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2" r:id="rId7"/>
    <p:sldId id="273" r:id="rId8"/>
    <p:sldId id="274" r:id="rId9"/>
    <p:sldId id="263" r:id="rId10"/>
    <p:sldId id="269" r:id="rId11"/>
    <p:sldId id="270" r:id="rId12"/>
    <p:sldId id="271" r:id="rId13"/>
    <p:sldId id="27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CC63B-C12F-9289-C623-CB6A63B1A085}" v="62" dt="2023-12-06T00:00:44.609"/>
    <p1510:client id="{3D279888-31AF-8535-E22A-666596793584}" v="193" dt="2023-12-05T18:55:03.943"/>
    <p1510:client id="{71A08973-66D9-4D4F-A77D-504EB4C46C2B}" v="6834" dt="2023-12-05T23:50:09.294"/>
    <p1510:client id="{E6E887D7-F0BB-C516-232B-8B300A843600}" v="26" dt="2023-12-05T18:53:32.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20"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AC950-A6AB-4834-AF63-7D51AEDDE41C}"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0BEE0-CC94-4848-BEC0-055C6A68C4AB}" type="slidenum">
              <a:rPr lang="en-US" smtClean="0"/>
              <a:t>‹#›</a:t>
            </a:fld>
            <a:endParaRPr lang="en-US"/>
          </a:p>
        </p:txBody>
      </p:sp>
    </p:spTree>
    <p:extLst>
      <p:ext uri="{BB962C8B-B14F-4D97-AF65-F5344CB8AC3E}">
        <p14:creationId xmlns:p14="http://schemas.microsoft.com/office/powerpoint/2010/main" val="274224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a:p>
            <a:r>
              <a:rPr lang="en-US"/>
              <a:t>Vic </a:t>
            </a:r>
            <a:r>
              <a:rPr lang="en-US" err="1"/>
              <a:t>jumpin</a:t>
            </a:r>
            <a:endParaRPr lang="en-US"/>
          </a:p>
        </p:txBody>
      </p:sp>
      <p:sp>
        <p:nvSpPr>
          <p:cNvPr id="4" name="Slide Number Placeholder 3"/>
          <p:cNvSpPr>
            <a:spLocks noGrp="1"/>
          </p:cNvSpPr>
          <p:nvPr>
            <p:ph type="sldNum" sz="quarter" idx="5"/>
          </p:nvPr>
        </p:nvSpPr>
        <p:spPr/>
        <p:txBody>
          <a:bodyPr/>
          <a:lstStyle/>
          <a:p>
            <a:fld id="{1DF0BEE0-CC94-4848-BEC0-055C6A68C4AB}" type="slidenum">
              <a:rPr lang="en-US" smtClean="0"/>
              <a:t>2</a:t>
            </a:fld>
            <a:endParaRPr lang="en-US"/>
          </a:p>
        </p:txBody>
      </p:sp>
    </p:spTree>
    <p:extLst>
      <p:ext uri="{BB962C8B-B14F-4D97-AF65-F5344CB8AC3E}">
        <p14:creationId xmlns:p14="http://schemas.microsoft.com/office/powerpoint/2010/main" val="84636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Tyler/Jake</a:t>
            </a:r>
          </a:p>
          <a:p>
            <a:endParaRPr lang="en-US"/>
          </a:p>
        </p:txBody>
      </p:sp>
      <p:sp>
        <p:nvSpPr>
          <p:cNvPr id="4" name="Slide Number Placeholder 3"/>
          <p:cNvSpPr>
            <a:spLocks noGrp="1"/>
          </p:cNvSpPr>
          <p:nvPr>
            <p:ph type="sldNum" sz="quarter" idx="5"/>
          </p:nvPr>
        </p:nvSpPr>
        <p:spPr/>
        <p:txBody>
          <a:bodyPr/>
          <a:lstStyle/>
          <a:p>
            <a:fld id="{1DF0BEE0-CC94-4848-BEC0-055C6A68C4AB}" type="slidenum">
              <a:rPr lang="en-US" smtClean="0"/>
              <a:t>11</a:t>
            </a:fld>
            <a:endParaRPr lang="en-US"/>
          </a:p>
        </p:txBody>
      </p:sp>
    </p:spTree>
    <p:extLst>
      <p:ext uri="{BB962C8B-B14F-4D97-AF65-F5344CB8AC3E}">
        <p14:creationId xmlns:p14="http://schemas.microsoft.com/office/powerpoint/2010/main" val="245048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Viktor want to make note of the last one you can really note high pre effects. Jake to hop in.</a:t>
            </a:r>
          </a:p>
        </p:txBody>
      </p:sp>
      <p:sp>
        <p:nvSpPr>
          <p:cNvPr id="4" name="Slide Number Placeholder 3"/>
          <p:cNvSpPr>
            <a:spLocks noGrp="1"/>
          </p:cNvSpPr>
          <p:nvPr>
            <p:ph type="sldNum" sz="quarter" idx="5"/>
          </p:nvPr>
        </p:nvSpPr>
        <p:spPr/>
        <p:txBody>
          <a:bodyPr/>
          <a:lstStyle/>
          <a:p>
            <a:fld id="{1DF0BEE0-CC94-4848-BEC0-055C6A68C4AB}" type="slidenum">
              <a:rPr lang="en-US" smtClean="0"/>
              <a:t>12</a:t>
            </a:fld>
            <a:endParaRPr lang="en-US"/>
          </a:p>
        </p:txBody>
      </p:sp>
    </p:spTree>
    <p:extLst>
      <p:ext uri="{BB962C8B-B14F-4D97-AF65-F5344CB8AC3E}">
        <p14:creationId xmlns:p14="http://schemas.microsoft.com/office/powerpoint/2010/main" val="169193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Tyler, Jake jump in</a:t>
            </a:r>
          </a:p>
        </p:txBody>
      </p:sp>
      <p:sp>
        <p:nvSpPr>
          <p:cNvPr id="4" name="Slide Number Placeholder 3"/>
          <p:cNvSpPr>
            <a:spLocks noGrp="1"/>
          </p:cNvSpPr>
          <p:nvPr>
            <p:ph type="sldNum" sz="quarter" idx="5"/>
          </p:nvPr>
        </p:nvSpPr>
        <p:spPr/>
        <p:txBody>
          <a:bodyPr/>
          <a:lstStyle/>
          <a:p>
            <a:fld id="{1DF0BEE0-CC94-4848-BEC0-055C6A68C4AB}" type="slidenum">
              <a:rPr lang="en-US" smtClean="0"/>
              <a:t>13</a:t>
            </a:fld>
            <a:endParaRPr lang="en-US"/>
          </a:p>
        </p:txBody>
      </p:sp>
    </p:spTree>
    <p:extLst>
      <p:ext uri="{BB962C8B-B14F-4D97-AF65-F5344CB8AC3E}">
        <p14:creationId xmlns:p14="http://schemas.microsoft.com/office/powerpoint/2010/main" val="25422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Jake </a:t>
            </a:r>
          </a:p>
        </p:txBody>
      </p:sp>
      <p:sp>
        <p:nvSpPr>
          <p:cNvPr id="4" name="Slide Number Placeholder 3"/>
          <p:cNvSpPr>
            <a:spLocks noGrp="1"/>
          </p:cNvSpPr>
          <p:nvPr>
            <p:ph type="sldNum" sz="quarter" idx="5"/>
          </p:nvPr>
        </p:nvSpPr>
        <p:spPr/>
        <p:txBody>
          <a:bodyPr/>
          <a:lstStyle/>
          <a:p>
            <a:fld id="{1DF0BEE0-CC94-4848-BEC0-055C6A68C4AB}" type="slidenum">
              <a:rPr lang="en-US" smtClean="0"/>
              <a:t>14</a:t>
            </a:fld>
            <a:endParaRPr lang="en-US"/>
          </a:p>
        </p:txBody>
      </p:sp>
    </p:spTree>
    <p:extLst>
      <p:ext uri="{BB962C8B-B14F-4D97-AF65-F5344CB8AC3E}">
        <p14:creationId xmlns:p14="http://schemas.microsoft.com/office/powerpoint/2010/main" val="152324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Viktor/Jake</a:t>
            </a:r>
          </a:p>
        </p:txBody>
      </p:sp>
      <p:sp>
        <p:nvSpPr>
          <p:cNvPr id="4" name="Slide Number Placeholder 3"/>
          <p:cNvSpPr>
            <a:spLocks noGrp="1"/>
          </p:cNvSpPr>
          <p:nvPr>
            <p:ph type="sldNum" sz="quarter" idx="5"/>
          </p:nvPr>
        </p:nvSpPr>
        <p:spPr/>
        <p:txBody>
          <a:bodyPr/>
          <a:lstStyle/>
          <a:p>
            <a:fld id="{1DF0BEE0-CC94-4848-BEC0-055C6A68C4AB}" type="slidenum">
              <a:rPr lang="en-US" smtClean="0"/>
              <a:t>3</a:t>
            </a:fld>
            <a:endParaRPr lang="en-US"/>
          </a:p>
        </p:txBody>
      </p:sp>
    </p:spTree>
    <p:extLst>
      <p:ext uri="{BB962C8B-B14F-4D97-AF65-F5344CB8AC3E}">
        <p14:creationId xmlns:p14="http://schemas.microsoft.com/office/powerpoint/2010/main" val="261369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Jake explain candle, Tyler about heightmap</a:t>
            </a:r>
          </a:p>
        </p:txBody>
      </p:sp>
      <p:sp>
        <p:nvSpPr>
          <p:cNvPr id="4" name="Slide Number Placeholder 3"/>
          <p:cNvSpPr>
            <a:spLocks noGrp="1"/>
          </p:cNvSpPr>
          <p:nvPr>
            <p:ph type="sldNum" sz="quarter" idx="5"/>
          </p:nvPr>
        </p:nvSpPr>
        <p:spPr/>
        <p:txBody>
          <a:bodyPr/>
          <a:lstStyle/>
          <a:p>
            <a:fld id="{1DF0BEE0-CC94-4848-BEC0-055C6A68C4AB}" type="slidenum">
              <a:rPr lang="en-US" smtClean="0"/>
              <a:t>4</a:t>
            </a:fld>
            <a:endParaRPr lang="en-US"/>
          </a:p>
        </p:txBody>
      </p:sp>
    </p:spTree>
    <p:extLst>
      <p:ext uri="{BB962C8B-B14F-4D97-AF65-F5344CB8AC3E}">
        <p14:creationId xmlns:p14="http://schemas.microsoft.com/office/powerpoint/2010/main" val="91848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Viktor newton meters, torque tool</a:t>
            </a:r>
          </a:p>
        </p:txBody>
      </p:sp>
      <p:sp>
        <p:nvSpPr>
          <p:cNvPr id="4" name="Slide Number Placeholder 3"/>
          <p:cNvSpPr>
            <a:spLocks noGrp="1"/>
          </p:cNvSpPr>
          <p:nvPr>
            <p:ph type="sldNum" sz="quarter" idx="5"/>
          </p:nvPr>
        </p:nvSpPr>
        <p:spPr/>
        <p:txBody>
          <a:bodyPr/>
          <a:lstStyle/>
          <a:p>
            <a:fld id="{1DF0BEE0-CC94-4848-BEC0-055C6A68C4AB}" type="slidenum">
              <a:rPr lang="en-US" smtClean="0"/>
              <a:t>5</a:t>
            </a:fld>
            <a:endParaRPr lang="en-US"/>
          </a:p>
        </p:txBody>
      </p:sp>
    </p:spTree>
    <p:extLst>
      <p:ext uri="{BB962C8B-B14F-4D97-AF65-F5344CB8AC3E}">
        <p14:creationId xmlns:p14="http://schemas.microsoft.com/office/powerpoint/2010/main" val="144803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Tyler</a:t>
            </a:r>
          </a:p>
        </p:txBody>
      </p:sp>
      <p:sp>
        <p:nvSpPr>
          <p:cNvPr id="4" name="Slide Number Placeholder 3"/>
          <p:cNvSpPr>
            <a:spLocks noGrp="1"/>
          </p:cNvSpPr>
          <p:nvPr>
            <p:ph type="sldNum" sz="quarter" idx="5"/>
          </p:nvPr>
        </p:nvSpPr>
        <p:spPr/>
        <p:txBody>
          <a:bodyPr/>
          <a:lstStyle/>
          <a:p>
            <a:fld id="{1DF0BEE0-CC94-4848-BEC0-055C6A68C4AB}" type="slidenum">
              <a:rPr lang="en-US" smtClean="0"/>
              <a:t>6</a:t>
            </a:fld>
            <a:endParaRPr lang="en-US"/>
          </a:p>
        </p:txBody>
      </p:sp>
    </p:spTree>
    <p:extLst>
      <p:ext uri="{BB962C8B-B14F-4D97-AF65-F5344CB8AC3E}">
        <p14:creationId xmlns:p14="http://schemas.microsoft.com/office/powerpoint/2010/main" val="236207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Tyler</a:t>
            </a:r>
          </a:p>
        </p:txBody>
      </p:sp>
      <p:sp>
        <p:nvSpPr>
          <p:cNvPr id="4" name="Slide Number Placeholder 3"/>
          <p:cNvSpPr>
            <a:spLocks noGrp="1"/>
          </p:cNvSpPr>
          <p:nvPr>
            <p:ph type="sldNum" sz="quarter" idx="5"/>
          </p:nvPr>
        </p:nvSpPr>
        <p:spPr/>
        <p:txBody>
          <a:bodyPr/>
          <a:lstStyle/>
          <a:p>
            <a:fld id="{1DF0BEE0-CC94-4848-BEC0-055C6A68C4AB}" type="slidenum">
              <a:rPr lang="en-US" smtClean="0"/>
              <a:t>7</a:t>
            </a:fld>
            <a:endParaRPr lang="en-US"/>
          </a:p>
        </p:txBody>
      </p:sp>
    </p:spTree>
    <p:extLst>
      <p:ext uri="{BB962C8B-B14F-4D97-AF65-F5344CB8AC3E}">
        <p14:creationId xmlns:p14="http://schemas.microsoft.com/office/powerpoint/2010/main" val="290491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DF0BEE0-CC94-4848-BEC0-055C6A68C4AB}" type="slidenum">
              <a:rPr lang="en-US" smtClean="0"/>
              <a:t>8</a:t>
            </a:fld>
            <a:endParaRPr lang="en-US"/>
          </a:p>
        </p:txBody>
      </p:sp>
    </p:spTree>
    <p:extLst>
      <p:ext uri="{BB962C8B-B14F-4D97-AF65-F5344CB8AC3E}">
        <p14:creationId xmlns:p14="http://schemas.microsoft.com/office/powerpoint/2010/main" val="9092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Tyler/Jake</a:t>
            </a:r>
          </a:p>
        </p:txBody>
      </p:sp>
      <p:sp>
        <p:nvSpPr>
          <p:cNvPr id="4" name="Slide Number Placeholder 3"/>
          <p:cNvSpPr>
            <a:spLocks noGrp="1"/>
          </p:cNvSpPr>
          <p:nvPr>
            <p:ph type="sldNum" sz="quarter" idx="5"/>
          </p:nvPr>
        </p:nvSpPr>
        <p:spPr/>
        <p:txBody>
          <a:bodyPr/>
          <a:lstStyle/>
          <a:p>
            <a:fld id="{1DF0BEE0-CC94-4848-BEC0-055C6A68C4AB}" type="slidenum">
              <a:rPr lang="en-US" smtClean="0"/>
              <a:t>9</a:t>
            </a:fld>
            <a:endParaRPr lang="en-US"/>
          </a:p>
        </p:txBody>
      </p:sp>
    </p:spTree>
    <p:extLst>
      <p:ext uri="{BB962C8B-B14F-4D97-AF65-F5344CB8AC3E}">
        <p14:creationId xmlns:p14="http://schemas.microsoft.com/office/powerpoint/2010/main" val="252574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Tyler/Jake</a:t>
            </a:r>
          </a:p>
          <a:p>
            <a:endParaRPr lang="en-US"/>
          </a:p>
        </p:txBody>
      </p:sp>
      <p:sp>
        <p:nvSpPr>
          <p:cNvPr id="4" name="Slide Number Placeholder 3"/>
          <p:cNvSpPr>
            <a:spLocks noGrp="1"/>
          </p:cNvSpPr>
          <p:nvPr>
            <p:ph type="sldNum" sz="quarter" idx="5"/>
          </p:nvPr>
        </p:nvSpPr>
        <p:spPr/>
        <p:txBody>
          <a:bodyPr/>
          <a:lstStyle/>
          <a:p>
            <a:fld id="{1DF0BEE0-CC94-4848-BEC0-055C6A68C4AB}" type="slidenum">
              <a:rPr lang="en-US" smtClean="0"/>
              <a:t>10</a:t>
            </a:fld>
            <a:endParaRPr lang="en-US"/>
          </a:p>
        </p:txBody>
      </p:sp>
    </p:spTree>
    <p:extLst>
      <p:ext uri="{BB962C8B-B14F-4D97-AF65-F5344CB8AC3E}">
        <p14:creationId xmlns:p14="http://schemas.microsoft.com/office/powerpoint/2010/main" val="178680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4AC60B-FC20-4BA4-92D0-C73146255240}" type="datetime1">
              <a:rPr lang="en-US" smtClean="0"/>
              <a:t>12/5/2023</a:t>
            </a:fld>
            <a:endParaRPr lang="en-US"/>
          </a:p>
        </p:txBody>
      </p:sp>
      <p:sp>
        <p:nvSpPr>
          <p:cNvPr id="5" name="Footer Placeholder 4"/>
          <p:cNvSpPr>
            <a:spLocks noGrp="1"/>
          </p:cNvSpPr>
          <p:nvPr>
            <p:ph type="ftr" sz="quarter" idx="11"/>
          </p:nvPr>
        </p:nvSpPr>
        <p:spPr/>
        <p:txBody>
          <a:bodyPr/>
          <a:lstStyle/>
          <a:p>
            <a:r>
              <a:rPr lang="en-US"/>
              <a:t>-University of Colorado Boulder-</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10316-603B-473B-AE54-06012DB2945F}" type="datetime1">
              <a:rPr lang="en-US" smtClean="0"/>
              <a:t>12/5/2023</a:t>
            </a:fld>
            <a:endParaRPr lang="en-US"/>
          </a:p>
        </p:txBody>
      </p:sp>
      <p:sp>
        <p:nvSpPr>
          <p:cNvPr id="5" name="Footer Placeholder 4"/>
          <p:cNvSpPr>
            <a:spLocks noGrp="1"/>
          </p:cNvSpPr>
          <p:nvPr>
            <p:ph type="ftr" sz="quarter" idx="11"/>
          </p:nvPr>
        </p:nvSpPr>
        <p:spPr/>
        <p:txBody>
          <a:bodyPr/>
          <a:lstStyle/>
          <a:p>
            <a:r>
              <a:rPr lang="en-US"/>
              <a:t>-University of Colorado Boulder-</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2F61B-AD04-44E0-9C47-1963AD7501E9}" type="datetime1">
              <a:rPr lang="en-US" smtClean="0"/>
              <a:t>12/5/2023</a:t>
            </a:fld>
            <a:endParaRPr lang="en-US"/>
          </a:p>
        </p:txBody>
      </p:sp>
      <p:sp>
        <p:nvSpPr>
          <p:cNvPr id="5" name="Footer Placeholder 4"/>
          <p:cNvSpPr>
            <a:spLocks noGrp="1"/>
          </p:cNvSpPr>
          <p:nvPr>
            <p:ph type="ftr" sz="quarter" idx="11"/>
          </p:nvPr>
        </p:nvSpPr>
        <p:spPr/>
        <p:txBody>
          <a:bodyPr/>
          <a:lstStyle/>
          <a:p>
            <a:r>
              <a:rPr lang="en-US"/>
              <a:t>-University of Colorado Boulder-</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6C6EE-C42A-4BD2-AA05-09E52A78807F}" type="datetime1">
              <a:rPr lang="en-US" smtClean="0"/>
              <a:t>12/5/2023</a:t>
            </a:fld>
            <a:endParaRPr lang="en-US"/>
          </a:p>
        </p:txBody>
      </p:sp>
      <p:sp>
        <p:nvSpPr>
          <p:cNvPr id="5" name="Footer Placeholder 4"/>
          <p:cNvSpPr>
            <a:spLocks noGrp="1"/>
          </p:cNvSpPr>
          <p:nvPr>
            <p:ph type="ftr" sz="quarter" idx="11"/>
          </p:nvPr>
        </p:nvSpPr>
        <p:spPr/>
        <p:txBody>
          <a:bodyPr/>
          <a:lstStyle/>
          <a:p>
            <a:r>
              <a:rPr lang="en-US"/>
              <a:t>-University of Colorado Boulder-</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45B78-8DE8-41AA-83FA-EB67B7A9423C}" type="datetime1">
              <a:rPr lang="en-US" smtClean="0"/>
              <a:t>12/5/2023</a:t>
            </a:fld>
            <a:endParaRPr lang="en-US"/>
          </a:p>
        </p:txBody>
      </p:sp>
      <p:sp>
        <p:nvSpPr>
          <p:cNvPr id="5" name="Footer Placeholder 4"/>
          <p:cNvSpPr>
            <a:spLocks noGrp="1"/>
          </p:cNvSpPr>
          <p:nvPr>
            <p:ph type="ftr" sz="quarter" idx="11"/>
          </p:nvPr>
        </p:nvSpPr>
        <p:spPr/>
        <p:txBody>
          <a:bodyPr/>
          <a:lstStyle/>
          <a:p>
            <a:r>
              <a:rPr lang="en-US"/>
              <a:t>-University of Colorado Boulder-</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525D94-D521-42C3-AE27-AFB2C863B790}" type="datetime1">
              <a:rPr lang="en-US" smtClean="0"/>
              <a:t>12/5/2023</a:t>
            </a:fld>
            <a:endParaRPr lang="en-US"/>
          </a:p>
        </p:txBody>
      </p:sp>
      <p:sp>
        <p:nvSpPr>
          <p:cNvPr id="6" name="Footer Placeholder 5"/>
          <p:cNvSpPr>
            <a:spLocks noGrp="1"/>
          </p:cNvSpPr>
          <p:nvPr>
            <p:ph type="ftr" sz="quarter" idx="11"/>
          </p:nvPr>
        </p:nvSpPr>
        <p:spPr/>
        <p:txBody>
          <a:bodyPr/>
          <a:lstStyle/>
          <a:p>
            <a:r>
              <a:rPr lang="en-US"/>
              <a:t>-University of Colorado Boulder-</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5764DE-D040-4B8A-B75E-05CB4E2162CF}" type="datetime1">
              <a:rPr lang="en-US" smtClean="0"/>
              <a:t>12/5/2023</a:t>
            </a:fld>
            <a:endParaRPr lang="en-US"/>
          </a:p>
        </p:txBody>
      </p:sp>
      <p:sp>
        <p:nvSpPr>
          <p:cNvPr id="8" name="Footer Placeholder 7"/>
          <p:cNvSpPr>
            <a:spLocks noGrp="1"/>
          </p:cNvSpPr>
          <p:nvPr>
            <p:ph type="ftr" sz="quarter" idx="11"/>
          </p:nvPr>
        </p:nvSpPr>
        <p:spPr/>
        <p:txBody>
          <a:bodyPr/>
          <a:lstStyle/>
          <a:p>
            <a:r>
              <a:rPr lang="en-US"/>
              <a:t>-University of Colorado Boulder-</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030C1-B179-4708-B312-B33FA7843A4E}" type="datetime1">
              <a:rPr lang="en-US" smtClean="0"/>
              <a:t>12/5/2023</a:t>
            </a:fld>
            <a:endParaRPr lang="en-US"/>
          </a:p>
        </p:txBody>
      </p:sp>
      <p:sp>
        <p:nvSpPr>
          <p:cNvPr id="4" name="Footer Placeholder 3"/>
          <p:cNvSpPr>
            <a:spLocks noGrp="1"/>
          </p:cNvSpPr>
          <p:nvPr>
            <p:ph type="ftr" sz="quarter" idx="11"/>
          </p:nvPr>
        </p:nvSpPr>
        <p:spPr/>
        <p:txBody>
          <a:bodyPr/>
          <a:lstStyle/>
          <a:p>
            <a:r>
              <a:rPr lang="en-US"/>
              <a:t>-University of Colorado Boulder-</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BBA2B-E471-426A-ABE4-AC9DAA7481B9}" type="datetime1">
              <a:rPr lang="en-US" smtClean="0"/>
              <a:t>12/5/2023</a:t>
            </a:fld>
            <a:endParaRPr lang="en-US"/>
          </a:p>
        </p:txBody>
      </p:sp>
      <p:sp>
        <p:nvSpPr>
          <p:cNvPr id="3" name="Footer Placeholder 2"/>
          <p:cNvSpPr>
            <a:spLocks noGrp="1"/>
          </p:cNvSpPr>
          <p:nvPr>
            <p:ph type="ftr" sz="quarter" idx="11"/>
          </p:nvPr>
        </p:nvSpPr>
        <p:spPr/>
        <p:txBody>
          <a:bodyPr/>
          <a:lstStyle/>
          <a:p>
            <a:r>
              <a:rPr lang="en-US"/>
              <a:t>-University of Colorado Boulder-</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CCF2-2A2E-4435-AD9B-6CDBAFD14526}" type="datetime1">
              <a:rPr lang="en-US" smtClean="0"/>
              <a:t>12/5/2023</a:t>
            </a:fld>
            <a:endParaRPr lang="en-US"/>
          </a:p>
        </p:txBody>
      </p:sp>
      <p:sp>
        <p:nvSpPr>
          <p:cNvPr id="6" name="Footer Placeholder 5"/>
          <p:cNvSpPr>
            <a:spLocks noGrp="1"/>
          </p:cNvSpPr>
          <p:nvPr>
            <p:ph type="ftr" sz="quarter" idx="11"/>
          </p:nvPr>
        </p:nvSpPr>
        <p:spPr/>
        <p:txBody>
          <a:bodyPr/>
          <a:lstStyle/>
          <a:p>
            <a:r>
              <a:rPr lang="en-US"/>
              <a:t>-University of Colorado Boulder-</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79BD7-8DF3-4D35-9247-7E0E33204C1D}" type="datetime1">
              <a:rPr lang="en-US" smtClean="0"/>
              <a:t>12/5/2023</a:t>
            </a:fld>
            <a:endParaRPr lang="en-US"/>
          </a:p>
        </p:txBody>
      </p:sp>
      <p:sp>
        <p:nvSpPr>
          <p:cNvPr id="6" name="Footer Placeholder 5"/>
          <p:cNvSpPr>
            <a:spLocks noGrp="1"/>
          </p:cNvSpPr>
          <p:nvPr>
            <p:ph type="ftr" sz="quarter" idx="11"/>
          </p:nvPr>
        </p:nvSpPr>
        <p:spPr/>
        <p:txBody>
          <a:bodyPr/>
          <a:lstStyle/>
          <a:p>
            <a:r>
              <a:rPr lang="en-US"/>
              <a:t>-University of Colorado Boulder-</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19024-F638-4BAD-8A4D-CF7AC8EA93F6}" type="datetime1">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Colorado Boulder-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github.com/jbsco/probability_projec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3899"/>
            <a:ext cx="9144000" cy="3196064"/>
          </a:xfrm>
        </p:spPr>
        <p:txBody>
          <a:bodyPr>
            <a:normAutofit fontScale="90000"/>
          </a:bodyPr>
          <a:lstStyle/>
          <a:p>
            <a:r>
              <a:rPr lang="en-US">
                <a:ea typeface="+mj-lt"/>
                <a:cs typeface="+mj-lt"/>
              </a:rPr>
              <a:t>Probability Models for Enhancing Calibration of Computer Numerical</a:t>
            </a:r>
            <a:endParaRPr lang="en-US"/>
          </a:p>
          <a:p>
            <a:r>
              <a:rPr lang="en-US">
                <a:ea typeface="+mj-lt"/>
                <a:cs typeface="+mj-lt"/>
              </a:rPr>
              <a:t>Control (CNC) Systems</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ea typeface="Calibri"/>
                <a:cs typeface="Calibri"/>
              </a:rPr>
              <a:t>By </a:t>
            </a:r>
            <a:r>
              <a:rPr lang="en-US">
                <a:ea typeface="+mn-lt"/>
                <a:cs typeface="+mn-lt"/>
              </a:rPr>
              <a:t>Jacob Seman, Viktor </a:t>
            </a:r>
            <a:r>
              <a:rPr lang="en-US" err="1">
                <a:ea typeface="+mn-lt"/>
                <a:cs typeface="+mn-lt"/>
              </a:rPr>
              <a:t>Woldruff</a:t>
            </a:r>
            <a:r>
              <a:rPr lang="en-US">
                <a:ea typeface="+mn-lt"/>
                <a:cs typeface="+mn-lt"/>
              </a:rPr>
              <a:t>, Tyler Nelson</a:t>
            </a:r>
          </a:p>
          <a:p>
            <a:r>
              <a:rPr lang="en-US">
                <a:ea typeface="+mn-lt"/>
                <a:cs typeface="+mn-lt"/>
              </a:rPr>
              <a:t>Intro to Probability Theory</a:t>
            </a:r>
          </a:p>
          <a:p>
            <a:r>
              <a:rPr lang="en-US">
                <a:ea typeface="+mn-lt"/>
                <a:cs typeface="+mn-lt"/>
              </a:rPr>
              <a:t>Dr. Santos, Fall 2023</a:t>
            </a:r>
          </a:p>
          <a:p>
            <a:r>
              <a:rPr lang="en-US">
                <a:ea typeface="+mn-lt"/>
                <a:cs typeface="+mn-lt"/>
              </a:rPr>
              <a:t>University of Colorado Boulder</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DA5-1F3A-75DD-BA7F-BC559FB632F9}"/>
              </a:ext>
            </a:extLst>
          </p:cNvPr>
          <p:cNvSpPr>
            <a:spLocks noGrp="1" noRot="1" noMove="1" noResize="1" noEditPoints="1" noAdjustHandles="1" noChangeArrowheads="1" noChangeShapeType="1"/>
          </p:cNvSpPr>
          <p:nvPr>
            <p:ph type="title"/>
          </p:nvPr>
        </p:nvSpPr>
        <p:spPr>
          <a:xfrm>
            <a:off x="137160" y="0"/>
            <a:ext cx="10515600" cy="914400"/>
          </a:xfrm>
        </p:spPr>
        <p:txBody>
          <a:bodyPr anchor="b" anchorCtr="0">
            <a:noAutofit/>
          </a:bodyPr>
          <a:lstStyle/>
          <a:p>
            <a:r>
              <a:rPr lang="en-US" sz="5300">
                <a:ea typeface="Calibri Light"/>
                <a:cs typeface="Calibri Light"/>
              </a:rPr>
              <a:t>Raw Mean-Variance</a:t>
            </a:r>
            <a:endParaRPr lang="en-US" sz="5300"/>
          </a:p>
        </p:txBody>
      </p:sp>
      <p:pic>
        <p:nvPicPr>
          <p:cNvPr id="4" name="Content Placeholder 3">
            <a:extLst>
              <a:ext uri="{FF2B5EF4-FFF2-40B4-BE49-F238E27FC236}">
                <a16:creationId xmlns:a16="http://schemas.microsoft.com/office/drawing/2014/main" id="{E2785A01-CDDC-5C6F-CAF4-304AF02D310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698662" y="1333742"/>
            <a:ext cx="7392385" cy="4607814"/>
          </a:xfrm>
        </p:spPr>
      </p:pic>
      <p:sp>
        <p:nvSpPr>
          <p:cNvPr id="3" name="TextBox 2">
            <a:extLst>
              <a:ext uri="{FF2B5EF4-FFF2-40B4-BE49-F238E27FC236}">
                <a16:creationId xmlns:a16="http://schemas.microsoft.com/office/drawing/2014/main" id="{10296A73-7DB1-91E0-2C70-1BC7B66BE7DA}"/>
              </a:ext>
            </a:extLst>
          </p:cNvPr>
          <p:cNvSpPr txBox="1"/>
          <p:nvPr/>
        </p:nvSpPr>
        <p:spPr>
          <a:xfrm>
            <a:off x="457200" y="1600200"/>
            <a:ext cx="4310382" cy="2031325"/>
          </a:xfrm>
          <a:prstGeom prst="rect">
            <a:avLst/>
          </a:prstGeom>
          <a:noFill/>
        </p:spPr>
        <p:txBody>
          <a:bodyPr wrap="square" rtlCol="0">
            <a:spAutoFit/>
          </a:bodyPr>
          <a:lstStyle/>
          <a:p>
            <a:pPr marL="342900" indent="-342900">
              <a:buFont typeface="Arial" panose="020B0604020202020204" pitchFamily="34" charset="0"/>
              <a:buChar char="•"/>
            </a:pPr>
            <a:r>
              <a:rPr lang="en-US">
                <a:solidFill>
                  <a:schemeClr val="tx1"/>
                </a:solidFill>
              </a:rPr>
              <a:t>Raw mean data shows real-world model which can be applied as a heightmap to any PCB</a:t>
            </a:r>
          </a:p>
          <a:p>
            <a:pPr marL="342900" indent="-342900">
              <a:buFont typeface="Arial" panose="020B0604020202020204" pitchFamily="34" charset="0"/>
              <a:buChar char="•"/>
            </a:pPr>
            <a:r>
              <a:rPr lang="en-US"/>
              <a:t>Local variation visible in normalized data is orders of magnitude less significant than slope feature in raw data (addressed in later slide)</a:t>
            </a:r>
            <a:endParaRPr lang="en-US">
              <a:solidFill>
                <a:schemeClr val="tx1"/>
              </a:solidFill>
            </a:endParaRPr>
          </a:p>
        </p:txBody>
      </p:sp>
      <p:sp>
        <p:nvSpPr>
          <p:cNvPr id="5" name="Slide Number Placeholder 4">
            <a:extLst>
              <a:ext uri="{FF2B5EF4-FFF2-40B4-BE49-F238E27FC236}">
                <a16:creationId xmlns:a16="http://schemas.microsoft.com/office/drawing/2014/main" id="{F256A068-5F6B-98A0-0578-3A85405F80D7}"/>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6" name="Footer Placeholder 5">
            <a:extLst>
              <a:ext uri="{FF2B5EF4-FFF2-40B4-BE49-F238E27FC236}">
                <a16:creationId xmlns:a16="http://schemas.microsoft.com/office/drawing/2014/main" id="{0E542669-3934-45B0-A57B-B6E2BADFAE88}"/>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417182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DA5-1F3A-75DD-BA7F-BC559FB632F9}"/>
              </a:ext>
            </a:extLst>
          </p:cNvPr>
          <p:cNvSpPr>
            <a:spLocks noGrp="1" noRot="1" noMove="1" noResize="1" noEditPoints="1" noAdjustHandles="1" noChangeArrowheads="1" noChangeShapeType="1"/>
          </p:cNvSpPr>
          <p:nvPr>
            <p:ph type="title"/>
          </p:nvPr>
        </p:nvSpPr>
        <p:spPr>
          <a:xfrm>
            <a:off x="137160" y="0"/>
            <a:ext cx="10515600" cy="914400"/>
          </a:xfrm>
        </p:spPr>
        <p:txBody>
          <a:bodyPr anchor="b" anchorCtr="0">
            <a:noAutofit/>
          </a:bodyPr>
          <a:lstStyle/>
          <a:p>
            <a:r>
              <a:rPr lang="en-US" sz="5300">
                <a:ea typeface="Calibri Light"/>
                <a:cs typeface="Calibri Light"/>
              </a:rPr>
              <a:t>Raw Standard Deviation</a:t>
            </a:r>
            <a:endParaRPr lang="en-US" sz="5300"/>
          </a:p>
        </p:txBody>
      </p:sp>
      <p:pic>
        <p:nvPicPr>
          <p:cNvPr id="4" name="Content Placeholder 3">
            <a:extLst>
              <a:ext uri="{FF2B5EF4-FFF2-40B4-BE49-F238E27FC236}">
                <a16:creationId xmlns:a16="http://schemas.microsoft.com/office/drawing/2014/main" id="{E2785A01-CDDC-5C6F-CAF4-304AF02D310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097994" y="1492634"/>
            <a:ext cx="6995281" cy="4353636"/>
          </a:xfrm>
        </p:spPr>
      </p:pic>
      <p:sp>
        <p:nvSpPr>
          <p:cNvPr id="5" name="Text Placeholder 2">
            <a:extLst>
              <a:ext uri="{FF2B5EF4-FFF2-40B4-BE49-F238E27FC236}">
                <a16:creationId xmlns:a16="http://schemas.microsoft.com/office/drawing/2014/main" id="{6B7936C6-A4B6-F1B9-EC3B-574DAAB0DDCA}"/>
              </a:ext>
            </a:extLst>
          </p:cNvPr>
          <p:cNvSpPr txBox="1">
            <a:spLocks/>
          </p:cNvSpPr>
          <p:nvPr/>
        </p:nvSpPr>
        <p:spPr>
          <a:xfrm>
            <a:off x="457200" y="1600200"/>
            <a:ext cx="4913857" cy="38896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Standard deviation plot shows areas where the model is statistically likely to be accurate (low deviation)</a:t>
            </a:r>
          </a:p>
          <a:p>
            <a:pPr marL="342900" indent="-342900"/>
            <a:r>
              <a:rPr lang="en-US" dirty="0"/>
              <a:t>Normalized deviation is less impactful due to normalization, near-zero quadrant centers</a:t>
            </a:r>
          </a:p>
          <a:p>
            <a:pPr marL="342900" indent="-342900"/>
            <a:r>
              <a:rPr lang="en-US" dirty="0"/>
              <a:t>Observed +/- 0.06mm deviation maximum, in center of PCB</a:t>
            </a:r>
          </a:p>
        </p:txBody>
      </p:sp>
      <p:sp>
        <p:nvSpPr>
          <p:cNvPr id="7" name="Slide Number Placeholder 6">
            <a:extLst>
              <a:ext uri="{FF2B5EF4-FFF2-40B4-BE49-F238E27FC236}">
                <a16:creationId xmlns:a16="http://schemas.microsoft.com/office/drawing/2014/main" id="{9DBCEA29-0911-F6CB-95AD-4CBE04BB55BD}"/>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3" name="Footer Placeholder 2">
            <a:extLst>
              <a:ext uri="{FF2B5EF4-FFF2-40B4-BE49-F238E27FC236}">
                <a16:creationId xmlns:a16="http://schemas.microsoft.com/office/drawing/2014/main" id="{54641E4F-5345-0AC6-3345-C1DBDB8EE536}"/>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209436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C8E6-DE99-22D5-306F-CB86E785C605}"/>
              </a:ext>
            </a:extLst>
          </p:cNvPr>
          <p:cNvSpPr>
            <a:spLocks noGrp="1" noRot="1" noMove="1" noResize="1" noEditPoints="1" noAdjustHandles="1" noChangeArrowheads="1" noChangeShapeType="1"/>
          </p:cNvSpPr>
          <p:nvPr>
            <p:ph type="title"/>
          </p:nvPr>
        </p:nvSpPr>
        <p:spPr>
          <a:xfrm>
            <a:off x="137160" y="0"/>
            <a:ext cx="10515600" cy="914400"/>
          </a:xfrm>
        </p:spPr>
        <p:txBody>
          <a:bodyPr>
            <a:noAutofit/>
          </a:bodyPr>
          <a:lstStyle/>
          <a:p>
            <a:r>
              <a:rPr lang="en-US" sz="5300">
                <a:cs typeface="Calibri Light"/>
              </a:rPr>
              <a:t>Observed Variance Features</a:t>
            </a:r>
            <a:endParaRPr lang="en-US" sz="5300"/>
          </a:p>
        </p:txBody>
      </p:sp>
      <p:sp>
        <p:nvSpPr>
          <p:cNvPr id="3" name="Text Placeholder 2">
            <a:extLst>
              <a:ext uri="{FF2B5EF4-FFF2-40B4-BE49-F238E27FC236}">
                <a16:creationId xmlns:a16="http://schemas.microsoft.com/office/drawing/2014/main" id="{5FB2EBFE-8C09-4927-5C47-E0AE6F755BC7}"/>
              </a:ext>
            </a:extLst>
          </p:cNvPr>
          <p:cNvSpPr>
            <a:spLocks noGrp="1"/>
          </p:cNvSpPr>
          <p:nvPr>
            <p:ph type="body" idx="1"/>
          </p:nvPr>
        </p:nvSpPr>
        <p:spPr>
          <a:xfrm>
            <a:off x="457200" y="1143000"/>
            <a:ext cx="6483350" cy="5305849"/>
          </a:xfrm>
        </p:spPr>
        <p:txBody>
          <a:bodyPr>
            <a:normAutofit/>
          </a:bodyPr>
          <a:lstStyle/>
          <a:p>
            <a:pPr marL="342900" indent="-342900">
              <a:buFont typeface="Arial" panose="020B0604020202020204" pitchFamily="34" charset="0"/>
              <a:buChar char="•"/>
            </a:pPr>
            <a:r>
              <a:rPr lang="en-US">
                <a:solidFill>
                  <a:schemeClr val="tx1"/>
                </a:solidFill>
              </a:rPr>
              <a:t>Fixture-induced slope of PCB</a:t>
            </a:r>
          </a:p>
          <a:p>
            <a:pPr marL="800100" lvl="1" indent="-342900">
              <a:buFont typeface="Arial" panose="020B0604020202020204" pitchFamily="34" charset="0"/>
              <a:buChar char="•"/>
            </a:pPr>
            <a:r>
              <a:rPr lang="en-US">
                <a:solidFill>
                  <a:schemeClr val="tx1"/>
                </a:solidFill>
              </a:rPr>
              <a:t>Most significant observed feature</a:t>
            </a:r>
          </a:p>
          <a:p>
            <a:pPr marL="800100" lvl="1" indent="-342900">
              <a:buFont typeface="Arial" panose="020B0604020202020204" pitchFamily="34" charset="0"/>
              <a:buChar char="•"/>
            </a:pPr>
            <a:r>
              <a:rPr lang="en-US">
                <a:solidFill>
                  <a:schemeClr val="tx1"/>
                </a:solidFill>
              </a:rPr>
              <a:t>Observed in raw data and raw mean</a:t>
            </a:r>
          </a:p>
          <a:p>
            <a:pPr marL="800100" lvl="1" indent="-342900">
              <a:buFont typeface="Arial" panose="020B0604020202020204" pitchFamily="34" charset="0"/>
              <a:buChar char="•"/>
            </a:pPr>
            <a:r>
              <a:rPr lang="en-US">
                <a:solidFill>
                  <a:schemeClr val="tx1"/>
                </a:solidFill>
              </a:rPr>
              <a:t>Low standard deviation within raw dataset</a:t>
            </a:r>
          </a:p>
          <a:p>
            <a:pPr marL="800100" lvl="1" indent="-342900">
              <a:buFont typeface="Arial" panose="020B0604020202020204" pitchFamily="34" charset="0"/>
              <a:buChar char="•"/>
            </a:pPr>
            <a:r>
              <a:rPr lang="en-US">
                <a:solidFill>
                  <a:schemeClr val="tx1"/>
                </a:solidFill>
              </a:rPr>
              <a:t>+0.5mm offset from end-to-end</a:t>
            </a:r>
          </a:p>
          <a:p>
            <a:pPr marL="342900" indent="-342900">
              <a:buFont typeface="Arial" panose="020B0604020202020204" pitchFamily="34" charset="0"/>
              <a:buChar char="•"/>
            </a:pPr>
            <a:r>
              <a:rPr lang="en-US">
                <a:solidFill>
                  <a:schemeClr val="tx1"/>
                </a:solidFill>
              </a:rPr>
              <a:t>Fixture-induced flexure of PCB</a:t>
            </a:r>
          </a:p>
          <a:p>
            <a:pPr marL="800100" lvl="1" indent="-342900">
              <a:buFont typeface="Arial" panose="020B0604020202020204" pitchFamily="34" charset="0"/>
              <a:buChar char="•"/>
            </a:pPr>
            <a:r>
              <a:rPr lang="en-US">
                <a:solidFill>
                  <a:schemeClr val="tx1"/>
                </a:solidFill>
              </a:rPr>
              <a:t>Observed in normalized dataset</a:t>
            </a:r>
          </a:p>
          <a:p>
            <a:pPr marL="800100" lvl="1" indent="-342900">
              <a:buFont typeface="Arial" panose="020B0604020202020204" pitchFamily="34" charset="0"/>
              <a:buChar char="•"/>
            </a:pPr>
            <a:r>
              <a:rPr lang="en-US">
                <a:solidFill>
                  <a:schemeClr val="tx1"/>
                </a:solidFill>
              </a:rPr>
              <a:t>High standard deviation within normalized dataset</a:t>
            </a:r>
          </a:p>
          <a:p>
            <a:pPr marL="800100" lvl="1" indent="-342900">
              <a:buFont typeface="Arial" panose="020B0604020202020204" pitchFamily="34" charset="0"/>
              <a:buChar char="•"/>
            </a:pPr>
            <a:r>
              <a:rPr lang="en-US">
                <a:solidFill>
                  <a:schemeClr val="tx1"/>
                </a:solidFill>
              </a:rPr>
              <a:t>+0.08mm offset in center-region of PCB</a:t>
            </a:r>
          </a:p>
          <a:p>
            <a:pPr marL="342900" indent="-342900">
              <a:buFont typeface="Arial" panose="020B0604020202020204" pitchFamily="34" charset="0"/>
              <a:buChar char="•"/>
            </a:pPr>
            <a:r>
              <a:rPr lang="en-US">
                <a:solidFill>
                  <a:schemeClr val="tx1"/>
                </a:solidFill>
              </a:rPr>
              <a:t>CNC machine X-axis lead-screw defect</a:t>
            </a:r>
          </a:p>
          <a:p>
            <a:pPr marL="800100" lvl="1" indent="-342900">
              <a:buFont typeface="Arial" panose="020B0604020202020204" pitchFamily="34" charset="0"/>
              <a:buChar char="•"/>
            </a:pPr>
            <a:r>
              <a:rPr lang="en-US">
                <a:solidFill>
                  <a:schemeClr val="tx1"/>
                </a:solidFill>
              </a:rPr>
              <a:t>Observed in normalized dataset</a:t>
            </a:r>
          </a:p>
          <a:p>
            <a:pPr marL="800100" lvl="1" indent="-342900">
              <a:buFont typeface="Arial" panose="020B0604020202020204" pitchFamily="34" charset="0"/>
              <a:buChar char="•"/>
            </a:pPr>
            <a:r>
              <a:rPr lang="en-US">
                <a:solidFill>
                  <a:schemeClr val="tx1"/>
                </a:solidFill>
              </a:rPr>
              <a:t>Exclusively observed in X-axis</a:t>
            </a:r>
          </a:p>
          <a:p>
            <a:pPr marL="800100" lvl="1" indent="-342900">
              <a:buFont typeface="Arial" panose="020B0604020202020204" pitchFamily="34" charset="0"/>
              <a:buChar char="•"/>
            </a:pPr>
            <a:r>
              <a:rPr lang="en-US">
                <a:solidFill>
                  <a:schemeClr val="tx1"/>
                </a:solidFill>
              </a:rPr>
              <a:t>+/- 0.005mm offset per 10mm X-axis travel</a:t>
            </a:r>
          </a:p>
          <a:p>
            <a:pPr marL="800100" lvl="1" indent="-342900">
              <a:buFont typeface="Arial" panose="020B0604020202020204" pitchFamily="34" charset="0"/>
              <a:buChar char="•"/>
            </a:pPr>
            <a:r>
              <a:rPr lang="en-US" sz="1700">
                <a:solidFill>
                  <a:schemeClr val="tx1"/>
                </a:solidFill>
              </a:rPr>
              <a:t>Lead-screw rotational period measured to be ~4.3mm, X-resolution was coincidentally near a harmonic of this period</a:t>
            </a:r>
          </a:p>
        </p:txBody>
      </p:sp>
      <p:pic>
        <p:nvPicPr>
          <p:cNvPr id="5" name="Picture 4">
            <a:extLst>
              <a:ext uri="{FF2B5EF4-FFF2-40B4-BE49-F238E27FC236}">
                <a16:creationId xmlns:a16="http://schemas.microsoft.com/office/drawing/2014/main" id="{415E5BDE-2722-9128-E2AE-2EC86DDA4AAC}"/>
              </a:ext>
            </a:extLst>
          </p:cNvPr>
          <p:cNvPicPr>
            <a:picLocks noChangeAspect="1"/>
          </p:cNvPicPr>
          <p:nvPr/>
        </p:nvPicPr>
        <p:blipFill>
          <a:blip r:embed="rId3"/>
          <a:stretch>
            <a:fillRect/>
          </a:stretch>
        </p:blipFill>
        <p:spPr>
          <a:xfrm>
            <a:off x="7724755" y="4778154"/>
            <a:ext cx="3505689" cy="1414660"/>
          </a:xfrm>
          <a:prstGeom prst="rect">
            <a:avLst/>
          </a:prstGeom>
        </p:spPr>
      </p:pic>
      <p:pic>
        <p:nvPicPr>
          <p:cNvPr id="6" name="Content Placeholder 3">
            <a:extLst>
              <a:ext uri="{FF2B5EF4-FFF2-40B4-BE49-F238E27FC236}">
                <a16:creationId xmlns:a16="http://schemas.microsoft.com/office/drawing/2014/main" id="{CEB0BC20-D8E1-1B15-6548-D2A44AEBD54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904486" y="1159017"/>
            <a:ext cx="3325958" cy="1465406"/>
          </a:xfrm>
          <a:prstGeom prst="rect">
            <a:avLst/>
          </a:prstGeom>
        </p:spPr>
      </p:pic>
      <p:pic>
        <p:nvPicPr>
          <p:cNvPr id="7" name="Content Placeholder 3">
            <a:extLst>
              <a:ext uri="{FF2B5EF4-FFF2-40B4-BE49-F238E27FC236}">
                <a16:creationId xmlns:a16="http://schemas.microsoft.com/office/drawing/2014/main" id="{668FFFEE-BF32-0D97-5DA5-BB44A9A6FF3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904486" y="2853921"/>
            <a:ext cx="3325958" cy="1694735"/>
          </a:xfrm>
          <a:prstGeom prst="rect">
            <a:avLst/>
          </a:prstGeom>
        </p:spPr>
      </p:pic>
      <p:sp>
        <p:nvSpPr>
          <p:cNvPr id="4" name="Slide Number Placeholder 3">
            <a:extLst>
              <a:ext uri="{FF2B5EF4-FFF2-40B4-BE49-F238E27FC236}">
                <a16:creationId xmlns:a16="http://schemas.microsoft.com/office/drawing/2014/main" id="{53A67800-913E-95AD-B073-08F7BB6B91F4}"/>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8" name="Footer Placeholder 7">
            <a:extLst>
              <a:ext uri="{FF2B5EF4-FFF2-40B4-BE49-F238E27FC236}">
                <a16:creationId xmlns:a16="http://schemas.microsoft.com/office/drawing/2014/main" id="{9AECBDF8-CC1F-45E8-D0CB-F3A170C79D1B}"/>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287014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1E25-02FA-5A2D-AA36-CD64D2BB2EA0}"/>
              </a:ext>
            </a:extLst>
          </p:cNvPr>
          <p:cNvSpPr>
            <a:spLocks noGrp="1" noRot="1" noMove="1" noResize="1" noEditPoints="1" noAdjustHandles="1" noChangeArrowheads="1" noChangeShapeType="1"/>
          </p:cNvSpPr>
          <p:nvPr>
            <p:ph type="title"/>
          </p:nvPr>
        </p:nvSpPr>
        <p:spPr>
          <a:xfrm>
            <a:off x="137160" y="0"/>
            <a:ext cx="10515600" cy="914400"/>
          </a:xfrm>
        </p:spPr>
        <p:txBody>
          <a:bodyPr>
            <a:noAutofit/>
          </a:bodyPr>
          <a:lstStyle/>
          <a:p>
            <a:r>
              <a:rPr lang="en-US" sz="5300">
                <a:cs typeface="Calibri Light"/>
              </a:rPr>
              <a:t>Next Steps </a:t>
            </a:r>
            <a:endParaRPr lang="en-US" sz="5300"/>
          </a:p>
        </p:txBody>
      </p:sp>
      <p:sp>
        <p:nvSpPr>
          <p:cNvPr id="3" name="Text Placeholder 2">
            <a:extLst>
              <a:ext uri="{FF2B5EF4-FFF2-40B4-BE49-F238E27FC236}">
                <a16:creationId xmlns:a16="http://schemas.microsoft.com/office/drawing/2014/main" id="{9A93D355-D5AC-3F49-B8A4-2B290CD76D16}"/>
              </a:ext>
            </a:extLst>
          </p:cNvPr>
          <p:cNvSpPr>
            <a:spLocks noGrp="1"/>
          </p:cNvSpPr>
          <p:nvPr>
            <p:ph type="body" idx="1"/>
          </p:nvPr>
        </p:nvSpPr>
        <p:spPr>
          <a:xfrm>
            <a:off x="457200" y="1600200"/>
            <a:ext cx="11155680" cy="4754880"/>
          </a:xfrm>
        </p:spPr>
        <p:txBody>
          <a:bodyPr/>
          <a:lstStyle/>
          <a:p>
            <a:pPr marL="342900" indent="-342900">
              <a:buFont typeface="Arial" panose="020B0604020202020204" pitchFamily="34" charset="0"/>
              <a:buChar char="•"/>
            </a:pPr>
            <a:r>
              <a:rPr lang="en-US">
                <a:solidFill>
                  <a:schemeClr val="tx1"/>
                </a:solidFill>
              </a:rPr>
              <a:t>Bootstrapping: resampling with replacement to address small sample size</a:t>
            </a:r>
          </a:p>
          <a:p>
            <a:pPr marL="342900" indent="-342900">
              <a:buFont typeface="Arial" panose="020B0604020202020204" pitchFamily="34" charset="0"/>
              <a:buChar char="•"/>
            </a:pPr>
            <a:r>
              <a:rPr lang="en-US">
                <a:solidFill>
                  <a:schemeClr val="tx1"/>
                </a:solidFill>
              </a:rPr>
              <a:t>Percentage-error calculation per coordinate for each board</a:t>
            </a:r>
          </a:p>
          <a:p>
            <a:pPr marL="342900" indent="-342900">
              <a:buFont typeface="Arial" panose="020B0604020202020204" pitchFamily="34" charset="0"/>
              <a:buChar char="•"/>
            </a:pPr>
            <a:r>
              <a:rPr lang="en-US">
                <a:solidFill>
                  <a:schemeClr val="tx1"/>
                </a:solidFill>
              </a:rPr>
              <a:t>Quantifying data set confidence by interpretation of the resampling and percentage-error result</a:t>
            </a:r>
          </a:p>
          <a:p>
            <a:pPr marL="342900" indent="-342900">
              <a:buFont typeface="Arial" panose="020B0604020202020204" pitchFamily="34" charset="0"/>
              <a:buChar char="•"/>
            </a:pPr>
            <a:r>
              <a:rPr lang="en-US">
                <a:solidFill>
                  <a:schemeClr val="tx1"/>
                </a:solidFill>
              </a:rPr>
              <a:t>Depending on results, extension of data set sample size</a:t>
            </a:r>
          </a:p>
          <a:p>
            <a:pPr marL="342900" indent="-342900">
              <a:buFont typeface="Arial" panose="020B0604020202020204" pitchFamily="34" charset="0"/>
              <a:buChar char="•"/>
            </a:pPr>
            <a:r>
              <a:rPr lang="en-US">
                <a:solidFill>
                  <a:schemeClr val="tx1"/>
                </a:solidFill>
              </a:rPr>
              <a:t>If time permits, generation of a single high-resolution (millimeter parity) heightmap to critically observe X-axis lead-screw defect</a:t>
            </a:r>
          </a:p>
          <a:p>
            <a:pPr marL="342900" indent="-342900">
              <a:buFont typeface="Arial" panose="020B0604020202020204" pitchFamily="34" charset="0"/>
              <a:buChar char="•"/>
            </a:pPr>
            <a:r>
              <a:rPr lang="en-US">
                <a:solidFill>
                  <a:schemeClr val="tx1"/>
                </a:solidFill>
              </a:rPr>
              <a:t>Fixture design, 100x70mm modeled heightmap file, supporting documentation, and ongoing opportunity to contribute to future datasets to be made available to University of Colorado Boulder and Colorado Mesa University faculty and students at </a:t>
            </a:r>
            <a:r>
              <a:rPr lang="en-US">
                <a:solidFill>
                  <a:schemeClr val="tx1"/>
                </a:solidFill>
                <a:hlinkClick r:id="rId3"/>
              </a:rPr>
              <a:t>https://www.github.com/jbsco/probability_project</a:t>
            </a:r>
            <a:r>
              <a:rPr lang="en-US">
                <a:solidFill>
                  <a:schemeClr val="tx1"/>
                </a:solidFill>
              </a:rPr>
              <a:t> in the near future</a:t>
            </a:r>
          </a:p>
        </p:txBody>
      </p:sp>
      <p:sp>
        <p:nvSpPr>
          <p:cNvPr id="4" name="Slide Number Placeholder 3">
            <a:extLst>
              <a:ext uri="{FF2B5EF4-FFF2-40B4-BE49-F238E27FC236}">
                <a16:creationId xmlns:a16="http://schemas.microsoft.com/office/drawing/2014/main" id="{80547DD6-FA00-2E97-61B5-2898CBA25176}"/>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5" name="Footer Placeholder 4">
            <a:extLst>
              <a:ext uri="{FF2B5EF4-FFF2-40B4-BE49-F238E27FC236}">
                <a16:creationId xmlns:a16="http://schemas.microsoft.com/office/drawing/2014/main" id="{C4A0BBC5-6D9A-9CB1-2F03-184B9940FF97}"/>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91572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B9F6-AB69-0EA2-C289-F6FB38C60FFE}"/>
              </a:ext>
            </a:extLst>
          </p:cNvPr>
          <p:cNvSpPr>
            <a:spLocks noGrp="1" noRot="1" noMove="1" noResize="1" noEditPoints="1" noAdjustHandles="1" noChangeArrowheads="1" noChangeShapeType="1"/>
          </p:cNvSpPr>
          <p:nvPr>
            <p:ph type="title"/>
          </p:nvPr>
        </p:nvSpPr>
        <p:spPr>
          <a:xfrm>
            <a:off x="137160" y="0"/>
            <a:ext cx="10515600" cy="914400"/>
          </a:xfrm>
        </p:spPr>
        <p:txBody>
          <a:bodyPr>
            <a:noAutofit/>
          </a:bodyPr>
          <a:lstStyle/>
          <a:p>
            <a:r>
              <a:rPr lang="en-US" sz="5300">
                <a:ea typeface="Calibri Light"/>
                <a:cs typeface="Calibri Light"/>
              </a:rPr>
              <a:t>Conclusion &amp; Applications</a:t>
            </a:r>
            <a:endParaRPr lang="en-US" sz="5300"/>
          </a:p>
        </p:txBody>
      </p:sp>
      <p:sp>
        <p:nvSpPr>
          <p:cNvPr id="3" name="Text Placeholder 2">
            <a:extLst>
              <a:ext uri="{FF2B5EF4-FFF2-40B4-BE49-F238E27FC236}">
                <a16:creationId xmlns:a16="http://schemas.microsoft.com/office/drawing/2014/main" id="{AA7D2307-D1F5-CD64-30E1-972E403F5DAC}"/>
              </a:ext>
            </a:extLst>
          </p:cNvPr>
          <p:cNvSpPr>
            <a:spLocks noGrp="1"/>
          </p:cNvSpPr>
          <p:nvPr>
            <p:ph type="body" idx="1"/>
          </p:nvPr>
        </p:nvSpPr>
        <p:spPr>
          <a:xfrm>
            <a:off x="457200" y="1600200"/>
            <a:ext cx="11155680" cy="4754880"/>
          </a:xfrm>
        </p:spPr>
        <p:txBody>
          <a:bodyPr/>
          <a:lstStyle/>
          <a:p>
            <a:pPr marL="342900" indent="-342900">
              <a:buFont typeface="Arial" panose="020B0604020202020204" pitchFamily="34" charset="0"/>
              <a:buChar char="•"/>
            </a:pPr>
            <a:r>
              <a:rPr lang="en-US">
                <a:solidFill>
                  <a:schemeClr val="tx1"/>
                </a:solidFill>
              </a:rPr>
              <a:t>The mean dataset models a PCB surface and heightmap when affixed in a CNC milling machine with reasonable confidence</a:t>
            </a:r>
          </a:p>
          <a:p>
            <a:pPr marL="342900" indent="-342900">
              <a:buFont typeface="Arial" panose="020B0604020202020204" pitchFamily="34" charset="0"/>
              <a:buChar char="•"/>
            </a:pPr>
            <a:r>
              <a:rPr lang="en-US">
                <a:solidFill>
                  <a:schemeClr val="tx1"/>
                </a:solidFill>
              </a:rPr>
              <a:t>Students will be able to apply this model as a heightmap and achieve satisfactory results without needing to perform complex height-mapping calibration routines for every design</a:t>
            </a:r>
          </a:p>
          <a:p>
            <a:pPr marL="342900" indent="-342900">
              <a:buFont typeface="Arial" panose="020B0604020202020204" pitchFamily="34" charset="0"/>
              <a:buChar char="•"/>
            </a:pPr>
            <a:r>
              <a:rPr lang="en-US">
                <a:solidFill>
                  <a:schemeClr val="tx1"/>
                </a:solidFill>
              </a:rPr>
              <a:t>Accessibility to Colorado Mesa University and University of Colorado Boulder Partnership Program prototyping resources can be improved and refined by applying these methods and results</a:t>
            </a:r>
          </a:p>
        </p:txBody>
      </p:sp>
      <p:sp>
        <p:nvSpPr>
          <p:cNvPr id="4" name="Slide Number Placeholder 3">
            <a:extLst>
              <a:ext uri="{FF2B5EF4-FFF2-40B4-BE49-F238E27FC236}">
                <a16:creationId xmlns:a16="http://schemas.microsoft.com/office/drawing/2014/main" id="{1278A3FE-51FE-E2E7-9885-E83E97404F48}"/>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5" name="Footer Placeholder 4">
            <a:extLst>
              <a:ext uri="{FF2B5EF4-FFF2-40B4-BE49-F238E27FC236}">
                <a16:creationId xmlns:a16="http://schemas.microsoft.com/office/drawing/2014/main" id="{FC6FD891-8DDD-9DD6-C4E0-86DDF9C05D9C}"/>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139836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F752C-CC39-225A-43D2-C965084C6408}"/>
              </a:ext>
            </a:extLst>
          </p:cNvPr>
          <p:cNvSpPr>
            <a:spLocks noGrp="1"/>
          </p:cNvSpPr>
          <p:nvPr>
            <p:ph idx="1"/>
          </p:nvPr>
        </p:nvSpPr>
        <p:spPr>
          <a:xfrm>
            <a:off x="457200" y="1600200"/>
            <a:ext cx="11155680" cy="4752550"/>
          </a:xfrm>
        </p:spPr>
        <p:txBody>
          <a:bodyPr vert="horz" lIns="91440" tIns="45720" rIns="91440" bIns="45720" rtlCol="0" anchor="t">
            <a:normAutofit/>
          </a:bodyPr>
          <a:lstStyle/>
          <a:p>
            <a:pPr marL="0" indent="0">
              <a:buNone/>
            </a:pPr>
            <a:r>
              <a:rPr lang="en-US" dirty="0">
                <a:ea typeface="+mn-lt"/>
                <a:cs typeface="+mn-lt"/>
              </a:rPr>
              <a:t>Computer-numerical-control (CNC) milling can be used to manufacture printed-circuit-board (PCB) designs. PCB prototyping is being made accessible to students in the Electrical &amp; Computer Engineering and Mechanical Engineering programs.</a:t>
            </a:r>
          </a:p>
          <a:p>
            <a:pPr marL="0" indent="0">
              <a:buNone/>
            </a:pPr>
            <a:r>
              <a:rPr lang="en-US" dirty="0">
                <a:ea typeface="+mn-lt"/>
                <a:cs typeface="+mn-lt"/>
              </a:rPr>
              <a:t>PCB milling requires a high degree of accuracy (within 0.005mm), particularly when setting the depth-of-cut (0.1mm typical). PCB surfaces are known to be irregular, and CNC machine defects may be present.</a:t>
            </a:r>
          </a:p>
          <a:p>
            <a:pPr marL="0" indent="0">
              <a:buNone/>
            </a:pPr>
            <a:r>
              <a:rPr lang="en-US" dirty="0">
                <a:ea typeface="Calibri"/>
                <a:cs typeface="Calibri"/>
              </a:rPr>
              <a:t>Accuracy is improved by calibrating the machine to the board surface. However, repeated calibration</a:t>
            </a:r>
            <a:r>
              <a:rPr lang="en-US" dirty="0">
                <a:ea typeface="+mn-lt"/>
                <a:cs typeface="+mn-lt"/>
              </a:rPr>
              <a:t> is often time-consuming, sometimes taking up to several hours. This is a barrier to accessibility, ease-of-use, and rapid prototyping of designs in an academic setting.</a:t>
            </a:r>
            <a:endParaRPr lang="en-US" dirty="0">
              <a:ea typeface="Calibri"/>
              <a:cs typeface="Calibri"/>
            </a:endParaRPr>
          </a:p>
          <a:p>
            <a:endParaRPr lang="en-US" dirty="0">
              <a:ea typeface="Calibri"/>
              <a:cs typeface="Calibri"/>
            </a:endParaRPr>
          </a:p>
        </p:txBody>
      </p:sp>
      <p:sp>
        <p:nvSpPr>
          <p:cNvPr id="4" name="Title 1">
            <a:extLst>
              <a:ext uri="{FF2B5EF4-FFF2-40B4-BE49-F238E27FC236}">
                <a16:creationId xmlns:a16="http://schemas.microsoft.com/office/drawing/2014/main" id="{3479C220-D26D-4F0F-E79B-0738A7FEF1D3}"/>
              </a:ext>
            </a:extLst>
          </p:cNvPr>
          <p:cNvSpPr txBox="1">
            <a:spLocks noGrp="1" noRot="1" noMove="1" noResize="1" noEditPoints="1" noAdjustHandles="1" noChangeArrowheads="1" noChangeShapeType="1"/>
          </p:cNvSpPr>
          <p:nvPr/>
        </p:nvSpPr>
        <p:spPr>
          <a:xfrm>
            <a:off x="137160" y="0"/>
            <a:ext cx="10515600" cy="9144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300">
                <a:ea typeface="Calibri Light"/>
                <a:cs typeface="Calibri Light"/>
              </a:rPr>
              <a:t>Problem Statement </a:t>
            </a:r>
            <a:endParaRPr lang="en-US" sz="5300"/>
          </a:p>
        </p:txBody>
      </p:sp>
      <p:sp>
        <p:nvSpPr>
          <p:cNvPr id="2" name="Slide Number Placeholder 1">
            <a:extLst>
              <a:ext uri="{FF2B5EF4-FFF2-40B4-BE49-F238E27FC236}">
                <a16:creationId xmlns:a16="http://schemas.microsoft.com/office/drawing/2014/main" id="{EC99835B-41DA-AA8A-895A-FB804FE8C377}"/>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Footer Placeholder 4">
            <a:extLst>
              <a:ext uri="{FF2B5EF4-FFF2-40B4-BE49-F238E27FC236}">
                <a16:creationId xmlns:a16="http://schemas.microsoft.com/office/drawing/2014/main" id="{31035B1B-790C-B9A9-11B5-6BDC808ACDF7}"/>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116286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4510-1FB8-39EC-3A4A-519B5E691E87}"/>
              </a:ext>
            </a:extLst>
          </p:cNvPr>
          <p:cNvSpPr>
            <a:spLocks noGrp="1" noRot="1" noMove="1" noResize="1" noEditPoints="1" noAdjustHandles="1" noChangeArrowheads="1" noChangeShapeType="1"/>
          </p:cNvSpPr>
          <p:nvPr>
            <p:ph type="title"/>
          </p:nvPr>
        </p:nvSpPr>
        <p:spPr>
          <a:xfrm>
            <a:off x="137160" y="0"/>
            <a:ext cx="10515600" cy="914400"/>
          </a:xfrm>
        </p:spPr>
        <p:txBody>
          <a:bodyPr>
            <a:noAutofit/>
          </a:bodyPr>
          <a:lstStyle/>
          <a:p>
            <a:r>
              <a:rPr lang="en-US" sz="5300">
                <a:ea typeface="Calibri Light"/>
                <a:cs typeface="Calibri Light"/>
              </a:rPr>
              <a:t>Summary</a:t>
            </a:r>
            <a:endParaRPr lang="en-US" sz="5300"/>
          </a:p>
        </p:txBody>
      </p:sp>
      <p:sp>
        <p:nvSpPr>
          <p:cNvPr id="3" name="Text Placeholder 2">
            <a:extLst>
              <a:ext uri="{FF2B5EF4-FFF2-40B4-BE49-F238E27FC236}">
                <a16:creationId xmlns:a16="http://schemas.microsoft.com/office/drawing/2014/main" id="{34A70CE7-DFD0-467C-A9A0-9C5A7F8E2867}"/>
              </a:ext>
            </a:extLst>
          </p:cNvPr>
          <p:cNvSpPr>
            <a:spLocks noGrp="1"/>
          </p:cNvSpPr>
          <p:nvPr>
            <p:ph type="body" idx="1"/>
          </p:nvPr>
        </p:nvSpPr>
        <p:spPr>
          <a:xfrm>
            <a:off x="457200" y="1600200"/>
            <a:ext cx="11155680" cy="4754880"/>
          </a:xfrm>
        </p:spPr>
        <p:txBody>
          <a:bodyPr vert="horz" lIns="91440" tIns="45720" rIns="91440" bIns="45720" rtlCol="0" anchor="t">
            <a:normAutofit/>
          </a:bodyPr>
          <a:lstStyle/>
          <a:p>
            <a:pPr marL="342900" indent="-342900">
              <a:buFont typeface="Arial" panose="020B0604020202020204" pitchFamily="34" charset="0"/>
              <a:buChar char="•"/>
            </a:pPr>
            <a:r>
              <a:rPr lang="en-US">
                <a:solidFill>
                  <a:schemeClr val="tx1"/>
                </a:solidFill>
              </a:rPr>
              <a:t>PCBs that are milled on desktop CNC machines benefit from machine calibration relative to a PCB heightmap applied as a Z-offset per coordinate in G-code</a:t>
            </a:r>
          </a:p>
          <a:p>
            <a:pPr marL="342900" indent="-342900">
              <a:buFont typeface="Arial" panose="020B0604020202020204" pitchFamily="34" charset="0"/>
              <a:buChar char="•"/>
            </a:pPr>
            <a:r>
              <a:rPr lang="en-US">
                <a:solidFill>
                  <a:schemeClr val="tx1"/>
                </a:solidFill>
              </a:rPr>
              <a:t>These heightmaps can be modeled and applied to future boards when the heightmap calibration process is too lengthy or complex to perform in the context of rapid prototyping</a:t>
            </a:r>
            <a:endParaRPr lang="en-US">
              <a:solidFill>
                <a:schemeClr val="tx1"/>
              </a:solidFill>
              <a:ea typeface="Calibri"/>
              <a:cs typeface="Calibri"/>
            </a:endParaRPr>
          </a:p>
          <a:p>
            <a:pPr marL="342900" indent="-342900">
              <a:buFont typeface="Arial" panose="020B0604020202020204" pitchFamily="34" charset="0"/>
              <a:buChar char="•"/>
            </a:pPr>
            <a:r>
              <a:rPr lang="en-US">
                <a:solidFill>
                  <a:schemeClr val="tx1"/>
                </a:solidFill>
              </a:rPr>
              <a:t>Certain characteristics of the “system” (the CNC machine, fixture, and PCB) were observed to contribute to heightmap variance when analyzing a dataset of 10 heightmaps collected from unique PCBs</a:t>
            </a:r>
            <a:endParaRPr lang="en-US">
              <a:solidFill>
                <a:schemeClr val="tx1"/>
              </a:solidFill>
              <a:ea typeface="Calibri"/>
              <a:cs typeface="Calibri"/>
            </a:endParaRPr>
          </a:p>
          <a:p>
            <a:pPr marL="342900" indent="-342900">
              <a:buFont typeface="Arial" panose="020B0604020202020204" pitchFamily="34" charset="0"/>
              <a:buChar char="•"/>
            </a:pPr>
            <a:r>
              <a:rPr lang="en-US">
                <a:solidFill>
                  <a:schemeClr val="tx1"/>
                </a:solidFill>
              </a:rPr>
              <a:t>Data was collected and normalized to show local variance and extract details such as CNC machine lead screw defects and PCB flexure induced by fixture design</a:t>
            </a:r>
          </a:p>
          <a:p>
            <a:pPr marL="342900" indent="-342900">
              <a:buFont typeface="Arial" panose="020B0604020202020204" pitchFamily="34" charset="0"/>
              <a:buChar char="•"/>
            </a:pPr>
            <a:r>
              <a:rPr lang="en-US">
                <a:solidFill>
                  <a:schemeClr val="tx1"/>
                </a:solidFill>
                <a:ea typeface="Calibri"/>
                <a:cs typeface="Calibri"/>
              </a:rPr>
              <a:t>A reusable heightmap model was produced which accounts for observed system characteristics</a:t>
            </a:r>
          </a:p>
        </p:txBody>
      </p:sp>
      <p:sp>
        <p:nvSpPr>
          <p:cNvPr id="4" name="Slide Number Placeholder 3">
            <a:extLst>
              <a:ext uri="{FF2B5EF4-FFF2-40B4-BE49-F238E27FC236}">
                <a16:creationId xmlns:a16="http://schemas.microsoft.com/office/drawing/2014/main" id="{C03F5E2D-0EBD-C54E-34C9-4AE4899FCD59}"/>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5" name="Footer Placeholder 4">
            <a:extLst>
              <a:ext uri="{FF2B5EF4-FFF2-40B4-BE49-F238E27FC236}">
                <a16:creationId xmlns:a16="http://schemas.microsoft.com/office/drawing/2014/main" id="{61B2A041-A469-EAAC-4BE4-E7CF04FCDDEA}"/>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387919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9A47-D481-6609-38F4-38F965306207}"/>
              </a:ext>
            </a:extLst>
          </p:cNvPr>
          <p:cNvSpPr>
            <a:spLocks noGrp="1" noRot="1" noMove="1" noResize="1" noEditPoints="1" noAdjustHandles="1" noChangeArrowheads="1" noChangeShapeType="1"/>
          </p:cNvSpPr>
          <p:nvPr>
            <p:ph type="title"/>
          </p:nvPr>
        </p:nvSpPr>
        <p:spPr>
          <a:xfrm>
            <a:off x="132945" y="0"/>
            <a:ext cx="10515600" cy="914400"/>
          </a:xfrm>
        </p:spPr>
        <p:txBody>
          <a:bodyPr>
            <a:noAutofit/>
          </a:bodyPr>
          <a:lstStyle/>
          <a:p>
            <a:r>
              <a:rPr lang="en-US" sz="5300">
                <a:ea typeface="Calibri Light"/>
                <a:cs typeface="Calibri Light"/>
              </a:rPr>
              <a:t>Approach</a:t>
            </a:r>
            <a:endParaRPr lang="en-US" sz="5300"/>
          </a:p>
        </p:txBody>
      </p:sp>
      <p:sp>
        <p:nvSpPr>
          <p:cNvPr id="3" name="Text Placeholder 2">
            <a:extLst>
              <a:ext uri="{FF2B5EF4-FFF2-40B4-BE49-F238E27FC236}">
                <a16:creationId xmlns:a16="http://schemas.microsoft.com/office/drawing/2014/main" id="{08F4AF2E-54EE-62DE-9DE9-40B723B5C5B0}"/>
              </a:ext>
            </a:extLst>
          </p:cNvPr>
          <p:cNvSpPr>
            <a:spLocks noGrp="1"/>
          </p:cNvSpPr>
          <p:nvPr>
            <p:ph type="body" idx="1"/>
          </p:nvPr>
        </p:nvSpPr>
        <p:spPr>
          <a:xfrm>
            <a:off x="457200" y="1600200"/>
            <a:ext cx="11155680" cy="4754880"/>
          </a:xfrm>
        </p:spPr>
        <p:txBody>
          <a:bodyPr>
            <a:normAutofit lnSpcReduction="10000"/>
          </a:bodyPr>
          <a:lstStyle/>
          <a:p>
            <a:pPr marL="342900" indent="-342900">
              <a:buFont typeface="Arial" panose="020B0604020202020204" pitchFamily="34" charset="0"/>
              <a:buChar char="•"/>
            </a:pPr>
            <a:r>
              <a:rPr lang="en-US">
                <a:solidFill>
                  <a:schemeClr val="tx1"/>
                </a:solidFill>
              </a:rPr>
              <a:t>Open-source software must be used to probe the PCB and generate heightmaps</a:t>
            </a:r>
          </a:p>
          <a:p>
            <a:pPr marL="800100" lvl="1" indent="-342900">
              <a:buFont typeface="Arial" panose="020B0604020202020204" pitchFamily="34" charset="0"/>
              <a:buChar char="•"/>
            </a:pPr>
            <a:r>
              <a:rPr lang="en-US">
                <a:solidFill>
                  <a:schemeClr val="tx1"/>
                </a:solidFill>
              </a:rPr>
              <a:t>Candle CNC control software is freely available and implements heightmap generation and application as a Z-offset in any G-code routine</a:t>
            </a:r>
          </a:p>
          <a:p>
            <a:pPr marL="800100" lvl="1" indent="-342900">
              <a:buFont typeface="Arial" panose="020B0604020202020204" pitchFamily="34" charset="0"/>
              <a:buChar char="•"/>
            </a:pPr>
            <a:r>
              <a:rPr lang="en-US">
                <a:solidFill>
                  <a:schemeClr val="tx1"/>
                </a:solidFill>
              </a:rPr>
              <a:t>Heightmaps can be created by monitoring the Z position when the tool makes electrical contact with the PCB surface, Candle detects this and creates a matrix of coordinates and Z-heights</a:t>
            </a:r>
          </a:p>
          <a:p>
            <a:pPr marL="342900" indent="-342900">
              <a:buFont typeface="Arial" panose="020B0604020202020204" pitchFamily="34" charset="0"/>
              <a:buChar char="•"/>
            </a:pPr>
            <a:r>
              <a:rPr lang="en-US">
                <a:solidFill>
                  <a:schemeClr val="tx1"/>
                </a:solidFill>
              </a:rPr>
              <a:t>Heightmap data must be analyzed and interpreted to produce usable conclusions and generate a model which can be applied consistently to improve accuracy</a:t>
            </a:r>
          </a:p>
          <a:p>
            <a:pPr marL="800100" lvl="1" indent="-342900">
              <a:buFont typeface="Arial" panose="020B0604020202020204" pitchFamily="34" charset="0"/>
              <a:buChar char="•"/>
            </a:pPr>
            <a:r>
              <a:rPr lang="en-US">
                <a:solidFill>
                  <a:schemeClr val="tx1"/>
                </a:solidFill>
              </a:rPr>
              <a:t>MATLAB scripts can be written to ingest Candle’s heightmap files and generate results such as statistical mean and standard deviation plots based on the dataset</a:t>
            </a:r>
          </a:p>
          <a:p>
            <a:pPr marL="800100" lvl="1" indent="-342900">
              <a:buFont typeface="Arial" panose="020B0604020202020204" pitchFamily="34" charset="0"/>
              <a:buChar char="•"/>
            </a:pPr>
            <a:r>
              <a:rPr lang="en-US">
                <a:solidFill>
                  <a:schemeClr val="tx1"/>
                </a:solidFill>
              </a:rPr>
              <a:t>Extensive plots were generated to make comparisons, observe probabilistic results, and draw conclusions about system behaviors</a:t>
            </a:r>
          </a:p>
          <a:p>
            <a:pPr marL="342900" indent="-342900">
              <a:buFont typeface="Arial" panose="020B0604020202020204" pitchFamily="34" charset="0"/>
              <a:buChar char="•"/>
            </a:pPr>
            <a:r>
              <a:rPr lang="en-US">
                <a:solidFill>
                  <a:schemeClr val="tx1"/>
                </a:solidFill>
              </a:rPr>
              <a:t>Results must be subject to scrutiny; additional considerations must be made based on limitations of dataset size</a:t>
            </a:r>
          </a:p>
          <a:p>
            <a:pPr marL="800100" lvl="1" indent="-342900">
              <a:buFont typeface="Arial" panose="020B0604020202020204" pitchFamily="34" charset="0"/>
              <a:buChar char="•"/>
            </a:pPr>
            <a:r>
              <a:rPr lang="en-US">
                <a:solidFill>
                  <a:schemeClr val="tx1"/>
                </a:solidFill>
              </a:rPr>
              <a:t>Random sampling with replacement and determination of percentage error can quantify confidence in the resulting model</a:t>
            </a:r>
          </a:p>
        </p:txBody>
      </p:sp>
      <p:sp>
        <p:nvSpPr>
          <p:cNvPr id="4" name="Slide Number Placeholder 3">
            <a:extLst>
              <a:ext uri="{FF2B5EF4-FFF2-40B4-BE49-F238E27FC236}">
                <a16:creationId xmlns:a16="http://schemas.microsoft.com/office/drawing/2014/main" id="{879E5517-7D22-9E1A-6CC2-571F18D6C5CC}"/>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Footer Placeholder 4">
            <a:extLst>
              <a:ext uri="{FF2B5EF4-FFF2-40B4-BE49-F238E27FC236}">
                <a16:creationId xmlns:a16="http://schemas.microsoft.com/office/drawing/2014/main" id="{F3FE3BF0-C79E-B6A8-D912-AEA110B9F0B0}"/>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342712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2E0-4FBD-2434-ADB8-FB69C00092BB}"/>
              </a:ext>
            </a:extLst>
          </p:cNvPr>
          <p:cNvSpPr>
            <a:spLocks noGrp="1" noRot="1" noMove="1" noResize="1" noEditPoints="1" noAdjustHandles="1" noChangeArrowheads="1" noChangeShapeType="1"/>
          </p:cNvSpPr>
          <p:nvPr>
            <p:ph type="title"/>
          </p:nvPr>
        </p:nvSpPr>
        <p:spPr>
          <a:xfrm>
            <a:off x="137160" y="0"/>
            <a:ext cx="10515600" cy="914400"/>
          </a:xfrm>
        </p:spPr>
        <p:txBody>
          <a:bodyPr anchor="b" anchorCtr="0">
            <a:noAutofit/>
          </a:bodyPr>
          <a:lstStyle/>
          <a:p>
            <a:r>
              <a:rPr lang="en-US" sz="5300">
                <a:ea typeface="Calibri Light"/>
                <a:cs typeface="Calibri Light"/>
              </a:rPr>
              <a:t>Method</a:t>
            </a:r>
            <a:endParaRPr lang="en-US" sz="5300"/>
          </a:p>
        </p:txBody>
      </p:sp>
      <p:sp>
        <p:nvSpPr>
          <p:cNvPr id="3" name="Content Placeholder 2">
            <a:extLst>
              <a:ext uri="{FF2B5EF4-FFF2-40B4-BE49-F238E27FC236}">
                <a16:creationId xmlns:a16="http://schemas.microsoft.com/office/drawing/2014/main" id="{0E4B7A4B-717A-1B22-6485-A9EF0F0DB66A}"/>
              </a:ext>
            </a:extLst>
          </p:cNvPr>
          <p:cNvSpPr>
            <a:spLocks noGrp="1"/>
          </p:cNvSpPr>
          <p:nvPr>
            <p:ph idx="1"/>
          </p:nvPr>
        </p:nvSpPr>
        <p:spPr>
          <a:xfrm>
            <a:off x="457200" y="1600200"/>
            <a:ext cx="5734833" cy="4351338"/>
          </a:xfrm>
        </p:spPr>
        <p:txBody>
          <a:bodyPr vert="horz" lIns="91440" tIns="45720" rIns="91440" bIns="45720" rtlCol="0" anchor="t">
            <a:normAutofit lnSpcReduction="10000"/>
          </a:bodyPr>
          <a:lstStyle/>
          <a:p>
            <a:r>
              <a:rPr lang="en-US">
                <a:ea typeface="Calibri"/>
                <a:cs typeface="Calibri"/>
              </a:rPr>
              <a:t>10 single-sided, 100x70mm, copper-clad boards were clamped in CNC machine fixture at 3NM</a:t>
            </a:r>
          </a:p>
          <a:p>
            <a:r>
              <a:rPr lang="en-US">
                <a:ea typeface="Calibri"/>
                <a:cs typeface="Calibri"/>
              </a:rPr>
              <a:t>Heightmap data was collected in a 95x65mm region, with 34x16 point grid resolution</a:t>
            </a:r>
          </a:p>
          <a:p>
            <a:r>
              <a:rPr lang="en-US">
                <a:ea typeface="Calibri"/>
                <a:cs typeface="Calibri"/>
              </a:rPr>
              <a:t>Datasets containing each heightmap were created in MATLAB</a:t>
            </a:r>
          </a:p>
          <a:p>
            <a:r>
              <a:rPr lang="en-US">
                <a:ea typeface="Calibri"/>
                <a:cs typeface="Calibri"/>
              </a:rPr>
              <a:t>A normalization routine was applied to local variance (“normalized”) dataset</a:t>
            </a:r>
          </a:p>
        </p:txBody>
      </p:sp>
      <p:pic>
        <p:nvPicPr>
          <p:cNvPr id="4" name="Picture 3">
            <a:extLst>
              <a:ext uri="{FF2B5EF4-FFF2-40B4-BE49-F238E27FC236}">
                <a16:creationId xmlns:a16="http://schemas.microsoft.com/office/drawing/2014/main" id="{557A9BAE-16DD-A623-9B30-567D5D7BC4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021830" y="3200400"/>
            <a:ext cx="4022961" cy="3016691"/>
          </a:xfrm>
          <a:prstGeom prst="rect">
            <a:avLst/>
          </a:prstGeom>
          <a:effectLst>
            <a:softEdge rad="88900"/>
          </a:effectLst>
        </p:spPr>
      </p:pic>
      <p:pic>
        <p:nvPicPr>
          <p:cNvPr id="5" name="Picture 4" descr="A drawing of a circuit board&#10;&#10;Description automatically generated">
            <a:extLst>
              <a:ext uri="{FF2B5EF4-FFF2-40B4-BE49-F238E27FC236}">
                <a16:creationId xmlns:a16="http://schemas.microsoft.com/office/drawing/2014/main" id="{CB7E1C89-FBEA-AF61-9972-1288E19DE86D}"/>
              </a:ext>
            </a:extLst>
          </p:cNvPr>
          <p:cNvPicPr>
            <a:picLocks noChangeAspect="1"/>
          </p:cNvPicPr>
          <p:nvPr/>
        </p:nvPicPr>
        <p:blipFill>
          <a:blip r:embed="rId4"/>
          <a:stretch>
            <a:fillRect/>
          </a:stretch>
        </p:blipFill>
        <p:spPr>
          <a:xfrm>
            <a:off x="6894093" y="385827"/>
            <a:ext cx="4278436" cy="2428746"/>
          </a:xfrm>
          <a:prstGeom prst="rect">
            <a:avLst/>
          </a:prstGeom>
        </p:spPr>
      </p:pic>
      <p:sp>
        <p:nvSpPr>
          <p:cNvPr id="6" name="Slide Number Placeholder 5">
            <a:extLst>
              <a:ext uri="{FF2B5EF4-FFF2-40B4-BE49-F238E27FC236}">
                <a16:creationId xmlns:a16="http://schemas.microsoft.com/office/drawing/2014/main" id="{4E7E3710-EC81-DB1E-F66A-3403B6A8FB9A}"/>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7" name="Footer Placeholder 6">
            <a:extLst>
              <a:ext uri="{FF2B5EF4-FFF2-40B4-BE49-F238E27FC236}">
                <a16:creationId xmlns:a16="http://schemas.microsoft.com/office/drawing/2014/main" id="{BA7B5605-7184-6ECB-4A53-7A6408D74697}"/>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26800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3688-FC83-0FD6-6648-1DB321789EF2}"/>
              </a:ext>
            </a:extLst>
          </p:cNvPr>
          <p:cNvSpPr>
            <a:spLocks noGrp="1" noRot="1" noMove="1" noResize="1" noEditPoints="1" noAdjustHandles="1" noChangeArrowheads="1" noChangeShapeType="1"/>
          </p:cNvSpPr>
          <p:nvPr>
            <p:ph type="title"/>
          </p:nvPr>
        </p:nvSpPr>
        <p:spPr>
          <a:xfrm>
            <a:off x="137160" y="0"/>
            <a:ext cx="10515600" cy="914400"/>
          </a:xfrm>
        </p:spPr>
        <p:txBody>
          <a:bodyPr anchor="b" anchorCtr="0">
            <a:noAutofit/>
          </a:bodyPr>
          <a:lstStyle/>
          <a:p>
            <a:r>
              <a:rPr lang="en-US" sz="5300">
                <a:ea typeface="Calibri Light"/>
                <a:cs typeface="Calibri Light"/>
              </a:rPr>
              <a:t>PCB Raw Heightmap Sample Set</a:t>
            </a:r>
            <a:endParaRPr lang="en-US" sz="5300"/>
          </a:p>
        </p:txBody>
      </p:sp>
      <p:pic>
        <p:nvPicPr>
          <p:cNvPr id="7" name="Picture 6" descr="A group of rainbow colored squares&#10;&#10;Description automatically generated with medium confidence">
            <a:extLst>
              <a:ext uri="{FF2B5EF4-FFF2-40B4-BE49-F238E27FC236}">
                <a16:creationId xmlns:a16="http://schemas.microsoft.com/office/drawing/2014/main" id="{F79304CA-8F81-1899-3679-1718BA6F7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097"/>
            <a:ext cx="12192000" cy="4189806"/>
          </a:xfrm>
          <a:prstGeom prst="rect">
            <a:avLst/>
          </a:prstGeom>
        </p:spPr>
      </p:pic>
      <p:sp>
        <p:nvSpPr>
          <p:cNvPr id="8" name="Slide Number Placeholder 7">
            <a:extLst>
              <a:ext uri="{FF2B5EF4-FFF2-40B4-BE49-F238E27FC236}">
                <a16:creationId xmlns:a16="http://schemas.microsoft.com/office/drawing/2014/main" id="{1FC8676F-1DA5-0C7B-9596-C343439DF331}"/>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3" name="Footer Placeholder 2">
            <a:extLst>
              <a:ext uri="{FF2B5EF4-FFF2-40B4-BE49-F238E27FC236}">
                <a16:creationId xmlns:a16="http://schemas.microsoft.com/office/drawing/2014/main" id="{90770191-FD80-2599-9443-A25D2495D2FE}"/>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359420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3688-FC83-0FD6-6648-1DB321789EF2}"/>
              </a:ext>
            </a:extLst>
          </p:cNvPr>
          <p:cNvSpPr>
            <a:spLocks noGrp="1" noRot="1" noMove="1" noResize="1" noEditPoints="1" noAdjustHandles="1" noChangeArrowheads="1" noChangeShapeType="1"/>
          </p:cNvSpPr>
          <p:nvPr>
            <p:ph type="title"/>
          </p:nvPr>
        </p:nvSpPr>
        <p:spPr>
          <a:xfrm>
            <a:off x="137160" y="0"/>
            <a:ext cx="11763688" cy="914400"/>
          </a:xfrm>
        </p:spPr>
        <p:txBody>
          <a:bodyPr anchor="b" anchorCtr="0">
            <a:noAutofit/>
          </a:bodyPr>
          <a:lstStyle/>
          <a:p>
            <a:r>
              <a:rPr lang="en-US" sz="5300">
                <a:ea typeface="Calibri Light"/>
                <a:cs typeface="Calibri Light"/>
              </a:rPr>
              <a:t>PCB Normalized Heightmap Sample Set</a:t>
            </a:r>
            <a:endParaRPr lang="en-US" sz="5300"/>
          </a:p>
        </p:txBody>
      </p:sp>
      <p:pic>
        <p:nvPicPr>
          <p:cNvPr id="7" name="Picture 6" descr="A group of images of a graph&#10;&#10;Description automatically generated with medium confidence">
            <a:extLst>
              <a:ext uri="{FF2B5EF4-FFF2-40B4-BE49-F238E27FC236}">
                <a16:creationId xmlns:a16="http://schemas.microsoft.com/office/drawing/2014/main" id="{B0F478AE-A4C3-7EBC-D9EE-BE1B04814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7920"/>
            <a:ext cx="12192000" cy="4102160"/>
          </a:xfrm>
          <a:prstGeom prst="rect">
            <a:avLst/>
          </a:prstGeom>
        </p:spPr>
      </p:pic>
      <p:sp>
        <p:nvSpPr>
          <p:cNvPr id="8" name="Slide Number Placeholder 7">
            <a:extLst>
              <a:ext uri="{FF2B5EF4-FFF2-40B4-BE49-F238E27FC236}">
                <a16:creationId xmlns:a16="http://schemas.microsoft.com/office/drawing/2014/main" id="{1F30BE22-48C3-4992-D21C-B82D49742706}"/>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3" name="Footer Placeholder 2">
            <a:extLst>
              <a:ext uri="{FF2B5EF4-FFF2-40B4-BE49-F238E27FC236}">
                <a16:creationId xmlns:a16="http://schemas.microsoft.com/office/drawing/2014/main" id="{E6DC8A1D-394E-302C-0E83-52EFFF327483}"/>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298440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2E0-4FBD-2434-ADB8-FB69C00092BB}"/>
              </a:ext>
            </a:extLst>
          </p:cNvPr>
          <p:cNvSpPr>
            <a:spLocks noGrp="1" noRot="1" noMove="1" noResize="1" noEditPoints="1" noAdjustHandles="1" noChangeArrowheads="1" noChangeShapeType="1"/>
          </p:cNvSpPr>
          <p:nvPr>
            <p:ph type="title"/>
          </p:nvPr>
        </p:nvSpPr>
        <p:spPr>
          <a:xfrm>
            <a:off x="137160" y="0"/>
            <a:ext cx="10515600" cy="914400"/>
          </a:xfrm>
        </p:spPr>
        <p:txBody>
          <a:bodyPr anchor="b" anchorCtr="0">
            <a:noAutofit/>
          </a:bodyPr>
          <a:lstStyle/>
          <a:p>
            <a:r>
              <a:rPr lang="en-US" sz="5300">
                <a:ea typeface="Calibri Light"/>
                <a:cs typeface="Calibri Light"/>
              </a:rPr>
              <a:t>Repeatability</a:t>
            </a:r>
            <a:endParaRPr lang="en-US" sz="5300"/>
          </a:p>
        </p:txBody>
      </p:sp>
      <p:sp>
        <p:nvSpPr>
          <p:cNvPr id="3" name="Content Placeholder 2">
            <a:extLst>
              <a:ext uri="{FF2B5EF4-FFF2-40B4-BE49-F238E27FC236}">
                <a16:creationId xmlns:a16="http://schemas.microsoft.com/office/drawing/2014/main" id="{0E4B7A4B-717A-1B22-6485-A9EF0F0DB66A}"/>
              </a:ext>
            </a:extLst>
          </p:cNvPr>
          <p:cNvSpPr>
            <a:spLocks noGrp="1"/>
          </p:cNvSpPr>
          <p:nvPr>
            <p:ph idx="1"/>
          </p:nvPr>
        </p:nvSpPr>
        <p:spPr>
          <a:xfrm>
            <a:off x="457200" y="1143000"/>
            <a:ext cx="6757278" cy="2538685"/>
          </a:xfrm>
        </p:spPr>
        <p:txBody>
          <a:bodyPr vert="horz" lIns="91440" tIns="45720" rIns="91440" bIns="45720" rtlCol="0" anchor="t">
            <a:normAutofit fontScale="85000" lnSpcReduction="20000"/>
          </a:bodyPr>
          <a:lstStyle/>
          <a:p>
            <a:r>
              <a:rPr lang="en-US">
                <a:ea typeface="Calibri"/>
                <a:cs typeface="Calibri"/>
              </a:rPr>
              <a:t>Boards were selectively removed and re-clamped in the fixture to address consistency</a:t>
            </a:r>
          </a:p>
          <a:p>
            <a:r>
              <a:rPr lang="en-US">
                <a:ea typeface="Calibri"/>
                <a:cs typeface="Calibri"/>
              </a:rPr>
              <a:t>Resultant heightmaps were compared and standard deviations generated</a:t>
            </a:r>
          </a:p>
          <a:p>
            <a:r>
              <a:rPr lang="en-US">
                <a:ea typeface="Calibri"/>
                <a:cs typeface="Calibri"/>
              </a:rPr>
              <a:t>Deviations of less than a tenth of a millimeter were observed after re-clamping</a:t>
            </a:r>
          </a:p>
          <a:p>
            <a:r>
              <a:rPr lang="en-US">
                <a:ea typeface="Calibri"/>
                <a:cs typeface="Calibri"/>
              </a:rPr>
              <a:t>Maximum deviation was localized in center of board</a:t>
            </a:r>
          </a:p>
        </p:txBody>
      </p:sp>
      <p:pic>
        <p:nvPicPr>
          <p:cNvPr id="4" name="Picture 3">
            <a:extLst>
              <a:ext uri="{FF2B5EF4-FFF2-40B4-BE49-F238E27FC236}">
                <a16:creationId xmlns:a16="http://schemas.microsoft.com/office/drawing/2014/main" id="{557A9BAE-16DD-A623-9B30-567D5D7BC4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6996" y="3681685"/>
            <a:ext cx="8735927" cy="3100987"/>
          </a:xfrm>
          <a:prstGeom prst="rect">
            <a:avLst/>
          </a:prstGeom>
        </p:spPr>
      </p:pic>
      <p:pic>
        <p:nvPicPr>
          <p:cNvPr id="5" name="Picture 4">
            <a:extLst>
              <a:ext uri="{FF2B5EF4-FFF2-40B4-BE49-F238E27FC236}">
                <a16:creationId xmlns:a16="http://schemas.microsoft.com/office/drawing/2014/main" id="{CB7E1C89-FBEA-AF61-9972-1288E19DE86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784274" y="1084112"/>
            <a:ext cx="3375818" cy="2652429"/>
          </a:xfrm>
          <a:prstGeom prst="rect">
            <a:avLst/>
          </a:prstGeom>
        </p:spPr>
      </p:pic>
      <p:sp>
        <p:nvSpPr>
          <p:cNvPr id="8" name="Slide Number Placeholder 7">
            <a:extLst>
              <a:ext uri="{FF2B5EF4-FFF2-40B4-BE49-F238E27FC236}">
                <a16:creationId xmlns:a16="http://schemas.microsoft.com/office/drawing/2014/main" id="{4CBCA27A-6F24-DEC0-3600-BE2014CA1203}"/>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6" name="Footer Placeholder 5">
            <a:extLst>
              <a:ext uri="{FF2B5EF4-FFF2-40B4-BE49-F238E27FC236}">
                <a16:creationId xmlns:a16="http://schemas.microsoft.com/office/drawing/2014/main" id="{5CF3B343-8634-F00A-13DD-A5FF8B635B6C}"/>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402713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DA5-1F3A-75DD-BA7F-BC559FB632F9}"/>
              </a:ext>
            </a:extLst>
          </p:cNvPr>
          <p:cNvSpPr>
            <a:spLocks noGrp="1" noRot="1" noMove="1" noResize="1" noEditPoints="1" noAdjustHandles="1" noChangeArrowheads="1" noChangeShapeType="1"/>
          </p:cNvSpPr>
          <p:nvPr>
            <p:ph type="title"/>
          </p:nvPr>
        </p:nvSpPr>
        <p:spPr>
          <a:xfrm>
            <a:off x="137160" y="0"/>
            <a:ext cx="8658822" cy="914400"/>
          </a:xfrm>
        </p:spPr>
        <p:txBody>
          <a:bodyPr anchor="b" anchorCtr="0">
            <a:noAutofit/>
          </a:bodyPr>
          <a:lstStyle/>
          <a:p>
            <a:r>
              <a:rPr lang="en-US" sz="5300">
                <a:ea typeface="Calibri Light"/>
                <a:cs typeface="Calibri Light"/>
              </a:rPr>
              <a:t>Normalized Mean-Variance</a:t>
            </a:r>
            <a:endParaRPr lang="en-US" sz="5300"/>
          </a:p>
        </p:txBody>
      </p:sp>
      <p:pic>
        <p:nvPicPr>
          <p:cNvPr id="4" name="Content Placeholder 3">
            <a:extLst>
              <a:ext uri="{FF2B5EF4-FFF2-40B4-BE49-F238E27FC236}">
                <a16:creationId xmlns:a16="http://schemas.microsoft.com/office/drawing/2014/main" id="{E2785A01-CDDC-5C6F-CAF4-304AF02D310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7626" y="2545063"/>
            <a:ext cx="6995281" cy="4019335"/>
          </a:xfrm>
        </p:spPr>
      </p:pic>
      <p:pic>
        <p:nvPicPr>
          <p:cNvPr id="3" name="Content Placeholder 3">
            <a:extLst>
              <a:ext uri="{FF2B5EF4-FFF2-40B4-BE49-F238E27FC236}">
                <a16:creationId xmlns:a16="http://schemas.microsoft.com/office/drawing/2014/main" id="{81C6C89F-47F4-9500-F509-D1CF37A94B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06016" y="2707093"/>
            <a:ext cx="4718355" cy="3695274"/>
          </a:xfrm>
          <a:prstGeom prst="rect">
            <a:avLst/>
          </a:prstGeom>
        </p:spPr>
      </p:pic>
      <p:sp>
        <p:nvSpPr>
          <p:cNvPr id="5" name="TextBox 4">
            <a:extLst>
              <a:ext uri="{FF2B5EF4-FFF2-40B4-BE49-F238E27FC236}">
                <a16:creationId xmlns:a16="http://schemas.microsoft.com/office/drawing/2014/main" id="{02954ECA-3448-0559-A2F2-8B63D792BD0D}"/>
              </a:ext>
            </a:extLst>
          </p:cNvPr>
          <p:cNvSpPr txBox="1"/>
          <p:nvPr/>
        </p:nvSpPr>
        <p:spPr>
          <a:xfrm>
            <a:off x="457200" y="1143000"/>
            <a:ext cx="11155680" cy="137160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tx1"/>
                </a:solidFill>
              </a:rPr>
              <a:t>Normalized mean data shows local variance such as lead-screw defects and flexure due to fixture design (addressed in later slide)</a:t>
            </a:r>
          </a:p>
          <a:p>
            <a:pPr marL="285750" indent="-285750">
              <a:buFont typeface="Arial" panose="020B0604020202020204" pitchFamily="34" charset="0"/>
              <a:buChar char="•"/>
            </a:pPr>
            <a:r>
              <a:rPr lang="en-US"/>
              <a:t>Mean variance across Y-axis shows flexure due to fixture design and clamping force, as expected</a:t>
            </a:r>
            <a:endParaRPr lang="en-US">
              <a:solidFill>
                <a:schemeClr val="tx1"/>
              </a:solidFill>
            </a:endParaRPr>
          </a:p>
          <a:p>
            <a:endParaRPr lang="en-US"/>
          </a:p>
        </p:txBody>
      </p:sp>
      <p:sp>
        <p:nvSpPr>
          <p:cNvPr id="6" name="Slide Number Placeholder 5">
            <a:extLst>
              <a:ext uri="{FF2B5EF4-FFF2-40B4-BE49-F238E27FC236}">
                <a16:creationId xmlns:a16="http://schemas.microsoft.com/office/drawing/2014/main" id="{11E7C1AD-CB0C-250B-7819-966E1433F0F0}"/>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7" name="Footer Placeholder 6">
            <a:extLst>
              <a:ext uri="{FF2B5EF4-FFF2-40B4-BE49-F238E27FC236}">
                <a16:creationId xmlns:a16="http://schemas.microsoft.com/office/drawing/2014/main" id="{8FF7A311-3E1F-5BAA-0856-734C934448E8}"/>
              </a:ext>
            </a:extLst>
          </p:cNvPr>
          <p:cNvSpPr>
            <a:spLocks noGrp="1"/>
          </p:cNvSpPr>
          <p:nvPr>
            <p:ph type="ftr" sz="quarter" idx="11"/>
          </p:nvPr>
        </p:nvSpPr>
        <p:spPr/>
        <p:txBody>
          <a:bodyPr/>
          <a:lstStyle/>
          <a:p>
            <a:r>
              <a:rPr lang="en-US"/>
              <a:t>-University of Colorado Boulder-</a:t>
            </a:r>
          </a:p>
        </p:txBody>
      </p:sp>
    </p:spTree>
    <p:extLst>
      <p:ext uri="{BB962C8B-B14F-4D97-AF65-F5344CB8AC3E}">
        <p14:creationId xmlns:p14="http://schemas.microsoft.com/office/powerpoint/2010/main" val="20465188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1098</Words>
  <Application>Microsoft Office PowerPoint</Application>
  <PresentationFormat>Widescreen</PresentationFormat>
  <Paragraphs>125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Probability Models for Enhancing Calibration of Computer Numerical Control (CNC) Systems</vt:lpstr>
      <vt:lpstr>PowerPoint Presentation</vt:lpstr>
      <vt:lpstr>Summary</vt:lpstr>
      <vt:lpstr>Approach</vt:lpstr>
      <vt:lpstr>Method</vt:lpstr>
      <vt:lpstr>PCB Raw Heightmap Sample Set</vt:lpstr>
      <vt:lpstr>PCB Normalized Heightmap Sample Set</vt:lpstr>
      <vt:lpstr>Repeatability</vt:lpstr>
      <vt:lpstr>Normalized Mean-Variance</vt:lpstr>
      <vt:lpstr>Raw Mean-Variance</vt:lpstr>
      <vt:lpstr>Raw Standard Deviation</vt:lpstr>
      <vt:lpstr>Observed Variance Features</vt:lpstr>
      <vt:lpstr>Next Steps </vt:lpstr>
      <vt:lpstr>Conclusion &amp;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Aretaic</dc:creator>
  <cp:lastModifiedBy>Seman, Jacob B</cp:lastModifiedBy>
  <cp:revision>1</cp:revision>
  <dcterms:created xsi:type="dcterms:W3CDTF">2023-12-01T16:02:18Z</dcterms:created>
  <dcterms:modified xsi:type="dcterms:W3CDTF">2023-12-06T01:11:08Z</dcterms:modified>
</cp:coreProperties>
</file>