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771531"/>
    <a:srgbClr val="2D445E"/>
    <a:srgbClr val="2C435D"/>
    <a:srgbClr val="ADB9CA"/>
    <a:srgbClr val="333399"/>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100" d="100"/>
          <a:sy n="100" d="100"/>
        </p:scale>
        <p:origin x="2670"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478597D-A0E3-499E-AD59-BFE00D58C882}" type="datetimeFigureOut">
              <a:rPr lang="fr-FR" smtClean="0"/>
              <a:t>27/04/2021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127784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78597D-A0E3-499E-AD59-BFE00D58C882}" type="datetimeFigureOut">
              <a:rPr lang="fr-FR" smtClean="0"/>
              <a:t>27/04/2021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212632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78597D-A0E3-499E-AD59-BFE00D58C882}" type="datetimeFigureOut">
              <a:rPr lang="fr-FR" smtClean="0"/>
              <a:t>27/04/2021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73058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78597D-A0E3-499E-AD59-BFE00D58C882}" type="datetimeFigureOut">
              <a:rPr lang="fr-FR" smtClean="0"/>
              <a:t>27/04/2021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400859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78597D-A0E3-499E-AD59-BFE00D58C882}" type="datetimeFigureOut">
              <a:rPr lang="fr-FR" smtClean="0"/>
              <a:t>27/04/2021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160893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478597D-A0E3-499E-AD59-BFE00D58C882}" type="datetimeFigureOut">
              <a:rPr lang="fr-FR" smtClean="0"/>
              <a:t>27/04/2021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413300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478597D-A0E3-499E-AD59-BFE00D58C882}" type="datetimeFigureOut">
              <a:rPr lang="fr-FR" smtClean="0"/>
              <a:t>27/04/2021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347614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478597D-A0E3-499E-AD59-BFE00D58C882}" type="datetimeFigureOut">
              <a:rPr lang="fr-FR" smtClean="0"/>
              <a:t>27/04/2021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36352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8597D-A0E3-499E-AD59-BFE00D58C882}" type="datetimeFigureOut">
              <a:rPr lang="fr-FR" smtClean="0"/>
              <a:t>27/04/2021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127264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78597D-A0E3-499E-AD59-BFE00D58C882}" type="datetimeFigureOut">
              <a:rPr lang="fr-FR" smtClean="0"/>
              <a:t>27/04/2021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208087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78597D-A0E3-499E-AD59-BFE00D58C882}" type="datetimeFigureOut">
              <a:rPr lang="fr-FR" smtClean="0"/>
              <a:t>27/04/2021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172043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478597D-A0E3-499E-AD59-BFE00D58C882}" type="datetimeFigureOut">
              <a:rPr lang="fr-FR" smtClean="0"/>
              <a:t>27/04/2021</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824FD40-0F20-49A2-9C28-826C565B6E2C}" type="slidenum">
              <a:rPr lang="fr-FR" smtClean="0"/>
              <a:t>‹N°›</a:t>
            </a:fld>
            <a:endParaRPr lang="fr-FR"/>
          </a:p>
        </p:txBody>
      </p:sp>
    </p:spTree>
    <p:extLst>
      <p:ext uri="{BB962C8B-B14F-4D97-AF65-F5344CB8AC3E}">
        <p14:creationId xmlns:p14="http://schemas.microsoft.com/office/powerpoint/2010/main" val="365768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6CBDCF-334C-4E65-8CC7-A10F71415E35}"/>
              </a:ext>
            </a:extLst>
          </p:cNvPr>
          <p:cNvSpPr/>
          <p:nvPr/>
        </p:nvSpPr>
        <p:spPr>
          <a:xfrm>
            <a:off x="-1" y="0"/>
            <a:ext cx="2047876" cy="9906000"/>
          </a:xfrm>
          <a:prstGeom prst="rect">
            <a:avLst/>
          </a:prstGeom>
          <a:solidFill>
            <a:srgbClr val="2C435D"/>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6" name="ZoneTexte 5">
            <a:extLst>
              <a:ext uri="{FF2B5EF4-FFF2-40B4-BE49-F238E27FC236}">
                <a16:creationId xmlns:a16="http://schemas.microsoft.com/office/drawing/2014/main" id="{B287DD2C-5FFF-4294-A106-1545CDE3D7DF}"/>
              </a:ext>
            </a:extLst>
          </p:cNvPr>
          <p:cNvSpPr txBox="1"/>
          <p:nvPr/>
        </p:nvSpPr>
        <p:spPr>
          <a:xfrm>
            <a:off x="2100259" y="97425"/>
            <a:ext cx="3219456" cy="523220"/>
          </a:xfrm>
          <a:prstGeom prst="rect">
            <a:avLst/>
          </a:prstGeom>
          <a:noFill/>
        </p:spPr>
        <p:txBody>
          <a:bodyPr wrap="square" rtlCol="0">
            <a:spAutoFit/>
          </a:bodyPr>
          <a:lstStyle/>
          <a:p>
            <a:r>
              <a:rPr lang="fr-FR" sz="2800" dirty="0">
                <a:solidFill>
                  <a:srgbClr val="2D445E"/>
                </a:solidFill>
                <a:latin typeface="+mj-lt"/>
              </a:rPr>
              <a:t>JEAN-BASTIEN VILO</a:t>
            </a:r>
          </a:p>
        </p:txBody>
      </p:sp>
      <p:sp>
        <p:nvSpPr>
          <p:cNvPr id="9" name="ZoneTexte 8">
            <a:extLst>
              <a:ext uri="{FF2B5EF4-FFF2-40B4-BE49-F238E27FC236}">
                <a16:creationId xmlns:a16="http://schemas.microsoft.com/office/drawing/2014/main" id="{78E72DD1-819F-4E79-828B-2A8126FF49CC}"/>
              </a:ext>
            </a:extLst>
          </p:cNvPr>
          <p:cNvSpPr txBox="1"/>
          <p:nvPr/>
        </p:nvSpPr>
        <p:spPr>
          <a:xfrm>
            <a:off x="-3" y="6342775"/>
            <a:ext cx="1971675" cy="369332"/>
          </a:xfrm>
          <a:prstGeom prst="rect">
            <a:avLst/>
          </a:prstGeom>
          <a:noFill/>
        </p:spPr>
        <p:txBody>
          <a:bodyPr wrap="square" rtlCol="0">
            <a:spAutoFit/>
          </a:bodyPr>
          <a:lstStyle/>
          <a:p>
            <a:r>
              <a:rPr lang="fr-FR" dirty="0">
                <a:solidFill>
                  <a:schemeClr val="accent2"/>
                </a:solidFill>
                <a:latin typeface="+mj-lt"/>
              </a:rPr>
              <a:t>Langues</a:t>
            </a:r>
          </a:p>
        </p:txBody>
      </p:sp>
      <p:sp>
        <p:nvSpPr>
          <p:cNvPr id="10" name="ZoneTexte 9">
            <a:extLst>
              <a:ext uri="{FF2B5EF4-FFF2-40B4-BE49-F238E27FC236}">
                <a16:creationId xmlns:a16="http://schemas.microsoft.com/office/drawing/2014/main" id="{C57266EF-CB57-4BFB-B560-8687092D9D0D}"/>
              </a:ext>
            </a:extLst>
          </p:cNvPr>
          <p:cNvSpPr txBox="1"/>
          <p:nvPr/>
        </p:nvSpPr>
        <p:spPr>
          <a:xfrm>
            <a:off x="11903" y="2774071"/>
            <a:ext cx="1971675" cy="769441"/>
          </a:xfrm>
          <a:prstGeom prst="rect">
            <a:avLst/>
          </a:prstGeom>
          <a:noFill/>
        </p:spPr>
        <p:txBody>
          <a:bodyPr wrap="square" rtlCol="0">
            <a:spAutoFit/>
          </a:bodyPr>
          <a:lstStyle/>
          <a:p>
            <a:r>
              <a:rPr lang="fr-FR" sz="1100" dirty="0">
                <a:solidFill>
                  <a:schemeClr val="bg1"/>
                </a:solidFill>
                <a:latin typeface="+mj-lt"/>
              </a:rPr>
              <a:t>Etudiant en dernière année de master à l’ESIEA à la recherche d’un poste en tant qu’ingénieur d’étude et développement.</a:t>
            </a:r>
          </a:p>
        </p:txBody>
      </p:sp>
      <p:sp>
        <p:nvSpPr>
          <p:cNvPr id="12" name="ZoneTexte 11">
            <a:extLst>
              <a:ext uri="{FF2B5EF4-FFF2-40B4-BE49-F238E27FC236}">
                <a16:creationId xmlns:a16="http://schemas.microsoft.com/office/drawing/2014/main" id="{24A92D8A-78B0-4FA2-ABFC-EE1D9D6444B0}"/>
              </a:ext>
            </a:extLst>
          </p:cNvPr>
          <p:cNvSpPr txBox="1"/>
          <p:nvPr/>
        </p:nvSpPr>
        <p:spPr>
          <a:xfrm>
            <a:off x="0" y="3787910"/>
            <a:ext cx="1971675" cy="369332"/>
          </a:xfrm>
          <a:prstGeom prst="rect">
            <a:avLst/>
          </a:prstGeom>
          <a:noFill/>
        </p:spPr>
        <p:txBody>
          <a:bodyPr wrap="square" rtlCol="0">
            <a:spAutoFit/>
          </a:bodyPr>
          <a:lstStyle/>
          <a:p>
            <a:r>
              <a:rPr lang="fr-FR" dirty="0">
                <a:solidFill>
                  <a:schemeClr val="accent2"/>
                </a:solidFill>
                <a:latin typeface="+mj-lt"/>
              </a:rPr>
              <a:t>Compétences</a:t>
            </a:r>
          </a:p>
        </p:txBody>
      </p:sp>
      <p:sp>
        <p:nvSpPr>
          <p:cNvPr id="13" name="ZoneTexte 12">
            <a:extLst>
              <a:ext uri="{FF2B5EF4-FFF2-40B4-BE49-F238E27FC236}">
                <a16:creationId xmlns:a16="http://schemas.microsoft.com/office/drawing/2014/main" id="{A14677A8-29FF-4B12-9B01-719A81A7EA96}"/>
              </a:ext>
            </a:extLst>
          </p:cNvPr>
          <p:cNvSpPr txBox="1"/>
          <p:nvPr/>
        </p:nvSpPr>
        <p:spPr>
          <a:xfrm>
            <a:off x="76198" y="4216454"/>
            <a:ext cx="1971675" cy="1954381"/>
          </a:xfrm>
          <a:prstGeom prst="rect">
            <a:avLst/>
          </a:prstGeom>
          <a:noFill/>
        </p:spPr>
        <p:txBody>
          <a:bodyPr wrap="square" rtlCol="0">
            <a:spAutoFit/>
          </a:bodyPr>
          <a:lstStyle/>
          <a:p>
            <a:r>
              <a:rPr lang="fr-FR" sz="1100" dirty="0">
                <a:solidFill>
                  <a:schemeClr val="bg1"/>
                </a:solidFill>
                <a:latin typeface="+mj-lt"/>
              </a:rPr>
              <a:t>HTML CSS JS PHP</a:t>
            </a:r>
          </a:p>
          <a:p>
            <a:r>
              <a:rPr lang="fr-FR" sz="1100" dirty="0">
                <a:solidFill>
                  <a:schemeClr val="bg1"/>
                </a:solidFill>
                <a:latin typeface="+mj-lt"/>
              </a:rPr>
              <a:t>SQL</a:t>
            </a:r>
          </a:p>
          <a:p>
            <a:r>
              <a:rPr lang="fr-FR" sz="1100" dirty="0">
                <a:solidFill>
                  <a:schemeClr val="bg1"/>
                </a:solidFill>
                <a:latin typeface="+mj-lt"/>
              </a:rPr>
              <a:t>C Bash PowerShell</a:t>
            </a:r>
          </a:p>
          <a:p>
            <a:r>
              <a:rPr lang="fr-FR" sz="1100" dirty="0">
                <a:solidFill>
                  <a:schemeClr val="bg1"/>
                </a:solidFill>
                <a:latin typeface="+mj-lt"/>
              </a:rPr>
              <a:t>Java</a:t>
            </a:r>
          </a:p>
          <a:p>
            <a:r>
              <a:rPr lang="fr-FR" sz="1100" dirty="0">
                <a:solidFill>
                  <a:schemeClr val="bg1"/>
                </a:solidFill>
                <a:latin typeface="+mj-lt"/>
              </a:rPr>
              <a:t>C++  Python</a:t>
            </a:r>
          </a:p>
          <a:p>
            <a:r>
              <a:rPr lang="fr-FR" sz="1100" dirty="0">
                <a:solidFill>
                  <a:schemeClr val="bg1"/>
                </a:solidFill>
                <a:latin typeface="+mj-lt"/>
              </a:rPr>
              <a:t>NoSQL </a:t>
            </a:r>
          </a:p>
          <a:p>
            <a:r>
              <a:rPr lang="fr-FR" sz="1100" dirty="0">
                <a:solidFill>
                  <a:schemeClr val="bg1"/>
                </a:solidFill>
                <a:latin typeface="+mj-lt"/>
              </a:rPr>
              <a:t>Angular</a:t>
            </a:r>
          </a:p>
          <a:p>
            <a:r>
              <a:rPr lang="fr-FR" sz="1100" dirty="0">
                <a:solidFill>
                  <a:schemeClr val="bg1"/>
                </a:solidFill>
                <a:latin typeface="+mj-lt"/>
              </a:rPr>
              <a:t>DevExtreme</a:t>
            </a:r>
          </a:p>
          <a:p>
            <a:r>
              <a:rPr lang="fr-FR" sz="1100" dirty="0">
                <a:solidFill>
                  <a:schemeClr val="bg1"/>
                </a:solidFill>
                <a:latin typeface="+mj-lt"/>
              </a:rPr>
              <a:t>Yworks</a:t>
            </a:r>
          </a:p>
          <a:p>
            <a:r>
              <a:rPr lang="fr-FR" sz="1100" dirty="0">
                <a:solidFill>
                  <a:schemeClr val="bg1"/>
                </a:solidFill>
                <a:latin typeface="+mj-lt"/>
              </a:rPr>
              <a:t>Gestion de projet</a:t>
            </a:r>
          </a:p>
          <a:p>
            <a:r>
              <a:rPr lang="fr-FR" sz="1100" dirty="0">
                <a:solidFill>
                  <a:schemeClr val="bg1"/>
                </a:solidFill>
                <a:latin typeface="+mj-lt"/>
              </a:rPr>
              <a:t>Conception d’interface</a:t>
            </a:r>
          </a:p>
        </p:txBody>
      </p:sp>
      <p:sp>
        <p:nvSpPr>
          <p:cNvPr id="14" name="ZoneTexte 13">
            <a:extLst>
              <a:ext uri="{FF2B5EF4-FFF2-40B4-BE49-F238E27FC236}">
                <a16:creationId xmlns:a16="http://schemas.microsoft.com/office/drawing/2014/main" id="{80753FE6-7947-48A2-8E07-49160051AD58}"/>
              </a:ext>
            </a:extLst>
          </p:cNvPr>
          <p:cNvSpPr txBox="1"/>
          <p:nvPr/>
        </p:nvSpPr>
        <p:spPr>
          <a:xfrm>
            <a:off x="0" y="2284453"/>
            <a:ext cx="2047873" cy="369332"/>
          </a:xfrm>
          <a:prstGeom prst="rect">
            <a:avLst/>
          </a:prstGeom>
          <a:solidFill>
            <a:schemeClr val="accent2"/>
          </a:solidFill>
        </p:spPr>
        <p:txBody>
          <a:bodyPr wrap="square" rtlCol="0">
            <a:spAutoFit/>
          </a:bodyPr>
          <a:lstStyle/>
          <a:p>
            <a:r>
              <a:rPr lang="fr-FR" dirty="0">
                <a:solidFill>
                  <a:schemeClr val="bg1"/>
                </a:solidFill>
                <a:latin typeface="+mj-lt"/>
              </a:rPr>
              <a:t>A Propos</a:t>
            </a:r>
          </a:p>
        </p:txBody>
      </p:sp>
      <p:sp>
        <p:nvSpPr>
          <p:cNvPr id="15" name="ZoneTexte 14">
            <a:extLst>
              <a:ext uri="{FF2B5EF4-FFF2-40B4-BE49-F238E27FC236}">
                <a16:creationId xmlns:a16="http://schemas.microsoft.com/office/drawing/2014/main" id="{5CB54757-8FCF-4A0F-B6D4-EF3EEE55D85C}"/>
              </a:ext>
            </a:extLst>
          </p:cNvPr>
          <p:cNvSpPr txBox="1"/>
          <p:nvPr/>
        </p:nvSpPr>
        <p:spPr>
          <a:xfrm>
            <a:off x="76198" y="6711372"/>
            <a:ext cx="1971675" cy="600164"/>
          </a:xfrm>
          <a:prstGeom prst="rect">
            <a:avLst/>
          </a:prstGeom>
          <a:noFill/>
        </p:spPr>
        <p:txBody>
          <a:bodyPr wrap="square" rtlCol="0">
            <a:spAutoFit/>
          </a:bodyPr>
          <a:lstStyle/>
          <a:p>
            <a:r>
              <a:rPr lang="fr-FR" sz="1100" dirty="0">
                <a:solidFill>
                  <a:schemeClr val="bg1"/>
                </a:solidFill>
                <a:latin typeface="+mj-lt"/>
              </a:rPr>
              <a:t>Anglais </a:t>
            </a:r>
          </a:p>
          <a:p>
            <a:r>
              <a:rPr lang="fr-FR" sz="1100" dirty="0">
                <a:solidFill>
                  <a:schemeClr val="bg1"/>
                </a:solidFill>
                <a:latin typeface="+mj-lt"/>
              </a:rPr>
              <a:t>Espagnol</a:t>
            </a:r>
          </a:p>
          <a:p>
            <a:r>
              <a:rPr lang="fr-FR" sz="1100" dirty="0">
                <a:solidFill>
                  <a:schemeClr val="bg1"/>
                </a:solidFill>
                <a:latin typeface="+mj-lt"/>
              </a:rPr>
              <a:t>Créole</a:t>
            </a:r>
          </a:p>
        </p:txBody>
      </p:sp>
      <p:sp>
        <p:nvSpPr>
          <p:cNvPr id="16" name="ZoneTexte 15">
            <a:extLst>
              <a:ext uri="{FF2B5EF4-FFF2-40B4-BE49-F238E27FC236}">
                <a16:creationId xmlns:a16="http://schemas.microsoft.com/office/drawing/2014/main" id="{6E1D7BFB-82A8-46B5-BAE4-69B36045DE51}"/>
              </a:ext>
            </a:extLst>
          </p:cNvPr>
          <p:cNvSpPr txBox="1"/>
          <p:nvPr/>
        </p:nvSpPr>
        <p:spPr>
          <a:xfrm>
            <a:off x="-4948" y="7583115"/>
            <a:ext cx="1971675" cy="369332"/>
          </a:xfrm>
          <a:prstGeom prst="rect">
            <a:avLst/>
          </a:prstGeom>
          <a:noFill/>
        </p:spPr>
        <p:txBody>
          <a:bodyPr wrap="square" rtlCol="0">
            <a:spAutoFit/>
          </a:bodyPr>
          <a:lstStyle/>
          <a:p>
            <a:r>
              <a:rPr lang="fr-FR" dirty="0">
                <a:solidFill>
                  <a:schemeClr val="accent2"/>
                </a:solidFill>
                <a:latin typeface="+mj-lt"/>
              </a:rPr>
              <a:t>Intérêts</a:t>
            </a:r>
          </a:p>
        </p:txBody>
      </p:sp>
      <p:sp>
        <p:nvSpPr>
          <p:cNvPr id="17" name="ZoneTexte 16">
            <a:extLst>
              <a:ext uri="{FF2B5EF4-FFF2-40B4-BE49-F238E27FC236}">
                <a16:creationId xmlns:a16="http://schemas.microsoft.com/office/drawing/2014/main" id="{2E1B754B-55E4-4250-9BEB-54A9E4A1C159}"/>
              </a:ext>
            </a:extLst>
          </p:cNvPr>
          <p:cNvSpPr txBox="1"/>
          <p:nvPr/>
        </p:nvSpPr>
        <p:spPr>
          <a:xfrm>
            <a:off x="11903" y="7933883"/>
            <a:ext cx="2195511" cy="2292935"/>
          </a:xfrm>
          <a:prstGeom prst="rect">
            <a:avLst/>
          </a:prstGeom>
          <a:noFill/>
        </p:spPr>
        <p:txBody>
          <a:bodyPr wrap="square" rtlCol="0">
            <a:spAutoFit/>
          </a:bodyPr>
          <a:lstStyle/>
          <a:p>
            <a:r>
              <a:rPr lang="fr-FR" sz="1100" dirty="0">
                <a:solidFill>
                  <a:schemeClr val="bg1"/>
                </a:solidFill>
                <a:latin typeface="+mj-lt"/>
              </a:rPr>
              <a:t>SPORT</a:t>
            </a:r>
          </a:p>
          <a:p>
            <a:r>
              <a:rPr lang="fr-FR" sz="1100" dirty="0">
                <a:solidFill>
                  <a:schemeClr val="bg1"/>
                </a:solidFill>
                <a:latin typeface="+mj-lt"/>
              </a:rPr>
              <a:t>Judo : </a:t>
            </a:r>
          </a:p>
          <a:p>
            <a:r>
              <a:rPr lang="fr-FR" sz="1100" dirty="0">
                <a:solidFill>
                  <a:schemeClr val="bg1"/>
                </a:solidFill>
                <a:latin typeface="+mj-lt"/>
              </a:rPr>
              <a:t>-13 ans dont 4 à haut niveau </a:t>
            </a:r>
            <a:br>
              <a:rPr lang="fr-FR" sz="1100" dirty="0">
                <a:solidFill>
                  <a:schemeClr val="bg1"/>
                </a:solidFill>
                <a:latin typeface="+mj-lt"/>
              </a:rPr>
            </a:br>
            <a:r>
              <a:rPr lang="fr-FR" sz="1100" dirty="0">
                <a:solidFill>
                  <a:schemeClr val="bg1"/>
                </a:solidFill>
                <a:latin typeface="+mj-lt"/>
              </a:rPr>
              <a:t>-1</a:t>
            </a:r>
            <a:r>
              <a:rPr lang="fr-FR" sz="1100" baseline="30000" dirty="0">
                <a:solidFill>
                  <a:schemeClr val="bg1"/>
                </a:solidFill>
                <a:latin typeface="+mj-lt"/>
              </a:rPr>
              <a:t>er</a:t>
            </a:r>
            <a:r>
              <a:rPr lang="fr-FR" sz="1100" dirty="0">
                <a:solidFill>
                  <a:schemeClr val="bg1"/>
                </a:solidFill>
                <a:latin typeface="+mj-lt"/>
              </a:rPr>
              <a:t> Dan</a:t>
            </a:r>
          </a:p>
          <a:p>
            <a:r>
              <a:rPr lang="fr-FR" sz="1100" dirty="0">
                <a:solidFill>
                  <a:schemeClr val="bg1"/>
                </a:solidFill>
                <a:latin typeface="+mj-lt"/>
              </a:rPr>
              <a:t>-Vice-Champion de France 2012.</a:t>
            </a:r>
          </a:p>
          <a:p>
            <a:r>
              <a:rPr lang="fr-FR" sz="1100" dirty="0">
                <a:solidFill>
                  <a:schemeClr val="bg1"/>
                </a:solidFill>
                <a:latin typeface="+mj-lt"/>
              </a:rPr>
              <a:t>Gymnastique</a:t>
            </a:r>
          </a:p>
          <a:p>
            <a:r>
              <a:rPr lang="fr-FR" sz="1100" dirty="0">
                <a:solidFill>
                  <a:schemeClr val="bg1"/>
                </a:solidFill>
                <a:latin typeface="+mj-lt"/>
              </a:rPr>
              <a:t>Capoeira</a:t>
            </a:r>
          </a:p>
          <a:p>
            <a:r>
              <a:rPr lang="fr-FR" sz="1100" dirty="0">
                <a:solidFill>
                  <a:schemeClr val="bg1"/>
                </a:solidFill>
                <a:latin typeface="+mj-lt"/>
              </a:rPr>
              <a:t>Natation </a:t>
            </a:r>
            <a:br>
              <a:rPr lang="fr-FR" sz="1100" dirty="0">
                <a:solidFill>
                  <a:schemeClr val="bg1"/>
                </a:solidFill>
                <a:latin typeface="+mj-lt"/>
              </a:rPr>
            </a:br>
            <a:r>
              <a:rPr lang="fr-FR" sz="1100" dirty="0">
                <a:solidFill>
                  <a:schemeClr val="bg1"/>
                </a:solidFill>
                <a:latin typeface="+mj-lt"/>
              </a:rPr>
              <a:t> </a:t>
            </a:r>
          </a:p>
          <a:p>
            <a:r>
              <a:rPr lang="fr-FR" sz="1100" dirty="0">
                <a:solidFill>
                  <a:schemeClr val="bg1"/>
                </a:solidFill>
                <a:latin typeface="+mj-lt"/>
              </a:rPr>
              <a:t>ART</a:t>
            </a:r>
          </a:p>
          <a:p>
            <a:r>
              <a:rPr lang="fr-FR" sz="1100" dirty="0">
                <a:solidFill>
                  <a:schemeClr val="bg1"/>
                </a:solidFill>
                <a:latin typeface="+mj-lt"/>
              </a:rPr>
              <a:t>6 ans de piano, 5 ans de dessin </a:t>
            </a:r>
            <a:br>
              <a:rPr lang="fr-FR" sz="1100" dirty="0">
                <a:solidFill>
                  <a:schemeClr val="bg1"/>
                </a:solidFill>
                <a:latin typeface="+mj-lt"/>
              </a:rPr>
            </a:br>
            <a:endParaRPr lang="fr-FR" sz="1100" dirty="0">
              <a:solidFill>
                <a:schemeClr val="bg1"/>
              </a:solidFill>
              <a:latin typeface="+mj-lt"/>
            </a:endParaRPr>
          </a:p>
          <a:p>
            <a:endParaRPr lang="fr-FR" sz="1100" dirty="0">
              <a:solidFill>
                <a:schemeClr val="bg1"/>
              </a:solidFill>
              <a:latin typeface="+mj-lt"/>
            </a:endParaRPr>
          </a:p>
        </p:txBody>
      </p:sp>
      <p:cxnSp>
        <p:nvCxnSpPr>
          <p:cNvPr id="19" name="Connecteur droit 18">
            <a:extLst>
              <a:ext uri="{FF2B5EF4-FFF2-40B4-BE49-F238E27FC236}">
                <a16:creationId xmlns:a16="http://schemas.microsoft.com/office/drawing/2014/main" id="{40E8B2AD-F335-42A8-A514-EFAEE5CBA9AF}"/>
              </a:ext>
            </a:extLst>
          </p:cNvPr>
          <p:cNvCxnSpPr>
            <a:cxnSpLocks/>
          </p:cNvCxnSpPr>
          <p:nvPr/>
        </p:nvCxnSpPr>
        <p:spPr>
          <a:xfrm>
            <a:off x="155965" y="7452725"/>
            <a:ext cx="1724027" cy="0"/>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sp>
        <p:nvSpPr>
          <p:cNvPr id="21" name="ZoneTexte 20">
            <a:extLst>
              <a:ext uri="{FF2B5EF4-FFF2-40B4-BE49-F238E27FC236}">
                <a16:creationId xmlns:a16="http://schemas.microsoft.com/office/drawing/2014/main" id="{B751FAE4-CB93-472A-88C7-49A4A3A80928}"/>
              </a:ext>
            </a:extLst>
          </p:cNvPr>
          <p:cNvSpPr txBox="1"/>
          <p:nvPr/>
        </p:nvSpPr>
        <p:spPr>
          <a:xfrm>
            <a:off x="11903" y="1398836"/>
            <a:ext cx="2012154" cy="769441"/>
          </a:xfrm>
          <a:prstGeom prst="rect">
            <a:avLst/>
          </a:prstGeom>
          <a:noFill/>
        </p:spPr>
        <p:txBody>
          <a:bodyPr wrap="square" rtlCol="0">
            <a:spAutoFit/>
          </a:bodyPr>
          <a:lstStyle/>
          <a:p>
            <a:endParaRPr lang="fr-FR" sz="1100" dirty="0">
              <a:solidFill>
                <a:schemeClr val="bg1"/>
              </a:solidFill>
              <a:latin typeface="+mj-lt"/>
            </a:endParaRPr>
          </a:p>
          <a:p>
            <a:r>
              <a:rPr lang="fr-FR" sz="1100" dirty="0">
                <a:solidFill>
                  <a:schemeClr val="bg1"/>
                </a:solidFill>
                <a:latin typeface="+mj-lt"/>
              </a:rPr>
              <a:t>0637 23 45 97</a:t>
            </a:r>
          </a:p>
          <a:p>
            <a:r>
              <a:rPr lang="fr-FR" sz="1100" dirty="0">
                <a:solidFill>
                  <a:schemeClr val="bg1"/>
                </a:solidFill>
                <a:latin typeface="+mj-lt"/>
              </a:rPr>
              <a:t>jbvilo@hotmail.com</a:t>
            </a:r>
          </a:p>
          <a:p>
            <a:r>
              <a:rPr lang="fr-FR" sz="1100" dirty="0">
                <a:solidFill>
                  <a:schemeClr val="bg1"/>
                </a:solidFill>
                <a:latin typeface="+mj-lt"/>
              </a:rPr>
              <a:t>152 rue de paris Charenton</a:t>
            </a:r>
          </a:p>
        </p:txBody>
      </p:sp>
      <p:cxnSp>
        <p:nvCxnSpPr>
          <p:cNvPr id="24" name="Connecteur droit 23">
            <a:extLst>
              <a:ext uri="{FF2B5EF4-FFF2-40B4-BE49-F238E27FC236}">
                <a16:creationId xmlns:a16="http://schemas.microsoft.com/office/drawing/2014/main" id="{BBBCD0C2-6A2C-4CDC-B478-DD9840FB053E}"/>
              </a:ext>
            </a:extLst>
          </p:cNvPr>
          <p:cNvCxnSpPr>
            <a:cxnSpLocks/>
          </p:cNvCxnSpPr>
          <p:nvPr/>
        </p:nvCxnSpPr>
        <p:spPr>
          <a:xfrm>
            <a:off x="2228845" y="622496"/>
            <a:ext cx="4238626" cy="0"/>
          </a:xfrm>
          <a:prstGeom prst="line">
            <a:avLst/>
          </a:prstGeom>
        </p:spPr>
        <p:style>
          <a:lnRef idx="2">
            <a:schemeClr val="dk1"/>
          </a:lnRef>
          <a:fillRef idx="0">
            <a:schemeClr val="dk1"/>
          </a:fillRef>
          <a:effectRef idx="1">
            <a:schemeClr val="dk1"/>
          </a:effectRef>
          <a:fontRef idx="minor">
            <a:schemeClr val="tx1"/>
          </a:fontRef>
        </p:style>
      </p:cxnSp>
      <p:sp>
        <p:nvSpPr>
          <p:cNvPr id="27" name="ZoneTexte 26">
            <a:extLst>
              <a:ext uri="{FF2B5EF4-FFF2-40B4-BE49-F238E27FC236}">
                <a16:creationId xmlns:a16="http://schemas.microsoft.com/office/drawing/2014/main" id="{18646572-4999-4B16-9958-B4B8F145DCE3}"/>
              </a:ext>
            </a:extLst>
          </p:cNvPr>
          <p:cNvSpPr txBox="1"/>
          <p:nvPr/>
        </p:nvSpPr>
        <p:spPr>
          <a:xfrm>
            <a:off x="2088353" y="739189"/>
            <a:ext cx="4150401" cy="430887"/>
          </a:xfrm>
          <a:prstGeom prst="rect">
            <a:avLst/>
          </a:prstGeom>
          <a:noFill/>
        </p:spPr>
        <p:txBody>
          <a:bodyPr wrap="square" rtlCol="0">
            <a:spAutoFit/>
          </a:bodyPr>
          <a:lstStyle/>
          <a:p>
            <a:r>
              <a:rPr lang="fr-FR" sz="2100" dirty="0">
                <a:solidFill>
                  <a:schemeClr val="accent2">
                    <a:lumMod val="75000"/>
                  </a:schemeClr>
                </a:solidFill>
                <a:latin typeface="+mj-lt"/>
              </a:rPr>
              <a:t>Expériences professionnelles</a:t>
            </a:r>
          </a:p>
        </p:txBody>
      </p:sp>
      <p:sp>
        <p:nvSpPr>
          <p:cNvPr id="28" name="ZoneTexte 27">
            <a:extLst>
              <a:ext uri="{FF2B5EF4-FFF2-40B4-BE49-F238E27FC236}">
                <a16:creationId xmlns:a16="http://schemas.microsoft.com/office/drawing/2014/main" id="{A7CF9E05-E985-4D99-8352-88C3245E2AB7}"/>
              </a:ext>
            </a:extLst>
          </p:cNvPr>
          <p:cNvSpPr txBox="1"/>
          <p:nvPr/>
        </p:nvSpPr>
        <p:spPr>
          <a:xfrm>
            <a:off x="2124072" y="1244856"/>
            <a:ext cx="4733928" cy="3647152"/>
          </a:xfrm>
          <a:prstGeom prst="rect">
            <a:avLst/>
          </a:prstGeom>
          <a:noFill/>
        </p:spPr>
        <p:txBody>
          <a:bodyPr wrap="square" rtlCol="0">
            <a:spAutoFit/>
          </a:bodyPr>
          <a:lstStyle/>
          <a:p>
            <a:r>
              <a:rPr lang="fr-FR" sz="1100" dirty="0">
                <a:solidFill>
                  <a:srgbClr val="2D445E"/>
                </a:solidFill>
              </a:rPr>
              <a:t>2019-2021 | INGENIEUR LOGICIEL | BOUYGUES TELECOM</a:t>
            </a:r>
          </a:p>
          <a:p>
            <a:r>
              <a:rPr lang="fr-FR" sz="1100" dirty="0">
                <a:latin typeface="+mj-lt"/>
              </a:rPr>
              <a:t>Alternance de deux ans pour le développement d’une application web, principalement côté interface, permettant l’analyse et la simulation d’impacts ainsi que la supervision des réseaux fixes et mobiles.</a:t>
            </a:r>
          </a:p>
          <a:p>
            <a:endParaRPr lang="fr-FR" sz="1100" dirty="0">
              <a:solidFill>
                <a:srgbClr val="2D445E"/>
              </a:solidFill>
            </a:endParaRPr>
          </a:p>
          <a:p>
            <a:r>
              <a:rPr lang="fr-FR" sz="1100" dirty="0">
                <a:solidFill>
                  <a:srgbClr val="2D445E"/>
                </a:solidFill>
              </a:rPr>
              <a:t>2019 | INGENIEUR LOGICIEL| BOUYGUES-TELECOM </a:t>
            </a:r>
            <a:br>
              <a:rPr lang="fr-FR" sz="1100" dirty="0">
                <a:latin typeface="+mj-lt"/>
              </a:rPr>
            </a:br>
            <a:r>
              <a:rPr lang="fr-FR" sz="1100" dirty="0">
                <a:latin typeface="+mj-lt"/>
              </a:rPr>
              <a:t>Stage de quatre mois et demi ayant pour mission le développement d’une application web permettant la supervision de services internes. </a:t>
            </a:r>
          </a:p>
          <a:p>
            <a:endParaRPr lang="fr-FR" sz="1100" dirty="0">
              <a:latin typeface="+mj-lt"/>
            </a:endParaRPr>
          </a:p>
          <a:p>
            <a:r>
              <a:rPr lang="fr-FR" sz="1100" dirty="0">
                <a:solidFill>
                  <a:srgbClr val="2D445E"/>
                </a:solidFill>
              </a:rPr>
              <a:t>2018 | GESTIONNAIRE DE PARC INFORMATIQUE | SOPHARMA </a:t>
            </a:r>
            <a:br>
              <a:rPr lang="fr-FR" sz="1100" dirty="0">
                <a:latin typeface="+mj-lt"/>
              </a:rPr>
            </a:br>
            <a:r>
              <a:rPr lang="fr-FR" sz="1100" dirty="0">
                <a:latin typeface="+mj-lt"/>
              </a:rPr>
              <a:t>CDD d’un mois en tant que responsable la gestion et de la maintenance des outils et matériels informatiques.</a:t>
            </a:r>
          </a:p>
          <a:p>
            <a:endParaRPr lang="fr-FR" sz="1100" dirty="0">
              <a:latin typeface="+mj-lt"/>
            </a:endParaRPr>
          </a:p>
          <a:p>
            <a:r>
              <a:rPr lang="fr-FR" sz="1100" dirty="0">
                <a:solidFill>
                  <a:srgbClr val="2D445E"/>
                </a:solidFill>
              </a:rPr>
              <a:t>2017 | PREPARATEUR DE COMMANDES | LEROY MERLIN  </a:t>
            </a:r>
            <a:br>
              <a:rPr lang="fr-FR" sz="1100" dirty="0">
                <a:latin typeface="+mj-lt"/>
              </a:rPr>
            </a:br>
            <a:r>
              <a:rPr lang="fr-FR" sz="1100" dirty="0">
                <a:latin typeface="+mj-lt"/>
              </a:rPr>
              <a:t>CDD de deux mois en tant que préparateur de commandes de grandes tailles et des objets volumineux au service de retrait des marchandises. Obtention d’un CACES interne pour utilisation de Gerber &amp; Transpalettes.</a:t>
            </a:r>
          </a:p>
          <a:p>
            <a:endParaRPr lang="fr-FR" sz="1100" dirty="0">
              <a:latin typeface="+mj-lt"/>
            </a:endParaRPr>
          </a:p>
          <a:p>
            <a:r>
              <a:rPr lang="fr-FR" sz="1100" dirty="0">
                <a:solidFill>
                  <a:srgbClr val="2D445E"/>
                </a:solidFill>
              </a:rPr>
              <a:t>2013-2016| OUVRIER MANOEUVRE | LE PRISME </a:t>
            </a:r>
            <a:br>
              <a:rPr lang="fr-FR" sz="1100" dirty="0">
                <a:latin typeface="+mj-lt"/>
              </a:rPr>
            </a:br>
            <a:r>
              <a:rPr lang="fr-FR" sz="1100" dirty="0">
                <a:latin typeface="+mj-lt"/>
              </a:rPr>
              <a:t>Etudes de site recevant du public et rénovation de bâtiments. Job de vacances d’été</a:t>
            </a:r>
          </a:p>
        </p:txBody>
      </p:sp>
      <p:cxnSp>
        <p:nvCxnSpPr>
          <p:cNvPr id="29" name="Connecteur droit 28">
            <a:extLst>
              <a:ext uri="{FF2B5EF4-FFF2-40B4-BE49-F238E27FC236}">
                <a16:creationId xmlns:a16="http://schemas.microsoft.com/office/drawing/2014/main" id="{D864B329-6412-48D5-8AE1-E3AC44BFB0F7}"/>
              </a:ext>
            </a:extLst>
          </p:cNvPr>
          <p:cNvCxnSpPr>
            <a:cxnSpLocks/>
          </p:cNvCxnSpPr>
          <p:nvPr/>
        </p:nvCxnSpPr>
        <p:spPr>
          <a:xfrm>
            <a:off x="2181885" y="4915742"/>
            <a:ext cx="4238626" cy="0"/>
          </a:xfrm>
          <a:prstGeom prst="line">
            <a:avLst/>
          </a:prstGeom>
        </p:spPr>
        <p:style>
          <a:lnRef idx="2">
            <a:schemeClr val="dk1"/>
          </a:lnRef>
          <a:fillRef idx="0">
            <a:schemeClr val="dk1"/>
          </a:fillRef>
          <a:effectRef idx="1">
            <a:schemeClr val="dk1"/>
          </a:effectRef>
          <a:fontRef idx="minor">
            <a:schemeClr val="tx1"/>
          </a:fontRef>
        </p:style>
      </p:cxnSp>
      <p:sp>
        <p:nvSpPr>
          <p:cNvPr id="31" name="ZoneTexte 30">
            <a:extLst>
              <a:ext uri="{FF2B5EF4-FFF2-40B4-BE49-F238E27FC236}">
                <a16:creationId xmlns:a16="http://schemas.microsoft.com/office/drawing/2014/main" id="{CF764060-A921-4475-8373-0F6CEF27BBCE}"/>
              </a:ext>
            </a:extLst>
          </p:cNvPr>
          <p:cNvSpPr txBox="1"/>
          <p:nvPr/>
        </p:nvSpPr>
        <p:spPr>
          <a:xfrm>
            <a:off x="2081392" y="8571598"/>
            <a:ext cx="3452812" cy="430887"/>
          </a:xfrm>
          <a:prstGeom prst="rect">
            <a:avLst/>
          </a:prstGeom>
          <a:noFill/>
        </p:spPr>
        <p:txBody>
          <a:bodyPr wrap="square">
            <a:spAutoFit/>
          </a:bodyPr>
          <a:lstStyle/>
          <a:p>
            <a:r>
              <a:rPr lang="fr-FR" sz="2100" dirty="0">
                <a:solidFill>
                  <a:schemeClr val="accent2">
                    <a:lumMod val="75000"/>
                  </a:schemeClr>
                </a:solidFill>
                <a:latin typeface="+mj-lt"/>
              </a:rPr>
              <a:t>Projets personnels</a:t>
            </a:r>
          </a:p>
        </p:txBody>
      </p:sp>
      <p:sp>
        <p:nvSpPr>
          <p:cNvPr id="32" name="ZoneTexte 31">
            <a:extLst>
              <a:ext uri="{FF2B5EF4-FFF2-40B4-BE49-F238E27FC236}">
                <a16:creationId xmlns:a16="http://schemas.microsoft.com/office/drawing/2014/main" id="{D4145F56-5AF3-4114-AEE6-05932CED0F6A}"/>
              </a:ext>
            </a:extLst>
          </p:cNvPr>
          <p:cNvSpPr txBox="1"/>
          <p:nvPr/>
        </p:nvSpPr>
        <p:spPr>
          <a:xfrm>
            <a:off x="2088353" y="5363891"/>
            <a:ext cx="4733928" cy="3139321"/>
          </a:xfrm>
          <a:prstGeom prst="rect">
            <a:avLst/>
          </a:prstGeom>
          <a:noFill/>
        </p:spPr>
        <p:txBody>
          <a:bodyPr wrap="square" rtlCol="0">
            <a:spAutoFit/>
          </a:bodyPr>
          <a:lstStyle/>
          <a:p>
            <a:r>
              <a:rPr lang="fr-FR" sz="1100" dirty="0">
                <a:solidFill>
                  <a:srgbClr val="2D445E"/>
                </a:solidFill>
                <a:latin typeface="+mj-lt"/>
              </a:rPr>
              <a:t>2021 | DIPLÔME D’INGENIEUR | ESIEA</a:t>
            </a:r>
            <a:br>
              <a:rPr lang="fr-FR" sz="1100" dirty="0">
                <a:latin typeface="+mj-lt"/>
              </a:rPr>
            </a:br>
            <a:r>
              <a:rPr lang="fr-FR" sz="1100" dirty="0">
                <a:latin typeface="+mj-lt"/>
              </a:rPr>
              <a:t>Master en alternance avec Bouygues Télécom, spécialisation en système d’informations</a:t>
            </a:r>
            <a:br>
              <a:rPr lang="fr-FR" sz="1100" dirty="0">
                <a:latin typeface="+mj-lt"/>
              </a:rPr>
            </a:br>
            <a:endParaRPr lang="fr-FR" sz="1100" dirty="0">
              <a:solidFill>
                <a:srgbClr val="2D445E"/>
              </a:solidFill>
              <a:latin typeface="+mj-lt"/>
            </a:endParaRPr>
          </a:p>
          <a:p>
            <a:r>
              <a:rPr lang="fr-FR" sz="1100" dirty="0">
                <a:solidFill>
                  <a:srgbClr val="2D445E"/>
                </a:solidFill>
                <a:latin typeface="+mj-lt"/>
              </a:rPr>
              <a:t>2018 – ÉCHANGE ACADÉMIQUE – UNIVERSITÉ DU QUEBEC À RIMOUSKI</a:t>
            </a:r>
          </a:p>
          <a:p>
            <a:r>
              <a:rPr lang="fr-FR" sz="1100" dirty="0">
                <a:latin typeface="+mj-lt"/>
              </a:rPr>
              <a:t>Semestre d’échange international. Cours de Génie Informatique et de programmation.</a:t>
            </a:r>
            <a:br>
              <a:rPr lang="fr-FR" sz="1100" dirty="0">
                <a:latin typeface="+mj-lt"/>
              </a:rPr>
            </a:br>
            <a:endParaRPr lang="fr-FR" sz="1100" dirty="0">
              <a:latin typeface="+mj-lt"/>
            </a:endParaRPr>
          </a:p>
          <a:p>
            <a:r>
              <a:rPr lang="fr-FR" sz="1100" dirty="0">
                <a:solidFill>
                  <a:srgbClr val="2D445E"/>
                </a:solidFill>
                <a:latin typeface="+mj-lt"/>
              </a:rPr>
              <a:t>2016 | PREPA INTEGREE | ESIEA</a:t>
            </a:r>
          </a:p>
          <a:p>
            <a:r>
              <a:rPr lang="fr-FR" sz="1100" dirty="0">
                <a:latin typeface="+mj-lt"/>
              </a:rPr>
              <a:t>Ecole d’ingénieur du monde numérique. Cycle préparatoire Mathématique, </a:t>
            </a:r>
          </a:p>
          <a:p>
            <a:r>
              <a:rPr lang="fr-FR" sz="1100" dirty="0">
                <a:latin typeface="+mj-lt"/>
              </a:rPr>
              <a:t>Physique, Informatique et Electronique</a:t>
            </a:r>
          </a:p>
          <a:p>
            <a:br>
              <a:rPr lang="fr-FR" sz="1100" dirty="0">
                <a:latin typeface="+mj-lt"/>
              </a:rPr>
            </a:br>
            <a:r>
              <a:rPr lang="fr-FR" sz="1100" dirty="0">
                <a:solidFill>
                  <a:srgbClr val="2D445E"/>
                </a:solidFill>
                <a:latin typeface="+mj-lt"/>
              </a:rPr>
              <a:t>2015 | 1A LICENCE PCGI | UNIVERSITÉ PIERRE ET MARICE CURIE </a:t>
            </a:r>
            <a:br>
              <a:rPr lang="fr-FR" sz="1100" dirty="0">
                <a:latin typeface="+mj-lt"/>
              </a:rPr>
            </a:br>
            <a:r>
              <a:rPr lang="fr-FR" sz="1100" dirty="0">
                <a:latin typeface="+mj-lt"/>
              </a:rPr>
              <a:t>Physique-Chimie-Géoscience-Ingénierie. Sportif de haut niveau</a:t>
            </a:r>
            <a:br>
              <a:rPr lang="fr-FR" sz="1100" dirty="0">
                <a:latin typeface="+mj-lt"/>
              </a:rPr>
            </a:br>
            <a:br>
              <a:rPr lang="fr-FR" sz="1100" dirty="0">
                <a:solidFill>
                  <a:srgbClr val="2D445E"/>
                </a:solidFill>
                <a:latin typeface="+mj-lt"/>
              </a:rPr>
            </a:br>
            <a:r>
              <a:rPr lang="fr-FR" sz="1100" dirty="0">
                <a:solidFill>
                  <a:srgbClr val="2D445E"/>
                </a:solidFill>
                <a:latin typeface="+mj-lt"/>
              </a:rPr>
              <a:t>2014  | BACCALAUREAT SCIENTIFIQUE | SPORT-ETUDES | LYCEE POTHIER ORLEANS </a:t>
            </a:r>
            <a:br>
              <a:rPr lang="fr-FR" sz="1100" dirty="0">
                <a:latin typeface="+mj-lt"/>
              </a:rPr>
            </a:br>
            <a:r>
              <a:rPr lang="fr-FR" sz="1100" dirty="0">
                <a:latin typeface="+mj-lt"/>
              </a:rPr>
              <a:t>Mention assez bien. Pôle France Judo Orléans</a:t>
            </a:r>
          </a:p>
        </p:txBody>
      </p:sp>
      <p:cxnSp>
        <p:nvCxnSpPr>
          <p:cNvPr id="22" name="Connecteur droit 21">
            <a:extLst>
              <a:ext uri="{FF2B5EF4-FFF2-40B4-BE49-F238E27FC236}">
                <a16:creationId xmlns:a16="http://schemas.microsoft.com/office/drawing/2014/main" id="{25DA095D-DBDA-4BE7-AFBE-557ED0278E29}"/>
              </a:ext>
            </a:extLst>
          </p:cNvPr>
          <p:cNvCxnSpPr>
            <a:cxnSpLocks/>
          </p:cNvCxnSpPr>
          <p:nvPr/>
        </p:nvCxnSpPr>
        <p:spPr>
          <a:xfrm>
            <a:off x="2181885" y="8592702"/>
            <a:ext cx="4238626" cy="0"/>
          </a:xfrm>
          <a:prstGeom prst="line">
            <a:avLst/>
          </a:prstGeom>
          <a:ln>
            <a:solidFill>
              <a:srgbClr val="2D445E"/>
            </a:solidFill>
          </a:ln>
        </p:spPr>
        <p:style>
          <a:lnRef idx="2">
            <a:schemeClr val="dk1"/>
          </a:lnRef>
          <a:fillRef idx="0">
            <a:schemeClr val="dk1"/>
          </a:fillRef>
          <a:effectRef idx="1">
            <a:schemeClr val="dk1"/>
          </a:effectRef>
          <a:fontRef idx="minor">
            <a:schemeClr val="tx1"/>
          </a:fontRef>
        </p:style>
      </p:cxnSp>
      <p:sp>
        <p:nvSpPr>
          <p:cNvPr id="23" name="ZoneTexte 22">
            <a:extLst>
              <a:ext uri="{FF2B5EF4-FFF2-40B4-BE49-F238E27FC236}">
                <a16:creationId xmlns:a16="http://schemas.microsoft.com/office/drawing/2014/main" id="{5E06B340-6FB9-435B-8E7D-D37933804055}"/>
              </a:ext>
            </a:extLst>
          </p:cNvPr>
          <p:cNvSpPr txBox="1"/>
          <p:nvPr/>
        </p:nvSpPr>
        <p:spPr>
          <a:xfrm>
            <a:off x="2047873" y="4915742"/>
            <a:ext cx="3452812" cy="430887"/>
          </a:xfrm>
          <a:prstGeom prst="rect">
            <a:avLst/>
          </a:prstGeom>
          <a:noFill/>
        </p:spPr>
        <p:txBody>
          <a:bodyPr wrap="square">
            <a:spAutoFit/>
          </a:bodyPr>
          <a:lstStyle/>
          <a:p>
            <a:r>
              <a:rPr lang="fr-FR" sz="2100" dirty="0">
                <a:solidFill>
                  <a:schemeClr val="accent2">
                    <a:lumMod val="75000"/>
                  </a:schemeClr>
                </a:solidFill>
                <a:latin typeface="+mj-lt"/>
              </a:rPr>
              <a:t>Formations</a:t>
            </a:r>
          </a:p>
        </p:txBody>
      </p:sp>
      <p:sp>
        <p:nvSpPr>
          <p:cNvPr id="25" name="ZoneTexte 24">
            <a:extLst>
              <a:ext uri="{FF2B5EF4-FFF2-40B4-BE49-F238E27FC236}">
                <a16:creationId xmlns:a16="http://schemas.microsoft.com/office/drawing/2014/main" id="{BAEA43A0-C084-44AC-A1B4-CDF8F7CE9066}"/>
              </a:ext>
            </a:extLst>
          </p:cNvPr>
          <p:cNvSpPr txBox="1"/>
          <p:nvPr/>
        </p:nvSpPr>
        <p:spPr>
          <a:xfrm>
            <a:off x="2088353" y="8780268"/>
            <a:ext cx="4729168" cy="1446550"/>
          </a:xfrm>
          <a:prstGeom prst="rect">
            <a:avLst/>
          </a:prstGeom>
          <a:noFill/>
        </p:spPr>
        <p:txBody>
          <a:bodyPr wrap="square" rtlCol="0">
            <a:spAutoFit/>
          </a:bodyPr>
          <a:lstStyle/>
          <a:p>
            <a:endParaRPr lang="fr-FR" sz="1100" dirty="0">
              <a:latin typeface="+mj-lt"/>
            </a:endParaRPr>
          </a:p>
          <a:p>
            <a:r>
              <a:rPr lang="fr-FR" sz="1100" dirty="0">
                <a:solidFill>
                  <a:srgbClr val="2D445E"/>
                </a:solidFill>
                <a:latin typeface="+mj-lt"/>
              </a:rPr>
              <a:t>2021  | SITE WEB VITRINE</a:t>
            </a:r>
          </a:p>
          <a:p>
            <a:r>
              <a:rPr lang="fr-FR" sz="1100" dirty="0">
                <a:latin typeface="+mj-lt"/>
              </a:rPr>
              <a:t>Refonte du site d’un opérateur social</a:t>
            </a:r>
          </a:p>
          <a:p>
            <a:br>
              <a:rPr lang="fr-FR" sz="1100" dirty="0">
                <a:latin typeface="+mj-lt"/>
              </a:rPr>
            </a:br>
            <a:r>
              <a:rPr lang="fr-FR" sz="1100" dirty="0">
                <a:solidFill>
                  <a:srgbClr val="2D445E"/>
                </a:solidFill>
                <a:latin typeface="+mj-lt"/>
              </a:rPr>
              <a:t>2021 | SITE WEB VITRINE </a:t>
            </a:r>
          </a:p>
          <a:p>
            <a:r>
              <a:rPr lang="fr-FR" sz="1100" dirty="0">
                <a:latin typeface="+mj-lt"/>
              </a:rPr>
              <a:t>Création et déploiement du site d’un coach sportif </a:t>
            </a:r>
          </a:p>
          <a:p>
            <a:br>
              <a:rPr lang="fr-FR" sz="1100" dirty="0">
                <a:latin typeface="+mj-lt"/>
              </a:rPr>
            </a:br>
            <a:endParaRPr lang="fr-FR" sz="1100" dirty="0">
              <a:latin typeface="+mj-lt"/>
            </a:endParaRPr>
          </a:p>
        </p:txBody>
      </p:sp>
      <p:cxnSp>
        <p:nvCxnSpPr>
          <p:cNvPr id="30" name="Connecteur droit 29">
            <a:extLst>
              <a:ext uri="{FF2B5EF4-FFF2-40B4-BE49-F238E27FC236}">
                <a16:creationId xmlns:a16="http://schemas.microsoft.com/office/drawing/2014/main" id="{E62805F8-964F-4E13-872C-EA9166F282D0}"/>
              </a:ext>
            </a:extLst>
          </p:cNvPr>
          <p:cNvCxnSpPr>
            <a:cxnSpLocks/>
          </p:cNvCxnSpPr>
          <p:nvPr/>
        </p:nvCxnSpPr>
        <p:spPr>
          <a:xfrm>
            <a:off x="155966" y="6307747"/>
            <a:ext cx="1724027" cy="0"/>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33" name="Connecteur droit 32">
            <a:extLst>
              <a:ext uri="{FF2B5EF4-FFF2-40B4-BE49-F238E27FC236}">
                <a16:creationId xmlns:a16="http://schemas.microsoft.com/office/drawing/2014/main" id="{94E621EA-E0E1-4EAA-8414-820C761EF578}"/>
              </a:ext>
            </a:extLst>
          </p:cNvPr>
          <p:cNvCxnSpPr>
            <a:cxnSpLocks/>
          </p:cNvCxnSpPr>
          <p:nvPr/>
        </p:nvCxnSpPr>
        <p:spPr>
          <a:xfrm>
            <a:off x="104775" y="3681307"/>
            <a:ext cx="1724027" cy="0"/>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9950391"/>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397</Words>
  <Application>Microsoft Office PowerPoint</Application>
  <PresentationFormat>Format A4 (210 x 297 mm)</PresentationFormat>
  <Paragraphs>59</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jean-bastien VILO</dc:creator>
  <cp:lastModifiedBy>jean-bastien VILO</cp:lastModifiedBy>
  <cp:revision>45</cp:revision>
  <dcterms:created xsi:type="dcterms:W3CDTF">2021-04-26T21:40:02Z</dcterms:created>
  <dcterms:modified xsi:type="dcterms:W3CDTF">2021-04-27T01:41:05Z</dcterms:modified>
</cp:coreProperties>
</file>