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4"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embeddedFontLst>
    <p:embeddedFont>
      <p:font typeface="Arial Black" panose="020B0A04020102020204" pitchFamily="34" charset="0"/>
      <p:regular r:id="rId29"/>
      <p:bold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6lNjUddbu/19kea1CW3bSCPr2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4CD8F2-8A09-499E-8BFA-26AB214B413A}">
  <a:tblStyle styleId="{E24CD8F2-8A09-499E-8BFA-26AB214B41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637BBD1-3CAD-45BC-A546-E2CB122459F0}"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 name="Google Shape;54;p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e3dadee19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11e3dadee19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e3dadee1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g11e3dadee1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e3dadee19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e3dadee1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e3dadee19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e3dadee1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e3dadee19_1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1e3dadee1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d88c84902_2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d88c84902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d88c84902_2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d88c84902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d88c84902_2_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1d88c84902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ee19f8cf6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1ee19f8cf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ee19f8cf6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1ee19f8cf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1d88c84902_2_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1d88c84902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ee19f8cf6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1ee19f8cf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ee19f88b9_2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ee19f88b9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ee19f88b9_2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ee19f88b9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e78a436c9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1e78a436c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d88c84902_2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1d88c84902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d88c84902_2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1d88c84902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d88c84902_2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1d88c84902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9" name="Google Shape;7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1e3dadee19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g11e3dadee19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e3dadee19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11e3dadee19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e3dadee19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g11e3dadee19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e3dadee19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g11e3dadee19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rgbClr val="990000"/>
        </a:solidFill>
        <a:effectLst/>
      </p:bgPr>
    </p:bg>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510834" y="3248150"/>
            <a:ext cx="5509071" cy="15081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CC00"/>
              </a:buClr>
              <a:buSzPts val="2800"/>
              <a:buFont typeface="Arial Black"/>
              <a:buNone/>
              <a:defRPr>
                <a:solidFill>
                  <a:srgbClr val="FFC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510834" y="4818895"/>
            <a:ext cx="5509071" cy="100019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b="0" i="0">
                <a:solidFill>
                  <a:schemeClr val="lt1"/>
                </a:solidFill>
                <a:latin typeface="Arial"/>
                <a:ea typeface="Arial"/>
                <a:cs typeface="Arial"/>
                <a:sym typeface="Arial"/>
              </a:defRPr>
            </a:lvl1pPr>
            <a:lvl2pPr lvl="1" algn="l">
              <a:lnSpc>
                <a:spcPct val="90000"/>
              </a:lnSpc>
              <a:spcBef>
                <a:spcPts val="500"/>
              </a:spcBef>
              <a:spcAft>
                <a:spcPts val="0"/>
              </a:spcAft>
              <a:buClr>
                <a:schemeClr val="lt1"/>
              </a:buClr>
              <a:buSzPts val="1800"/>
              <a:buChar char="•"/>
              <a:defRPr/>
            </a:lvl2pPr>
            <a:lvl3pPr lvl="2" algn="l">
              <a:lnSpc>
                <a:spcPct val="90000"/>
              </a:lnSpc>
              <a:spcBef>
                <a:spcPts val="500"/>
              </a:spcBef>
              <a:spcAft>
                <a:spcPts val="0"/>
              </a:spcAft>
              <a:buClr>
                <a:schemeClr val="lt1"/>
              </a:buClr>
              <a:buSzPts val="1800"/>
              <a:buChar char="•"/>
              <a:defRPr/>
            </a:lvl3pPr>
            <a:lvl4pPr lvl="3" algn="l">
              <a:lnSpc>
                <a:spcPct val="90000"/>
              </a:lnSpc>
              <a:spcBef>
                <a:spcPts val="500"/>
              </a:spcBef>
              <a:spcAft>
                <a:spcPts val="0"/>
              </a:spcAft>
              <a:buClr>
                <a:schemeClr val="lt1"/>
              </a:buClr>
              <a:buSzPts val="1800"/>
              <a:buChar char="•"/>
              <a:defRPr/>
            </a:lvl4pPr>
            <a:lvl5pPr lvl="4" algn="l">
              <a:lnSpc>
                <a:spcPct val="90000"/>
              </a:lnSpc>
              <a:spcBef>
                <a:spcPts val="500"/>
              </a:spcBef>
              <a:spcAft>
                <a:spcPts val="0"/>
              </a:spcAft>
              <a:buClr>
                <a:schemeClr val="lt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pic>
        <p:nvPicPr>
          <p:cNvPr id="14" name="Google Shape;14;p12"/>
          <p:cNvPicPr preferRelativeResize="0"/>
          <p:nvPr/>
        </p:nvPicPr>
        <p:blipFill rotWithShape="1">
          <a:blip r:embed="rId2">
            <a:alphaModFix/>
          </a:blip>
          <a:srcRect/>
          <a:stretch/>
        </p:blipFill>
        <p:spPr>
          <a:xfrm>
            <a:off x="240632" y="199665"/>
            <a:ext cx="2722574" cy="79408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 Column - Photo w/ Title &amp; Content">
  <p:cSld name="2 Column - Photo w/ Title &amp; Content">
    <p:bg>
      <p:bgPr>
        <a:solidFill>
          <a:schemeClr val="lt1"/>
        </a:solidFill>
        <a:effectLst/>
      </p:bgPr>
    </p:bg>
    <p:spTree>
      <p:nvGrpSpPr>
        <p:cNvPr id="1" name="Shape 48"/>
        <p:cNvGrpSpPr/>
        <p:nvPr/>
      </p:nvGrpSpPr>
      <p:grpSpPr>
        <a:xfrm>
          <a:off x="0" y="0"/>
          <a:ext cx="0" cy="0"/>
          <a:chOff x="0" y="0"/>
          <a:chExt cx="0" cy="0"/>
        </a:xfrm>
      </p:grpSpPr>
      <p:sp>
        <p:nvSpPr>
          <p:cNvPr id="49" name="Google Shape;49;p22"/>
          <p:cNvSpPr>
            <a:spLocks noGrp="1"/>
          </p:cNvSpPr>
          <p:nvPr>
            <p:ph type="pic" idx="2"/>
          </p:nvPr>
        </p:nvSpPr>
        <p:spPr>
          <a:xfrm>
            <a:off x="412301" y="331060"/>
            <a:ext cx="3727900" cy="5792558"/>
          </a:xfrm>
          <a:prstGeom prst="rect">
            <a:avLst/>
          </a:prstGeom>
          <a:noFill/>
          <a:ln>
            <a:noFill/>
          </a:ln>
        </p:spPr>
      </p:sp>
      <p:sp>
        <p:nvSpPr>
          <p:cNvPr id="50" name="Google Shape;50;p22"/>
          <p:cNvSpPr txBox="1">
            <a:spLocks noGrp="1"/>
          </p:cNvSpPr>
          <p:nvPr>
            <p:ph type="body" idx="1"/>
          </p:nvPr>
        </p:nvSpPr>
        <p:spPr>
          <a:xfrm>
            <a:off x="4273999" y="331060"/>
            <a:ext cx="4457700" cy="58484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990000"/>
              </a:buClr>
              <a:buSzPts val="2000"/>
              <a:buNone/>
              <a:defRPr sz="2000" b="1" i="0">
                <a:solidFill>
                  <a:srgbClr val="990000"/>
                </a:solidFill>
                <a:latin typeface="Arial Black"/>
                <a:ea typeface="Arial Black"/>
                <a:cs typeface="Arial Black"/>
                <a:sym typeface="Arial Black"/>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2"/>
          <p:cNvSpPr txBox="1">
            <a:spLocks noGrp="1"/>
          </p:cNvSpPr>
          <p:nvPr>
            <p:ph type="body" idx="3"/>
          </p:nvPr>
        </p:nvSpPr>
        <p:spPr>
          <a:xfrm>
            <a:off x="4273550" y="981617"/>
            <a:ext cx="4457700" cy="5142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3"/>
          <p:cNvSpPr txBox="1">
            <a:spLocks noGrp="1"/>
          </p:cNvSpPr>
          <p:nvPr>
            <p:ph type="body" idx="1"/>
          </p:nvPr>
        </p:nvSpPr>
        <p:spPr>
          <a:xfrm>
            <a:off x="482598" y="1811338"/>
            <a:ext cx="8128001" cy="425079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b="0" i="0">
                <a:solidFill>
                  <a:schemeClr val="lt1"/>
                </a:solidFill>
                <a:latin typeface="Arial"/>
                <a:ea typeface="Arial"/>
                <a:cs typeface="Arial"/>
                <a:sym typeface="Aria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p13"/>
          <p:cNvSpPr txBox="1">
            <a:spLocks noGrp="1"/>
          </p:cNvSpPr>
          <p:nvPr>
            <p:ph type="body" idx="2"/>
          </p:nvPr>
        </p:nvSpPr>
        <p:spPr>
          <a:xfrm>
            <a:off x="482600" y="346075"/>
            <a:ext cx="8128000" cy="1320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FFCC00"/>
              </a:buClr>
              <a:buSzPts val="2800"/>
              <a:buNone/>
              <a:defRPr b="1" i="0">
                <a:solidFill>
                  <a:srgbClr val="FFCC00"/>
                </a:solidFill>
                <a:latin typeface="Arial Black"/>
                <a:ea typeface="Arial Black"/>
                <a:cs typeface="Arial Black"/>
                <a:sym typeface="Arial Black"/>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Divider">
  <p:cSld name="Section Divider">
    <p:spTree>
      <p:nvGrpSpPr>
        <p:cNvPr id="1" name="Shape 18"/>
        <p:cNvGrpSpPr/>
        <p:nvPr/>
      </p:nvGrpSpPr>
      <p:grpSpPr>
        <a:xfrm>
          <a:off x="0" y="0"/>
          <a:ext cx="0" cy="0"/>
          <a:chOff x="0" y="0"/>
          <a:chExt cx="0" cy="0"/>
        </a:xfrm>
      </p:grpSpPr>
      <p:cxnSp>
        <p:nvCxnSpPr>
          <p:cNvPr id="19" name="Google Shape;19;p14"/>
          <p:cNvCxnSpPr/>
          <p:nvPr/>
        </p:nvCxnSpPr>
        <p:spPr>
          <a:xfrm>
            <a:off x="469230" y="4990912"/>
            <a:ext cx="3773731" cy="0"/>
          </a:xfrm>
          <a:prstGeom prst="straightConnector1">
            <a:avLst/>
          </a:prstGeom>
          <a:noFill/>
          <a:ln w="50800" cap="flat" cmpd="sng">
            <a:solidFill>
              <a:srgbClr val="FFC000"/>
            </a:solidFill>
            <a:prstDash val="solid"/>
            <a:miter lim="800000"/>
            <a:headEnd type="none" w="sm" len="sm"/>
            <a:tailEnd type="none" w="sm" len="sm"/>
          </a:ln>
        </p:spPr>
      </p:cxnSp>
      <p:sp>
        <p:nvSpPr>
          <p:cNvPr id="20" name="Google Shape;20;p14"/>
          <p:cNvSpPr txBox="1">
            <a:spLocks noGrp="1"/>
          </p:cNvSpPr>
          <p:nvPr>
            <p:ph type="body" idx="1"/>
          </p:nvPr>
        </p:nvSpPr>
        <p:spPr>
          <a:xfrm>
            <a:off x="469231" y="4329879"/>
            <a:ext cx="4176342" cy="57844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800"/>
              <a:buNone/>
              <a:defRPr b="1" i="0">
                <a:latin typeface="Arial Black"/>
                <a:ea typeface="Arial Black"/>
                <a:cs typeface="Arial Black"/>
                <a:sym typeface="Arial Black"/>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Column - Text and Object">
  <p:cSld name="2 Column - Text and 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459291" y="365125"/>
            <a:ext cx="822541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CC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459291" y="1849438"/>
            <a:ext cx="4112709" cy="41830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b="0" i="0">
                <a:latin typeface="Arial"/>
                <a:ea typeface="Arial"/>
                <a:cs typeface="Arial"/>
                <a:sym typeface="Arial"/>
              </a:defRPr>
            </a:lvl1pPr>
            <a:lvl2pPr marL="914400" lvl="1" indent="-228600" algn="l">
              <a:lnSpc>
                <a:spcPct val="90000"/>
              </a:lnSpc>
              <a:spcBef>
                <a:spcPts val="500"/>
              </a:spcBef>
              <a:spcAft>
                <a:spcPts val="0"/>
              </a:spcAft>
              <a:buClr>
                <a:schemeClr val="lt1"/>
              </a:buClr>
              <a:buSzPts val="1800"/>
              <a:buNone/>
              <a:defRPr sz="1800" b="0" i="0">
                <a:latin typeface="Arial"/>
                <a:ea typeface="Arial"/>
                <a:cs typeface="Arial"/>
                <a:sym typeface="Arial"/>
              </a:defRPr>
            </a:lvl2pPr>
            <a:lvl3pPr marL="1371600" lvl="2" indent="-228600" algn="l">
              <a:lnSpc>
                <a:spcPct val="90000"/>
              </a:lnSpc>
              <a:spcBef>
                <a:spcPts val="500"/>
              </a:spcBef>
              <a:spcAft>
                <a:spcPts val="0"/>
              </a:spcAft>
              <a:buClr>
                <a:schemeClr val="lt1"/>
              </a:buClr>
              <a:buSzPts val="1600"/>
              <a:buNone/>
              <a:defRPr sz="1600" b="0" i="0">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0" i="0">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0" i="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5"/>
          <p:cNvSpPr txBox="1">
            <a:spLocks noGrp="1"/>
          </p:cNvSpPr>
          <p:nvPr>
            <p:ph type="body" idx="2"/>
          </p:nvPr>
        </p:nvSpPr>
        <p:spPr>
          <a:xfrm>
            <a:off x="4667249" y="1849438"/>
            <a:ext cx="4017459" cy="41830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None/>
              <a:defRPr sz="2000"/>
            </a:lvl1pPr>
            <a:lvl2pPr marL="914400" lvl="1" indent="-228600" algn="l">
              <a:lnSpc>
                <a:spcPct val="90000"/>
              </a:lnSpc>
              <a:spcBef>
                <a:spcPts val="500"/>
              </a:spcBef>
              <a:spcAft>
                <a:spcPts val="0"/>
              </a:spcAft>
              <a:buClr>
                <a:schemeClr val="lt1"/>
              </a:buClr>
              <a:buSzPts val="1800"/>
              <a:buNone/>
              <a:defRPr sz="1800"/>
            </a:lvl2pPr>
            <a:lvl3pPr marL="1371600" lvl="2" indent="-228600" algn="l">
              <a:lnSpc>
                <a:spcPct val="90000"/>
              </a:lnSpc>
              <a:spcBef>
                <a:spcPts val="500"/>
              </a:spcBef>
              <a:spcAft>
                <a:spcPts val="0"/>
              </a:spcAft>
              <a:buClr>
                <a:schemeClr val="lt1"/>
              </a:buClr>
              <a:buSzPts val="1600"/>
              <a:buNone/>
              <a:defRPr sz="1600"/>
            </a:lvl3pPr>
            <a:lvl4pPr marL="1828800" lvl="3" indent="-228600" algn="l">
              <a:lnSpc>
                <a:spcPct val="90000"/>
              </a:lnSpc>
              <a:spcBef>
                <a:spcPts val="500"/>
              </a:spcBef>
              <a:spcAft>
                <a:spcPts val="0"/>
              </a:spcAft>
              <a:buClr>
                <a:schemeClr val="lt1"/>
              </a:buClr>
              <a:buSzPts val="1800"/>
              <a:buNone/>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Column - Photo w/ Title &amp; Content">
  <p:cSld name="2 Column - Photo w/ Title &amp; Content">
    <p:spTree>
      <p:nvGrpSpPr>
        <p:cNvPr id="1" name="Shape 25"/>
        <p:cNvGrpSpPr/>
        <p:nvPr/>
      </p:nvGrpSpPr>
      <p:grpSpPr>
        <a:xfrm>
          <a:off x="0" y="0"/>
          <a:ext cx="0" cy="0"/>
          <a:chOff x="0" y="0"/>
          <a:chExt cx="0" cy="0"/>
        </a:xfrm>
      </p:grpSpPr>
      <p:sp>
        <p:nvSpPr>
          <p:cNvPr id="26" name="Google Shape;26;p16"/>
          <p:cNvSpPr>
            <a:spLocks noGrp="1"/>
          </p:cNvSpPr>
          <p:nvPr>
            <p:ph type="pic" idx="2"/>
          </p:nvPr>
        </p:nvSpPr>
        <p:spPr>
          <a:xfrm>
            <a:off x="256478" y="315913"/>
            <a:ext cx="4315522" cy="5800725"/>
          </a:xfrm>
          <a:prstGeom prst="rect">
            <a:avLst/>
          </a:prstGeom>
          <a:noFill/>
          <a:ln>
            <a:noFill/>
          </a:ln>
        </p:spPr>
      </p:sp>
      <p:sp>
        <p:nvSpPr>
          <p:cNvPr id="27" name="Google Shape;27;p16"/>
          <p:cNvSpPr txBox="1">
            <a:spLocks noGrp="1"/>
          </p:cNvSpPr>
          <p:nvPr>
            <p:ph type="body" idx="1"/>
          </p:nvPr>
        </p:nvSpPr>
        <p:spPr>
          <a:xfrm>
            <a:off x="4708525" y="304801"/>
            <a:ext cx="4178995" cy="8408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FFCC00"/>
              </a:buClr>
              <a:buSzPts val="2000"/>
              <a:buNone/>
              <a:defRPr sz="2000" b="1" i="0">
                <a:solidFill>
                  <a:srgbClr val="FFCC00"/>
                </a:solidFill>
                <a:latin typeface="Arial Black"/>
                <a:ea typeface="Arial Black"/>
                <a:cs typeface="Arial Black"/>
                <a:sym typeface="Arial Black"/>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6"/>
          <p:cNvSpPr txBox="1">
            <a:spLocks noGrp="1"/>
          </p:cNvSpPr>
          <p:nvPr>
            <p:ph type="body" idx="3"/>
          </p:nvPr>
        </p:nvSpPr>
        <p:spPr>
          <a:xfrm>
            <a:off x="4708526" y="1271589"/>
            <a:ext cx="4178996" cy="48450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800"/>
              <a:buNone/>
              <a:defRPr sz="1800"/>
            </a:lvl1pPr>
            <a:lvl2pPr marL="914400" lvl="1" indent="-228600" algn="l">
              <a:lnSpc>
                <a:spcPct val="90000"/>
              </a:lnSpc>
              <a:spcBef>
                <a:spcPts val="500"/>
              </a:spcBef>
              <a:spcAft>
                <a:spcPts val="0"/>
              </a:spcAft>
              <a:buClr>
                <a:schemeClr val="lt1"/>
              </a:buClr>
              <a:buSzPts val="2400"/>
              <a:buNone/>
              <a:defRPr/>
            </a:lvl2pPr>
            <a:lvl3pPr marL="1371600" lvl="2" indent="-228600" algn="l">
              <a:lnSpc>
                <a:spcPct val="90000"/>
              </a:lnSpc>
              <a:spcBef>
                <a:spcPts val="500"/>
              </a:spcBef>
              <a:spcAft>
                <a:spcPts val="0"/>
              </a:spcAft>
              <a:buClr>
                <a:schemeClr val="lt1"/>
              </a:buClr>
              <a:buSzPts val="2000"/>
              <a:buNone/>
              <a:defRPr/>
            </a:lvl3pPr>
            <a:lvl4pPr marL="1828800" lvl="3" indent="-228600" algn="l">
              <a:lnSpc>
                <a:spcPct val="90000"/>
              </a:lnSpc>
              <a:spcBef>
                <a:spcPts val="500"/>
              </a:spcBef>
              <a:spcAft>
                <a:spcPts val="0"/>
              </a:spcAft>
              <a:buClr>
                <a:schemeClr val="lt1"/>
              </a:buClr>
              <a:buSzPts val="1800"/>
              <a:buNone/>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4"/>
        <p:cNvGrpSpPr/>
        <p:nvPr/>
      </p:nvGrpSpPr>
      <p:grpSpPr>
        <a:xfrm>
          <a:off x="0" y="0"/>
          <a:ext cx="0" cy="0"/>
          <a:chOff x="0" y="0"/>
          <a:chExt cx="0" cy="0"/>
        </a:xfrm>
      </p:grpSpPr>
      <p:sp>
        <p:nvSpPr>
          <p:cNvPr id="35" name="Google Shape;35;p18"/>
          <p:cNvSpPr txBox="1">
            <a:spLocks noGrp="1"/>
          </p:cNvSpPr>
          <p:nvPr>
            <p:ph type="ctrTitle"/>
          </p:nvPr>
        </p:nvSpPr>
        <p:spPr>
          <a:xfrm>
            <a:off x="574334" y="3616450"/>
            <a:ext cx="5509071" cy="15081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990000"/>
              </a:buClr>
              <a:buSzPts val="2800"/>
              <a:buFont typeface="Arial Black"/>
              <a:buNone/>
              <a:defRPr sz="2800">
                <a:solidFill>
                  <a:srgbClr val="99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subTitle" idx="1"/>
          </p:nvPr>
        </p:nvSpPr>
        <p:spPr>
          <a:xfrm>
            <a:off x="574334" y="5187195"/>
            <a:ext cx="5509071" cy="100019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2000"/>
              <a:buNone/>
              <a:defRPr sz="2000" b="0" i="0">
                <a:solidFill>
                  <a:schemeClr val="dk1"/>
                </a:solidFill>
                <a:latin typeface="Arial"/>
                <a:ea typeface="Arial"/>
                <a:cs typeface="Arial"/>
                <a:sym typeface="Arial"/>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pic>
        <p:nvPicPr>
          <p:cNvPr id="37" name="Google Shape;37;p18"/>
          <p:cNvPicPr preferRelativeResize="0"/>
          <p:nvPr/>
        </p:nvPicPr>
        <p:blipFill rotWithShape="1">
          <a:blip r:embed="rId2">
            <a:alphaModFix/>
          </a:blip>
          <a:srcRect/>
          <a:stretch/>
        </p:blipFill>
        <p:spPr>
          <a:xfrm>
            <a:off x="124722" y="127669"/>
            <a:ext cx="2981936" cy="93185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solidFill>
        <a:effectLst/>
      </p:bgPr>
    </p:bg>
    <p:spTree>
      <p:nvGrpSpPr>
        <p:cNvPr id="1" name="Shape 38"/>
        <p:cNvGrpSpPr/>
        <p:nvPr/>
      </p:nvGrpSpPr>
      <p:grpSpPr>
        <a:xfrm>
          <a:off x="0" y="0"/>
          <a:ext cx="0" cy="0"/>
          <a:chOff x="0" y="0"/>
          <a:chExt cx="0" cy="0"/>
        </a:xfrm>
      </p:grpSpPr>
      <p:sp>
        <p:nvSpPr>
          <p:cNvPr id="39" name="Google Shape;39;p19"/>
          <p:cNvSpPr txBox="1">
            <a:spLocks noGrp="1"/>
          </p:cNvSpPr>
          <p:nvPr>
            <p:ph type="body" idx="1"/>
          </p:nvPr>
        </p:nvSpPr>
        <p:spPr>
          <a:xfrm>
            <a:off x="456270" y="1811338"/>
            <a:ext cx="8231459" cy="425079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2"/>
          </p:nvPr>
        </p:nvSpPr>
        <p:spPr>
          <a:xfrm>
            <a:off x="456270" y="346075"/>
            <a:ext cx="8231459" cy="1320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990000"/>
              </a:buClr>
              <a:buSzPts val="2800"/>
              <a:buNone/>
              <a:defRPr b="1" i="0">
                <a:solidFill>
                  <a:srgbClr val="990000"/>
                </a:solidFill>
                <a:latin typeface="Arial Black"/>
                <a:ea typeface="Arial Black"/>
                <a:cs typeface="Arial Black"/>
                <a:sym typeface="Arial Black"/>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Divider">
  <p:cSld name="Section Divider">
    <p:bg>
      <p:bgPr>
        <a:solidFill>
          <a:schemeClr val="lt1"/>
        </a:solidFill>
        <a:effectLst/>
      </p:bgPr>
    </p:bg>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496275" y="4597931"/>
            <a:ext cx="4755750" cy="5983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None/>
              <a:defRPr sz="2800" b="1" i="0">
                <a:solidFill>
                  <a:schemeClr val="dk1"/>
                </a:solidFill>
                <a:latin typeface="Arial Black"/>
                <a:ea typeface="Arial Black"/>
                <a:cs typeface="Arial Black"/>
                <a:sym typeface="Arial Black"/>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43" name="Google Shape;43;p20"/>
          <p:cNvCxnSpPr/>
          <p:nvPr/>
        </p:nvCxnSpPr>
        <p:spPr>
          <a:xfrm>
            <a:off x="496275" y="5288517"/>
            <a:ext cx="2959513" cy="0"/>
          </a:xfrm>
          <a:prstGeom prst="straightConnector1">
            <a:avLst/>
          </a:prstGeom>
          <a:noFill/>
          <a:ln w="50800" cap="flat" cmpd="sng">
            <a:solidFill>
              <a:srgbClr val="990000"/>
            </a:solidFill>
            <a:prstDash val="solid"/>
            <a:miter lim="800000"/>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Column - Text and Object">
  <p:cSld name="2 Column - Text and Object">
    <p:bg>
      <p:bgPr>
        <a:solidFill>
          <a:schemeClr val="lt1"/>
        </a:solidFill>
        <a:effectLst/>
      </p:bgPr>
    </p:bg>
    <p:spTree>
      <p:nvGrpSpPr>
        <p:cNvPr id="1" name="Shape 44"/>
        <p:cNvGrpSpPr/>
        <p:nvPr/>
      </p:nvGrpSpPr>
      <p:grpSpPr>
        <a:xfrm>
          <a:off x="0" y="0"/>
          <a:ext cx="0" cy="0"/>
          <a:chOff x="0" y="0"/>
          <a:chExt cx="0" cy="0"/>
        </a:xfrm>
      </p:grpSpPr>
      <p:sp>
        <p:nvSpPr>
          <p:cNvPr id="45" name="Google Shape;45;p21"/>
          <p:cNvSpPr txBox="1">
            <a:spLocks noGrp="1"/>
          </p:cNvSpPr>
          <p:nvPr>
            <p:ph type="title"/>
          </p:nvPr>
        </p:nvSpPr>
        <p:spPr>
          <a:xfrm>
            <a:off x="459291" y="365125"/>
            <a:ext cx="822541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90000"/>
              </a:buClr>
              <a:buSzPts val="2800"/>
              <a:buFont typeface="Arial Black"/>
              <a:buNone/>
              <a:defRPr sz="2800">
                <a:solidFill>
                  <a:srgbClr val="99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459291" y="1825625"/>
            <a:ext cx="4055559"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solidFill>
                  <a:schemeClr val="dk1"/>
                </a:solidFill>
              </a:defRPr>
            </a:lvl1pPr>
            <a:lvl2pPr marL="914400" lvl="1" indent="-381000" algn="l">
              <a:lnSpc>
                <a:spcPct val="90000"/>
              </a:lnSpc>
              <a:spcBef>
                <a:spcPts val="500"/>
              </a:spcBef>
              <a:spcAft>
                <a:spcPts val="0"/>
              </a:spcAft>
              <a:buClr>
                <a:schemeClr val="dk1"/>
              </a:buClr>
              <a:buSzPts val="2400"/>
              <a:buChar char="•"/>
              <a:defRPr>
                <a:solidFill>
                  <a:schemeClr val="dk1"/>
                </a:solidFill>
              </a:defRPr>
            </a:lvl2pPr>
            <a:lvl3pPr marL="1371600" lvl="2" indent="-355600" algn="l">
              <a:lnSpc>
                <a:spcPct val="90000"/>
              </a:lnSpc>
              <a:spcBef>
                <a:spcPts val="500"/>
              </a:spcBef>
              <a:spcAft>
                <a:spcPts val="0"/>
              </a:spcAft>
              <a:buClr>
                <a:schemeClr val="dk1"/>
              </a:buClr>
              <a:buSzPts val="2000"/>
              <a:buChar char="•"/>
              <a:defRPr>
                <a:solidFill>
                  <a:schemeClr val="dk1"/>
                </a:solidFill>
              </a:defRPr>
            </a:lvl3pPr>
            <a:lvl4pPr marL="1828800" lvl="3" indent="-342900" algn="l">
              <a:lnSpc>
                <a:spcPct val="90000"/>
              </a:lnSpc>
              <a:spcBef>
                <a:spcPts val="500"/>
              </a:spcBef>
              <a:spcAft>
                <a:spcPts val="0"/>
              </a:spcAft>
              <a:buClr>
                <a:schemeClr val="dk1"/>
              </a:buClr>
              <a:buSzPts val="1800"/>
              <a:buChar char="•"/>
              <a:defRPr>
                <a:solidFill>
                  <a:schemeClr val="dk1"/>
                </a:solidFill>
              </a:defRPr>
            </a:lvl4pPr>
            <a:lvl5pPr marL="2286000" lvl="4" indent="-342900" algn="l">
              <a:lnSpc>
                <a:spcPct val="90000"/>
              </a:lnSpc>
              <a:spcBef>
                <a:spcPts val="500"/>
              </a:spcBef>
              <a:spcAft>
                <a:spcPts val="0"/>
              </a:spcAft>
              <a:buClr>
                <a:schemeClr val="dk1"/>
              </a:buClr>
              <a:buSzPts val="1800"/>
              <a:buChar char="•"/>
              <a:defRPr>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1"/>
          <p:cNvSpPr txBox="1">
            <a:spLocks noGrp="1"/>
          </p:cNvSpPr>
          <p:nvPr>
            <p:ph type="body" idx="2"/>
          </p:nvPr>
        </p:nvSpPr>
        <p:spPr>
          <a:xfrm>
            <a:off x="4719483" y="1825625"/>
            <a:ext cx="3965225"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0000"/>
        </a:solidFill>
        <a:effectLst/>
      </p:bgPr>
    </p:bg>
    <p:spTree>
      <p:nvGrpSpPr>
        <p:cNvPr id="1" name="Shape 5"/>
        <p:cNvGrpSpPr/>
        <p:nvPr/>
      </p:nvGrpSpPr>
      <p:grpSpPr>
        <a:xfrm>
          <a:off x="0" y="0"/>
          <a:ext cx="0" cy="0"/>
          <a:chOff x="0" y="0"/>
          <a:chExt cx="0" cy="0"/>
        </a:xfrm>
      </p:grpSpPr>
      <p:pic>
        <p:nvPicPr>
          <p:cNvPr id="6" name="Google Shape;6;p11"/>
          <p:cNvPicPr preferRelativeResize="0"/>
          <p:nvPr/>
        </p:nvPicPr>
        <p:blipFill rotWithShape="1">
          <a:blip r:embed="rId7">
            <a:alphaModFix amt="35000"/>
          </a:blip>
          <a:srcRect/>
          <a:stretch/>
        </p:blipFill>
        <p:spPr>
          <a:xfrm>
            <a:off x="2387976" y="-716083"/>
            <a:ext cx="8104451" cy="8104451"/>
          </a:xfrm>
          <a:prstGeom prst="rect">
            <a:avLst/>
          </a:prstGeom>
          <a:noFill/>
          <a:ln>
            <a:noFill/>
          </a:ln>
        </p:spPr>
      </p:pic>
      <p:sp>
        <p:nvSpPr>
          <p:cNvPr id="7" name="Google Shape;7;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CC00"/>
              </a:buClr>
              <a:buSzPts val="2800"/>
              <a:buFont typeface="Arial Black"/>
              <a:buNone/>
              <a:defRPr sz="2800" b="1" i="0" u="none" strike="noStrike" cap="none">
                <a:solidFill>
                  <a:srgbClr val="FFCC00"/>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 name="Google Shape;9;p11"/>
          <p:cNvPicPr preferRelativeResize="0"/>
          <p:nvPr/>
        </p:nvPicPr>
        <p:blipFill rotWithShape="1">
          <a:blip r:embed="rId8">
            <a:alphaModFix/>
          </a:blip>
          <a:srcRect/>
          <a:stretch/>
        </p:blipFill>
        <p:spPr>
          <a:xfrm>
            <a:off x="137074" y="6176963"/>
            <a:ext cx="983152" cy="614470"/>
          </a:xfrm>
          <a:prstGeom prst="rect">
            <a:avLst/>
          </a:prstGeom>
          <a:noFill/>
          <a:ln>
            <a:noFill/>
          </a:ln>
        </p:spPr>
      </p:pic>
      <p:pic>
        <p:nvPicPr>
          <p:cNvPr id="10" name="Google Shape;10;p11"/>
          <p:cNvPicPr preferRelativeResize="0"/>
          <p:nvPr/>
        </p:nvPicPr>
        <p:blipFill rotWithShape="1">
          <a:blip r:embed="rId9">
            <a:alphaModFix/>
          </a:blip>
          <a:srcRect/>
          <a:stretch/>
        </p:blipFill>
        <p:spPr>
          <a:xfrm>
            <a:off x="5715000" y="6484198"/>
            <a:ext cx="3175000" cy="139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
        <p:cNvGrpSpPr/>
        <p:nvPr/>
      </p:nvGrpSpPr>
      <p:grpSpPr>
        <a:xfrm>
          <a:off x="0" y="0"/>
          <a:ext cx="0" cy="0"/>
          <a:chOff x="0" y="0"/>
          <a:chExt cx="0" cy="0"/>
        </a:xfrm>
      </p:grpSpPr>
      <p:pic>
        <p:nvPicPr>
          <p:cNvPr id="30" name="Google Shape;30;p17"/>
          <p:cNvPicPr preferRelativeResize="0"/>
          <p:nvPr/>
        </p:nvPicPr>
        <p:blipFill rotWithShape="1">
          <a:blip r:embed="rId7">
            <a:alphaModFix amt="5000"/>
          </a:blip>
          <a:srcRect/>
          <a:stretch/>
        </p:blipFill>
        <p:spPr>
          <a:xfrm>
            <a:off x="3225455" y="0"/>
            <a:ext cx="6858000" cy="6858000"/>
          </a:xfrm>
          <a:prstGeom prst="rect">
            <a:avLst/>
          </a:prstGeom>
          <a:noFill/>
          <a:ln>
            <a:noFill/>
          </a:ln>
        </p:spPr>
      </p:pic>
      <p:sp>
        <p:nvSpPr>
          <p:cNvPr id="31" name="Google Shape;31;p1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990000"/>
              </a:buClr>
              <a:buSzPts val="2800"/>
              <a:buFont typeface="Arial Black"/>
              <a:buNone/>
              <a:defRPr sz="2800" b="1" i="0" u="none" strike="noStrike" cap="none">
                <a:solidFill>
                  <a:srgbClr val="990000"/>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2" name="Google Shape;32;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3" name="Google Shape;33;p17"/>
          <p:cNvPicPr preferRelativeResize="0"/>
          <p:nvPr/>
        </p:nvPicPr>
        <p:blipFill rotWithShape="1">
          <a:blip r:embed="rId8">
            <a:alphaModFix/>
          </a:blip>
          <a:srcRect/>
          <a:stretch/>
        </p:blipFill>
        <p:spPr>
          <a:xfrm>
            <a:off x="130179" y="6181335"/>
            <a:ext cx="981580" cy="6144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9.jp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ctrTitle"/>
          </p:nvPr>
        </p:nvSpPr>
        <p:spPr>
          <a:xfrm>
            <a:off x="510825" y="3248150"/>
            <a:ext cx="7072800" cy="1508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CC00"/>
              </a:buClr>
              <a:buSzPts val="2800"/>
              <a:buFont typeface="Arial Black"/>
              <a:buNone/>
            </a:pPr>
            <a:r>
              <a:rPr lang="en-US" sz="3000"/>
              <a:t>Project 2 Meal Planning Problem</a:t>
            </a:r>
            <a:endParaRPr sz="3000"/>
          </a:p>
        </p:txBody>
      </p:sp>
      <p:sp>
        <p:nvSpPr>
          <p:cNvPr id="57" name="Google Shape;57;p1"/>
          <p:cNvSpPr txBox="1">
            <a:spLocks noGrp="1"/>
          </p:cNvSpPr>
          <p:nvPr>
            <p:ph type="subTitle" idx="1"/>
          </p:nvPr>
        </p:nvSpPr>
        <p:spPr>
          <a:xfrm>
            <a:off x="510823" y="4818900"/>
            <a:ext cx="6663000" cy="100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b="1"/>
              <a:t>Group 3: Jiacheng Yu, Ting Pan, Lei Lei, Ruixin Wu</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11e3dadee19_0_51"/>
          <p:cNvSpPr txBox="1">
            <a:spLocks noGrp="1"/>
          </p:cNvSpPr>
          <p:nvPr>
            <p:ph type="body" idx="2"/>
          </p:nvPr>
        </p:nvSpPr>
        <p:spPr>
          <a:xfrm>
            <a:off x="456300" y="393275"/>
            <a:ext cx="8231400" cy="774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990000"/>
              </a:buClr>
              <a:buSzPts val="2800"/>
              <a:buNone/>
            </a:pPr>
            <a:r>
              <a:rPr lang="en-US"/>
              <a:t>Further Data Cleaning </a:t>
            </a:r>
            <a:endParaRPr/>
          </a:p>
        </p:txBody>
      </p:sp>
      <p:sp>
        <p:nvSpPr>
          <p:cNvPr id="123" name="Google Shape;123;g11e3dadee19_0_51"/>
          <p:cNvSpPr txBox="1"/>
          <p:nvPr/>
        </p:nvSpPr>
        <p:spPr>
          <a:xfrm>
            <a:off x="535788" y="852425"/>
            <a:ext cx="8072400" cy="3016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SzPts val="2300"/>
              <a:buChar char="-"/>
            </a:pPr>
            <a:r>
              <a:rPr lang="en-US" sz="2300"/>
              <a:t>We wanted to have more known ratings to predict unknown ratings at the beginning</a:t>
            </a:r>
            <a:endParaRPr sz="2300"/>
          </a:p>
          <a:p>
            <a:pPr marL="0" lvl="0" indent="0" algn="l" rtl="0">
              <a:spcBef>
                <a:spcPts val="0"/>
              </a:spcBef>
              <a:spcAft>
                <a:spcPts val="0"/>
              </a:spcAft>
              <a:buNone/>
            </a:pPr>
            <a:endParaRPr sz="2300"/>
          </a:p>
          <a:p>
            <a:pPr marL="457200" lvl="0" indent="-374650" algn="l" rtl="0">
              <a:spcBef>
                <a:spcPts val="0"/>
              </a:spcBef>
              <a:spcAft>
                <a:spcPts val="0"/>
              </a:spcAft>
              <a:buSzPts val="2300"/>
              <a:buChar char="-"/>
            </a:pPr>
            <a:r>
              <a:rPr lang="en-US" sz="2300"/>
              <a:t>Remove 33 rows</a:t>
            </a:r>
            <a:r>
              <a:rPr lang="en-US" sz="2300">
                <a:solidFill>
                  <a:schemeClr val="dk1"/>
                </a:solidFill>
              </a:rPr>
              <a:t> with NaN values in ‘calories’, ‘sodium’, ‘fat’, ‘protein’ now (Also remove those columns in Matrix)</a:t>
            </a:r>
            <a:endParaRPr sz="2300">
              <a:solidFill>
                <a:schemeClr val="dk1"/>
              </a:solidFill>
            </a:endParaRPr>
          </a:p>
          <a:p>
            <a:pPr marL="457200" lvl="0" indent="0" algn="l" rtl="0">
              <a:spcBef>
                <a:spcPts val="0"/>
              </a:spcBef>
              <a:spcAft>
                <a:spcPts val="0"/>
              </a:spcAft>
              <a:buNone/>
            </a:pPr>
            <a:endParaRPr sz="2300">
              <a:solidFill>
                <a:schemeClr val="dk1"/>
              </a:solidFill>
            </a:endParaRPr>
          </a:p>
          <a:p>
            <a:pPr marL="457200" lvl="0" indent="-374650" algn="l" rtl="0">
              <a:spcBef>
                <a:spcPts val="0"/>
              </a:spcBef>
              <a:spcAft>
                <a:spcPts val="0"/>
              </a:spcAft>
              <a:buClr>
                <a:schemeClr val="dk1"/>
              </a:buClr>
              <a:buSzPts val="2300"/>
              <a:buChar char="-"/>
            </a:pPr>
            <a:r>
              <a:rPr lang="en-US" sz="2300">
                <a:solidFill>
                  <a:schemeClr val="dk1"/>
                </a:solidFill>
              </a:rPr>
              <a:t>289-33 = 256 rows → 256 dishes</a:t>
            </a:r>
            <a:endParaRPr sz="2300">
              <a:solidFill>
                <a:schemeClr val="dk1"/>
              </a:solidFill>
            </a:endParaRPr>
          </a:p>
          <a:p>
            <a:pPr marL="0" lvl="0" indent="0" algn="l" rtl="0">
              <a:spcBef>
                <a:spcPts val="0"/>
              </a:spcBef>
              <a:spcAft>
                <a:spcPts val="0"/>
              </a:spcAft>
              <a:buNone/>
            </a:pPr>
            <a:endParaRPr sz="2300"/>
          </a:p>
        </p:txBody>
      </p:sp>
      <p:pic>
        <p:nvPicPr>
          <p:cNvPr id="124" name="Google Shape;124;g11e3dadee19_0_51"/>
          <p:cNvPicPr preferRelativeResize="0"/>
          <p:nvPr/>
        </p:nvPicPr>
        <p:blipFill>
          <a:blip r:embed="rId3">
            <a:alphaModFix/>
          </a:blip>
          <a:stretch>
            <a:fillRect/>
          </a:stretch>
        </p:blipFill>
        <p:spPr>
          <a:xfrm>
            <a:off x="270575" y="3566350"/>
            <a:ext cx="5901701" cy="2266175"/>
          </a:xfrm>
          <a:prstGeom prst="rect">
            <a:avLst/>
          </a:prstGeom>
          <a:noFill/>
          <a:ln>
            <a:noFill/>
          </a:ln>
        </p:spPr>
      </p:pic>
      <p:pic>
        <p:nvPicPr>
          <p:cNvPr id="125" name="Google Shape;125;g11e3dadee19_0_51"/>
          <p:cNvPicPr preferRelativeResize="0"/>
          <p:nvPr/>
        </p:nvPicPr>
        <p:blipFill>
          <a:blip r:embed="rId4">
            <a:alphaModFix/>
          </a:blip>
          <a:stretch>
            <a:fillRect/>
          </a:stretch>
        </p:blipFill>
        <p:spPr>
          <a:xfrm>
            <a:off x="6172275" y="3659211"/>
            <a:ext cx="2838453" cy="2080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1e3dadee19_0_0"/>
          <p:cNvSpPr txBox="1">
            <a:spLocks noGrp="1"/>
          </p:cNvSpPr>
          <p:nvPr>
            <p:ph type="ctrTitle"/>
          </p:nvPr>
        </p:nvSpPr>
        <p:spPr>
          <a:xfrm>
            <a:off x="574325" y="3658725"/>
            <a:ext cx="6473100" cy="1844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990000"/>
              </a:buClr>
              <a:buSzPts val="2800"/>
              <a:buFont typeface="Arial Black"/>
              <a:buNone/>
            </a:pPr>
            <a:r>
              <a:rPr lang="en-US" sz="3000"/>
              <a:t>Part II</a:t>
            </a:r>
            <a:endParaRPr sz="3000"/>
          </a:p>
          <a:p>
            <a:pPr marL="0" lvl="0" indent="0" algn="l" rtl="0">
              <a:lnSpc>
                <a:spcPct val="90000"/>
              </a:lnSpc>
              <a:spcBef>
                <a:spcPts val="0"/>
              </a:spcBef>
              <a:spcAft>
                <a:spcPts val="0"/>
              </a:spcAft>
              <a:buClr>
                <a:srgbClr val="990000"/>
              </a:buClr>
              <a:buSzPts val="2800"/>
              <a:buFont typeface="Arial Black"/>
              <a:buNone/>
            </a:pPr>
            <a:endParaRPr sz="3000"/>
          </a:p>
          <a:p>
            <a:pPr marL="0" lvl="0" indent="0" algn="l" rtl="0">
              <a:lnSpc>
                <a:spcPct val="90000"/>
              </a:lnSpc>
              <a:spcBef>
                <a:spcPts val="0"/>
              </a:spcBef>
              <a:spcAft>
                <a:spcPts val="0"/>
              </a:spcAft>
              <a:buClr>
                <a:srgbClr val="990000"/>
              </a:buClr>
              <a:buSzPts val="2800"/>
              <a:buFont typeface="Arial Black"/>
              <a:buNone/>
            </a:pPr>
            <a:r>
              <a:rPr lang="en-US" sz="3000"/>
              <a:t>Mixed Integer Programming</a:t>
            </a:r>
            <a:endParaRPr sz="3000"/>
          </a:p>
          <a:p>
            <a:pPr marL="0" lvl="0" indent="0" algn="l" rtl="0">
              <a:lnSpc>
                <a:spcPct val="90000"/>
              </a:lnSpc>
              <a:spcBef>
                <a:spcPts val="0"/>
              </a:spcBef>
              <a:spcAft>
                <a:spcPts val="0"/>
              </a:spcAft>
              <a:buClr>
                <a:srgbClr val="990000"/>
              </a:buClr>
              <a:buSzPts val="2800"/>
              <a:buFont typeface="Arial Black"/>
              <a:buNone/>
            </a:pPr>
            <a:r>
              <a:rPr lang="en-US" sz="2500"/>
              <a:t>(Meal Plan Recommendation)</a:t>
            </a:r>
            <a:r>
              <a:rPr lang="en-US" sz="3000"/>
              <a:t>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e3dadee19_1_0"/>
          <p:cNvSpPr txBox="1">
            <a:spLocks noGrp="1"/>
          </p:cNvSpPr>
          <p:nvPr>
            <p:ph type="body" idx="1"/>
          </p:nvPr>
        </p:nvSpPr>
        <p:spPr>
          <a:xfrm>
            <a:off x="470875" y="1246725"/>
            <a:ext cx="8592300" cy="4902300"/>
          </a:xfrm>
          <a:prstGeom prst="rect">
            <a:avLst/>
          </a:prstGeom>
        </p:spPr>
        <p:txBody>
          <a:bodyPr spcFirstLastPara="1" wrap="square" lIns="91425" tIns="45700" rIns="91425" bIns="45700" anchor="t" anchorCtr="0">
            <a:normAutofit fontScale="77500" lnSpcReduction="20000"/>
          </a:bodyPr>
          <a:lstStyle/>
          <a:p>
            <a:pPr marL="0" marR="0" lvl="0" indent="0" algn="l" rtl="0">
              <a:lnSpc>
                <a:spcPct val="100000"/>
              </a:lnSpc>
              <a:spcBef>
                <a:spcPts val="0"/>
              </a:spcBef>
              <a:spcAft>
                <a:spcPts val="0"/>
              </a:spcAft>
              <a:buNone/>
            </a:pPr>
            <a:r>
              <a:rPr lang="en-US" sz="2751" dirty="0">
                <a:solidFill>
                  <a:srgbClr val="000000"/>
                </a:solidFill>
              </a:rPr>
              <a:t>In part two, our aim is to maximize the sum of team members’ ratings with given constraints and decide who to cook each dinner</a:t>
            </a:r>
            <a:endParaRPr sz="2751" dirty="0">
              <a:solidFill>
                <a:srgbClr val="000000"/>
              </a:solidFill>
            </a:endParaRPr>
          </a:p>
          <a:p>
            <a:pPr marL="0" marR="0" lvl="0" indent="0" algn="l" rtl="0">
              <a:lnSpc>
                <a:spcPct val="100000"/>
              </a:lnSpc>
              <a:spcBef>
                <a:spcPts val="0"/>
              </a:spcBef>
              <a:spcAft>
                <a:spcPts val="0"/>
              </a:spcAft>
              <a:buNone/>
            </a:pPr>
            <a:endParaRPr sz="2751" dirty="0">
              <a:solidFill>
                <a:srgbClr val="000000"/>
              </a:solidFill>
            </a:endParaRPr>
          </a:p>
          <a:p>
            <a:pPr marL="0" marR="0" lvl="0" indent="0" algn="l" rtl="0">
              <a:lnSpc>
                <a:spcPct val="100000"/>
              </a:lnSpc>
              <a:spcBef>
                <a:spcPts val="0"/>
              </a:spcBef>
              <a:spcAft>
                <a:spcPts val="0"/>
              </a:spcAft>
              <a:buNone/>
            </a:pPr>
            <a:r>
              <a:rPr lang="en-US" sz="2751" dirty="0">
                <a:solidFill>
                  <a:srgbClr val="000000"/>
                </a:solidFill>
              </a:rPr>
              <a:t>First, based on the predicted matrix MP we got from part one, we choose the last four rows. Then we set up the variables, objective function and constraints in order to maximize ratings and satisfy requirements (e.g.  dishes arrangement, nutrients, budget).</a:t>
            </a:r>
            <a:endParaRPr sz="2751" dirty="0">
              <a:solidFill>
                <a:srgbClr val="000000"/>
              </a:solidFill>
            </a:endParaRPr>
          </a:p>
          <a:p>
            <a:pPr marL="0" marR="0" lvl="0" indent="0" algn="l" rtl="0">
              <a:lnSpc>
                <a:spcPct val="100000"/>
              </a:lnSpc>
              <a:spcBef>
                <a:spcPts val="0"/>
              </a:spcBef>
              <a:spcAft>
                <a:spcPts val="0"/>
              </a:spcAft>
              <a:buNone/>
            </a:pPr>
            <a:endParaRPr sz="2751" dirty="0">
              <a:solidFill>
                <a:srgbClr val="000000"/>
              </a:solidFill>
            </a:endParaRPr>
          </a:p>
          <a:p>
            <a:pPr marL="0" marR="0" lvl="0" indent="0" algn="l" rtl="0">
              <a:lnSpc>
                <a:spcPct val="100000"/>
              </a:lnSpc>
              <a:spcBef>
                <a:spcPts val="0"/>
              </a:spcBef>
              <a:spcAft>
                <a:spcPts val="0"/>
              </a:spcAft>
              <a:buNone/>
            </a:pPr>
            <a:r>
              <a:rPr lang="en-US" sz="2751" dirty="0">
                <a:solidFill>
                  <a:srgbClr val="000000"/>
                </a:solidFill>
              </a:rPr>
              <a:t>By solving the problem, finally we got the optimal dishes arrangement for each dinner with maximal total ratings, and meets all constraints and requirements.</a:t>
            </a:r>
            <a:endParaRPr sz="2751" dirty="0">
              <a:solidFill>
                <a:srgbClr val="000000"/>
              </a:solidFill>
            </a:endParaRPr>
          </a:p>
          <a:p>
            <a:pPr marL="0" marR="0" lvl="0" indent="0" algn="l" rtl="0">
              <a:lnSpc>
                <a:spcPct val="100000"/>
              </a:lnSpc>
              <a:spcBef>
                <a:spcPts val="0"/>
              </a:spcBef>
              <a:spcAft>
                <a:spcPts val="0"/>
              </a:spcAft>
              <a:buNone/>
            </a:pPr>
            <a:endParaRPr sz="2751" dirty="0">
              <a:solidFill>
                <a:srgbClr val="000000"/>
              </a:solidFill>
            </a:endParaRPr>
          </a:p>
          <a:p>
            <a:pPr marL="0" marR="0" lvl="0" indent="0" algn="l" rtl="0">
              <a:lnSpc>
                <a:spcPct val="100000"/>
              </a:lnSpc>
              <a:spcBef>
                <a:spcPts val="0"/>
              </a:spcBef>
              <a:spcAft>
                <a:spcPts val="0"/>
              </a:spcAft>
              <a:buNone/>
            </a:pPr>
            <a:r>
              <a:rPr lang="en-US" sz="2751" dirty="0">
                <a:solidFill>
                  <a:srgbClr val="000000"/>
                </a:solidFill>
              </a:rPr>
              <a:t>Then we set up another Mixed Integer Model to assign our team members to cook for each dinner based on equity and availability.</a:t>
            </a:r>
            <a:endParaRPr sz="2751" dirty="0">
              <a:solidFill>
                <a:srgbClr val="000000"/>
              </a:solidFill>
            </a:endParaRPr>
          </a:p>
          <a:p>
            <a:pPr marL="0" marR="0" lvl="0" indent="0" algn="l" rtl="0">
              <a:lnSpc>
                <a:spcPct val="100000"/>
              </a:lnSpc>
              <a:spcBef>
                <a:spcPts val="0"/>
              </a:spcBef>
              <a:spcAft>
                <a:spcPts val="0"/>
              </a:spcAft>
              <a:buNone/>
            </a:pPr>
            <a:endParaRPr sz="2300" dirty="0">
              <a:solidFill>
                <a:srgbClr val="000000"/>
              </a:solidFill>
            </a:endParaRPr>
          </a:p>
          <a:p>
            <a:pPr marL="0" marR="0" lvl="0" indent="0" algn="l" rtl="0">
              <a:lnSpc>
                <a:spcPct val="100000"/>
              </a:lnSpc>
              <a:spcBef>
                <a:spcPts val="0"/>
              </a:spcBef>
              <a:spcAft>
                <a:spcPts val="0"/>
              </a:spcAft>
              <a:buNone/>
            </a:pPr>
            <a:endParaRPr sz="2300" dirty="0">
              <a:solidFill>
                <a:srgbClr val="000000"/>
              </a:solidFill>
            </a:endParaRPr>
          </a:p>
          <a:p>
            <a:pPr marL="0" marR="0" lvl="0" indent="0" algn="l" rtl="0">
              <a:lnSpc>
                <a:spcPct val="100000"/>
              </a:lnSpc>
              <a:spcBef>
                <a:spcPts val="0"/>
              </a:spcBef>
              <a:spcAft>
                <a:spcPts val="0"/>
              </a:spcAft>
              <a:buNone/>
            </a:pPr>
            <a:endParaRPr sz="2300" dirty="0">
              <a:solidFill>
                <a:srgbClr val="000000"/>
              </a:solidFill>
            </a:endParaRPr>
          </a:p>
        </p:txBody>
      </p:sp>
      <p:sp>
        <p:nvSpPr>
          <p:cNvPr id="136" name="Google Shape;136;g11e3dadee19_1_0"/>
          <p:cNvSpPr txBox="1">
            <a:spLocks noGrp="1"/>
          </p:cNvSpPr>
          <p:nvPr>
            <p:ph type="body" idx="2"/>
          </p:nvPr>
        </p:nvSpPr>
        <p:spPr>
          <a:xfrm>
            <a:off x="169350" y="314275"/>
            <a:ext cx="8231400" cy="699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Overview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1e3dadee19_1_5"/>
          <p:cNvSpPr txBox="1">
            <a:spLocks noGrp="1"/>
          </p:cNvSpPr>
          <p:nvPr>
            <p:ph type="body" idx="1"/>
          </p:nvPr>
        </p:nvSpPr>
        <p:spPr>
          <a:xfrm>
            <a:off x="355200" y="3283800"/>
            <a:ext cx="4277400" cy="20250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SzPts val="2400"/>
              <a:buChar char="●"/>
            </a:pPr>
            <a:r>
              <a:rPr lang="en-US" b="1"/>
              <a:t>Binary Variables</a:t>
            </a:r>
            <a:endParaRPr b="1"/>
          </a:p>
          <a:p>
            <a:pPr marL="457200" lvl="0" indent="0" algn="l" rtl="0">
              <a:spcBef>
                <a:spcPts val="1000"/>
              </a:spcBef>
              <a:spcAft>
                <a:spcPts val="0"/>
              </a:spcAft>
              <a:buNone/>
            </a:pPr>
            <a:r>
              <a:rPr lang="en-US"/>
              <a:t>x[ i,   t ]  ∈ { 0, 1 } </a:t>
            </a:r>
            <a:endParaRPr/>
          </a:p>
        </p:txBody>
      </p:sp>
      <p:sp>
        <p:nvSpPr>
          <p:cNvPr id="142" name="Google Shape;142;g11e3dadee19_1_5"/>
          <p:cNvSpPr txBox="1">
            <a:spLocks noGrp="1"/>
          </p:cNvSpPr>
          <p:nvPr>
            <p:ph type="body" idx="2"/>
          </p:nvPr>
        </p:nvSpPr>
        <p:spPr>
          <a:xfrm>
            <a:off x="456295" y="168500"/>
            <a:ext cx="8231400" cy="1320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Model Set-up</a:t>
            </a:r>
            <a:endParaRPr/>
          </a:p>
        </p:txBody>
      </p:sp>
      <p:cxnSp>
        <p:nvCxnSpPr>
          <p:cNvPr id="143" name="Google Shape;143;g11e3dadee19_1_5"/>
          <p:cNvCxnSpPr/>
          <p:nvPr/>
        </p:nvCxnSpPr>
        <p:spPr>
          <a:xfrm>
            <a:off x="1236576" y="4252002"/>
            <a:ext cx="5100" cy="453600"/>
          </a:xfrm>
          <a:prstGeom prst="straightConnector1">
            <a:avLst/>
          </a:prstGeom>
          <a:noFill/>
          <a:ln w="28575" cap="flat" cmpd="sng">
            <a:solidFill>
              <a:srgbClr val="990000"/>
            </a:solidFill>
            <a:prstDash val="solid"/>
            <a:round/>
            <a:headEnd type="none" w="med" len="med"/>
            <a:tailEnd type="triangle" w="med" len="med"/>
          </a:ln>
        </p:spPr>
      </p:cxnSp>
      <p:cxnSp>
        <p:nvCxnSpPr>
          <p:cNvPr id="144" name="Google Shape;144;g11e3dadee19_1_5"/>
          <p:cNvCxnSpPr/>
          <p:nvPr/>
        </p:nvCxnSpPr>
        <p:spPr>
          <a:xfrm>
            <a:off x="1685724" y="4252002"/>
            <a:ext cx="5100" cy="453600"/>
          </a:xfrm>
          <a:prstGeom prst="straightConnector1">
            <a:avLst/>
          </a:prstGeom>
          <a:noFill/>
          <a:ln w="28575" cap="flat" cmpd="sng">
            <a:solidFill>
              <a:srgbClr val="990000"/>
            </a:solidFill>
            <a:prstDash val="solid"/>
            <a:round/>
            <a:headEnd type="none" w="med" len="med"/>
            <a:tailEnd type="triangle" w="med" len="med"/>
          </a:ln>
        </p:spPr>
      </p:cxnSp>
      <p:sp>
        <p:nvSpPr>
          <p:cNvPr id="145" name="Google Shape;145;g11e3dadee19_1_5"/>
          <p:cNvSpPr txBox="1"/>
          <p:nvPr/>
        </p:nvSpPr>
        <p:spPr>
          <a:xfrm>
            <a:off x="959188" y="4620226"/>
            <a:ext cx="1198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t>day</a:t>
            </a:r>
            <a:endParaRPr sz="2000" dirty="0"/>
          </a:p>
        </p:txBody>
      </p:sp>
      <p:sp>
        <p:nvSpPr>
          <p:cNvPr id="146" name="Google Shape;146;g11e3dadee19_1_5"/>
          <p:cNvSpPr txBox="1"/>
          <p:nvPr/>
        </p:nvSpPr>
        <p:spPr>
          <a:xfrm>
            <a:off x="1462076" y="4620226"/>
            <a:ext cx="1198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t>dish</a:t>
            </a:r>
            <a:endParaRPr sz="2000" dirty="0"/>
          </a:p>
        </p:txBody>
      </p:sp>
      <p:sp>
        <p:nvSpPr>
          <p:cNvPr id="147" name="Google Shape;147;g11e3dadee19_1_5"/>
          <p:cNvSpPr txBox="1"/>
          <p:nvPr/>
        </p:nvSpPr>
        <p:spPr>
          <a:xfrm>
            <a:off x="355200" y="647600"/>
            <a:ext cx="7723500" cy="28014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US" sz="2400" b="1"/>
              <a:t>Basic Assumption</a:t>
            </a:r>
            <a:endParaRPr sz="2400" b="1"/>
          </a:p>
          <a:p>
            <a:pPr marL="457200" lvl="0" indent="-368300" algn="l" rtl="0">
              <a:spcBef>
                <a:spcPts val="0"/>
              </a:spcBef>
              <a:spcAft>
                <a:spcPts val="0"/>
              </a:spcAft>
              <a:buSzPts val="2200"/>
              <a:buAutoNum type="alphaLcParenR"/>
            </a:pPr>
            <a:r>
              <a:rPr lang="en-US" sz="2200"/>
              <a:t>For our group members, all members eat one same dish for each dinner </a:t>
            </a:r>
            <a:r>
              <a:rPr lang="en-US" sz="2200">
                <a:solidFill>
                  <a:schemeClr val="dk1"/>
                </a:solidFill>
              </a:rPr>
              <a:t>from Monday to Friday(5-day)</a:t>
            </a:r>
            <a:endParaRPr sz="2200"/>
          </a:p>
          <a:p>
            <a:pPr marL="457200" lvl="0" indent="-368300" algn="l" rtl="0">
              <a:spcBef>
                <a:spcPts val="0"/>
              </a:spcBef>
              <a:spcAft>
                <a:spcPts val="0"/>
              </a:spcAft>
              <a:buSzPts val="2200"/>
              <a:buAutoNum type="alphaLcParenR"/>
            </a:pPr>
            <a:r>
              <a:rPr lang="en-US" sz="2200"/>
              <a:t>We eat 1 meal(</a:t>
            </a:r>
            <a:r>
              <a:rPr lang="en-US" sz="2200">
                <a:solidFill>
                  <a:schemeClr val="dk1"/>
                </a:solidFill>
              </a:rPr>
              <a:t>only dinner</a:t>
            </a:r>
            <a:r>
              <a:rPr lang="en-US" sz="2200"/>
              <a:t>) together one day cooked by one member. </a:t>
            </a:r>
            <a:endParaRPr sz="2200"/>
          </a:p>
          <a:p>
            <a:pPr marL="457200" lvl="0" indent="-368300" algn="l" rtl="0">
              <a:spcBef>
                <a:spcPts val="0"/>
              </a:spcBef>
              <a:spcAft>
                <a:spcPts val="0"/>
              </a:spcAft>
              <a:buSzPts val="2200"/>
              <a:buAutoNum type="alphaLcParenR"/>
            </a:pPr>
            <a:r>
              <a:rPr lang="en-US" sz="2200"/>
              <a:t>Goal is to find out the arrangement of the 256 dishes for each dinner and the optimal cooking arrangement</a:t>
            </a:r>
            <a:endParaRPr sz="2200"/>
          </a:p>
          <a:p>
            <a:pPr marL="914400" lvl="0" indent="0" algn="l" rtl="0">
              <a:spcBef>
                <a:spcPts val="0"/>
              </a:spcBef>
              <a:spcAft>
                <a:spcPts val="0"/>
              </a:spcAft>
              <a:buNone/>
            </a:pPr>
            <a:endParaRPr/>
          </a:p>
        </p:txBody>
      </p:sp>
      <p:sp>
        <p:nvSpPr>
          <p:cNvPr id="148" name="Google Shape;148;g11e3dadee19_1_5"/>
          <p:cNvSpPr txBox="1"/>
          <p:nvPr/>
        </p:nvSpPr>
        <p:spPr>
          <a:xfrm>
            <a:off x="456300" y="5027450"/>
            <a:ext cx="78846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t>i ∈ [1:5]  </a:t>
            </a:r>
            <a:r>
              <a:rPr lang="en-US" sz="2100">
                <a:solidFill>
                  <a:schemeClr val="dk1"/>
                </a:solidFill>
              </a:rPr>
              <a:t> t ∈ [1:256]</a:t>
            </a:r>
            <a:endParaRPr sz="2100">
              <a:solidFill>
                <a:schemeClr val="dk1"/>
              </a:solidFill>
            </a:endParaRPr>
          </a:p>
          <a:p>
            <a:pPr marL="0" lvl="0" indent="0" algn="l" rtl="0">
              <a:spcBef>
                <a:spcPts val="0"/>
              </a:spcBef>
              <a:spcAft>
                <a:spcPts val="0"/>
              </a:spcAft>
              <a:buNone/>
            </a:pPr>
            <a:r>
              <a:rPr lang="en-US" sz="2100">
                <a:solidFill>
                  <a:schemeClr val="dk1"/>
                </a:solidFill>
              </a:rPr>
              <a:t>x[i,t]=1 means we choose dish t on day i</a:t>
            </a:r>
            <a:endParaRPr sz="2100">
              <a:solidFill>
                <a:schemeClr val="dk1"/>
              </a:solidFill>
            </a:endParaRPr>
          </a:p>
          <a:p>
            <a:pPr marL="0" lvl="0" indent="0" algn="l" rtl="0">
              <a:spcBef>
                <a:spcPts val="0"/>
              </a:spcBef>
              <a:spcAft>
                <a:spcPts val="0"/>
              </a:spcAft>
              <a:buNone/>
            </a:pPr>
            <a:r>
              <a:rPr lang="en-US" sz="2100">
                <a:solidFill>
                  <a:schemeClr val="dk1"/>
                </a:solidFill>
              </a:rPr>
              <a:t>x[i,t]=0 means we don’t choose dish t on day i </a:t>
            </a:r>
            <a:endParaRPr sz="2100">
              <a:solidFill>
                <a:schemeClr val="dk1"/>
              </a:solidFill>
            </a:endParaRPr>
          </a:p>
        </p:txBody>
      </p:sp>
      <p:pic>
        <p:nvPicPr>
          <p:cNvPr id="149" name="Google Shape;149;g11e3dadee19_1_5"/>
          <p:cNvPicPr preferRelativeResize="0"/>
          <p:nvPr/>
        </p:nvPicPr>
        <p:blipFill>
          <a:blip r:embed="rId3">
            <a:alphaModFix/>
          </a:blip>
          <a:stretch>
            <a:fillRect/>
          </a:stretch>
        </p:blipFill>
        <p:spPr>
          <a:xfrm>
            <a:off x="3960775" y="3952600"/>
            <a:ext cx="4176550" cy="107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e3dadee19_1_10"/>
          <p:cNvSpPr txBox="1">
            <a:spLocks noGrp="1"/>
          </p:cNvSpPr>
          <p:nvPr>
            <p:ph type="body" idx="1"/>
          </p:nvPr>
        </p:nvSpPr>
        <p:spPr>
          <a:xfrm>
            <a:off x="350613" y="598127"/>
            <a:ext cx="8231400" cy="17610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SzPts val="2400"/>
              <a:buChar char="●"/>
            </a:pPr>
            <a:r>
              <a:rPr lang="en-US" b="1"/>
              <a:t>Objective Function</a:t>
            </a:r>
            <a:endParaRPr b="1"/>
          </a:p>
          <a:p>
            <a:pPr marL="0" lvl="0" indent="0" algn="l" rtl="0">
              <a:spcBef>
                <a:spcPts val="1000"/>
              </a:spcBef>
              <a:spcAft>
                <a:spcPts val="0"/>
              </a:spcAft>
              <a:buNone/>
            </a:pPr>
            <a:r>
              <a:rPr lang="en-US"/>
              <a:t>To maximize the </a:t>
            </a:r>
            <a:r>
              <a:rPr lang="en-US" b="1" u="sng"/>
              <a:t>Total sum</a:t>
            </a:r>
            <a:r>
              <a:rPr lang="en-US"/>
              <a:t> of the </a:t>
            </a:r>
            <a:r>
              <a:rPr lang="en-US" b="1" u="sng"/>
              <a:t>total ratings made by four members</a:t>
            </a:r>
            <a:r>
              <a:rPr lang="en-US" u="sng"/>
              <a:t> of </a:t>
            </a:r>
            <a:r>
              <a:rPr lang="en-US" b="1" u="sng"/>
              <a:t>each dish</a:t>
            </a:r>
            <a:r>
              <a:rPr lang="en-US" u="sng"/>
              <a:t> </a:t>
            </a:r>
            <a:r>
              <a:rPr lang="en-US" b="1" u="sng"/>
              <a:t>we choose </a:t>
            </a:r>
            <a:r>
              <a:rPr lang="en-US" u="sng"/>
              <a:t>for </a:t>
            </a:r>
            <a:r>
              <a:rPr lang="en-US" b="1" u="sng"/>
              <a:t>each dinner</a:t>
            </a:r>
            <a:r>
              <a:rPr lang="en-US" u="sng"/>
              <a:t>.</a:t>
            </a:r>
            <a:endParaRPr u="sng"/>
          </a:p>
          <a:p>
            <a:pPr marL="0" lvl="0" indent="0" algn="l" rtl="0">
              <a:spcBef>
                <a:spcPts val="1000"/>
              </a:spcBef>
              <a:spcAft>
                <a:spcPts val="0"/>
              </a:spcAft>
              <a:buNone/>
            </a:pPr>
            <a:endParaRPr/>
          </a:p>
        </p:txBody>
      </p:sp>
      <p:sp>
        <p:nvSpPr>
          <p:cNvPr id="155" name="Google Shape;155;g11e3dadee19_1_10"/>
          <p:cNvSpPr txBox="1">
            <a:spLocks noGrp="1"/>
          </p:cNvSpPr>
          <p:nvPr>
            <p:ph type="body" idx="2"/>
          </p:nvPr>
        </p:nvSpPr>
        <p:spPr>
          <a:xfrm>
            <a:off x="456275" y="76475"/>
            <a:ext cx="8231400" cy="664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Model Set-up</a:t>
            </a:r>
            <a:endParaRPr/>
          </a:p>
        </p:txBody>
      </p:sp>
      <p:sp>
        <p:nvSpPr>
          <p:cNvPr id="156" name="Google Shape;156;g11e3dadee19_1_10"/>
          <p:cNvSpPr txBox="1"/>
          <p:nvPr/>
        </p:nvSpPr>
        <p:spPr>
          <a:xfrm>
            <a:off x="350627" y="2681450"/>
            <a:ext cx="9537600" cy="27705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SzPts val="2200"/>
              <a:buChar char="●"/>
            </a:pPr>
            <a:r>
              <a:rPr lang="en-US" sz="2200" b="1"/>
              <a:t>Constraints（Arrangement）</a:t>
            </a:r>
            <a:endParaRPr sz="2200" b="1"/>
          </a:p>
          <a:p>
            <a:pPr marL="457200" lvl="0" indent="-368300" algn="l" rtl="0">
              <a:spcBef>
                <a:spcPts val="0"/>
              </a:spcBef>
              <a:spcAft>
                <a:spcPts val="0"/>
              </a:spcAft>
              <a:buSzPts val="2200"/>
              <a:buAutoNum type="alphaLcParenR"/>
            </a:pPr>
            <a:r>
              <a:rPr lang="en-US" sz="2200"/>
              <a:t> We recommend only one dish for each meal.</a:t>
            </a:r>
            <a:endParaRPr sz="2200"/>
          </a:p>
          <a:p>
            <a:pPr marL="0" lvl="0" indent="0" algn="l" rtl="0">
              <a:spcBef>
                <a:spcPts val="0"/>
              </a:spcBef>
              <a:spcAft>
                <a:spcPts val="0"/>
              </a:spcAft>
              <a:buNone/>
            </a:pPr>
            <a:endParaRPr sz="2200"/>
          </a:p>
          <a:p>
            <a:pPr marL="0" lvl="0" indent="0" algn="l" rtl="0">
              <a:spcBef>
                <a:spcPts val="0"/>
              </a:spcBef>
              <a:spcAft>
                <a:spcPts val="0"/>
              </a:spcAft>
              <a:buNone/>
            </a:pPr>
            <a:endParaRPr sz="2200"/>
          </a:p>
          <a:p>
            <a:pPr marL="0" lvl="0" indent="0" algn="l" rtl="0">
              <a:spcBef>
                <a:spcPts val="0"/>
              </a:spcBef>
              <a:spcAft>
                <a:spcPts val="0"/>
              </a:spcAft>
              <a:buNone/>
            </a:pPr>
            <a:endParaRPr sz="2200"/>
          </a:p>
          <a:p>
            <a:pPr marL="0" lvl="0" indent="0" algn="l" rtl="0">
              <a:spcBef>
                <a:spcPts val="0"/>
              </a:spcBef>
              <a:spcAft>
                <a:spcPts val="0"/>
              </a:spcAft>
              <a:buNone/>
            </a:pPr>
            <a:endParaRPr sz="2200"/>
          </a:p>
          <a:p>
            <a:pPr marL="457200" lvl="0" indent="-368300" algn="l" rtl="0">
              <a:spcBef>
                <a:spcPts val="0"/>
              </a:spcBef>
              <a:spcAft>
                <a:spcPts val="0"/>
              </a:spcAft>
              <a:buSzPts val="2200"/>
              <a:buAutoNum type="alphaLcParenR"/>
            </a:pPr>
            <a:r>
              <a:rPr lang="en-US" sz="2200">
                <a:solidFill>
                  <a:schemeClr val="dk1"/>
                </a:solidFill>
              </a:rPr>
              <a:t> Ensure that each dish only appears once in our recommendation.</a:t>
            </a:r>
            <a:endParaRPr sz="2200">
              <a:solidFill>
                <a:schemeClr val="dk1"/>
              </a:solidFill>
            </a:endParaRPr>
          </a:p>
          <a:p>
            <a:pPr marL="0" lvl="0" indent="0" algn="l" rtl="0">
              <a:spcBef>
                <a:spcPts val="0"/>
              </a:spcBef>
              <a:spcAft>
                <a:spcPts val="0"/>
              </a:spcAft>
              <a:buNone/>
            </a:pPr>
            <a:endParaRPr/>
          </a:p>
        </p:txBody>
      </p:sp>
      <p:pic>
        <p:nvPicPr>
          <p:cNvPr id="157" name="Google Shape;157;g11e3dadee19_1_10"/>
          <p:cNvPicPr preferRelativeResize="0"/>
          <p:nvPr/>
        </p:nvPicPr>
        <p:blipFill>
          <a:blip r:embed="rId3">
            <a:alphaModFix/>
          </a:blip>
          <a:stretch>
            <a:fillRect/>
          </a:stretch>
        </p:blipFill>
        <p:spPr>
          <a:xfrm>
            <a:off x="1090250" y="1940900"/>
            <a:ext cx="7220362" cy="740550"/>
          </a:xfrm>
          <a:prstGeom prst="rect">
            <a:avLst/>
          </a:prstGeom>
          <a:noFill/>
          <a:ln>
            <a:noFill/>
          </a:ln>
        </p:spPr>
      </p:pic>
      <p:pic>
        <p:nvPicPr>
          <p:cNvPr id="158" name="Google Shape;158;g11e3dadee19_1_10"/>
          <p:cNvPicPr preferRelativeResize="0"/>
          <p:nvPr/>
        </p:nvPicPr>
        <p:blipFill>
          <a:blip r:embed="rId4">
            <a:alphaModFix/>
          </a:blip>
          <a:stretch>
            <a:fillRect/>
          </a:stretch>
        </p:blipFill>
        <p:spPr>
          <a:xfrm>
            <a:off x="1749150" y="3526275"/>
            <a:ext cx="4887325" cy="1080850"/>
          </a:xfrm>
          <a:prstGeom prst="rect">
            <a:avLst/>
          </a:prstGeom>
          <a:noFill/>
          <a:ln>
            <a:noFill/>
          </a:ln>
        </p:spPr>
      </p:pic>
      <p:pic>
        <p:nvPicPr>
          <p:cNvPr id="159" name="Google Shape;159;g11e3dadee19_1_10"/>
          <p:cNvPicPr preferRelativeResize="0"/>
          <p:nvPr/>
        </p:nvPicPr>
        <p:blipFill>
          <a:blip r:embed="rId5">
            <a:alphaModFix/>
          </a:blip>
          <a:stretch>
            <a:fillRect/>
          </a:stretch>
        </p:blipFill>
        <p:spPr>
          <a:xfrm>
            <a:off x="2217775" y="5208750"/>
            <a:ext cx="3607702" cy="108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1d88c84902_2_17"/>
          <p:cNvSpPr txBox="1"/>
          <p:nvPr/>
        </p:nvSpPr>
        <p:spPr>
          <a:xfrm>
            <a:off x="207750" y="604050"/>
            <a:ext cx="8728500" cy="22164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dk1"/>
              </a:buClr>
              <a:buSzPts val="2200"/>
              <a:buChar char="●"/>
            </a:pPr>
            <a:r>
              <a:rPr lang="en-US" sz="2200" b="1">
                <a:solidFill>
                  <a:schemeClr val="dk1"/>
                </a:solidFill>
              </a:rPr>
              <a:t>Constraints(nutrients)</a:t>
            </a:r>
            <a:endParaRPr sz="2200" b="1">
              <a:solidFill>
                <a:schemeClr val="dk1"/>
              </a:solidFill>
            </a:endParaRPr>
          </a:p>
          <a:p>
            <a:pPr marL="457200" lvl="0" indent="-368300" algn="l" rtl="0">
              <a:spcBef>
                <a:spcPts val="0"/>
              </a:spcBef>
              <a:spcAft>
                <a:spcPts val="0"/>
              </a:spcAft>
              <a:buClr>
                <a:srgbClr val="666666"/>
              </a:buClr>
              <a:buSzPts val="2200"/>
              <a:buAutoNum type="alphaLcParenR"/>
            </a:pPr>
            <a:r>
              <a:rPr lang="en-US" sz="2200">
                <a:solidFill>
                  <a:srgbClr val="666666"/>
                </a:solidFill>
              </a:rPr>
              <a:t>We recommend only one dish for each meal.</a:t>
            </a:r>
            <a:endParaRPr sz="2200">
              <a:solidFill>
                <a:srgbClr val="666666"/>
              </a:solidFill>
            </a:endParaRPr>
          </a:p>
          <a:p>
            <a:pPr marL="457200" lvl="0" indent="-368300" algn="l" rtl="0">
              <a:spcBef>
                <a:spcPts val="0"/>
              </a:spcBef>
              <a:spcAft>
                <a:spcPts val="0"/>
              </a:spcAft>
              <a:buClr>
                <a:srgbClr val="666666"/>
              </a:buClr>
              <a:buSzPts val="2200"/>
              <a:buAutoNum type="alphaLcParenR"/>
            </a:pPr>
            <a:r>
              <a:rPr lang="en-US" sz="2200">
                <a:solidFill>
                  <a:srgbClr val="666666"/>
                </a:solidFill>
              </a:rPr>
              <a:t>Ensure that each dish only appears once in our recommendation.</a:t>
            </a:r>
            <a:endParaRPr sz="2200">
              <a:solidFill>
                <a:srgbClr val="666666"/>
              </a:solidFill>
            </a:endParaRPr>
          </a:p>
          <a:p>
            <a:pPr marL="457200" lvl="0" indent="-368300" algn="l" rtl="0">
              <a:spcBef>
                <a:spcPts val="0"/>
              </a:spcBef>
              <a:spcAft>
                <a:spcPts val="0"/>
              </a:spcAft>
              <a:buClr>
                <a:schemeClr val="dk1"/>
              </a:buClr>
              <a:buSzPts val="2200"/>
              <a:buAutoNum type="alphaLcParenR"/>
            </a:pPr>
            <a:r>
              <a:rPr lang="en-US" sz="2200">
                <a:solidFill>
                  <a:schemeClr val="dk1"/>
                </a:solidFill>
              </a:rPr>
              <a:t>The nutritional requirements per meal are shown as follows:</a:t>
            </a:r>
            <a:endParaRPr sz="2200">
              <a:solidFill>
                <a:schemeClr val="dk1"/>
              </a:solidFill>
            </a:endParaRPr>
          </a:p>
          <a:p>
            <a:pPr marL="0" lvl="0" indent="0" algn="l" rtl="0">
              <a:spcBef>
                <a:spcPts val="0"/>
              </a:spcBef>
              <a:spcAft>
                <a:spcPts val="0"/>
              </a:spcAft>
              <a:buNone/>
            </a:pPr>
            <a:endParaRPr sz="2200">
              <a:solidFill>
                <a:schemeClr val="dk1"/>
              </a:solidFill>
            </a:endParaRPr>
          </a:p>
          <a:p>
            <a:pPr marL="914400" lvl="0" indent="0" algn="l" rtl="0">
              <a:spcBef>
                <a:spcPts val="0"/>
              </a:spcBef>
              <a:spcAft>
                <a:spcPts val="0"/>
              </a:spcAft>
              <a:buNone/>
            </a:pPr>
            <a:endParaRPr sz="2200">
              <a:solidFill>
                <a:schemeClr val="dk1"/>
              </a:solidFill>
            </a:endParaRPr>
          </a:p>
        </p:txBody>
      </p:sp>
      <p:sp>
        <p:nvSpPr>
          <p:cNvPr id="165" name="Google Shape;165;g11d88c84902_2_17"/>
          <p:cNvSpPr txBox="1"/>
          <p:nvPr/>
        </p:nvSpPr>
        <p:spPr>
          <a:xfrm>
            <a:off x="151650" y="168500"/>
            <a:ext cx="3000000" cy="572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2800" b="1">
                <a:solidFill>
                  <a:srgbClr val="990000"/>
                </a:solidFill>
                <a:latin typeface="Arial Black"/>
                <a:ea typeface="Arial Black"/>
                <a:cs typeface="Arial Black"/>
                <a:sym typeface="Arial Black"/>
              </a:rPr>
              <a:t>Model Set-up</a:t>
            </a:r>
            <a:endParaRPr/>
          </a:p>
        </p:txBody>
      </p:sp>
      <p:graphicFrame>
        <p:nvGraphicFramePr>
          <p:cNvPr id="166" name="Google Shape;166;g11d88c84902_2_17"/>
          <p:cNvGraphicFramePr/>
          <p:nvPr/>
        </p:nvGraphicFramePr>
        <p:xfrm>
          <a:off x="2190000" y="2091300"/>
          <a:ext cx="4937775" cy="1904850"/>
        </p:xfrm>
        <a:graphic>
          <a:graphicData uri="http://schemas.openxmlformats.org/drawingml/2006/table">
            <a:tbl>
              <a:tblPr>
                <a:noFill/>
                <a:tableStyleId>{E24CD8F2-8A09-499E-8BFA-26AB214B413A}</a:tableStyleId>
              </a:tblPr>
              <a:tblGrid>
                <a:gridCol w="1665075">
                  <a:extLst>
                    <a:ext uri="{9D8B030D-6E8A-4147-A177-3AD203B41FA5}">
                      <a16:colId xmlns:a16="http://schemas.microsoft.com/office/drawing/2014/main" val="20000"/>
                    </a:ext>
                  </a:extLst>
                </a:gridCol>
                <a:gridCol w="1626775">
                  <a:extLst>
                    <a:ext uri="{9D8B030D-6E8A-4147-A177-3AD203B41FA5}">
                      <a16:colId xmlns:a16="http://schemas.microsoft.com/office/drawing/2014/main" val="20001"/>
                    </a:ext>
                  </a:extLst>
                </a:gridCol>
                <a:gridCol w="1645925">
                  <a:extLst>
                    <a:ext uri="{9D8B030D-6E8A-4147-A177-3AD203B41FA5}">
                      <a16:colId xmlns:a16="http://schemas.microsoft.com/office/drawing/2014/main" val="20002"/>
                    </a:ext>
                  </a:extLst>
                </a:gridCol>
              </a:tblGrid>
              <a:tr h="377450">
                <a:tc>
                  <a:txBody>
                    <a:bodyPr/>
                    <a:lstStyle/>
                    <a:p>
                      <a:pPr marL="0" lvl="0" indent="0" algn="ctr" rtl="0">
                        <a:spcBef>
                          <a:spcPts val="0"/>
                        </a:spcBef>
                        <a:spcAft>
                          <a:spcPts val="0"/>
                        </a:spcAft>
                        <a:buNone/>
                      </a:pPr>
                      <a:endParaRPr sz="1300" b="1"/>
                    </a:p>
                  </a:txBody>
                  <a:tcPr marL="91425" marR="91425" marT="91425" marB="91425"/>
                </a:tc>
                <a:tc>
                  <a:txBody>
                    <a:bodyPr/>
                    <a:lstStyle/>
                    <a:p>
                      <a:pPr marL="0" lvl="0" indent="0" algn="ctr" rtl="0">
                        <a:spcBef>
                          <a:spcPts val="0"/>
                        </a:spcBef>
                        <a:spcAft>
                          <a:spcPts val="0"/>
                        </a:spcAft>
                        <a:buNone/>
                      </a:pPr>
                      <a:r>
                        <a:rPr lang="en-US" sz="1300"/>
                        <a:t>min</a:t>
                      </a:r>
                      <a:endParaRPr sz="1300"/>
                    </a:p>
                  </a:txBody>
                  <a:tcPr marL="91425" marR="91425" marT="91425" marB="91425"/>
                </a:tc>
                <a:tc>
                  <a:txBody>
                    <a:bodyPr/>
                    <a:lstStyle/>
                    <a:p>
                      <a:pPr marL="0" lvl="0" indent="0" algn="ctr" rtl="0">
                        <a:spcBef>
                          <a:spcPts val="0"/>
                        </a:spcBef>
                        <a:spcAft>
                          <a:spcPts val="0"/>
                        </a:spcAft>
                        <a:buNone/>
                      </a:pPr>
                      <a:r>
                        <a:rPr lang="en-US" sz="1300"/>
                        <a:t>max</a:t>
                      </a:r>
                      <a:endParaRPr sz="1300"/>
                    </a:p>
                  </a:txBody>
                  <a:tcPr marL="91425" marR="91425" marT="91425" marB="91425"/>
                </a:tc>
                <a:extLst>
                  <a:ext uri="{0D108BD9-81ED-4DB2-BD59-A6C34878D82A}">
                    <a16:rowId xmlns:a16="http://schemas.microsoft.com/office/drawing/2014/main" val="10000"/>
                  </a:ext>
                </a:extLst>
              </a:tr>
              <a:tr h="377450">
                <a:tc>
                  <a:txBody>
                    <a:bodyPr/>
                    <a:lstStyle/>
                    <a:p>
                      <a:pPr marL="0" lvl="0" indent="0" algn="ctr" rtl="0">
                        <a:spcBef>
                          <a:spcPts val="0"/>
                        </a:spcBef>
                        <a:spcAft>
                          <a:spcPts val="0"/>
                        </a:spcAft>
                        <a:buNone/>
                      </a:pPr>
                      <a:r>
                        <a:rPr lang="en-US" sz="1300" b="1"/>
                        <a:t>Calories</a:t>
                      </a:r>
                      <a:endParaRPr sz="1300" b="1"/>
                    </a:p>
                  </a:txBody>
                  <a:tcPr marL="91425" marR="91425" marT="91425" marB="91425"/>
                </a:tc>
                <a:tc>
                  <a:txBody>
                    <a:bodyPr/>
                    <a:lstStyle/>
                    <a:p>
                      <a:pPr marL="0" lvl="0" indent="0" algn="ctr" rtl="0">
                        <a:spcBef>
                          <a:spcPts val="0"/>
                        </a:spcBef>
                        <a:spcAft>
                          <a:spcPts val="0"/>
                        </a:spcAft>
                        <a:buNone/>
                      </a:pPr>
                      <a:r>
                        <a:rPr lang="en-US" sz="1300"/>
                        <a:t>450</a:t>
                      </a:r>
                      <a:endParaRPr sz="1300"/>
                    </a:p>
                  </a:txBody>
                  <a:tcPr marL="91425" marR="91425" marT="91425" marB="91425"/>
                </a:tc>
                <a:tc>
                  <a:txBody>
                    <a:bodyPr/>
                    <a:lstStyle/>
                    <a:p>
                      <a:pPr marL="0" lvl="0" indent="0" algn="ctr" rtl="0">
                        <a:spcBef>
                          <a:spcPts val="0"/>
                        </a:spcBef>
                        <a:spcAft>
                          <a:spcPts val="0"/>
                        </a:spcAft>
                        <a:buNone/>
                      </a:pPr>
                      <a:r>
                        <a:rPr lang="en-US" sz="1300"/>
                        <a:t>800</a:t>
                      </a:r>
                      <a:endParaRPr sz="1300"/>
                    </a:p>
                  </a:txBody>
                  <a:tcPr marL="91425" marR="91425" marT="91425" marB="91425"/>
                </a:tc>
                <a:extLst>
                  <a:ext uri="{0D108BD9-81ED-4DB2-BD59-A6C34878D82A}">
                    <a16:rowId xmlns:a16="http://schemas.microsoft.com/office/drawing/2014/main" val="10001"/>
                  </a:ext>
                </a:extLst>
              </a:tr>
              <a:tr h="377450">
                <a:tc>
                  <a:txBody>
                    <a:bodyPr/>
                    <a:lstStyle/>
                    <a:p>
                      <a:pPr marL="0" lvl="0" indent="0" algn="ctr" rtl="0">
                        <a:spcBef>
                          <a:spcPts val="0"/>
                        </a:spcBef>
                        <a:spcAft>
                          <a:spcPts val="0"/>
                        </a:spcAft>
                        <a:buNone/>
                      </a:pPr>
                      <a:r>
                        <a:rPr lang="en-US" sz="1300" b="1"/>
                        <a:t>Fat</a:t>
                      </a:r>
                      <a:endParaRPr sz="1300" b="1"/>
                    </a:p>
                  </a:txBody>
                  <a:tcPr marL="91425" marR="91425" marT="91425" marB="91425"/>
                </a:tc>
                <a:tc>
                  <a:txBody>
                    <a:bodyPr/>
                    <a:lstStyle/>
                    <a:p>
                      <a:pPr marL="0" lvl="0" indent="0" algn="ctr" rtl="0">
                        <a:spcBef>
                          <a:spcPts val="0"/>
                        </a:spcBef>
                        <a:spcAft>
                          <a:spcPts val="0"/>
                        </a:spcAft>
                        <a:buNone/>
                      </a:pPr>
                      <a:r>
                        <a:rPr lang="en-US" sz="1300"/>
                        <a:t>44/3</a:t>
                      </a:r>
                      <a:endParaRPr sz="1300"/>
                    </a:p>
                  </a:txBody>
                  <a:tcPr marL="91425" marR="91425" marT="91425" marB="91425"/>
                </a:tc>
                <a:tc>
                  <a:txBody>
                    <a:bodyPr/>
                    <a:lstStyle/>
                    <a:p>
                      <a:pPr marL="0" lvl="0" indent="0" algn="ctr" rtl="0">
                        <a:spcBef>
                          <a:spcPts val="0"/>
                        </a:spcBef>
                        <a:spcAft>
                          <a:spcPts val="0"/>
                        </a:spcAft>
                        <a:buNone/>
                      </a:pPr>
                      <a:r>
                        <a:rPr lang="en-US" sz="1300"/>
                        <a:t>67/3</a:t>
                      </a:r>
                      <a:endParaRPr sz="1300"/>
                    </a:p>
                  </a:txBody>
                  <a:tcPr marL="91425" marR="91425" marT="91425" marB="91425"/>
                </a:tc>
                <a:extLst>
                  <a:ext uri="{0D108BD9-81ED-4DB2-BD59-A6C34878D82A}">
                    <a16:rowId xmlns:a16="http://schemas.microsoft.com/office/drawing/2014/main" val="10002"/>
                  </a:ext>
                </a:extLst>
              </a:tr>
              <a:tr h="377450">
                <a:tc>
                  <a:txBody>
                    <a:bodyPr/>
                    <a:lstStyle/>
                    <a:p>
                      <a:pPr marL="0" lvl="0" indent="0" algn="ctr" rtl="0">
                        <a:spcBef>
                          <a:spcPts val="0"/>
                        </a:spcBef>
                        <a:spcAft>
                          <a:spcPts val="0"/>
                        </a:spcAft>
                        <a:buNone/>
                      </a:pPr>
                      <a:r>
                        <a:rPr lang="en-US" sz="1300" b="1"/>
                        <a:t>Sodium</a:t>
                      </a:r>
                      <a:endParaRPr sz="1300" b="1"/>
                    </a:p>
                  </a:txBody>
                  <a:tcPr marL="91425" marR="91425" marT="91425" marB="91425"/>
                </a:tc>
                <a:tc>
                  <a:txBody>
                    <a:bodyPr/>
                    <a:lstStyle/>
                    <a:p>
                      <a:pPr marL="0" lvl="0" indent="0" algn="ctr" rtl="0">
                        <a:spcBef>
                          <a:spcPts val="0"/>
                        </a:spcBef>
                        <a:spcAft>
                          <a:spcPts val="0"/>
                        </a:spcAft>
                        <a:buNone/>
                      </a:pPr>
                      <a:r>
                        <a:rPr lang="en-US" sz="1300"/>
                        <a:t>-</a:t>
                      </a:r>
                      <a:endParaRPr sz="1300"/>
                    </a:p>
                  </a:txBody>
                  <a:tcPr marL="91425" marR="91425" marT="91425" marB="91425"/>
                </a:tc>
                <a:tc>
                  <a:txBody>
                    <a:bodyPr/>
                    <a:lstStyle/>
                    <a:p>
                      <a:pPr marL="0" lvl="0" indent="0" algn="ctr" rtl="0">
                        <a:spcBef>
                          <a:spcPts val="0"/>
                        </a:spcBef>
                        <a:spcAft>
                          <a:spcPts val="0"/>
                        </a:spcAft>
                        <a:buNone/>
                      </a:pPr>
                      <a:r>
                        <a:rPr lang="en-US" sz="1300"/>
                        <a:t>2300/3</a:t>
                      </a:r>
                      <a:endParaRPr sz="1300"/>
                    </a:p>
                  </a:txBody>
                  <a:tcPr marL="91425" marR="91425" marT="91425" marB="91425"/>
                </a:tc>
                <a:extLst>
                  <a:ext uri="{0D108BD9-81ED-4DB2-BD59-A6C34878D82A}">
                    <a16:rowId xmlns:a16="http://schemas.microsoft.com/office/drawing/2014/main" val="10003"/>
                  </a:ext>
                </a:extLst>
              </a:tr>
              <a:tr h="377450">
                <a:tc>
                  <a:txBody>
                    <a:bodyPr/>
                    <a:lstStyle/>
                    <a:p>
                      <a:pPr marL="0" lvl="0" indent="0" algn="ctr" rtl="0">
                        <a:spcBef>
                          <a:spcPts val="0"/>
                        </a:spcBef>
                        <a:spcAft>
                          <a:spcPts val="0"/>
                        </a:spcAft>
                        <a:buNone/>
                      </a:pPr>
                      <a:r>
                        <a:rPr lang="en-US" sz="1300" b="1"/>
                        <a:t>Protein</a:t>
                      </a:r>
                      <a:endParaRPr sz="1300" b="1"/>
                    </a:p>
                  </a:txBody>
                  <a:tcPr marL="91425" marR="91425" marT="91425" marB="91425"/>
                </a:tc>
                <a:tc>
                  <a:txBody>
                    <a:bodyPr/>
                    <a:lstStyle/>
                    <a:p>
                      <a:pPr marL="0" lvl="0" indent="0" algn="ctr" rtl="0">
                        <a:spcBef>
                          <a:spcPts val="0"/>
                        </a:spcBef>
                        <a:spcAft>
                          <a:spcPts val="0"/>
                        </a:spcAft>
                        <a:buNone/>
                      </a:pPr>
                      <a:r>
                        <a:rPr lang="en-US" sz="1300"/>
                        <a:t>50/3</a:t>
                      </a:r>
                      <a:endParaRPr sz="1300"/>
                    </a:p>
                  </a:txBody>
                  <a:tcPr marL="91425" marR="91425" marT="91425" marB="91425"/>
                </a:tc>
                <a:tc>
                  <a:txBody>
                    <a:bodyPr/>
                    <a:lstStyle/>
                    <a:p>
                      <a:pPr marL="0" lvl="0" indent="0" algn="ctr" rtl="0">
                        <a:spcBef>
                          <a:spcPts val="0"/>
                        </a:spcBef>
                        <a:spcAft>
                          <a:spcPts val="0"/>
                        </a:spcAft>
                        <a:buNone/>
                      </a:pPr>
                      <a:r>
                        <a:rPr lang="en-US" sz="1300"/>
                        <a:t>175/3</a:t>
                      </a:r>
                      <a:endParaRPr sz="1300"/>
                    </a:p>
                  </a:txBody>
                  <a:tcPr marL="91425" marR="91425" marT="91425" marB="91425"/>
                </a:tc>
                <a:extLst>
                  <a:ext uri="{0D108BD9-81ED-4DB2-BD59-A6C34878D82A}">
                    <a16:rowId xmlns:a16="http://schemas.microsoft.com/office/drawing/2014/main" val="10004"/>
                  </a:ext>
                </a:extLst>
              </a:tr>
            </a:tbl>
          </a:graphicData>
        </a:graphic>
      </p:graphicFrame>
      <p:pic>
        <p:nvPicPr>
          <p:cNvPr id="167" name="Google Shape;167;g11d88c84902_2_17"/>
          <p:cNvPicPr preferRelativeResize="0"/>
          <p:nvPr/>
        </p:nvPicPr>
        <p:blipFill>
          <a:blip r:embed="rId3">
            <a:alphaModFix/>
          </a:blip>
          <a:stretch>
            <a:fillRect/>
          </a:stretch>
        </p:blipFill>
        <p:spPr>
          <a:xfrm>
            <a:off x="1684088" y="4065150"/>
            <a:ext cx="5949600" cy="27928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1d88c84902_2_50"/>
          <p:cNvSpPr txBox="1"/>
          <p:nvPr/>
        </p:nvSpPr>
        <p:spPr>
          <a:xfrm>
            <a:off x="252750" y="886863"/>
            <a:ext cx="8778900" cy="32325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dk1"/>
              </a:buClr>
              <a:buSzPts val="2200"/>
              <a:buChar char="●"/>
            </a:pPr>
            <a:r>
              <a:rPr lang="en-US" sz="2200" b="1">
                <a:solidFill>
                  <a:schemeClr val="dk1"/>
                </a:solidFill>
              </a:rPr>
              <a:t>Constraints(others)</a:t>
            </a:r>
            <a:endParaRPr sz="2200" b="1">
              <a:solidFill>
                <a:schemeClr val="dk1"/>
              </a:solidFill>
            </a:endParaRPr>
          </a:p>
          <a:p>
            <a:pPr marL="457200" lvl="0" indent="-368300" algn="l" rtl="0">
              <a:spcBef>
                <a:spcPts val="0"/>
              </a:spcBef>
              <a:spcAft>
                <a:spcPts val="0"/>
              </a:spcAft>
              <a:buClr>
                <a:srgbClr val="666666"/>
              </a:buClr>
              <a:buSzPts val="2200"/>
              <a:buAutoNum type="alphaLcParenR"/>
            </a:pPr>
            <a:r>
              <a:rPr lang="en-US" sz="2200">
                <a:solidFill>
                  <a:srgbClr val="666666"/>
                </a:solidFill>
              </a:rPr>
              <a:t>We recommend only one dish for each meal.</a:t>
            </a:r>
            <a:endParaRPr sz="2200">
              <a:solidFill>
                <a:srgbClr val="666666"/>
              </a:solidFill>
            </a:endParaRPr>
          </a:p>
          <a:p>
            <a:pPr marL="457200" lvl="0" indent="-368300" algn="l" rtl="0">
              <a:spcBef>
                <a:spcPts val="0"/>
              </a:spcBef>
              <a:spcAft>
                <a:spcPts val="0"/>
              </a:spcAft>
              <a:buClr>
                <a:srgbClr val="666666"/>
              </a:buClr>
              <a:buSzPts val="2200"/>
              <a:buAutoNum type="alphaLcParenR"/>
            </a:pPr>
            <a:r>
              <a:rPr lang="en-US" sz="2200">
                <a:solidFill>
                  <a:srgbClr val="666666"/>
                </a:solidFill>
              </a:rPr>
              <a:t>Ensure that each dish only appears once in our recommendation.</a:t>
            </a:r>
            <a:endParaRPr sz="2200">
              <a:solidFill>
                <a:srgbClr val="666666"/>
              </a:solidFill>
            </a:endParaRPr>
          </a:p>
          <a:p>
            <a:pPr marL="457200" lvl="0" indent="-368300" algn="l" rtl="0">
              <a:spcBef>
                <a:spcPts val="0"/>
              </a:spcBef>
              <a:spcAft>
                <a:spcPts val="0"/>
              </a:spcAft>
              <a:buClr>
                <a:srgbClr val="666666"/>
              </a:buClr>
              <a:buSzPts val="2200"/>
              <a:buAutoNum type="alphaLcParenR"/>
            </a:pPr>
            <a:r>
              <a:rPr lang="en-US" sz="2200">
                <a:solidFill>
                  <a:srgbClr val="666666"/>
                </a:solidFill>
              </a:rPr>
              <a:t>The nutrients requirement is shown as follows.</a:t>
            </a:r>
            <a:endParaRPr sz="2200">
              <a:solidFill>
                <a:srgbClr val="666666"/>
              </a:solidFill>
            </a:endParaRPr>
          </a:p>
          <a:p>
            <a:pPr marL="457200" lvl="0" indent="-368300" algn="l" rtl="0">
              <a:spcBef>
                <a:spcPts val="0"/>
              </a:spcBef>
              <a:spcAft>
                <a:spcPts val="0"/>
              </a:spcAft>
              <a:buClr>
                <a:schemeClr val="dk1"/>
              </a:buClr>
              <a:buSzPts val="2200"/>
              <a:buAutoNum type="alphaLcParenR"/>
            </a:pPr>
            <a:r>
              <a:rPr lang="en-US" sz="2200">
                <a:solidFill>
                  <a:schemeClr val="dk1"/>
                </a:solidFill>
              </a:rPr>
              <a:t>Our budget per person per meal is $20. </a:t>
            </a:r>
            <a:endParaRPr sz="2200">
              <a:solidFill>
                <a:schemeClr val="dk1"/>
              </a:solidFill>
            </a:endParaRPr>
          </a:p>
          <a:p>
            <a:pPr marL="457200" lvl="0" indent="0" algn="l" rtl="0">
              <a:spcBef>
                <a:spcPts val="0"/>
              </a:spcBef>
              <a:spcAft>
                <a:spcPts val="0"/>
              </a:spcAft>
              <a:buNone/>
            </a:pPr>
            <a:r>
              <a:rPr lang="en-US" sz="2200">
                <a:solidFill>
                  <a:schemeClr val="dk1"/>
                </a:solidFill>
              </a:rPr>
              <a:t>We assumed the price of each dish ranges from $6 to $25. Therefore, we generated 256 numbers range between 6 to 25 randomly to represent the prices.</a:t>
            </a:r>
            <a:endParaRPr sz="2200">
              <a:solidFill>
                <a:schemeClr val="dk1"/>
              </a:solidFill>
            </a:endParaRPr>
          </a:p>
          <a:p>
            <a:pPr marL="457200" lvl="0" indent="0" algn="l" rtl="0">
              <a:spcBef>
                <a:spcPts val="0"/>
              </a:spcBef>
              <a:spcAft>
                <a:spcPts val="0"/>
              </a:spcAft>
              <a:buNone/>
            </a:pPr>
            <a:r>
              <a:rPr lang="en-US" sz="2200">
                <a:solidFill>
                  <a:schemeClr val="dk1"/>
                </a:solidFill>
              </a:rPr>
              <a:t>Then we build budget constraints</a:t>
            </a:r>
            <a:endParaRPr sz="2200">
              <a:solidFill>
                <a:schemeClr val="dk1"/>
              </a:solidFill>
            </a:endParaRPr>
          </a:p>
        </p:txBody>
      </p:sp>
      <p:sp>
        <p:nvSpPr>
          <p:cNvPr id="173" name="Google Shape;173;g11d88c84902_2_50"/>
          <p:cNvSpPr txBox="1"/>
          <p:nvPr/>
        </p:nvSpPr>
        <p:spPr>
          <a:xfrm>
            <a:off x="151650" y="168500"/>
            <a:ext cx="3000000" cy="572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2800" b="1">
                <a:solidFill>
                  <a:srgbClr val="990000"/>
                </a:solidFill>
                <a:latin typeface="Arial Black"/>
                <a:ea typeface="Arial Black"/>
                <a:cs typeface="Arial Black"/>
                <a:sym typeface="Arial Black"/>
              </a:rPr>
              <a:t>Model Set-up</a:t>
            </a:r>
            <a:endParaRPr/>
          </a:p>
        </p:txBody>
      </p:sp>
      <p:sp>
        <p:nvSpPr>
          <p:cNvPr id="174" name="Google Shape;174;g11d88c84902_2_50"/>
          <p:cNvSpPr txBox="1"/>
          <p:nvPr/>
        </p:nvSpPr>
        <p:spPr>
          <a:xfrm>
            <a:off x="7145475" y="3772438"/>
            <a:ext cx="1258200" cy="492600"/>
          </a:xfrm>
          <a:prstGeom prst="rect">
            <a:avLst/>
          </a:prstGeom>
          <a:solidFill>
            <a:srgbClr val="FFF2CC"/>
          </a:solidFill>
          <a:ln w="9525" cap="flat" cmpd="sng">
            <a:solidFill>
              <a:srgbClr val="666666"/>
            </a:solidFill>
            <a:prstDash val="solid"/>
            <a:round/>
            <a:headEnd type="none" w="sm" len="sm"/>
            <a:tailEnd type="none" w="sm" len="sm"/>
          </a:ln>
          <a:effectLst>
            <a:outerShdw blurRad="57150" dist="19050" dir="5400000" algn="bl" rotWithShape="0">
              <a:srgbClr val="9900FF">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a:solidFill>
                  <a:srgbClr val="980000"/>
                </a:solidFill>
              </a:rPr>
              <a:t>Budget</a:t>
            </a:r>
            <a:endParaRPr sz="2000" b="1">
              <a:solidFill>
                <a:srgbClr val="980000"/>
              </a:solidFill>
            </a:endParaRPr>
          </a:p>
        </p:txBody>
      </p:sp>
      <p:sp>
        <p:nvSpPr>
          <p:cNvPr id="175" name="Google Shape;175;g11d88c84902_2_50"/>
          <p:cNvSpPr txBox="1"/>
          <p:nvPr/>
        </p:nvSpPr>
        <p:spPr>
          <a:xfrm>
            <a:off x="6926925" y="2162238"/>
            <a:ext cx="1695300" cy="492600"/>
          </a:xfrm>
          <a:prstGeom prst="rect">
            <a:avLst/>
          </a:prstGeom>
          <a:solidFill>
            <a:srgbClr val="FFF2CC"/>
          </a:solidFill>
          <a:ln w="9525" cap="flat" cmpd="sng">
            <a:solidFill>
              <a:srgbClr val="666666"/>
            </a:solidFill>
            <a:prstDash val="solid"/>
            <a:round/>
            <a:headEnd type="none" w="sm" len="sm"/>
            <a:tailEnd type="none" w="sm" len="sm"/>
          </a:ln>
          <a:effectLst>
            <a:outerShdw blurRad="57150" dist="19050" dir="5400000" algn="bl" rotWithShape="0">
              <a:srgbClr val="9900FF">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a:solidFill>
                  <a:srgbClr val="980000"/>
                </a:solidFill>
              </a:rPr>
              <a:t>Nutrients</a:t>
            </a:r>
            <a:endParaRPr sz="2000" b="1">
              <a:solidFill>
                <a:srgbClr val="980000"/>
              </a:solidFill>
            </a:endParaRPr>
          </a:p>
        </p:txBody>
      </p:sp>
      <p:sp>
        <p:nvSpPr>
          <p:cNvPr id="176" name="Google Shape;176;g11d88c84902_2_50"/>
          <p:cNvSpPr txBox="1"/>
          <p:nvPr/>
        </p:nvSpPr>
        <p:spPr>
          <a:xfrm>
            <a:off x="6595575" y="1108900"/>
            <a:ext cx="2358000" cy="492600"/>
          </a:xfrm>
          <a:prstGeom prst="rect">
            <a:avLst/>
          </a:prstGeom>
          <a:solidFill>
            <a:srgbClr val="FFF2CC"/>
          </a:solidFill>
          <a:ln w="9525" cap="flat" cmpd="sng">
            <a:solidFill>
              <a:srgbClr val="666666"/>
            </a:solidFill>
            <a:prstDash val="solid"/>
            <a:round/>
            <a:headEnd type="none" w="sm" len="sm"/>
            <a:tailEnd type="none" w="sm" len="sm"/>
          </a:ln>
          <a:effectLst>
            <a:outerShdw blurRad="57150" dist="19050" dir="5400000" algn="bl" rotWithShape="0">
              <a:srgbClr val="9900FF">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a:solidFill>
                  <a:srgbClr val="980000"/>
                </a:solidFill>
              </a:rPr>
              <a:t>Arrangement</a:t>
            </a:r>
            <a:endParaRPr sz="2000" b="1">
              <a:solidFill>
                <a:srgbClr val="980000"/>
              </a:solidFill>
            </a:endParaRPr>
          </a:p>
        </p:txBody>
      </p:sp>
      <p:pic>
        <p:nvPicPr>
          <p:cNvPr id="177" name="Google Shape;177;g11d88c84902_2_50"/>
          <p:cNvPicPr preferRelativeResize="0"/>
          <p:nvPr/>
        </p:nvPicPr>
        <p:blipFill>
          <a:blip r:embed="rId3">
            <a:alphaModFix/>
          </a:blip>
          <a:stretch>
            <a:fillRect/>
          </a:stretch>
        </p:blipFill>
        <p:spPr>
          <a:xfrm>
            <a:off x="886350" y="4783779"/>
            <a:ext cx="6040576" cy="931255"/>
          </a:xfrm>
          <a:prstGeom prst="rect">
            <a:avLst/>
          </a:prstGeom>
          <a:noFill/>
          <a:ln>
            <a:noFill/>
          </a:ln>
        </p:spPr>
      </p:pic>
      <p:pic>
        <p:nvPicPr>
          <p:cNvPr id="178" name="Google Shape;178;g11d88c84902_2_50"/>
          <p:cNvPicPr preferRelativeResize="0"/>
          <p:nvPr/>
        </p:nvPicPr>
        <p:blipFill>
          <a:blip r:embed="rId4">
            <a:alphaModFix/>
          </a:blip>
          <a:stretch>
            <a:fillRect/>
          </a:stretch>
        </p:blipFill>
        <p:spPr>
          <a:xfrm>
            <a:off x="886350" y="4165223"/>
            <a:ext cx="2118990"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1d88c84902_2_62"/>
          <p:cNvSpPr txBox="1">
            <a:spLocks noGrp="1"/>
          </p:cNvSpPr>
          <p:nvPr>
            <p:ph type="body" idx="2"/>
          </p:nvPr>
        </p:nvSpPr>
        <p:spPr>
          <a:xfrm>
            <a:off x="456275" y="346075"/>
            <a:ext cx="8231400" cy="749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Running Result</a:t>
            </a:r>
            <a:endParaRPr/>
          </a:p>
        </p:txBody>
      </p:sp>
      <p:sp>
        <p:nvSpPr>
          <p:cNvPr id="184" name="Google Shape;184;g11d88c84902_2_62"/>
          <p:cNvSpPr txBox="1"/>
          <p:nvPr/>
        </p:nvSpPr>
        <p:spPr>
          <a:xfrm>
            <a:off x="456275" y="2108050"/>
            <a:ext cx="7710300" cy="19548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Char char="●"/>
            </a:pPr>
            <a:r>
              <a:rPr lang="en-US" sz="2100" b="1"/>
              <a:t>Optimal Ratings</a:t>
            </a:r>
            <a:endParaRPr sz="2100" b="1"/>
          </a:p>
          <a:p>
            <a:pPr marL="914400" lvl="0" indent="0" algn="l" rtl="0">
              <a:spcBef>
                <a:spcPts val="0"/>
              </a:spcBef>
              <a:spcAft>
                <a:spcPts val="0"/>
              </a:spcAft>
              <a:buNone/>
            </a:pPr>
            <a:r>
              <a:rPr lang="en-US" sz="2000"/>
              <a:t>The optimal objective value of  the model is </a:t>
            </a:r>
            <a:r>
              <a:rPr lang="en-US" sz="2000" b="1"/>
              <a:t>75</a:t>
            </a:r>
            <a:r>
              <a:rPr lang="en-US" sz="2000"/>
              <a:t>, indicating that the sum of ratings for dishes we choose is 75. Because we have 4 people, 5 days, so the average rating per meal we recommend is 75/20=</a:t>
            </a:r>
            <a:r>
              <a:rPr lang="en-US" sz="2000" b="1"/>
              <a:t>3.75</a:t>
            </a:r>
            <a:endParaRPr sz="2000" b="1"/>
          </a:p>
          <a:p>
            <a:pPr marL="457200" lvl="0" indent="0" algn="l" rtl="0">
              <a:spcBef>
                <a:spcPts val="0"/>
              </a:spcBef>
              <a:spcAft>
                <a:spcPts val="0"/>
              </a:spcAft>
              <a:buNone/>
            </a:pPr>
            <a:endParaRPr/>
          </a:p>
        </p:txBody>
      </p:sp>
      <p:sp>
        <p:nvSpPr>
          <p:cNvPr id="185" name="Google Shape;185;g11d88c84902_2_62"/>
          <p:cNvSpPr txBox="1"/>
          <p:nvPr/>
        </p:nvSpPr>
        <p:spPr>
          <a:xfrm>
            <a:off x="825650" y="3717950"/>
            <a:ext cx="4998900" cy="7080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en-US" sz="2000" b="1"/>
              <a:t>Meal Plan Recommendation</a:t>
            </a:r>
            <a:endParaRPr sz="2000" b="1"/>
          </a:p>
          <a:p>
            <a:pPr marL="457200" lvl="0" indent="0" algn="l" rtl="0">
              <a:spcBef>
                <a:spcPts val="0"/>
              </a:spcBef>
              <a:spcAft>
                <a:spcPts val="0"/>
              </a:spcAft>
              <a:buNone/>
            </a:pPr>
            <a:endParaRPr/>
          </a:p>
        </p:txBody>
      </p:sp>
      <p:pic>
        <p:nvPicPr>
          <p:cNvPr id="186" name="Google Shape;186;g11d88c84902_2_62"/>
          <p:cNvPicPr preferRelativeResize="0"/>
          <p:nvPr/>
        </p:nvPicPr>
        <p:blipFill>
          <a:blip r:embed="rId3">
            <a:alphaModFix/>
          </a:blip>
          <a:stretch>
            <a:fillRect/>
          </a:stretch>
        </p:blipFill>
        <p:spPr>
          <a:xfrm>
            <a:off x="2189275" y="1187632"/>
            <a:ext cx="4397495" cy="749100"/>
          </a:xfrm>
          <a:prstGeom prst="rect">
            <a:avLst/>
          </a:prstGeom>
          <a:noFill/>
          <a:ln>
            <a:noFill/>
          </a:ln>
        </p:spPr>
      </p:pic>
      <p:pic>
        <p:nvPicPr>
          <p:cNvPr id="187" name="Google Shape;187;g11d88c84902_2_62"/>
          <p:cNvPicPr preferRelativeResize="0"/>
          <p:nvPr/>
        </p:nvPicPr>
        <p:blipFill>
          <a:blip r:embed="rId4">
            <a:alphaModFix/>
          </a:blip>
          <a:stretch>
            <a:fillRect/>
          </a:stretch>
        </p:blipFill>
        <p:spPr>
          <a:xfrm>
            <a:off x="1214575" y="4505075"/>
            <a:ext cx="1327625" cy="1484825"/>
          </a:xfrm>
          <a:prstGeom prst="rect">
            <a:avLst/>
          </a:prstGeom>
          <a:noFill/>
          <a:ln>
            <a:noFill/>
          </a:ln>
        </p:spPr>
      </p:pic>
      <p:pic>
        <p:nvPicPr>
          <p:cNvPr id="188" name="Google Shape;188;g11d88c84902_2_62"/>
          <p:cNvPicPr preferRelativeResize="0"/>
          <p:nvPr/>
        </p:nvPicPr>
        <p:blipFill>
          <a:blip r:embed="rId5">
            <a:alphaModFix/>
          </a:blip>
          <a:stretch>
            <a:fillRect/>
          </a:stretch>
        </p:blipFill>
        <p:spPr>
          <a:xfrm>
            <a:off x="2713625" y="4505063"/>
            <a:ext cx="5974050" cy="1649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1ee19f8cf6_0_4"/>
          <p:cNvSpPr txBox="1">
            <a:spLocks noGrp="1"/>
          </p:cNvSpPr>
          <p:nvPr>
            <p:ph type="body" idx="2"/>
          </p:nvPr>
        </p:nvSpPr>
        <p:spPr>
          <a:xfrm>
            <a:off x="456275" y="346075"/>
            <a:ext cx="8231400" cy="749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Cooking time (Considering Equity)</a:t>
            </a:r>
            <a:endParaRPr/>
          </a:p>
        </p:txBody>
      </p:sp>
      <p:sp>
        <p:nvSpPr>
          <p:cNvPr id="194" name="Google Shape;194;g11ee19f8cf6_0_4"/>
          <p:cNvSpPr txBox="1"/>
          <p:nvPr/>
        </p:nvSpPr>
        <p:spPr>
          <a:xfrm>
            <a:off x="341200" y="861725"/>
            <a:ext cx="8612400" cy="160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a:solidFill>
                  <a:schemeClr val="dk1"/>
                </a:solidFill>
              </a:rPr>
              <a:t>In this part, we set up another Mixed Integer Model to assign our team members to cook for each dish based on </a:t>
            </a:r>
            <a:r>
              <a:rPr lang="en-US" sz="2300" b="1">
                <a:solidFill>
                  <a:schemeClr val="dk1"/>
                </a:solidFill>
              </a:rPr>
              <a:t>availability</a:t>
            </a:r>
            <a:r>
              <a:rPr lang="en-US" sz="2300">
                <a:solidFill>
                  <a:schemeClr val="dk1"/>
                </a:solidFill>
              </a:rPr>
              <a:t> and </a:t>
            </a:r>
            <a:r>
              <a:rPr lang="en-US" sz="2300" b="1">
                <a:solidFill>
                  <a:schemeClr val="dk1"/>
                </a:solidFill>
              </a:rPr>
              <a:t>we also consider equity (Creative idea)(Linear)</a:t>
            </a:r>
            <a:endParaRPr sz="2300" b="1">
              <a:solidFill>
                <a:schemeClr val="dk1"/>
              </a:solidFill>
            </a:endParaRPr>
          </a:p>
          <a:p>
            <a:pPr marL="0" lvl="0" indent="0" algn="l" rtl="0">
              <a:spcBef>
                <a:spcPts val="0"/>
              </a:spcBef>
              <a:spcAft>
                <a:spcPts val="0"/>
              </a:spcAft>
              <a:buNone/>
            </a:pPr>
            <a:endParaRPr sz="2300">
              <a:solidFill>
                <a:schemeClr val="dk1"/>
              </a:solidFill>
            </a:endParaRPr>
          </a:p>
        </p:txBody>
      </p:sp>
      <p:pic>
        <p:nvPicPr>
          <p:cNvPr id="195" name="Google Shape;195;g11ee19f8cf6_0_4"/>
          <p:cNvPicPr preferRelativeResize="0"/>
          <p:nvPr/>
        </p:nvPicPr>
        <p:blipFill>
          <a:blip r:embed="rId3">
            <a:alphaModFix/>
          </a:blip>
          <a:stretch>
            <a:fillRect/>
          </a:stretch>
        </p:blipFill>
        <p:spPr>
          <a:xfrm>
            <a:off x="3272075" y="4680263"/>
            <a:ext cx="3731525" cy="1022575"/>
          </a:xfrm>
          <a:prstGeom prst="rect">
            <a:avLst/>
          </a:prstGeom>
          <a:noFill/>
          <a:ln>
            <a:noFill/>
          </a:ln>
        </p:spPr>
      </p:pic>
      <p:pic>
        <p:nvPicPr>
          <p:cNvPr id="196" name="Google Shape;196;g11ee19f8cf6_0_4"/>
          <p:cNvPicPr preferRelativeResize="0"/>
          <p:nvPr/>
        </p:nvPicPr>
        <p:blipFill>
          <a:blip r:embed="rId4">
            <a:alphaModFix/>
          </a:blip>
          <a:stretch>
            <a:fillRect/>
          </a:stretch>
        </p:blipFill>
        <p:spPr>
          <a:xfrm>
            <a:off x="3468972" y="5595287"/>
            <a:ext cx="3337725" cy="353175"/>
          </a:xfrm>
          <a:prstGeom prst="rect">
            <a:avLst/>
          </a:prstGeom>
          <a:noFill/>
          <a:ln>
            <a:noFill/>
          </a:ln>
        </p:spPr>
      </p:pic>
      <p:sp>
        <p:nvSpPr>
          <p:cNvPr id="197" name="Google Shape;197;g11ee19f8cf6_0_4"/>
          <p:cNvSpPr txBox="1"/>
          <p:nvPr/>
        </p:nvSpPr>
        <p:spPr>
          <a:xfrm>
            <a:off x="456325" y="4925825"/>
            <a:ext cx="3091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solidFill>
                  <a:srgbClr val="FF0000"/>
                </a:solidFill>
              </a:rPr>
              <a:t>Objective function:</a:t>
            </a:r>
            <a:endParaRPr sz="2300" b="1">
              <a:solidFill>
                <a:srgbClr val="FF0000"/>
              </a:solidFill>
            </a:endParaRPr>
          </a:p>
        </p:txBody>
      </p:sp>
      <p:sp>
        <p:nvSpPr>
          <p:cNvPr id="198" name="Google Shape;198;g11ee19f8cf6_0_4"/>
          <p:cNvSpPr txBox="1"/>
          <p:nvPr/>
        </p:nvSpPr>
        <p:spPr>
          <a:xfrm>
            <a:off x="456313" y="3611625"/>
            <a:ext cx="7953300" cy="124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300">
              <a:solidFill>
                <a:schemeClr val="dk1"/>
              </a:solidFill>
            </a:endParaRPr>
          </a:p>
          <a:p>
            <a:pPr marL="0" lvl="0" indent="0" algn="l" rtl="0">
              <a:spcBef>
                <a:spcPts val="0"/>
              </a:spcBef>
              <a:spcAft>
                <a:spcPts val="0"/>
              </a:spcAft>
              <a:buNone/>
            </a:pPr>
            <a:r>
              <a:rPr lang="en-US" sz="2300" b="1">
                <a:solidFill>
                  <a:srgbClr val="FF0000"/>
                </a:solidFill>
              </a:rPr>
              <a:t>Constraint:</a:t>
            </a:r>
            <a:r>
              <a:rPr lang="en-US" sz="2300">
                <a:solidFill>
                  <a:schemeClr val="dk1"/>
                </a:solidFill>
              </a:rPr>
              <a:t> Members with more time are assigned with more work. </a:t>
            </a:r>
            <a:endParaRPr sz="2300">
              <a:solidFill>
                <a:schemeClr val="dk1"/>
              </a:solidFill>
            </a:endParaRPr>
          </a:p>
        </p:txBody>
      </p:sp>
      <p:sp>
        <p:nvSpPr>
          <p:cNvPr id="199" name="Google Shape;199;g11ee19f8cf6_0_4"/>
          <p:cNvSpPr txBox="1"/>
          <p:nvPr/>
        </p:nvSpPr>
        <p:spPr>
          <a:xfrm>
            <a:off x="1108875" y="5532025"/>
            <a:ext cx="6585300" cy="124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300">
              <a:solidFill>
                <a:schemeClr val="dk1"/>
              </a:solidFill>
            </a:endParaRPr>
          </a:p>
          <a:p>
            <a:pPr marL="0" lvl="0" indent="0" algn="l" rtl="0">
              <a:spcBef>
                <a:spcPts val="0"/>
              </a:spcBef>
              <a:spcAft>
                <a:spcPts val="0"/>
              </a:spcAft>
              <a:buNone/>
            </a:pPr>
            <a:r>
              <a:rPr lang="en-US" sz="2300">
                <a:solidFill>
                  <a:schemeClr val="dk1"/>
                </a:solidFill>
              </a:rPr>
              <a:t>We try to prioritize assigning work to members with less cooking time when they are available </a:t>
            </a:r>
            <a:endParaRPr sz="2300">
              <a:solidFill>
                <a:schemeClr val="dk1"/>
              </a:solidFill>
            </a:endParaRPr>
          </a:p>
        </p:txBody>
      </p:sp>
      <p:cxnSp>
        <p:nvCxnSpPr>
          <p:cNvPr id="200" name="Google Shape;200;g11ee19f8cf6_0_4"/>
          <p:cNvCxnSpPr/>
          <p:nvPr/>
        </p:nvCxnSpPr>
        <p:spPr>
          <a:xfrm>
            <a:off x="1971175" y="5455975"/>
            <a:ext cx="15900" cy="583200"/>
          </a:xfrm>
          <a:prstGeom prst="straightConnector1">
            <a:avLst/>
          </a:prstGeom>
          <a:noFill/>
          <a:ln w="28575" cap="flat" cmpd="sng">
            <a:solidFill>
              <a:srgbClr val="CC0000"/>
            </a:solidFill>
            <a:prstDash val="solid"/>
            <a:round/>
            <a:headEnd type="none" w="med" len="med"/>
            <a:tailEnd type="triangle" w="med" len="med"/>
          </a:ln>
        </p:spPr>
      </p:cxnSp>
      <p:pic>
        <p:nvPicPr>
          <p:cNvPr id="201" name="Google Shape;201;g11ee19f8cf6_0_4"/>
          <p:cNvPicPr preferRelativeResize="0"/>
          <p:nvPr/>
        </p:nvPicPr>
        <p:blipFill>
          <a:blip r:embed="rId5">
            <a:alphaModFix/>
          </a:blip>
          <a:stretch>
            <a:fillRect/>
          </a:stretch>
        </p:blipFill>
        <p:spPr>
          <a:xfrm>
            <a:off x="260113" y="2210100"/>
            <a:ext cx="8623713" cy="1600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g11ee19f8cf6_0_20"/>
          <p:cNvPicPr preferRelativeResize="0"/>
          <p:nvPr/>
        </p:nvPicPr>
        <p:blipFill>
          <a:blip r:embed="rId3">
            <a:alphaModFix/>
          </a:blip>
          <a:stretch>
            <a:fillRect/>
          </a:stretch>
        </p:blipFill>
        <p:spPr>
          <a:xfrm>
            <a:off x="918925" y="4006925"/>
            <a:ext cx="6600826" cy="1734115"/>
          </a:xfrm>
          <a:prstGeom prst="rect">
            <a:avLst/>
          </a:prstGeom>
          <a:noFill/>
          <a:ln>
            <a:noFill/>
          </a:ln>
        </p:spPr>
      </p:pic>
      <p:sp>
        <p:nvSpPr>
          <p:cNvPr id="207" name="Google Shape;207;g11ee19f8cf6_0_20"/>
          <p:cNvSpPr txBox="1">
            <a:spLocks noGrp="1"/>
          </p:cNvSpPr>
          <p:nvPr>
            <p:ph type="body" idx="2"/>
          </p:nvPr>
        </p:nvSpPr>
        <p:spPr>
          <a:xfrm>
            <a:off x="456275" y="346075"/>
            <a:ext cx="8231400" cy="749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Cooking time </a:t>
            </a:r>
            <a:endParaRPr/>
          </a:p>
        </p:txBody>
      </p:sp>
      <p:pic>
        <p:nvPicPr>
          <p:cNvPr id="208" name="Google Shape;208;g11ee19f8cf6_0_20"/>
          <p:cNvPicPr preferRelativeResize="0"/>
          <p:nvPr/>
        </p:nvPicPr>
        <p:blipFill>
          <a:blip r:embed="rId4">
            <a:alphaModFix/>
          </a:blip>
          <a:stretch>
            <a:fillRect/>
          </a:stretch>
        </p:blipFill>
        <p:spPr>
          <a:xfrm>
            <a:off x="918925" y="1836675"/>
            <a:ext cx="6457950" cy="1428750"/>
          </a:xfrm>
          <a:prstGeom prst="rect">
            <a:avLst/>
          </a:prstGeom>
          <a:noFill/>
          <a:ln>
            <a:noFill/>
          </a:ln>
        </p:spPr>
      </p:pic>
      <p:sp>
        <p:nvSpPr>
          <p:cNvPr id="209" name="Google Shape;209;g11ee19f8cf6_0_20"/>
          <p:cNvSpPr txBox="1"/>
          <p:nvPr/>
        </p:nvSpPr>
        <p:spPr>
          <a:xfrm>
            <a:off x="693975" y="1006925"/>
            <a:ext cx="5769300" cy="538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Clr>
                <a:schemeClr val="dk1"/>
              </a:buClr>
              <a:buSzPts val="2300"/>
              <a:buAutoNum type="arabicPeriod"/>
            </a:pPr>
            <a:r>
              <a:rPr lang="en-US" sz="2300" b="1">
                <a:solidFill>
                  <a:schemeClr val="dk1"/>
                </a:solidFill>
              </a:rPr>
              <a:t>Availability</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11d88c84902_2_74"/>
          <p:cNvSpPr txBox="1">
            <a:spLocks noGrp="1"/>
          </p:cNvSpPr>
          <p:nvPr>
            <p:ph type="body" idx="1"/>
          </p:nvPr>
        </p:nvSpPr>
        <p:spPr>
          <a:xfrm>
            <a:off x="456300" y="714850"/>
            <a:ext cx="8507100" cy="4250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300"/>
              <a:t>In this project, we are going to generate weekly meal plans for our team members based on the personal ratings information and constraints. It can be divided into two parts: </a:t>
            </a:r>
            <a:endParaRPr sz="2300"/>
          </a:p>
          <a:p>
            <a:pPr marL="0" lvl="0" indent="0" algn="l" rtl="0">
              <a:spcBef>
                <a:spcPts val="1000"/>
              </a:spcBef>
              <a:spcAft>
                <a:spcPts val="0"/>
              </a:spcAft>
              <a:buNone/>
            </a:pPr>
            <a:r>
              <a:rPr lang="en-US" sz="2300"/>
              <a:t>1) </a:t>
            </a:r>
            <a:r>
              <a:rPr lang="en-US" sz="2300" b="1"/>
              <a:t>Matrix Completion</a:t>
            </a:r>
            <a:r>
              <a:rPr lang="en-US" sz="2300"/>
              <a:t>: solving MAP problem to fulfill the sparse ratings data by Coordinate Ascent Algorithm.</a:t>
            </a:r>
            <a:endParaRPr sz="2300"/>
          </a:p>
          <a:p>
            <a:pPr marL="0" lvl="0" indent="0" algn="l" rtl="0">
              <a:spcBef>
                <a:spcPts val="1000"/>
              </a:spcBef>
              <a:spcAft>
                <a:spcPts val="0"/>
              </a:spcAft>
              <a:buNone/>
            </a:pPr>
            <a:r>
              <a:rPr lang="en-US" sz="2300"/>
              <a:t>2) </a:t>
            </a:r>
            <a:r>
              <a:rPr lang="en-US" sz="2300" b="1"/>
              <a:t>Mixed Integer Programming: </a:t>
            </a:r>
            <a:r>
              <a:rPr lang="en-US" sz="2300"/>
              <a:t>constructing a Mixed Integer Programming (MIP) model to maximize the sum of ratings based on our predicted matrix and constraints as well as making the arrangement of our chefs.</a:t>
            </a:r>
            <a:endParaRPr sz="2300"/>
          </a:p>
        </p:txBody>
      </p:sp>
      <p:sp>
        <p:nvSpPr>
          <p:cNvPr id="63" name="Google Shape;63;g11d88c84902_2_74"/>
          <p:cNvSpPr txBox="1">
            <a:spLocks noGrp="1"/>
          </p:cNvSpPr>
          <p:nvPr>
            <p:ph type="body" idx="2"/>
          </p:nvPr>
        </p:nvSpPr>
        <p:spPr>
          <a:xfrm>
            <a:off x="358300" y="137150"/>
            <a:ext cx="8231400" cy="7053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Project Overview</a:t>
            </a:r>
            <a:endParaRPr/>
          </a:p>
        </p:txBody>
      </p:sp>
      <p:pic>
        <p:nvPicPr>
          <p:cNvPr id="64" name="Google Shape;64;g11d88c84902_2_74"/>
          <p:cNvPicPr preferRelativeResize="0"/>
          <p:nvPr/>
        </p:nvPicPr>
        <p:blipFill>
          <a:blip r:embed="rId3">
            <a:alphaModFix/>
          </a:blip>
          <a:stretch>
            <a:fillRect/>
          </a:stretch>
        </p:blipFill>
        <p:spPr>
          <a:xfrm>
            <a:off x="219550" y="4043600"/>
            <a:ext cx="4328351" cy="2088825"/>
          </a:xfrm>
          <a:prstGeom prst="rect">
            <a:avLst/>
          </a:prstGeom>
          <a:noFill/>
          <a:ln>
            <a:noFill/>
          </a:ln>
        </p:spPr>
      </p:pic>
      <p:pic>
        <p:nvPicPr>
          <p:cNvPr id="65" name="Google Shape;65;g11d88c84902_2_74"/>
          <p:cNvPicPr preferRelativeResize="0"/>
          <p:nvPr/>
        </p:nvPicPr>
        <p:blipFill>
          <a:blip r:embed="rId4">
            <a:alphaModFix/>
          </a:blip>
          <a:stretch>
            <a:fillRect/>
          </a:stretch>
        </p:blipFill>
        <p:spPr>
          <a:xfrm>
            <a:off x="4635050" y="3912660"/>
            <a:ext cx="4328351" cy="221976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1ee19f8cf6_0_33"/>
          <p:cNvSpPr txBox="1">
            <a:spLocks noGrp="1"/>
          </p:cNvSpPr>
          <p:nvPr>
            <p:ph type="body" idx="2"/>
          </p:nvPr>
        </p:nvSpPr>
        <p:spPr>
          <a:xfrm>
            <a:off x="456275" y="346075"/>
            <a:ext cx="8231400" cy="749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Cooking time (Considering Equity)</a:t>
            </a:r>
            <a:endParaRPr/>
          </a:p>
        </p:txBody>
      </p:sp>
      <p:sp>
        <p:nvSpPr>
          <p:cNvPr id="215" name="Google Shape;215;g11ee19f8cf6_0_33"/>
          <p:cNvSpPr txBox="1"/>
          <p:nvPr/>
        </p:nvSpPr>
        <p:spPr>
          <a:xfrm>
            <a:off x="557900" y="1020525"/>
            <a:ext cx="3497100" cy="538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Clr>
                <a:schemeClr val="dk1"/>
              </a:buClr>
              <a:buSzPts val="2300"/>
              <a:buAutoNum type="arabicPeriod"/>
            </a:pPr>
            <a:r>
              <a:rPr lang="en-US" sz="2300" b="1">
                <a:solidFill>
                  <a:schemeClr val="dk1"/>
                </a:solidFill>
              </a:rPr>
              <a:t>Considering Equity</a:t>
            </a:r>
            <a:endParaRPr/>
          </a:p>
        </p:txBody>
      </p:sp>
      <p:pic>
        <p:nvPicPr>
          <p:cNvPr id="216" name="Google Shape;216;g11ee19f8cf6_0_33"/>
          <p:cNvPicPr preferRelativeResize="0"/>
          <p:nvPr/>
        </p:nvPicPr>
        <p:blipFill>
          <a:blip r:embed="rId3">
            <a:alphaModFix/>
          </a:blip>
          <a:stretch>
            <a:fillRect/>
          </a:stretch>
        </p:blipFill>
        <p:spPr>
          <a:xfrm>
            <a:off x="4475224" y="1711725"/>
            <a:ext cx="4421101" cy="3099775"/>
          </a:xfrm>
          <a:prstGeom prst="rect">
            <a:avLst/>
          </a:prstGeom>
          <a:noFill/>
          <a:ln>
            <a:noFill/>
          </a:ln>
        </p:spPr>
      </p:pic>
      <p:pic>
        <p:nvPicPr>
          <p:cNvPr id="217" name="Google Shape;217;g11ee19f8cf6_0_33"/>
          <p:cNvPicPr preferRelativeResize="0"/>
          <p:nvPr/>
        </p:nvPicPr>
        <p:blipFill>
          <a:blip r:embed="rId4">
            <a:alphaModFix/>
          </a:blip>
          <a:stretch>
            <a:fillRect/>
          </a:stretch>
        </p:blipFill>
        <p:spPr>
          <a:xfrm>
            <a:off x="152375" y="5075038"/>
            <a:ext cx="8839201" cy="1595110"/>
          </a:xfrm>
          <a:prstGeom prst="rect">
            <a:avLst/>
          </a:prstGeom>
          <a:noFill/>
          <a:ln>
            <a:noFill/>
          </a:ln>
        </p:spPr>
      </p:pic>
      <p:pic>
        <p:nvPicPr>
          <p:cNvPr id="218" name="Google Shape;218;g11ee19f8cf6_0_33"/>
          <p:cNvPicPr preferRelativeResize="0"/>
          <p:nvPr/>
        </p:nvPicPr>
        <p:blipFill>
          <a:blip r:embed="rId5">
            <a:alphaModFix/>
          </a:blip>
          <a:stretch>
            <a:fillRect/>
          </a:stretch>
        </p:blipFill>
        <p:spPr>
          <a:xfrm>
            <a:off x="152375" y="1711725"/>
            <a:ext cx="4189025" cy="242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g11ee19f88b9_2_21"/>
          <p:cNvPicPr preferRelativeResize="0"/>
          <p:nvPr/>
        </p:nvPicPr>
        <p:blipFill>
          <a:blip r:embed="rId3">
            <a:alphaModFix/>
          </a:blip>
          <a:stretch>
            <a:fillRect/>
          </a:stretch>
        </p:blipFill>
        <p:spPr>
          <a:xfrm>
            <a:off x="673973" y="1189775"/>
            <a:ext cx="5857450" cy="1738275"/>
          </a:xfrm>
          <a:prstGeom prst="rect">
            <a:avLst/>
          </a:prstGeom>
          <a:noFill/>
          <a:ln>
            <a:noFill/>
          </a:ln>
        </p:spPr>
      </p:pic>
      <p:sp>
        <p:nvSpPr>
          <p:cNvPr id="224" name="Google Shape;224;g11ee19f88b9_2_21"/>
          <p:cNvSpPr txBox="1">
            <a:spLocks noGrp="1"/>
          </p:cNvSpPr>
          <p:nvPr>
            <p:ph type="body" idx="2"/>
          </p:nvPr>
        </p:nvSpPr>
        <p:spPr>
          <a:xfrm>
            <a:off x="456275" y="440675"/>
            <a:ext cx="8231400" cy="749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Cooking time (Considering Equity)</a:t>
            </a:r>
            <a:endParaRPr/>
          </a:p>
        </p:txBody>
      </p:sp>
      <p:pic>
        <p:nvPicPr>
          <p:cNvPr id="225" name="Google Shape;225;g11ee19f88b9_2_21"/>
          <p:cNvPicPr preferRelativeResize="0"/>
          <p:nvPr/>
        </p:nvPicPr>
        <p:blipFill>
          <a:blip r:embed="rId4">
            <a:alphaModFix/>
          </a:blip>
          <a:stretch>
            <a:fillRect/>
          </a:stretch>
        </p:blipFill>
        <p:spPr>
          <a:xfrm>
            <a:off x="2245875" y="4424375"/>
            <a:ext cx="3944547" cy="1738275"/>
          </a:xfrm>
          <a:prstGeom prst="rect">
            <a:avLst/>
          </a:prstGeom>
          <a:noFill/>
          <a:ln>
            <a:noFill/>
          </a:ln>
        </p:spPr>
      </p:pic>
      <p:pic>
        <p:nvPicPr>
          <p:cNvPr id="226" name="Google Shape;226;g11ee19f88b9_2_21"/>
          <p:cNvPicPr preferRelativeResize="0"/>
          <p:nvPr/>
        </p:nvPicPr>
        <p:blipFill>
          <a:blip r:embed="rId5">
            <a:alphaModFix/>
          </a:blip>
          <a:stretch>
            <a:fillRect/>
          </a:stretch>
        </p:blipFill>
        <p:spPr>
          <a:xfrm>
            <a:off x="456263" y="3110500"/>
            <a:ext cx="3731525" cy="1022575"/>
          </a:xfrm>
          <a:prstGeom prst="rect">
            <a:avLst/>
          </a:prstGeom>
          <a:noFill/>
          <a:ln>
            <a:noFill/>
          </a:ln>
        </p:spPr>
      </p:pic>
      <p:pic>
        <p:nvPicPr>
          <p:cNvPr id="227" name="Google Shape;227;g11ee19f88b9_2_21"/>
          <p:cNvPicPr preferRelativeResize="0"/>
          <p:nvPr/>
        </p:nvPicPr>
        <p:blipFill>
          <a:blip r:embed="rId6">
            <a:alphaModFix/>
          </a:blip>
          <a:stretch>
            <a:fillRect/>
          </a:stretch>
        </p:blipFill>
        <p:spPr>
          <a:xfrm>
            <a:off x="4187788" y="3391600"/>
            <a:ext cx="4350996" cy="460375"/>
          </a:xfrm>
          <a:prstGeom prst="rect">
            <a:avLst/>
          </a:prstGeom>
          <a:noFill/>
          <a:ln>
            <a:noFill/>
          </a:ln>
        </p:spPr>
      </p:pic>
      <p:sp>
        <p:nvSpPr>
          <p:cNvPr id="228" name="Google Shape;228;g11ee19f88b9_2_21"/>
          <p:cNvSpPr txBox="1"/>
          <p:nvPr/>
        </p:nvSpPr>
        <p:spPr>
          <a:xfrm>
            <a:off x="748375" y="4315525"/>
            <a:ext cx="13608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a:t>Result:</a:t>
            </a:r>
            <a:r>
              <a:rPr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g11ee19f88b9_2_28"/>
          <p:cNvPicPr preferRelativeResize="0"/>
          <p:nvPr/>
        </p:nvPicPr>
        <p:blipFill>
          <a:blip r:embed="rId3">
            <a:alphaModFix/>
          </a:blip>
          <a:stretch>
            <a:fillRect/>
          </a:stretch>
        </p:blipFill>
        <p:spPr>
          <a:xfrm>
            <a:off x="1208200" y="1432400"/>
            <a:ext cx="7146551" cy="3833575"/>
          </a:xfrm>
          <a:prstGeom prst="rect">
            <a:avLst/>
          </a:prstGeom>
          <a:noFill/>
          <a:ln>
            <a:noFill/>
          </a:ln>
        </p:spPr>
      </p:pic>
      <p:sp>
        <p:nvSpPr>
          <p:cNvPr id="234" name="Google Shape;234;g11ee19f88b9_2_28"/>
          <p:cNvSpPr txBox="1">
            <a:spLocks noGrp="1"/>
          </p:cNvSpPr>
          <p:nvPr>
            <p:ph type="body" idx="2"/>
          </p:nvPr>
        </p:nvSpPr>
        <p:spPr>
          <a:xfrm>
            <a:off x="456300" y="409175"/>
            <a:ext cx="8231400" cy="574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Assignment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1e78a436c9_0_14"/>
          <p:cNvSpPr txBox="1">
            <a:spLocks noGrp="1"/>
          </p:cNvSpPr>
          <p:nvPr>
            <p:ph type="body" idx="1"/>
          </p:nvPr>
        </p:nvSpPr>
        <p:spPr>
          <a:xfrm>
            <a:off x="560288" y="587376"/>
            <a:ext cx="8305500" cy="688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800" b="1">
                <a:solidFill>
                  <a:srgbClr val="990000"/>
                </a:solidFill>
                <a:latin typeface="Arial Black"/>
                <a:ea typeface="Arial Black"/>
                <a:cs typeface="Arial Black"/>
                <a:sym typeface="Arial Black"/>
              </a:rPr>
              <a:t>Our Dinner Menu and Chief Arrangement</a:t>
            </a:r>
            <a:r>
              <a:rPr lang="en-US" sz="2800" b="1">
                <a:latin typeface="Arial Black"/>
                <a:ea typeface="Arial Black"/>
                <a:cs typeface="Arial Black"/>
                <a:sym typeface="Arial Black"/>
              </a:rPr>
              <a:t> </a:t>
            </a:r>
            <a:endParaRPr sz="2800" b="1">
              <a:latin typeface="Arial Black"/>
              <a:ea typeface="Arial Black"/>
              <a:cs typeface="Arial Black"/>
              <a:sym typeface="Arial Black"/>
            </a:endParaRPr>
          </a:p>
        </p:txBody>
      </p:sp>
      <p:graphicFrame>
        <p:nvGraphicFramePr>
          <p:cNvPr id="240" name="Google Shape;240;g11e78a436c9_0_14"/>
          <p:cNvGraphicFramePr/>
          <p:nvPr/>
        </p:nvGraphicFramePr>
        <p:xfrm>
          <a:off x="651813" y="1556163"/>
          <a:ext cx="8122425" cy="3595165"/>
        </p:xfrm>
        <a:graphic>
          <a:graphicData uri="http://schemas.openxmlformats.org/drawingml/2006/table">
            <a:tbl>
              <a:tblPr>
                <a:noFill/>
                <a:tableStyleId>{8637BBD1-3CAD-45BC-A546-E2CB122459F0}</a:tableStyleId>
              </a:tblPr>
              <a:tblGrid>
                <a:gridCol w="1497975">
                  <a:extLst>
                    <a:ext uri="{9D8B030D-6E8A-4147-A177-3AD203B41FA5}">
                      <a16:colId xmlns:a16="http://schemas.microsoft.com/office/drawing/2014/main" val="20000"/>
                    </a:ext>
                  </a:extLst>
                </a:gridCol>
                <a:gridCol w="3312225">
                  <a:extLst>
                    <a:ext uri="{9D8B030D-6E8A-4147-A177-3AD203B41FA5}">
                      <a16:colId xmlns:a16="http://schemas.microsoft.com/office/drawing/2014/main" val="20001"/>
                    </a:ext>
                  </a:extLst>
                </a:gridCol>
                <a:gridCol w="3312225">
                  <a:extLst>
                    <a:ext uri="{9D8B030D-6E8A-4147-A177-3AD203B41FA5}">
                      <a16:colId xmlns:a16="http://schemas.microsoft.com/office/drawing/2014/main" val="20002"/>
                    </a:ext>
                  </a:extLst>
                </a:gridCol>
              </a:tblGrid>
              <a:tr h="593650">
                <a:tc>
                  <a:txBody>
                    <a:bodyPr/>
                    <a:lstStyle/>
                    <a:p>
                      <a:pPr marL="0" lvl="0" indent="0" algn="ctr" rtl="0">
                        <a:spcBef>
                          <a:spcPts val="0"/>
                        </a:spcBef>
                        <a:spcAft>
                          <a:spcPts val="0"/>
                        </a:spcAft>
                        <a:buNone/>
                      </a:pPr>
                      <a:endParaRPr sz="215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US" sz="2050">
                          <a:latin typeface="Times New Roman"/>
                          <a:ea typeface="Times New Roman"/>
                          <a:cs typeface="Times New Roman"/>
                          <a:sym typeface="Times New Roman"/>
                        </a:rPr>
                        <a:t>Dinner</a:t>
                      </a:r>
                      <a:endParaRPr sz="2050">
                        <a:latin typeface="Times New Roman"/>
                        <a:ea typeface="Times New Roman"/>
                        <a:cs typeface="Times New Roman"/>
                        <a:sym typeface="Times New Roman"/>
                      </a:endParaRPr>
                    </a:p>
                  </a:txBody>
                  <a:tcPr marL="63500" marR="63500" marT="63500" marB="63500">
                    <a:solidFill>
                      <a:srgbClr val="93C47D"/>
                    </a:solidFill>
                  </a:tcPr>
                </a:tc>
                <a:tc>
                  <a:txBody>
                    <a:bodyPr/>
                    <a:lstStyle/>
                    <a:p>
                      <a:pPr marL="0" lvl="0" indent="0" algn="ctr" rtl="0">
                        <a:spcBef>
                          <a:spcPts val="0"/>
                        </a:spcBef>
                        <a:spcAft>
                          <a:spcPts val="0"/>
                        </a:spcAft>
                        <a:buNone/>
                      </a:pPr>
                      <a:r>
                        <a:rPr lang="en-US" sz="2050">
                          <a:latin typeface="Times New Roman"/>
                          <a:ea typeface="Times New Roman"/>
                          <a:cs typeface="Times New Roman"/>
                          <a:sym typeface="Times New Roman"/>
                        </a:rPr>
                        <a:t>Chief</a:t>
                      </a:r>
                      <a:endParaRPr sz="2050">
                        <a:latin typeface="Times New Roman"/>
                        <a:ea typeface="Times New Roman"/>
                        <a:cs typeface="Times New Roman"/>
                        <a:sym typeface="Times New Roman"/>
                      </a:endParaRPr>
                    </a:p>
                  </a:txBody>
                  <a:tcPr marL="63500" marR="63500" marT="63500" marB="63500">
                    <a:solidFill>
                      <a:srgbClr val="93C47D"/>
                    </a:solidFill>
                  </a:tcPr>
                </a:tc>
                <a:extLst>
                  <a:ext uri="{0D108BD9-81ED-4DB2-BD59-A6C34878D82A}">
                    <a16:rowId xmlns:a16="http://schemas.microsoft.com/office/drawing/2014/main" val="10000"/>
                  </a:ext>
                </a:extLst>
              </a:tr>
              <a:tr h="647575">
                <a:tc>
                  <a:txBody>
                    <a:bodyPr/>
                    <a:lstStyle/>
                    <a:p>
                      <a:pPr marL="0" lvl="0" indent="0" algn="ctr" rtl="0">
                        <a:spcBef>
                          <a:spcPts val="0"/>
                        </a:spcBef>
                        <a:spcAft>
                          <a:spcPts val="0"/>
                        </a:spcAft>
                        <a:buNone/>
                      </a:pPr>
                      <a:r>
                        <a:rPr lang="en-US" sz="2050">
                          <a:latin typeface="Times New Roman"/>
                          <a:ea typeface="Times New Roman"/>
                          <a:cs typeface="Times New Roman"/>
                          <a:sym typeface="Times New Roman"/>
                        </a:rPr>
                        <a:t>Monday</a:t>
                      </a:r>
                      <a:endParaRPr sz="2050">
                        <a:latin typeface="Times New Roman"/>
                        <a:ea typeface="Times New Roman"/>
                        <a:cs typeface="Times New Roman"/>
                        <a:sym typeface="Times New Roman"/>
                      </a:endParaRPr>
                    </a:p>
                  </a:txBody>
                  <a:tcPr marL="63500" marR="63500" marT="63500" marB="63500">
                    <a:solidFill>
                      <a:srgbClr val="93C47D"/>
                    </a:solidFill>
                  </a:tcPr>
                </a:tc>
                <a:tc>
                  <a:txBody>
                    <a:bodyPr/>
                    <a:lstStyle/>
                    <a:p>
                      <a:pPr marL="0" lvl="0" indent="0" algn="ctr" rtl="0">
                        <a:spcBef>
                          <a:spcPts val="0"/>
                        </a:spcBef>
                        <a:spcAft>
                          <a:spcPts val="0"/>
                        </a:spcAft>
                        <a:buNone/>
                      </a:pPr>
                      <a:r>
                        <a:rPr lang="en-US" sz="2050">
                          <a:latin typeface="Times New Roman"/>
                          <a:ea typeface="Times New Roman"/>
                          <a:cs typeface="Times New Roman"/>
                          <a:sym typeface="Times New Roman"/>
                        </a:rPr>
                        <a:t>Quick Chicken Tikka Masala</a:t>
                      </a:r>
                      <a:endParaRPr sz="205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US" sz="2050">
                          <a:latin typeface="Times New Roman"/>
                          <a:ea typeface="Times New Roman"/>
                          <a:cs typeface="Times New Roman"/>
                          <a:sym typeface="Times New Roman"/>
                        </a:rPr>
                        <a:t>Ruixin Wu</a:t>
                      </a:r>
                      <a:endParaRPr sz="205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584500">
                <a:tc>
                  <a:txBody>
                    <a:bodyPr/>
                    <a:lstStyle/>
                    <a:p>
                      <a:pPr marL="0" lvl="0" indent="0" algn="ctr" rtl="0">
                        <a:spcBef>
                          <a:spcPts val="0"/>
                        </a:spcBef>
                        <a:spcAft>
                          <a:spcPts val="0"/>
                        </a:spcAft>
                        <a:buNone/>
                      </a:pPr>
                      <a:r>
                        <a:rPr lang="en-US" sz="2050">
                          <a:latin typeface="Times New Roman"/>
                          <a:ea typeface="Times New Roman"/>
                          <a:cs typeface="Times New Roman"/>
                          <a:sym typeface="Times New Roman"/>
                        </a:rPr>
                        <a:t>Tuesday</a:t>
                      </a:r>
                      <a:endParaRPr sz="2050">
                        <a:latin typeface="Times New Roman"/>
                        <a:ea typeface="Times New Roman"/>
                        <a:cs typeface="Times New Roman"/>
                        <a:sym typeface="Times New Roman"/>
                      </a:endParaRPr>
                    </a:p>
                  </a:txBody>
                  <a:tcPr marL="63500" marR="63500" marT="63500" marB="63500">
                    <a:solidFill>
                      <a:srgbClr val="93C47D"/>
                    </a:solidFill>
                  </a:tcPr>
                </a:tc>
                <a:tc>
                  <a:txBody>
                    <a:bodyPr/>
                    <a:lstStyle/>
                    <a:p>
                      <a:pPr marL="0" lvl="0" indent="0" algn="ctr" rtl="0">
                        <a:spcBef>
                          <a:spcPts val="0"/>
                        </a:spcBef>
                        <a:spcAft>
                          <a:spcPts val="0"/>
                        </a:spcAft>
                        <a:buNone/>
                      </a:pPr>
                      <a:r>
                        <a:rPr lang="en-US" sz="2050">
                          <a:latin typeface="Times New Roman"/>
                          <a:ea typeface="Times New Roman"/>
                          <a:cs typeface="Times New Roman"/>
                          <a:sym typeface="Times New Roman"/>
                        </a:rPr>
                        <a:t>Roasted Beet Tzatziki Salad</a:t>
                      </a:r>
                      <a:endParaRPr sz="205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US" sz="2050">
                          <a:latin typeface="Times New Roman"/>
                          <a:ea typeface="Times New Roman"/>
                          <a:cs typeface="Times New Roman"/>
                          <a:sym typeface="Times New Roman"/>
                        </a:rPr>
                        <a:t>Lei Lei</a:t>
                      </a:r>
                      <a:endParaRPr sz="205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508800">
                <a:tc>
                  <a:txBody>
                    <a:bodyPr/>
                    <a:lstStyle/>
                    <a:p>
                      <a:pPr marL="0" lvl="0" indent="0" algn="ctr" rtl="0">
                        <a:spcBef>
                          <a:spcPts val="0"/>
                        </a:spcBef>
                        <a:spcAft>
                          <a:spcPts val="0"/>
                        </a:spcAft>
                        <a:buNone/>
                      </a:pPr>
                      <a:r>
                        <a:rPr lang="en-US" sz="2050">
                          <a:latin typeface="Times New Roman"/>
                          <a:ea typeface="Times New Roman"/>
                          <a:cs typeface="Times New Roman"/>
                          <a:sym typeface="Times New Roman"/>
                        </a:rPr>
                        <a:t>Wednesday</a:t>
                      </a:r>
                      <a:endParaRPr sz="2050">
                        <a:latin typeface="Times New Roman"/>
                        <a:ea typeface="Times New Roman"/>
                        <a:cs typeface="Times New Roman"/>
                        <a:sym typeface="Times New Roman"/>
                      </a:endParaRPr>
                    </a:p>
                  </a:txBody>
                  <a:tcPr marL="63500" marR="63500" marT="63500" marB="63500">
                    <a:solidFill>
                      <a:srgbClr val="93C47D"/>
                    </a:solidFill>
                  </a:tcPr>
                </a:tc>
                <a:tc>
                  <a:txBody>
                    <a:bodyPr/>
                    <a:lstStyle/>
                    <a:p>
                      <a:pPr marL="0" lvl="0" indent="0" algn="ctr" rtl="0">
                        <a:spcBef>
                          <a:spcPts val="0"/>
                        </a:spcBef>
                        <a:spcAft>
                          <a:spcPts val="0"/>
                        </a:spcAft>
                        <a:buNone/>
                      </a:pPr>
                      <a:r>
                        <a:rPr lang="en-US" sz="2050">
                          <a:latin typeface="Times New Roman"/>
                          <a:ea typeface="Times New Roman"/>
                          <a:cs typeface="Times New Roman"/>
                          <a:sym typeface="Times New Roman"/>
                        </a:rPr>
                        <a:t>Easy Lamb Tagine with Pomegranate</a:t>
                      </a:r>
                      <a:endParaRPr sz="205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US" sz="2050">
                          <a:latin typeface="Times New Roman"/>
                          <a:ea typeface="Times New Roman"/>
                          <a:cs typeface="Times New Roman"/>
                          <a:sym typeface="Times New Roman"/>
                        </a:rPr>
                        <a:t>Ting Pan</a:t>
                      </a:r>
                      <a:endParaRPr sz="205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508800">
                <a:tc>
                  <a:txBody>
                    <a:bodyPr/>
                    <a:lstStyle/>
                    <a:p>
                      <a:pPr marL="0" lvl="0" indent="0" algn="ctr" rtl="0">
                        <a:spcBef>
                          <a:spcPts val="0"/>
                        </a:spcBef>
                        <a:spcAft>
                          <a:spcPts val="0"/>
                        </a:spcAft>
                        <a:buNone/>
                      </a:pPr>
                      <a:r>
                        <a:rPr lang="en-US" sz="2050">
                          <a:latin typeface="Times New Roman"/>
                          <a:ea typeface="Times New Roman"/>
                          <a:cs typeface="Times New Roman"/>
                          <a:sym typeface="Times New Roman"/>
                        </a:rPr>
                        <a:t>Thursday</a:t>
                      </a:r>
                      <a:endParaRPr sz="2050">
                        <a:latin typeface="Times New Roman"/>
                        <a:ea typeface="Times New Roman"/>
                        <a:cs typeface="Times New Roman"/>
                        <a:sym typeface="Times New Roman"/>
                      </a:endParaRPr>
                    </a:p>
                  </a:txBody>
                  <a:tcPr marL="63500" marR="63500" marT="63500" marB="63500">
                    <a:solidFill>
                      <a:srgbClr val="93C47D"/>
                    </a:solidFill>
                  </a:tcPr>
                </a:tc>
                <a:tc>
                  <a:txBody>
                    <a:bodyPr/>
                    <a:lstStyle/>
                    <a:p>
                      <a:pPr marL="0" lvl="0" indent="0" algn="ctr" rtl="0">
                        <a:spcBef>
                          <a:spcPts val="0"/>
                        </a:spcBef>
                        <a:spcAft>
                          <a:spcPts val="0"/>
                        </a:spcAft>
                        <a:buNone/>
                      </a:pPr>
                      <a:r>
                        <a:rPr lang="en-US" sz="2050">
                          <a:solidFill>
                            <a:schemeClr val="dk1"/>
                          </a:solidFill>
                          <a:latin typeface="Times New Roman"/>
                          <a:ea typeface="Times New Roman"/>
                          <a:cs typeface="Times New Roman"/>
                          <a:sym typeface="Times New Roman"/>
                        </a:rPr>
                        <a:t>Easy General Tso’s Chicken</a:t>
                      </a:r>
                      <a:r>
                        <a:rPr lang="en-US" sz="2050">
                          <a:latin typeface="Times New Roman"/>
                          <a:ea typeface="Times New Roman"/>
                          <a:cs typeface="Times New Roman"/>
                          <a:sym typeface="Times New Roman"/>
                        </a:rPr>
                        <a:t> </a:t>
                      </a:r>
                      <a:endParaRPr sz="205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US" sz="2050">
                          <a:latin typeface="Times New Roman"/>
                          <a:ea typeface="Times New Roman"/>
                          <a:cs typeface="Times New Roman"/>
                          <a:sym typeface="Times New Roman"/>
                        </a:rPr>
                        <a:t>Lei Lei</a:t>
                      </a:r>
                      <a:endParaRPr sz="205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508800">
                <a:tc>
                  <a:txBody>
                    <a:bodyPr/>
                    <a:lstStyle/>
                    <a:p>
                      <a:pPr marL="0" lvl="0" indent="0" algn="ctr" rtl="0">
                        <a:spcBef>
                          <a:spcPts val="0"/>
                        </a:spcBef>
                        <a:spcAft>
                          <a:spcPts val="0"/>
                        </a:spcAft>
                        <a:buNone/>
                      </a:pPr>
                      <a:r>
                        <a:rPr lang="en-US" sz="2050">
                          <a:latin typeface="Times New Roman"/>
                          <a:ea typeface="Times New Roman"/>
                          <a:cs typeface="Times New Roman"/>
                          <a:sym typeface="Times New Roman"/>
                        </a:rPr>
                        <a:t>Friday</a:t>
                      </a:r>
                      <a:endParaRPr sz="2050">
                        <a:latin typeface="Times New Roman"/>
                        <a:ea typeface="Times New Roman"/>
                        <a:cs typeface="Times New Roman"/>
                        <a:sym typeface="Times New Roman"/>
                      </a:endParaRPr>
                    </a:p>
                  </a:txBody>
                  <a:tcPr marL="63500" marR="63500" marT="63500" marB="63500">
                    <a:solidFill>
                      <a:srgbClr val="93C47D"/>
                    </a:solidFill>
                  </a:tcPr>
                </a:tc>
                <a:tc>
                  <a:txBody>
                    <a:bodyPr/>
                    <a:lstStyle/>
                    <a:p>
                      <a:pPr marL="0" lvl="0" indent="0" algn="ctr" rtl="0">
                        <a:spcBef>
                          <a:spcPts val="0"/>
                        </a:spcBef>
                        <a:spcAft>
                          <a:spcPts val="0"/>
                        </a:spcAft>
                        <a:buNone/>
                      </a:pPr>
                      <a:r>
                        <a:rPr lang="en-US" sz="2050">
                          <a:latin typeface="Times New Roman"/>
                          <a:ea typeface="Times New Roman"/>
                          <a:cs typeface="Times New Roman"/>
                          <a:sym typeface="Times New Roman"/>
                        </a:rPr>
                        <a:t>Winter Squash Agrodolce</a:t>
                      </a:r>
                      <a:endParaRPr sz="205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en-US" sz="2050">
                          <a:latin typeface="Times New Roman"/>
                          <a:ea typeface="Times New Roman"/>
                          <a:cs typeface="Times New Roman"/>
                          <a:sym typeface="Times New Roman"/>
                        </a:rPr>
                        <a:t>Jiacheng Yu</a:t>
                      </a:r>
                      <a:endParaRPr sz="205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1d88c84902_2_84"/>
          <p:cNvSpPr txBox="1">
            <a:spLocks noGrp="1"/>
          </p:cNvSpPr>
          <p:nvPr>
            <p:ph type="body" idx="1"/>
          </p:nvPr>
        </p:nvSpPr>
        <p:spPr>
          <a:xfrm>
            <a:off x="456275" y="1154325"/>
            <a:ext cx="8538000" cy="5441100"/>
          </a:xfrm>
          <a:prstGeom prst="rect">
            <a:avLst/>
          </a:prstGeom>
        </p:spPr>
        <p:txBody>
          <a:bodyPr spcFirstLastPara="1" wrap="square" lIns="91425" tIns="45700" rIns="91425" bIns="45700" anchor="t" anchorCtr="0">
            <a:noAutofit/>
          </a:bodyPr>
          <a:lstStyle/>
          <a:p>
            <a:pPr marL="457200" marR="0" lvl="0" indent="-370046" algn="l" rtl="0">
              <a:lnSpc>
                <a:spcPct val="80000"/>
              </a:lnSpc>
              <a:spcBef>
                <a:spcPts val="0"/>
              </a:spcBef>
              <a:spcAft>
                <a:spcPts val="0"/>
              </a:spcAft>
              <a:buClr>
                <a:srgbClr val="000000"/>
              </a:buClr>
              <a:buSzPts val="2228"/>
              <a:buChar char="●"/>
            </a:pPr>
            <a:r>
              <a:rPr lang="en-US" sz="2227">
                <a:solidFill>
                  <a:srgbClr val="000000"/>
                </a:solidFill>
              </a:rPr>
              <a:t>Although our groups don’t have any food allergies, we can enrich our MIP model by taking more practical requirements into consideration. For example, we can add distance restrictions (Group members’ and markets’ addresses ).</a:t>
            </a:r>
            <a:endParaRPr sz="2227">
              <a:solidFill>
                <a:srgbClr val="000000"/>
              </a:solidFill>
            </a:endParaRPr>
          </a:p>
          <a:p>
            <a:pPr marL="0" marR="0" lvl="0" indent="0" algn="l" rtl="0">
              <a:lnSpc>
                <a:spcPct val="80000"/>
              </a:lnSpc>
              <a:spcBef>
                <a:spcPts val="0"/>
              </a:spcBef>
              <a:spcAft>
                <a:spcPts val="0"/>
              </a:spcAft>
              <a:buSzPts val="1018"/>
              <a:buNone/>
            </a:pPr>
            <a:endParaRPr sz="2227">
              <a:solidFill>
                <a:srgbClr val="000000"/>
              </a:solidFill>
            </a:endParaRPr>
          </a:p>
          <a:p>
            <a:pPr marL="457200" marR="0" lvl="0" indent="-370046" algn="l" rtl="0">
              <a:lnSpc>
                <a:spcPct val="80000"/>
              </a:lnSpc>
              <a:spcBef>
                <a:spcPts val="0"/>
              </a:spcBef>
              <a:spcAft>
                <a:spcPts val="0"/>
              </a:spcAft>
              <a:buClr>
                <a:srgbClr val="000000"/>
              </a:buClr>
              <a:buSzPts val="2228"/>
              <a:buChar char="●"/>
            </a:pPr>
            <a:r>
              <a:rPr lang="en-US" sz="2227">
                <a:solidFill>
                  <a:srgbClr val="000000"/>
                </a:solidFill>
              </a:rPr>
              <a:t>Given that we generated the price of each dishes randomly within a range, we can do further research on the prices of dishes to make them more realistic.</a:t>
            </a:r>
            <a:endParaRPr sz="2227">
              <a:solidFill>
                <a:srgbClr val="000000"/>
              </a:solidFill>
            </a:endParaRPr>
          </a:p>
          <a:p>
            <a:pPr marL="0" marR="0" lvl="0" indent="0" algn="l" rtl="0">
              <a:lnSpc>
                <a:spcPct val="80000"/>
              </a:lnSpc>
              <a:spcBef>
                <a:spcPts val="0"/>
              </a:spcBef>
              <a:spcAft>
                <a:spcPts val="0"/>
              </a:spcAft>
              <a:buSzPts val="1018"/>
              <a:buNone/>
            </a:pPr>
            <a:endParaRPr sz="2227">
              <a:solidFill>
                <a:srgbClr val="000000"/>
              </a:solidFill>
            </a:endParaRPr>
          </a:p>
          <a:p>
            <a:pPr marL="457200" marR="0" lvl="0" indent="-370046" algn="l" rtl="0">
              <a:lnSpc>
                <a:spcPct val="80000"/>
              </a:lnSpc>
              <a:spcBef>
                <a:spcPts val="0"/>
              </a:spcBef>
              <a:spcAft>
                <a:spcPts val="0"/>
              </a:spcAft>
              <a:buClr>
                <a:srgbClr val="000000"/>
              </a:buClr>
              <a:buSzPts val="2228"/>
              <a:buChar char="●"/>
            </a:pPr>
            <a:r>
              <a:rPr lang="en-US" sz="2227">
                <a:solidFill>
                  <a:srgbClr val="000000"/>
                </a:solidFill>
              </a:rPr>
              <a:t>For all 256 dishes in our dataset, some of them might not suitable for dinner (like soup, salad) and we have arranged “Chicken” in two days of a week. Thus, in the future, we can try to categorize those dishes to make our suggestion more diversified.</a:t>
            </a:r>
            <a:endParaRPr sz="2227">
              <a:solidFill>
                <a:srgbClr val="000000"/>
              </a:solidFill>
            </a:endParaRPr>
          </a:p>
          <a:p>
            <a:pPr marL="457200" marR="0" lvl="0" indent="0" algn="l" rtl="0">
              <a:lnSpc>
                <a:spcPct val="80000"/>
              </a:lnSpc>
              <a:spcBef>
                <a:spcPts val="0"/>
              </a:spcBef>
              <a:spcAft>
                <a:spcPts val="0"/>
              </a:spcAft>
              <a:buSzPts val="1018"/>
              <a:buNone/>
            </a:pPr>
            <a:endParaRPr sz="2227">
              <a:solidFill>
                <a:srgbClr val="000000"/>
              </a:solidFill>
            </a:endParaRPr>
          </a:p>
          <a:p>
            <a:pPr marL="457200" marR="0" lvl="0" indent="-370046" algn="l" rtl="0">
              <a:lnSpc>
                <a:spcPct val="80000"/>
              </a:lnSpc>
              <a:spcBef>
                <a:spcPts val="0"/>
              </a:spcBef>
              <a:spcAft>
                <a:spcPts val="0"/>
              </a:spcAft>
              <a:buClr>
                <a:srgbClr val="000000"/>
              </a:buClr>
              <a:buSzPts val="2228"/>
              <a:buChar char="●"/>
            </a:pPr>
            <a:r>
              <a:rPr lang="en-US" sz="2227">
                <a:solidFill>
                  <a:srgbClr val="000000"/>
                </a:solidFill>
              </a:rPr>
              <a:t>Based on the theory, we can design a smart application to recommend meal plans for more and more people.</a:t>
            </a:r>
            <a:endParaRPr sz="2320"/>
          </a:p>
        </p:txBody>
      </p:sp>
      <p:sp>
        <p:nvSpPr>
          <p:cNvPr id="246" name="Google Shape;246;g11d88c84902_2_84"/>
          <p:cNvSpPr txBox="1">
            <a:spLocks noGrp="1"/>
          </p:cNvSpPr>
          <p:nvPr>
            <p:ph type="body" idx="2"/>
          </p:nvPr>
        </p:nvSpPr>
        <p:spPr>
          <a:xfrm>
            <a:off x="354175" y="273100"/>
            <a:ext cx="8231400" cy="574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Future work and innovation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1d88c84902_2_39"/>
          <p:cNvSpPr txBox="1"/>
          <p:nvPr/>
        </p:nvSpPr>
        <p:spPr>
          <a:xfrm>
            <a:off x="744575" y="2974950"/>
            <a:ext cx="60939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r>
              <a:rPr lang="en-US" sz="3300" b="1"/>
              <a:t>Thanks for listening!</a:t>
            </a:r>
            <a:endParaRPr sz="33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6"/>
          <p:cNvSpPr txBox="1">
            <a:spLocks noGrp="1"/>
          </p:cNvSpPr>
          <p:nvPr>
            <p:ph type="ctrTitle"/>
          </p:nvPr>
        </p:nvSpPr>
        <p:spPr>
          <a:xfrm>
            <a:off x="574323" y="3616450"/>
            <a:ext cx="6473100" cy="15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990000"/>
              </a:buClr>
              <a:buSzPts val="2800"/>
              <a:buFont typeface="Arial Black"/>
              <a:buNone/>
            </a:pPr>
            <a:r>
              <a:rPr lang="en-US" sz="3000"/>
              <a:t>Part I</a:t>
            </a:r>
            <a:endParaRPr sz="3000"/>
          </a:p>
          <a:p>
            <a:pPr marL="0" lvl="0" indent="0" algn="l" rtl="0">
              <a:lnSpc>
                <a:spcPct val="90000"/>
              </a:lnSpc>
              <a:spcBef>
                <a:spcPts val="0"/>
              </a:spcBef>
              <a:spcAft>
                <a:spcPts val="0"/>
              </a:spcAft>
              <a:buClr>
                <a:srgbClr val="990000"/>
              </a:buClr>
              <a:buSzPts val="2800"/>
              <a:buFont typeface="Arial Black"/>
              <a:buNone/>
            </a:pPr>
            <a:endParaRPr sz="3000"/>
          </a:p>
          <a:p>
            <a:pPr marL="0" lvl="0" indent="0" algn="l" rtl="0">
              <a:lnSpc>
                <a:spcPct val="90000"/>
              </a:lnSpc>
              <a:spcBef>
                <a:spcPts val="0"/>
              </a:spcBef>
              <a:spcAft>
                <a:spcPts val="0"/>
              </a:spcAft>
              <a:buClr>
                <a:srgbClr val="990000"/>
              </a:buClr>
              <a:buSzPts val="2800"/>
              <a:buFont typeface="Arial Black"/>
              <a:buNone/>
            </a:pPr>
            <a:r>
              <a:rPr lang="en-US" sz="3000"/>
              <a:t>Matrix Completion Problem</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11d88c84902_2_79"/>
          <p:cNvSpPr txBox="1">
            <a:spLocks noGrp="1"/>
          </p:cNvSpPr>
          <p:nvPr>
            <p:ph type="body" idx="1"/>
          </p:nvPr>
        </p:nvSpPr>
        <p:spPr>
          <a:xfrm>
            <a:off x="456300" y="1130000"/>
            <a:ext cx="8592300" cy="4902300"/>
          </a:xfrm>
          <a:prstGeom prst="rect">
            <a:avLst/>
          </a:prstGeom>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en-US" sz="2300">
                <a:solidFill>
                  <a:srgbClr val="000000"/>
                </a:solidFill>
              </a:rPr>
              <a:t>In part one, our aim is to achieve matrix completion to obtain the predicted ratings matrix MP.</a:t>
            </a:r>
            <a:endParaRPr sz="2300">
              <a:solidFill>
                <a:srgbClr val="000000"/>
              </a:solidFill>
            </a:endParaRPr>
          </a:p>
          <a:p>
            <a:pPr marL="457200" marR="0" lvl="0" indent="0" algn="l" rtl="0">
              <a:lnSpc>
                <a:spcPct val="100000"/>
              </a:lnSpc>
              <a:spcBef>
                <a:spcPts val="0"/>
              </a:spcBef>
              <a:spcAft>
                <a:spcPts val="0"/>
              </a:spcAft>
              <a:buNone/>
            </a:pPr>
            <a:endParaRPr sz="2300">
              <a:solidFill>
                <a:srgbClr val="000000"/>
              </a:solidFill>
            </a:endParaRPr>
          </a:p>
          <a:p>
            <a:pPr marL="0" marR="0" lvl="0" indent="0" algn="l" rtl="0">
              <a:lnSpc>
                <a:spcPct val="100000"/>
              </a:lnSpc>
              <a:spcBef>
                <a:spcPts val="0"/>
              </a:spcBef>
              <a:spcAft>
                <a:spcPts val="0"/>
              </a:spcAft>
              <a:buNone/>
            </a:pPr>
            <a:r>
              <a:rPr lang="en-US" sz="2300">
                <a:solidFill>
                  <a:srgbClr val="000000"/>
                </a:solidFill>
              </a:rPr>
              <a:t>First, we convert the json format data into pandas dataframe, build the rating matrix M and extract the personal ratings information (rows: customers, columns: dishes, cells: ratings). </a:t>
            </a:r>
            <a:endParaRPr sz="2300">
              <a:solidFill>
                <a:srgbClr val="000000"/>
              </a:solidFill>
            </a:endParaRPr>
          </a:p>
          <a:p>
            <a:pPr marL="457200" marR="0" lvl="0" indent="0" algn="l" rtl="0">
              <a:lnSpc>
                <a:spcPct val="100000"/>
              </a:lnSpc>
              <a:spcBef>
                <a:spcPts val="0"/>
              </a:spcBef>
              <a:spcAft>
                <a:spcPts val="0"/>
              </a:spcAft>
              <a:buNone/>
            </a:pPr>
            <a:endParaRPr sz="2300">
              <a:solidFill>
                <a:srgbClr val="000000"/>
              </a:solidFill>
            </a:endParaRPr>
          </a:p>
          <a:p>
            <a:pPr marL="0" marR="0" lvl="0" indent="0" algn="l" rtl="0">
              <a:lnSpc>
                <a:spcPct val="100000"/>
              </a:lnSpc>
              <a:spcBef>
                <a:spcPts val="0"/>
              </a:spcBef>
              <a:spcAft>
                <a:spcPts val="0"/>
              </a:spcAft>
              <a:buNone/>
            </a:pPr>
            <a:r>
              <a:rPr lang="en-US" sz="2300">
                <a:solidFill>
                  <a:srgbClr val="000000"/>
                </a:solidFill>
              </a:rPr>
              <a:t>Second, we enlarge the matrix M with additional rows being the ratings from each team member</a:t>
            </a:r>
            <a:endParaRPr sz="2300">
              <a:solidFill>
                <a:srgbClr val="000000"/>
              </a:solidFill>
            </a:endParaRPr>
          </a:p>
          <a:p>
            <a:pPr marL="457200" marR="0" lvl="0" indent="0" algn="l" rtl="0">
              <a:lnSpc>
                <a:spcPct val="100000"/>
              </a:lnSpc>
              <a:spcBef>
                <a:spcPts val="0"/>
              </a:spcBef>
              <a:spcAft>
                <a:spcPts val="0"/>
              </a:spcAft>
              <a:buNone/>
            </a:pPr>
            <a:endParaRPr sz="2300">
              <a:solidFill>
                <a:srgbClr val="000000"/>
              </a:solidFill>
            </a:endParaRPr>
          </a:p>
          <a:p>
            <a:pPr marL="0" marR="0" lvl="0" indent="0" algn="l" rtl="0">
              <a:lnSpc>
                <a:spcPct val="100000"/>
              </a:lnSpc>
              <a:spcBef>
                <a:spcPts val="0"/>
              </a:spcBef>
              <a:spcAft>
                <a:spcPts val="0"/>
              </a:spcAft>
              <a:buNone/>
            </a:pPr>
            <a:r>
              <a:rPr lang="en-US" sz="2300">
                <a:solidFill>
                  <a:srgbClr val="000000"/>
                </a:solidFill>
              </a:rPr>
              <a:t>Third, we fulfill the sparse matrix through matrix completion technique(MAP) which references Coordinate Ascent Algorithm.</a:t>
            </a:r>
            <a:endParaRPr sz="2300">
              <a:solidFill>
                <a:srgbClr val="000000"/>
              </a:solidFill>
            </a:endParaRPr>
          </a:p>
          <a:p>
            <a:pPr marL="457200" marR="0" lvl="0" indent="0" algn="l" rtl="0">
              <a:lnSpc>
                <a:spcPct val="100000"/>
              </a:lnSpc>
              <a:spcBef>
                <a:spcPts val="0"/>
              </a:spcBef>
              <a:spcAft>
                <a:spcPts val="0"/>
              </a:spcAft>
              <a:buNone/>
            </a:pPr>
            <a:endParaRPr sz="2300">
              <a:solidFill>
                <a:srgbClr val="000000"/>
              </a:solidFill>
            </a:endParaRPr>
          </a:p>
        </p:txBody>
      </p:sp>
      <p:sp>
        <p:nvSpPr>
          <p:cNvPr id="76" name="Google Shape;76;g11d88c84902_2_79"/>
          <p:cNvSpPr txBox="1">
            <a:spLocks noGrp="1"/>
          </p:cNvSpPr>
          <p:nvPr>
            <p:ph type="body" idx="2"/>
          </p:nvPr>
        </p:nvSpPr>
        <p:spPr>
          <a:xfrm>
            <a:off x="183950" y="431000"/>
            <a:ext cx="8231400" cy="699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7"/>
          <p:cNvSpPr txBox="1">
            <a:spLocks noGrp="1"/>
          </p:cNvSpPr>
          <p:nvPr>
            <p:ph type="body" idx="1"/>
          </p:nvPr>
        </p:nvSpPr>
        <p:spPr>
          <a:xfrm>
            <a:off x="377475" y="1210300"/>
            <a:ext cx="8231400" cy="2889900"/>
          </a:xfrm>
          <a:prstGeom prst="rect">
            <a:avLst/>
          </a:prstGeom>
          <a:noFill/>
          <a:ln>
            <a:noFill/>
          </a:ln>
        </p:spPr>
        <p:txBody>
          <a:bodyPr spcFirstLastPara="1" wrap="square" lIns="91425" tIns="45700" rIns="91425" bIns="45700" anchor="t" anchorCtr="0">
            <a:normAutofit/>
          </a:bodyPr>
          <a:lstStyle/>
          <a:p>
            <a:pPr marL="457200" lvl="0" indent="-374650" algn="l" rtl="0">
              <a:lnSpc>
                <a:spcPct val="90000"/>
              </a:lnSpc>
              <a:spcBef>
                <a:spcPts val="0"/>
              </a:spcBef>
              <a:spcAft>
                <a:spcPts val="0"/>
              </a:spcAft>
              <a:buSzPts val="2300"/>
              <a:buChar char="-"/>
            </a:pPr>
            <a:r>
              <a:rPr lang="en-US" sz="2300"/>
              <a:t>Read ‘result.json’ file in Python</a:t>
            </a:r>
            <a:endParaRPr sz="2300"/>
          </a:p>
          <a:p>
            <a:pPr marL="0" lvl="0" indent="0" algn="l" rtl="0">
              <a:lnSpc>
                <a:spcPct val="90000"/>
              </a:lnSpc>
              <a:spcBef>
                <a:spcPts val="0"/>
              </a:spcBef>
              <a:spcAft>
                <a:spcPts val="0"/>
              </a:spcAft>
              <a:buNone/>
            </a:pPr>
            <a:endParaRPr sz="2300"/>
          </a:p>
          <a:p>
            <a:pPr marL="457200" lvl="0" indent="-374650" algn="l" rtl="0">
              <a:lnSpc>
                <a:spcPct val="90000"/>
              </a:lnSpc>
              <a:spcBef>
                <a:spcPts val="0"/>
              </a:spcBef>
              <a:spcAft>
                <a:spcPts val="0"/>
              </a:spcAft>
              <a:buSzPts val="2300"/>
              <a:buChar char="-"/>
            </a:pPr>
            <a:r>
              <a:rPr lang="en-US" sz="2300"/>
              <a:t>Remove NaN values in ‘title’ </a:t>
            </a:r>
            <a:endParaRPr sz="2300"/>
          </a:p>
          <a:p>
            <a:pPr marL="0" lvl="0" indent="0" algn="l" rtl="0">
              <a:lnSpc>
                <a:spcPct val="90000"/>
              </a:lnSpc>
              <a:spcBef>
                <a:spcPts val="0"/>
              </a:spcBef>
              <a:spcAft>
                <a:spcPts val="0"/>
              </a:spcAft>
              <a:buNone/>
            </a:pPr>
            <a:endParaRPr sz="2300"/>
          </a:p>
          <a:p>
            <a:pPr marL="457200" lvl="0" indent="-374650" algn="l" rtl="0">
              <a:lnSpc>
                <a:spcPct val="90000"/>
              </a:lnSpc>
              <a:spcBef>
                <a:spcPts val="0"/>
              </a:spcBef>
              <a:spcAft>
                <a:spcPts val="0"/>
              </a:spcAft>
              <a:buSzPts val="2300"/>
              <a:buChar char="-"/>
            </a:pPr>
            <a:r>
              <a:rPr lang="en-US" sz="2300"/>
              <a:t>Standardize values in ‘personal_rating’</a:t>
            </a:r>
            <a:endParaRPr sz="2300"/>
          </a:p>
          <a:p>
            <a:pPr marL="0" lvl="0" indent="0" algn="l" rtl="0">
              <a:lnSpc>
                <a:spcPct val="90000"/>
              </a:lnSpc>
              <a:spcBef>
                <a:spcPts val="0"/>
              </a:spcBef>
              <a:spcAft>
                <a:spcPts val="0"/>
              </a:spcAft>
              <a:buNone/>
            </a:pPr>
            <a:endParaRPr sz="2300"/>
          </a:p>
          <a:p>
            <a:pPr marL="457200" lvl="0" indent="0" algn="l" rtl="0">
              <a:lnSpc>
                <a:spcPct val="90000"/>
              </a:lnSpc>
              <a:spcBef>
                <a:spcPts val="0"/>
              </a:spcBef>
              <a:spcAft>
                <a:spcPts val="0"/>
              </a:spcAft>
              <a:buNone/>
            </a:pPr>
            <a:endParaRPr sz="2300"/>
          </a:p>
          <a:p>
            <a:pPr marL="0" lvl="0" indent="0" algn="l" rtl="0">
              <a:lnSpc>
                <a:spcPct val="90000"/>
              </a:lnSpc>
              <a:spcBef>
                <a:spcPts val="0"/>
              </a:spcBef>
              <a:spcAft>
                <a:spcPts val="0"/>
              </a:spcAft>
              <a:buNone/>
            </a:pPr>
            <a:endParaRPr/>
          </a:p>
        </p:txBody>
      </p:sp>
      <p:sp>
        <p:nvSpPr>
          <p:cNvPr id="82" name="Google Shape;82;p7"/>
          <p:cNvSpPr txBox="1">
            <a:spLocks noGrp="1"/>
          </p:cNvSpPr>
          <p:nvPr>
            <p:ph type="body" idx="2"/>
          </p:nvPr>
        </p:nvSpPr>
        <p:spPr>
          <a:xfrm>
            <a:off x="377475" y="451600"/>
            <a:ext cx="8231400" cy="758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990000"/>
              </a:buClr>
              <a:buSzPts val="2800"/>
              <a:buNone/>
            </a:pPr>
            <a:r>
              <a:rPr lang="en-US"/>
              <a:t>Data Cleaning </a:t>
            </a:r>
            <a:endParaRPr/>
          </a:p>
        </p:txBody>
      </p:sp>
      <p:pic>
        <p:nvPicPr>
          <p:cNvPr id="83" name="Google Shape;83;p7"/>
          <p:cNvPicPr preferRelativeResize="0"/>
          <p:nvPr/>
        </p:nvPicPr>
        <p:blipFill>
          <a:blip r:embed="rId3">
            <a:alphaModFix/>
          </a:blip>
          <a:stretch>
            <a:fillRect/>
          </a:stretch>
        </p:blipFill>
        <p:spPr>
          <a:xfrm>
            <a:off x="152400" y="3501725"/>
            <a:ext cx="8839201" cy="22538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11e3dadee19_0_8"/>
          <p:cNvSpPr txBox="1">
            <a:spLocks noGrp="1"/>
          </p:cNvSpPr>
          <p:nvPr>
            <p:ph type="body" idx="2"/>
          </p:nvPr>
        </p:nvSpPr>
        <p:spPr>
          <a:xfrm>
            <a:off x="456300" y="393275"/>
            <a:ext cx="8231400" cy="774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990000"/>
              </a:buClr>
              <a:buSzPts val="2800"/>
              <a:buNone/>
            </a:pPr>
            <a:r>
              <a:rPr lang="en-US"/>
              <a:t>Create the Sparse Matrix M </a:t>
            </a:r>
            <a:endParaRPr/>
          </a:p>
        </p:txBody>
      </p:sp>
      <p:sp>
        <p:nvSpPr>
          <p:cNvPr id="89" name="Google Shape;89;g11e3dadee19_0_8"/>
          <p:cNvSpPr txBox="1"/>
          <p:nvPr/>
        </p:nvSpPr>
        <p:spPr>
          <a:xfrm>
            <a:off x="456300" y="962775"/>
            <a:ext cx="94083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a:t>Generate the sparse matrix M (2884*289) from original dataframe </a:t>
            </a:r>
            <a:endParaRPr sz="2300"/>
          </a:p>
          <a:p>
            <a:pPr marL="0" lvl="0" indent="0" algn="l" rtl="0">
              <a:spcBef>
                <a:spcPts val="0"/>
              </a:spcBef>
              <a:spcAft>
                <a:spcPts val="0"/>
              </a:spcAft>
              <a:buNone/>
            </a:pPr>
            <a:endParaRPr sz="2300"/>
          </a:p>
        </p:txBody>
      </p:sp>
      <p:pic>
        <p:nvPicPr>
          <p:cNvPr id="90" name="Google Shape;90;g11e3dadee19_0_8"/>
          <p:cNvPicPr preferRelativeResize="0"/>
          <p:nvPr/>
        </p:nvPicPr>
        <p:blipFill rotWithShape="1">
          <a:blip r:embed="rId3">
            <a:alphaModFix/>
          </a:blip>
          <a:srcRect r="34089"/>
          <a:stretch/>
        </p:blipFill>
        <p:spPr>
          <a:xfrm>
            <a:off x="691125" y="3980375"/>
            <a:ext cx="3830990" cy="1954800"/>
          </a:xfrm>
          <a:prstGeom prst="rect">
            <a:avLst/>
          </a:prstGeom>
          <a:noFill/>
          <a:ln>
            <a:noFill/>
          </a:ln>
        </p:spPr>
      </p:pic>
      <p:pic>
        <p:nvPicPr>
          <p:cNvPr id="91" name="Google Shape;91;g11e3dadee19_0_8"/>
          <p:cNvPicPr preferRelativeResize="0"/>
          <p:nvPr/>
        </p:nvPicPr>
        <p:blipFill rotWithShape="1">
          <a:blip r:embed="rId4">
            <a:alphaModFix/>
          </a:blip>
          <a:srcRect r="32519"/>
          <a:stretch/>
        </p:blipFill>
        <p:spPr>
          <a:xfrm>
            <a:off x="691125" y="1722713"/>
            <a:ext cx="3691750" cy="2031424"/>
          </a:xfrm>
          <a:prstGeom prst="rect">
            <a:avLst/>
          </a:prstGeom>
          <a:noFill/>
          <a:ln>
            <a:noFill/>
          </a:ln>
        </p:spPr>
      </p:pic>
      <p:pic>
        <p:nvPicPr>
          <p:cNvPr id="92" name="Google Shape;92;g11e3dadee19_0_8"/>
          <p:cNvPicPr preferRelativeResize="0"/>
          <p:nvPr/>
        </p:nvPicPr>
        <p:blipFill>
          <a:blip r:embed="rId5">
            <a:alphaModFix/>
          </a:blip>
          <a:stretch>
            <a:fillRect/>
          </a:stretch>
        </p:blipFill>
        <p:spPr>
          <a:xfrm>
            <a:off x="4522127" y="1651300"/>
            <a:ext cx="4508200" cy="3020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11e3dadee19_0_43"/>
          <p:cNvSpPr txBox="1">
            <a:spLocks noGrp="1"/>
          </p:cNvSpPr>
          <p:nvPr>
            <p:ph type="body" idx="2"/>
          </p:nvPr>
        </p:nvSpPr>
        <p:spPr>
          <a:xfrm>
            <a:off x="456300" y="393275"/>
            <a:ext cx="8231400" cy="774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990000"/>
              </a:buClr>
              <a:buSzPts val="2800"/>
              <a:buNone/>
            </a:pPr>
            <a:r>
              <a:rPr lang="en-US"/>
              <a:t>Enlarge the Sparse Matrix M</a:t>
            </a:r>
            <a:endParaRPr/>
          </a:p>
        </p:txBody>
      </p:sp>
      <p:sp>
        <p:nvSpPr>
          <p:cNvPr id="98" name="Google Shape;98;g11e3dadee19_0_43"/>
          <p:cNvSpPr txBox="1"/>
          <p:nvPr/>
        </p:nvSpPr>
        <p:spPr>
          <a:xfrm>
            <a:off x="535788" y="1104650"/>
            <a:ext cx="8072400" cy="1246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SzPts val="2300"/>
              <a:buChar char="-"/>
            </a:pPr>
            <a:r>
              <a:rPr lang="en-US" sz="2300"/>
              <a:t>Each team member rate 8 different dishes </a:t>
            </a:r>
            <a:endParaRPr sz="2300"/>
          </a:p>
          <a:p>
            <a:pPr marL="0" lvl="0" indent="0" algn="l" rtl="0">
              <a:spcBef>
                <a:spcPts val="0"/>
              </a:spcBef>
              <a:spcAft>
                <a:spcPts val="0"/>
              </a:spcAft>
              <a:buNone/>
            </a:pPr>
            <a:endParaRPr sz="2300"/>
          </a:p>
          <a:p>
            <a:pPr marL="457200" lvl="0" indent="-374650" algn="l" rtl="0">
              <a:spcBef>
                <a:spcPts val="0"/>
              </a:spcBef>
              <a:spcAft>
                <a:spcPts val="0"/>
              </a:spcAft>
              <a:buSzPts val="2300"/>
              <a:buChar char="-"/>
            </a:pPr>
            <a:r>
              <a:rPr lang="en-US" sz="2300"/>
              <a:t>2884+4 = 2888 rows and 289 columns</a:t>
            </a:r>
            <a:endParaRPr sz="2300"/>
          </a:p>
        </p:txBody>
      </p:sp>
      <p:pic>
        <p:nvPicPr>
          <p:cNvPr id="99" name="Google Shape;99;g11e3dadee19_0_43"/>
          <p:cNvPicPr preferRelativeResize="0"/>
          <p:nvPr/>
        </p:nvPicPr>
        <p:blipFill>
          <a:blip r:embed="rId3">
            <a:alphaModFix/>
          </a:blip>
          <a:stretch>
            <a:fillRect/>
          </a:stretch>
        </p:blipFill>
        <p:spPr>
          <a:xfrm>
            <a:off x="1109700" y="2522900"/>
            <a:ext cx="4064150" cy="3692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1e3dadee19_0_16"/>
          <p:cNvSpPr txBox="1">
            <a:spLocks noGrp="1"/>
          </p:cNvSpPr>
          <p:nvPr>
            <p:ph type="body" idx="2"/>
          </p:nvPr>
        </p:nvSpPr>
        <p:spPr>
          <a:xfrm>
            <a:off x="456300" y="469475"/>
            <a:ext cx="8231400" cy="774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990000"/>
              </a:buClr>
              <a:buSzPts val="2800"/>
              <a:buNone/>
            </a:pPr>
            <a:r>
              <a:rPr lang="en-US"/>
              <a:t>Complete the Matrix M</a:t>
            </a:r>
            <a:endParaRPr/>
          </a:p>
        </p:txBody>
      </p:sp>
      <p:sp>
        <p:nvSpPr>
          <p:cNvPr id="105" name="Google Shape;105;g11e3dadee19_0_16"/>
          <p:cNvSpPr txBox="1"/>
          <p:nvPr/>
        </p:nvSpPr>
        <p:spPr>
          <a:xfrm>
            <a:off x="535788" y="962775"/>
            <a:ext cx="8072400" cy="892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SzPts val="2300"/>
              <a:buChar char="-"/>
            </a:pPr>
            <a:r>
              <a:rPr lang="en-US" sz="2300"/>
              <a:t>Follow the Matrix Factorization instructions on Page 13 to write functions</a:t>
            </a:r>
            <a:endParaRPr sz="2300"/>
          </a:p>
        </p:txBody>
      </p:sp>
      <p:pic>
        <p:nvPicPr>
          <p:cNvPr id="106" name="Google Shape;106;g11e3dadee19_0_16"/>
          <p:cNvPicPr preferRelativeResize="0"/>
          <p:nvPr/>
        </p:nvPicPr>
        <p:blipFill>
          <a:blip r:embed="rId3">
            <a:alphaModFix/>
          </a:blip>
          <a:stretch>
            <a:fillRect/>
          </a:stretch>
        </p:blipFill>
        <p:spPr>
          <a:xfrm>
            <a:off x="2336305" y="1886175"/>
            <a:ext cx="4559820" cy="2492475"/>
          </a:xfrm>
          <a:prstGeom prst="rect">
            <a:avLst/>
          </a:prstGeom>
          <a:noFill/>
          <a:ln>
            <a:noFill/>
          </a:ln>
        </p:spPr>
      </p:pic>
      <p:pic>
        <p:nvPicPr>
          <p:cNvPr id="107" name="Google Shape;107;g11e3dadee19_0_16"/>
          <p:cNvPicPr preferRelativeResize="0"/>
          <p:nvPr/>
        </p:nvPicPr>
        <p:blipFill>
          <a:blip r:embed="rId4">
            <a:alphaModFix/>
          </a:blip>
          <a:stretch>
            <a:fillRect/>
          </a:stretch>
        </p:blipFill>
        <p:spPr>
          <a:xfrm>
            <a:off x="2257425" y="4515300"/>
            <a:ext cx="4629150" cy="2047875"/>
          </a:xfrm>
          <a:prstGeom prst="rect">
            <a:avLst/>
          </a:prstGeom>
          <a:noFill/>
          <a:ln>
            <a:noFill/>
          </a:ln>
        </p:spPr>
      </p:pic>
      <p:cxnSp>
        <p:nvCxnSpPr>
          <p:cNvPr id="108" name="Google Shape;108;g11e3dadee19_0_16"/>
          <p:cNvCxnSpPr/>
          <p:nvPr/>
        </p:nvCxnSpPr>
        <p:spPr>
          <a:xfrm>
            <a:off x="4241275" y="5629375"/>
            <a:ext cx="3042900" cy="0"/>
          </a:xfrm>
          <a:prstGeom prst="straightConnector1">
            <a:avLst/>
          </a:prstGeom>
          <a:noFill/>
          <a:ln w="28575" cap="flat" cmpd="sng">
            <a:solidFill>
              <a:srgbClr val="990000"/>
            </a:solidFill>
            <a:prstDash val="solid"/>
            <a:round/>
            <a:headEnd type="none" w="med" len="med"/>
            <a:tailEnd type="triangle" w="med" len="med"/>
          </a:ln>
        </p:spPr>
      </p:cxnSp>
      <p:sp>
        <p:nvSpPr>
          <p:cNvPr id="109" name="Google Shape;109;g11e3dadee19_0_16"/>
          <p:cNvSpPr txBox="1"/>
          <p:nvPr/>
        </p:nvSpPr>
        <p:spPr>
          <a:xfrm>
            <a:off x="7394400" y="5190775"/>
            <a:ext cx="14031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t>We have 200 iterations to find the Ui, Vj, and they converge in the end</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1e3dadee19_0_33"/>
          <p:cNvSpPr txBox="1">
            <a:spLocks noGrp="1"/>
          </p:cNvSpPr>
          <p:nvPr>
            <p:ph type="body" idx="2"/>
          </p:nvPr>
        </p:nvSpPr>
        <p:spPr>
          <a:xfrm>
            <a:off x="456300" y="393275"/>
            <a:ext cx="8231400" cy="774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990000"/>
              </a:buClr>
              <a:buSzPts val="2800"/>
              <a:buNone/>
            </a:pPr>
            <a:r>
              <a:rPr lang="en-US"/>
              <a:t>Complete the Matrix M</a:t>
            </a:r>
            <a:endParaRPr/>
          </a:p>
        </p:txBody>
      </p:sp>
      <p:sp>
        <p:nvSpPr>
          <p:cNvPr id="115" name="Google Shape;115;g11e3dadee19_0_33"/>
          <p:cNvSpPr txBox="1"/>
          <p:nvPr/>
        </p:nvSpPr>
        <p:spPr>
          <a:xfrm>
            <a:off x="456288" y="1139525"/>
            <a:ext cx="8072400" cy="1246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SzPts val="2300"/>
              <a:buChar char="-"/>
            </a:pPr>
            <a:r>
              <a:rPr lang="en-US" sz="2300"/>
              <a:t>Get the completed predicted Matrix: (MP = U*V.T)</a:t>
            </a:r>
            <a:endParaRPr sz="2300"/>
          </a:p>
          <a:p>
            <a:pPr marL="457200" lvl="0" indent="-374650" algn="l" rtl="0">
              <a:spcBef>
                <a:spcPts val="0"/>
              </a:spcBef>
              <a:spcAft>
                <a:spcPts val="0"/>
              </a:spcAft>
              <a:buSzPts val="2300"/>
              <a:buChar char="-"/>
            </a:pPr>
            <a:r>
              <a:rPr lang="en-US" sz="2300"/>
              <a:t>Ensure ratings of user i rounded to the closest integer</a:t>
            </a:r>
            <a:endParaRPr sz="2300"/>
          </a:p>
          <a:p>
            <a:pPr marL="457200" lvl="0" indent="0" algn="l" rtl="0">
              <a:spcBef>
                <a:spcPts val="0"/>
              </a:spcBef>
              <a:spcAft>
                <a:spcPts val="0"/>
              </a:spcAft>
              <a:buNone/>
            </a:pPr>
            <a:endParaRPr sz="2300"/>
          </a:p>
        </p:txBody>
      </p:sp>
      <p:pic>
        <p:nvPicPr>
          <p:cNvPr id="116" name="Google Shape;116;g11e3dadee19_0_33"/>
          <p:cNvPicPr preferRelativeResize="0"/>
          <p:nvPr/>
        </p:nvPicPr>
        <p:blipFill>
          <a:blip r:embed="rId3">
            <a:alphaModFix/>
          </a:blip>
          <a:stretch>
            <a:fillRect/>
          </a:stretch>
        </p:blipFill>
        <p:spPr>
          <a:xfrm>
            <a:off x="942975" y="3163150"/>
            <a:ext cx="6286501" cy="3105300"/>
          </a:xfrm>
          <a:prstGeom prst="rect">
            <a:avLst/>
          </a:prstGeom>
          <a:noFill/>
          <a:ln>
            <a:noFill/>
          </a:ln>
        </p:spPr>
      </p:pic>
      <p:pic>
        <p:nvPicPr>
          <p:cNvPr id="117" name="Google Shape;117;g11e3dadee19_0_33"/>
          <p:cNvPicPr preferRelativeResize="0"/>
          <p:nvPr/>
        </p:nvPicPr>
        <p:blipFill>
          <a:blip r:embed="rId4">
            <a:alphaModFix/>
          </a:blip>
          <a:stretch>
            <a:fillRect/>
          </a:stretch>
        </p:blipFill>
        <p:spPr>
          <a:xfrm>
            <a:off x="942975" y="2386325"/>
            <a:ext cx="3286125" cy="600075"/>
          </a:xfrm>
          <a:prstGeom prst="rect">
            <a:avLst/>
          </a:prstGeom>
          <a:noFill/>
          <a:ln>
            <a:noFill/>
          </a:ln>
        </p:spPr>
      </p:pic>
    </p:spTree>
  </p:cSld>
  <p:clrMapOvr>
    <a:masterClrMapping/>
  </p:clrMapOvr>
</p:sld>
</file>

<file path=ppt/theme/theme1.xml><?xml version="1.0" encoding="utf-8"?>
<a:theme xmlns:a="http://schemas.openxmlformats.org/drawingml/2006/main" name="USC Powerpoint Template - Re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C Powerpoint Template - Whi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1165</Words>
  <Application>Microsoft Office PowerPoint</Application>
  <PresentationFormat>On-screen Show (4:3)</PresentationFormat>
  <Paragraphs>153</Paragraphs>
  <Slides>25</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Arial Black</vt:lpstr>
      <vt:lpstr>Times New Roman</vt:lpstr>
      <vt:lpstr>Calibri</vt:lpstr>
      <vt:lpstr>USC Powerpoint Template - Red</vt:lpstr>
      <vt:lpstr>USC Powerpoint Template - White</vt:lpstr>
      <vt:lpstr>Project 2 Meal Planning Problem</vt:lpstr>
      <vt:lpstr>PowerPoint Presentation</vt:lpstr>
      <vt:lpstr>Part I  Matrix Completion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II  Mixed Integer Programming (Meal Plan Recommendation)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Meal Planning Problem</dc:title>
  <dc:creator>Diana Molleda</dc:creator>
  <cp:lastModifiedBy>Jiacheng Yu</cp:lastModifiedBy>
  <cp:revision>1</cp:revision>
  <dcterms:created xsi:type="dcterms:W3CDTF">2018-10-30T17:25:48Z</dcterms:created>
  <dcterms:modified xsi:type="dcterms:W3CDTF">2022-03-24T09:20:55Z</dcterms:modified>
</cp:coreProperties>
</file>