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827" autoAdjust="0"/>
  </p:normalViewPr>
  <p:slideViewPr>
    <p:cSldViewPr snapToGrid="0">
      <p:cViewPr varScale="1">
        <p:scale>
          <a:sx n="73" d="100"/>
          <a:sy n="73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theme" Target="theme/theme1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viewProps" Target="viewProps.xml" /><Relationship Id="rId5" Type="http://schemas.openxmlformats.org/officeDocument/2006/relationships/slide" Target="slides/slide1.xml" /><Relationship Id="rId10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A46AD-BAB4-4BCC-8F6C-DD9486D2744F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7E3A3-7099-4221-BC74-A28302345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6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In this PPT Following Dashboard along with their insights Covered:</a:t>
            </a:r>
          </a:p>
          <a:p>
            <a:endParaRPr lang="en-GB" sz="1200" dirty="0"/>
          </a:p>
          <a:p>
            <a:r>
              <a:rPr lang="en-GB" sz="1200" dirty="0"/>
              <a:t>1. Monthly &amp; YTD Performance</a:t>
            </a:r>
          </a:p>
          <a:p>
            <a:r>
              <a:rPr lang="en-GB" sz="1200" dirty="0"/>
              <a:t>2. Top 50 Customer Contribution</a:t>
            </a:r>
          </a:p>
          <a:p>
            <a:r>
              <a:rPr lang="en-GB" sz="1200" dirty="0"/>
              <a:t>3. Territory-wise Revenue Analysis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7E3A3-7099-4221-BC74-A28302345F6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95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dashboard presents a clear </a:t>
            </a:r>
            <a:r>
              <a:rPr lang="en-GB" b="1" i="1" dirty="0"/>
              <a:t>snapshot of business performance from January to April</a:t>
            </a:r>
            <a:r>
              <a:rPr lang="en-GB" dirty="0"/>
              <a:t>. Total YTD revenue stands at ₹46Bn, driven by over 2.5 million units sold.</a:t>
            </a:r>
          </a:p>
          <a:p>
            <a:endParaRPr lang="en-GB" dirty="0"/>
          </a:p>
          <a:p>
            <a:r>
              <a:rPr lang="en-GB" b="1" dirty="0"/>
              <a:t>March marked the peak month </a:t>
            </a:r>
            <a:r>
              <a:rPr lang="en-GB" dirty="0"/>
              <a:t>with ₹16.08Bn in revenue, showing strong momentum across categories.</a:t>
            </a:r>
          </a:p>
          <a:p>
            <a:endParaRPr lang="en-GB" dirty="0"/>
          </a:p>
          <a:p>
            <a:r>
              <a:rPr lang="en-GB" dirty="0"/>
              <a:t>April dropped significantly, likely due to quarter-end slowdown or data cutoff.</a:t>
            </a:r>
          </a:p>
          <a:p>
            <a:endParaRPr lang="en-GB" dirty="0"/>
          </a:p>
          <a:p>
            <a:r>
              <a:rPr lang="en-GB" dirty="0"/>
              <a:t>Revenue per transaction averages ₹9.25L, reflecting the </a:t>
            </a:r>
            <a:r>
              <a:rPr lang="en-GB" b="1" i="1" dirty="0"/>
              <a:t>high-ticket nature of key SKUs like ECG Machines and Spinal Implants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Discounts remained stable at ~7.5%, indicating </a:t>
            </a:r>
            <a:r>
              <a:rPr lang="en-GB" b="1" i="1" dirty="0"/>
              <a:t>pricing discipline across product lines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i="1" dirty="0"/>
              <a:t>Channel performance is well balanced </a:t>
            </a:r>
            <a:r>
              <a:rPr lang="en-GB" dirty="0"/>
              <a:t>— Direct, Sub-dealer, and Distributor each contribute ~₹15Bn.</a:t>
            </a:r>
          </a:p>
          <a:p>
            <a:endParaRPr lang="en-GB" dirty="0"/>
          </a:p>
          <a:p>
            <a:r>
              <a:rPr lang="en-GB" b="1" i="1" dirty="0"/>
              <a:t>Regional split is even</a:t>
            </a:r>
            <a:r>
              <a:rPr lang="en-GB" dirty="0"/>
              <a:t>, with South and West leading slightly, suggesting consistent market coverage.</a:t>
            </a:r>
          </a:p>
          <a:p>
            <a:endParaRPr lang="en-GB" dirty="0"/>
          </a:p>
          <a:p>
            <a:r>
              <a:rPr lang="en-GB" dirty="0"/>
              <a:t>This overview sets the foundation for deeper exploration into customer-level trends and territory performance.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7E3A3-7099-4221-BC74-A28302345F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77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view highlights the </a:t>
            </a:r>
            <a:r>
              <a:rPr lang="en-GB" b="1" i="1" dirty="0"/>
              <a:t>most valuable customers driving business performance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i="1" dirty="0"/>
              <a:t>Top 50 customers contributed ₹2,758M</a:t>
            </a:r>
            <a:r>
              <a:rPr lang="en-GB" dirty="0"/>
              <a:t>, accounting for </a:t>
            </a:r>
            <a:r>
              <a:rPr lang="en-GB" b="1" i="1" dirty="0"/>
              <a:t>5.96% of total revenue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Customers like Smith Inc., Smith Ltd., and Johnson Group lead the list with over ₹600M+ each.</a:t>
            </a:r>
          </a:p>
          <a:p>
            <a:endParaRPr lang="en-GB" dirty="0"/>
          </a:p>
          <a:p>
            <a:r>
              <a:rPr lang="en-GB" dirty="0"/>
              <a:t>Average revenue per transaction exceeds ₹1M for most top accounts, indicating </a:t>
            </a:r>
            <a:r>
              <a:rPr lang="en-GB" b="1" i="1" dirty="0"/>
              <a:t>high-value institutional sales.</a:t>
            </a:r>
          </a:p>
          <a:p>
            <a:endParaRPr lang="en-GB" dirty="0"/>
          </a:p>
          <a:p>
            <a:r>
              <a:rPr lang="en-GB" b="1" i="1" dirty="0"/>
              <a:t>Discount rates remain consistent</a:t>
            </a:r>
            <a:r>
              <a:rPr lang="en-GB" dirty="0"/>
              <a:t>, averaging ~7.3%, with top customers receiving balanced pricing.</a:t>
            </a:r>
          </a:p>
          <a:p>
            <a:endParaRPr lang="en-GB" dirty="0"/>
          </a:p>
          <a:p>
            <a:r>
              <a:rPr lang="en-GB" dirty="0"/>
              <a:t>Some customers appear across multiple channels (e.g., Smith entities), emphasizing the importance of </a:t>
            </a:r>
            <a:r>
              <a:rPr lang="en-GB" b="1" i="1" dirty="0"/>
              <a:t>consolidated account management.</a:t>
            </a:r>
          </a:p>
          <a:p>
            <a:endParaRPr lang="en-GB" b="1" i="1" dirty="0"/>
          </a:p>
          <a:p>
            <a:r>
              <a:rPr lang="en-GB" dirty="0"/>
              <a:t>This </a:t>
            </a:r>
            <a:r>
              <a:rPr lang="en-GB" b="1" i="1" dirty="0"/>
              <a:t>analysis helps </a:t>
            </a:r>
            <a:r>
              <a:rPr lang="en-GB" dirty="0"/>
              <a:t>identify key accounts for </a:t>
            </a:r>
            <a:r>
              <a:rPr lang="en-GB" b="1" i="1" dirty="0"/>
              <a:t>strategic focus, retention planning, and growth targeting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7E3A3-7099-4221-BC74-A28302345F6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15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view highlights </a:t>
            </a:r>
            <a:r>
              <a:rPr lang="en-GB" b="1" i="1" dirty="0"/>
              <a:t>city-level performance</a:t>
            </a:r>
            <a:r>
              <a:rPr lang="en-GB" dirty="0"/>
              <a:t> across major territories.</a:t>
            </a:r>
          </a:p>
          <a:p>
            <a:endParaRPr lang="en-GB" dirty="0"/>
          </a:p>
          <a:p>
            <a:r>
              <a:rPr lang="en-GB" b="1" i="1" dirty="0"/>
              <a:t>Pune and Hyderabad lead all cities </a:t>
            </a:r>
            <a:r>
              <a:rPr lang="en-GB" dirty="0"/>
              <a:t>with over ₹4,000M in revenue.</a:t>
            </a:r>
          </a:p>
          <a:p>
            <a:endParaRPr lang="en-GB" dirty="0"/>
          </a:p>
          <a:p>
            <a:r>
              <a:rPr lang="en-GB" dirty="0"/>
              <a:t>Bangalore, Delhi, and Mumbai follow closely, indicating </a:t>
            </a:r>
            <a:r>
              <a:rPr lang="en-GB" b="1" i="1" dirty="0"/>
              <a:t>strong metro market penetration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Even contribution from Kolkata, Chennai, and Lucknow signals a balanced national footprint.</a:t>
            </a:r>
          </a:p>
          <a:p>
            <a:endParaRPr lang="en-GB" dirty="0"/>
          </a:p>
          <a:p>
            <a:r>
              <a:rPr lang="en-GB" dirty="0"/>
              <a:t>Revenue trends are </a:t>
            </a:r>
            <a:r>
              <a:rPr lang="en-GB" b="1" i="1" dirty="0"/>
              <a:t>consistent across cities</a:t>
            </a:r>
            <a:r>
              <a:rPr lang="en-GB" dirty="0"/>
              <a:t>, with </a:t>
            </a:r>
            <a:r>
              <a:rPr lang="en-GB" b="1" i="1" dirty="0"/>
              <a:t>no major outliers</a:t>
            </a:r>
            <a:r>
              <a:rPr lang="en-GB" dirty="0"/>
              <a:t>, suggesting a </a:t>
            </a:r>
            <a:r>
              <a:rPr lang="en-GB" b="1" i="1" dirty="0"/>
              <a:t>uniform sales execution strategy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Filters allow users to slice territory performance by Product Category, Region, and Month for deeper analysis.</a:t>
            </a:r>
          </a:p>
          <a:p>
            <a:endParaRPr lang="en-GB" dirty="0"/>
          </a:p>
          <a:p>
            <a:r>
              <a:rPr lang="en-GB" dirty="0"/>
              <a:t>This view </a:t>
            </a:r>
            <a:r>
              <a:rPr lang="en-GB" b="1" i="1" dirty="0"/>
              <a:t>supports territory planning, resource allocation, and regional performance benchmarking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97E3A3-7099-4221-BC74-A28302345F6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28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69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3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536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095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30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66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02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6022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67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32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11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7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74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7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4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85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1B4B04D-20C2-45E6-BAEE-F0F237D44161}" type="datetimeFigureOut">
              <a:rPr lang="en-GB" smtClean="0"/>
              <a:t>21/06/2025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4B3C590-8B74-4E60-9A10-A460DDE34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44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73BB5A-7224-C786-A226-6EE8A0664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8"/>
            <a:ext cx="6159273" cy="449580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Commercial Performance Analysis – Power BI Dashboard</a:t>
            </a:r>
            <a:endParaRPr lang="en-GB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11DD9-D457-15BE-DE43-B4AA11A704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171" y="685798"/>
            <a:ext cx="2502578" cy="449580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Jagadeesh Chandrasetty | Data Analyst | </a:t>
            </a:r>
          </a:p>
          <a:p>
            <a:pPr algn="r"/>
            <a:r>
              <a:rPr lang="en-US">
                <a:solidFill>
                  <a:srgbClr val="FFFFFF"/>
                </a:solidFill>
              </a:rPr>
              <a:t>Tools Used: Excel, Power BI Dax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0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F8478A-DE56-6103-8403-5D31E5AAC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" t="24033" r="23398" b="677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1235C9-C5C5-3B60-34A8-BEBAE3E20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4" t="24148" r="25688" b="6746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F5251D-E1D4-FE36-6AD2-3D865FF0E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23999" r="25595" b="7619"/>
          <a:stretch>
            <a:fillRect/>
          </a:stretch>
        </p:blipFill>
        <p:spPr>
          <a:xfrm>
            <a:off x="0" y="7302"/>
            <a:ext cx="12192000" cy="68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231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004c29-6979-4ca8-a179-d9702594964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DC4F1F4C5374F818C0C3FB2722A56" ma:contentTypeVersion="5" ma:contentTypeDescription="Create a new document." ma:contentTypeScope="" ma:versionID="a0041340b78d25e1c8ba15616b6cbed3">
  <xsd:schema xmlns:xsd="http://www.w3.org/2001/XMLSchema" xmlns:xs="http://www.w3.org/2001/XMLSchema" xmlns:p="http://schemas.microsoft.com/office/2006/metadata/properties" xmlns:ns3="c3004c29-6979-4ca8-a179-d9702594964d" targetNamespace="http://schemas.microsoft.com/office/2006/metadata/properties" ma:root="true" ma:fieldsID="33dba851a311f2f372e7e60cf2a828f0" ns3:_="">
    <xsd:import namespace="c3004c29-6979-4ca8-a179-d9702594964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04c29-6979-4ca8-a179-d9702594964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220DD4-4BA6-407B-BD34-7DA2050DBFE9}">
  <ds:schemaRefs>
    <ds:schemaRef ds:uri="http://schemas.microsoft.com/office/2006/metadata/properties"/>
    <ds:schemaRef ds:uri="http://www.w3.org/2000/xmlns/"/>
    <ds:schemaRef ds:uri="c3004c29-6979-4ca8-a179-d9702594964d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497F355-A8FA-4FF9-A193-9699D4F917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6B21EB-E215-4AA6-A3EA-D211712F8152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3004c29-6979-4ca8-a179-d9702594964d"/>
  </ds:schemaRefs>
</ds:datastoreItem>
</file>

<file path=docMetadata/LabelInfo.xml><?xml version="1.0" encoding="utf-8"?>
<clbl:labelList xmlns:clbl="http://schemas.microsoft.com/office/2020/mipLabelMetadata">
  <clbl:label id="{9df87e5a-3b4e-4730-9f37-6c4b7b9b2c53}" enabled="0" method="" siteId="{9df87e5a-3b4e-4730-9f37-6c4b7b9b2c5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135</TotalTime>
  <Words>422</Words>
  <Application>Microsoft Office PowerPoint</Application>
  <PresentationFormat>Widescreen</PresentationFormat>
  <Paragraphs>53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Slice</vt:lpstr>
      <vt:lpstr>Commercial Performance Analysis – Power BI Dashboard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 Performance Analysis – Power BI Dashboard</dc:title>
  <dc:creator>Jagadeesh Chandrasetty</dc:creator>
  <cp:lastModifiedBy>Jagadeesh Chandrasetty</cp:lastModifiedBy>
  <cp:revision>2</cp:revision>
  <dcterms:created xsi:type="dcterms:W3CDTF">2025-06-21T10:11:16Z</dcterms:created>
  <dcterms:modified xsi:type="dcterms:W3CDTF">2025-06-21T12:31:49Z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0x0101008EEDC4F1F4C5374F818C0C3FB2722A56</vt:lpwstr>
  </property>
</Properties>
</file>