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media1.mov" ContentType="video/unknown"/>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sson 01"/>
          <p:cNvSpPr txBox="1"/>
          <p:nvPr>
            <p:ph type="ctrTitle"/>
          </p:nvPr>
        </p:nvSpPr>
        <p:spPr>
          <a:prstGeom prst="rect">
            <a:avLst/>
          </a:prstGeom>
        </p:spPr>
        <p:txBody>
          <a:bodyPr/>
          <a:lstStyle/>
          <a:p>
            <a:pPr/>
            <a:r>
              <a:t>Lesson 01</a:t>
            </a:r>
          </a:p>
        </p:txBody>
      </p:sp>
      <p:sp>
        <p:nvSpPr>
          <p:cNvPr id="120" name="In-dept: Activities"/>
          <p:cNvSpPr txBox="1"/>
          <p:nvPr>
            <p:ph type="subTitle" sz="quarter" idx="1"/>
          </p:nvPr>
        </p:nvSpPr>
        <p:spPr>
          <a:prstGeom prst="rect">
            <a:avLst/>
          </a:prstGeom>
        </p:spPr>
        <p:txBody>
          <a:bodyPr/>
          <a:lstStyle/>
          <a:p>
            <a:pPr/>
            <a:r>
              <a:t>In-dept: Activities</a:t>
            </a:r>
          </a:p>
        </p:txBody>
      </p:sp>
      <p:pic>
        <p:nvPicPr>
          <p:cNvPr id="121" name="Android_symbol_green_2.max-1500x1500.png" descr="Android_symbol_green_2.max-1500x1500.png"/>
          <p:cNvPicPr>
            <a:picLocks noChangeAspect="1"/>
          </p:cNvPicPr>
          <p:nvPr/>
        </p:nvPicPr>
        <p:blipFill>
          <a:blip r:embed="rId2">
            <a:extLst/>
          </a:blip>
          <a:stretch>
            <a:fillRect/>
          </a:stretch>
        </p:blipFill>
        <p:spPr>
          <a:xfrm>
            <a:off x="0" y="2957948"/>
            <a:ext cx="13004800" cy="696190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Activity Lifecycle"/>
          <p:cNvSpPr txBox="1"/>
          <p:nvPr>
            <p:ph type="title"/>
          </p:nvPr>
        </p:nvSpPr>
        <p:spPr>
          <a:prstGeom prst="rect">
            <a:avLst/>
          </a:prstGeom>
        </p:spPr>
        <p:txBody>
          <a:bodyPr/>
          <a:lstStyle/>
          <a:p>
            <a:pPr/>
            <a:r>
              <a:t>Activity Lifecycle</a:t>
            </a:r>
          </a:p>
        </p:txBody>
      </p:sp>
      <p:sp>
        <p:nvSpPr>
          <p:cNvPr id="150" name="onRestart() The system invokes this callback when an activity in the Stopped state is about to restart. onRestart() restores the state of the activity from the time that it was stopped."/>
          <p:cNvSpPr txBox="1"/>
          <p:nvPr>
            <p:ph type="body" idx="1"/>
          </p:nvPr>
        </p:nvSpPr>
        <p:spPr>
          <a:prstGeom prst="rect">
            <a:avLst/>
          </a:prstGeom>
        </p:spPr>
        <p:txBody>
          <a:bodyPr/>
          <a:lstStyle/>
          <a:p>
            <a:pPr/>
            <a:r>
              <a:rPr b="1"/>
              <a:t>onRestart()</a:t>
            </a:r>
            <a:r>
              <a:t> The system invokes this callback when an activity in the Stopped state is about to restart. </a:t>
            </a:r>
            <a:r>
              <a:rPr b="1"/>
              <a:t>onRestart()</a:t>
            </a:r>
            <a:r>
              <a:t> restores the state of the activity from the time that it was stopped.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Activity Lifecycle"/>
          <p:cNvSpPr txBox="1"/>
          <p:nvPr>
            <p:ph type="title"/>
          </p:nvPr>
        </p:nvSpPr>
        <p:spPr>
          <a:prstGeom prst="rect">
            <a:avLst/>
          </a:prstGeom>
        </p:spPr>
        <p:txBody>
          <a:bodyPr/>
          <a:lstStyle/>
          <a:p>
            <a:pPr/>
            <a:r>
              <a:t>Activity Lifecycle</a:t>
            </a:r>
          </a:p>
        </p:txBody>
      </p:sp>
      <p:sp>
        <p:nvSpPr>
          <p:cNvPr id="153" name="onDestroy() The system invokes this callback before an activity is destroyed."/>
          <p:cNvSpPr txBox="1"/>
          <p:nvPr>
            <p:ph type="body" idx="1"/>
          </p:nvPr>
        </p:nvSpPr>
        <p:spPr>
          <a:prstGeom prst="rect">
            <a:avLst/>
          </a:prstGeom>
        </p:spPr>
        <p:txBody>
          <a:bodyPr/>
          <a:lstStyle/>
          <a:p>
            <a:pPr/>
            <a:r>
              <a:rPr b="1"/>
              <a:t>onDestroy()</a:t>
            </a:r>
            <a:r>
              <a:t> The system invokes this callback before an activity is destroyed.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activity_lifecycle.png" descr="activity_lifecycle.png"/>
          <p:cNvPicPr>
            <a:picLocks noChangeAspect="1"/>
          </p:cNvPicPr>
          <p:nvPr>
            <p:ph type="pic" idx="13"/>
          </p:nvPr>
        </p:nvPicPr>
        <p:blipFill>
          <a:blip r:embed="rId2">
            <a:extLst/>
          </a:blip>
          <a:srcRect l="0" t="0" r="0" b="0"/>
          <a:stretch>
            <a:fillRect/>
          </a:stretch>
        </p:blipFill>
        <p:spPr>
          <a:xfrm>
            <a:off x="3371056" y="829987"/>
            <a:ext cx="6262585" cy="8093751"/>
          </a:xfrm>
          <a:prstGeom prst="rect">
            <a:avLst/>
          </a:pr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Activities Back Stack"/>
          <p:cNvSpPr txBox="1"/>
          <p:nvPr>
            <p:ph type="title"/>
          </p:nvPr>
        </p:nvSpPr>
        <p:spPr>
          <a:prstGeom prst="rect">
            <a:avLst/>
          </a:prstGeom>
        </p:spPr>
        <p:txBody>
          <a:bodyPr/>
          <a:lstStyle/>
          <a:p>
            <a:pPr/>
            <a:r>
              <a:t>Activities Back Stack</a:t>
            </a:r>
          </a:p>
        </p:txBody>
      </p:sp>
      <p:sp>
        <p:nvSpPr>
          <p:cNvPr id="158" name="The activities are arranged in a stack (back stack) in the order in which each activity is opened."/>
          <p:cNvSpPr txBox="1"/>
          <p:nvPr>
            <p:ph type="body" sz="quarter" idx="1"/>
          </p:nvPr>
        </p:nvSpPr>
        <p:spPr>
          <a:xfrm>
            <a:off x="952500" y="2590800"/>
            <a:ext cx="11099800" cy="1677542"/>
          </a:xfrm>
          <a:prstGeom prst="rect">
            <a:avLst/>
          </a:prstGeom>
        </p:spPr>
        <p:txBody>
          <a:bodyPr/>
          <a:lstStyle/>
          <a:p>
            <a:pPr/>
            <a:r>
              <a:t>The activities are arranged in a stack (</a:t>
            </a:r>
            <a:r>
              <a:rPr i="1"/>
              <a:t>back stack</a:t>
            </a:r>
            <a:r>
              <a:t>) in the order in which each activity is opened.</a:t>
            </a:r>
          </a:p>
        </p:txBody>
      </p:sp>
      <p:pic>
        <p:nvPicPr>
          <p:cNvPr id="159" name="diagram_backstack.png" descr="diagram_backstack.png"/>
          <p:cNvPicPr>
            <a:picLocks noChangeAspect="1"/>
          </p:cNvPicPr>
          <p:nvPr/>
        </p:nvPicPr>
        <p:blipFill>
          <a:blip r:embed="rId2">
            <a:extLst/>
          </a:blip>
          <a:stretch>
            <a:fillRect/>
          </a:stretch>
        </p:blipFill>
        <p:spPr>
          <a:xfrm>
            <a:off x="2584450" y="4972050"/>
            <a:ext cx="7835900" cy="24765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Hands-on"/>
          <p:cNvSpPr txBox="1"/>
          <p:nvPr>
            <p:ph type="title"/>
          </p:nvPr>
        </p:nvSpPr>
        <p:spPr>
          <a:prstGeom prst="rect">
            <a:avLst/>
          </a:prstGeom>
        </p:spPr>
        <p:txBody>
          <a:bodyPr/>
          <a:lstStyle/>
          <a:p>
            <a:pPr/>
            <a:r>
              <a:t>Hands-on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you will learn"/>
          <p:cNvSpPr txBox="1"/>
          <p:nvPr>
            <p:ph type="title"/>
          </p:nvPr>
        </p:nvSpPr>
        <p:spPr>
          <a:prstGeom prst="rect">
            <a:avLst/>
          </a:prstGeom>
        </p:spPr>
        <p:txBody>
          <a:bodyPr/>
          <a:lstStyle/>
          <a:p>
            <a:pPr/>
            <a:r>
              <a:t>What you will learn</a:t>
            </a:r>
          </a:p>
        </p:txBody>
      </p:sp>
      <p:sp>
        <p:nvSpPr>
          <p:cNvPr id="164" name="Basic views: EditText…"/>
          <p:cNvSpPr txBox="1"/>
          <p:nvPr>
            <p:ph type="body" idx="1"/>
          </p:nvPr>
        </p:nvSpPr>
        <p:spPr>
          <a:xfrm>
            <a:off x="952500" y="2597150"/>
            <a:ext cx="11099800" cy="6286500"/>
          </a:xfrm>
          <a:prstGeom prst="rect">
            <a:avLst/>
          </a:prstGeom>
        </p:spPr>
        <p:txBody>
          <a:bodyPr/>
          <a:lstStyle/>
          <a:p>
            <a:pPr/>
            <a:r>
              <a:t>Basic views: EditText</a:t>
            </a:r>
          </a:p>
          <a:p>
            <a:pPr/>
            <a:r>
              <a:t>Passing Data between activities.</a:t>
            </a:r>
          </a:p>
          <a:p>
            <a:pPr/>
            <a:r>
              <a:t>Basic Theming</a:t>
            </a:r>
          </a:p>
          <a:p>
            <a:pPr/>
            <a:r>
              <a:t>Image View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device-2020-02-20-235931.png" descr="device-2020-02-20-235931.png"/>
          <p:cNvPicPr>
            <a:picLocks noChangeAspect="1"/>
          </p:cNvPicPr>
          <p:nvPr>
            <p:ph type="pic" idx="13"/>
          </p:nvPr>
        </p:nvPicPr>
        <p:blipFill>
          <a:blip r:embed="rId2">
            <a:extLst/>
          </a:blip>
          <a:srcRect l="0" t="0" r="0" b="0"/>
          <a:stretch>
            <a:fillRect/>
          </a:stretch>
        </p:blipFill>
        <p:spPr>
          <a:xfrm>
            <a:off x="7074296" y="635000"/>
            <a:ext cx="4622007" cy="8216901"/>
          </a:xfrm>
          <a:prstGeom prst="rect">
            <a:avLst/>
          </a:prstGeom>
        </p:spPr>
      </p:pic>
      <p:sp>
        <p:nvSpPr>
          <p:cNvPr id="167" name="Simple Edit Profile"/>
          <p:cNvSpPr txBox="1"/>
          <p:nvPr>
            <p:ph type="title"/>
          </p:nvPr>
        </p:nvSpPr>
        <p:spPr>
          <a:prstGeom prst="rect">
            <a:avLst/>
          </a:prstGeom>
        </p:spPr>
        <p:txBody>
          <a:bodyPr/>
          <a:lstStyle/>
          <a:p>
            <a:pPr/>
            <a:r>
              <a:t>Simple Edit Profile</a:t>
            </a:r>
          </a:p>
        </p:txBody>
      </p:sp>
      <p:sp>
        <p:nvSpPr>
          <p:cNvPr id="168" name="Show user full name…"/>
          <p:cNvSpPr txBox="1"/>
          <p:nvPr>
            <p:ph type="body" sz="quarter" idx="1"/>
          </p:nvPr>
        </p:nvSpPr>
        <p:spPr>
          <a:prstGeom prst="rect">
            <a:avLst/>
          </a:prstGeom>
        </p:spPr>
        <p:txBody>
          <a:bodyPr/>
          <a:lstStyle/>
          <a:p>
            <a:pPr marL="513953" indent="-513953">
              <a:buSzPct val="145000"/>
              <a:buChar char="•"/>
            </a:pPr>
            <a:r>
              <a:t>Show user full name</a:t>
            </a:r>
          </a:p>
          <a:p>
            <a:pPr marL="513953" indent="-513953">
              <a:buSzPct val="145000"/>
              <a:buChar char="•"/>
            </a:pPr>
            <a:r>
              <a:t>Ability to edit the info</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achine Problem #2"/>
          <p:cNvSpPr txBox="1"/>
          <p:nvPr>
            <p:ph type="title"/>
          </p:nvPr>
        </p:nvSpPr>
        <p:spPr>
          <a:prstGeom prst="rect">
            <a:avLst/>
          </a:prstGeom>
        </p:spPr>
        <p:txBody>
          <a:bodyPr/>
          <a:lstStyle/>
          <a:p>
            <a:pPr/>
            <a:r>
              <a:t>Machine Problem #2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https://github.com/JcDelaCueva/nu-calamba-lessons"/>
          <p:cNvSpPr txBox="1"/>
          <p:nvPr>
            <p:ph type="body" sz="quarter" idx="1"/>
          </p:nvPr>
        </p:nvSpPr>
        <p:spPr>
          <a:xfrm>
            <a:off x="6273824" y="6855717"/>
            <a:ext cx="6222952" cy="751583"/>
          </a:xfrm>
          <a:prstGeom prst="rect">
            <a:avLst/>
          </a:prstGeom>
        </p:spPr>
        <p:txBody>
          <a:bodyPr/>
          <a:lstStyle>
            <a:lvl1pPr marL="0" indent="0">
              <a:buSzTx/>
              <a:buNone/>
              <a:defRPr sz="2000"/>
            </a:lvl1pPr>
          </a:lstStyle>
          <a:p>
            <a:pPr/>
            <a:r>
              <a:t>https://github.com/JcDelaCueva/nu-calamba-lessons</a:t>
            </a:r>
          </a:p>
        </p:txBody>
      </p:sp>
      <p:pic>
        <p:nvPicPr>
          <p:cNvPr id="173" name="iuxTnT5g_400x400.jpg" descr="iuxTnT5g_400x400.jpg"/>
          <p:cNvPicPr>
            <a:picLocks noChangeAspect="1"/>
          </p:cNvPicPr>
          <p:nvPr/>
        </p:nvPicPr>
        <p:blipFill>
          <a:blip r:embed="rId2">
            <a:extLst/>
          </a:blip>
          <a:srcRect l="0" t="197" r="0" b="197"/>
          <a:stretch>
            <a:fillRect/>
          </a:stretch>
        </p:blipFill>
        <p:spPr>
          <a:xfrm>
            <a:off x="8913614" y="1736065"/>
            <a:ext cx="943187" cy="939468"/>
          </a:xfrm>
          <a:prstGeom prst="rect">
            <a:avLst/>
          </a:prstGeom>
          <a:ln w="12700">
            <a:miter lim="400000"/>
          </a:ln>
        </p:spPr>
      </p:pic>
      <p:pic>
        <p:nvPicPr>
          <p:cNvPr id="174" name="qrcode (1).png" descr="qrcode (1).png"/>
          <p:cNvPicPr>
            <a:picLocks noChangeAspect="1"/>
          </p:cNvPicPr>
          <p:nvPr/>
        </p:nvPicPr>
        <p:blipFill>
          <a:blip r:embed="rId3">
            <a:extLst/>
          </a:blip>
          <a:stretch>
            <a:fillRect/>
          </a:stretch>
        </p:blipFill>
        <p:spPr>
          <a:xfrm>
            <a:off x="7480300" y="2971800"/>
            <a:ext cx="3810000" cy="3810000"/>
          </a:xfrm>
          <a:prstGeom prst="rect">
            <a:avLst/>
          </a:prstGeom>
          <a:ln w="12700">
            <a:miter lim="400000"/>
          </a:ln>
        </p:spPr>
      </p:pic>
      <p:sp>
        <p:nvSpPr>
          <p:cNvPr id="175" name="Have a good day!"/>
          <p:cNvSpPr txBox="1"/>
          <p:nvPr>
            <p:ph type="title"/>
          </p:nvPr>
        </p:nvSpPr>
        <p:spPr>
          <a:xfrm>
            <a:off x="838200" y="2882900"/>
            <a:ext cx="5334000" cy="3987800"/>
          </a:xfrm>
          <a:prstGeom prst="rect">
            <a:avLst/>
          </a:prstGeom>
        </p:spPr>
        <p:txBody>
          <a:bodyPr/>
          <a:lstStyle>
            <a:lvl1pPr>
              <a:defRPr sz="6000"/>
            </a:lvl1pPr>
          </a:lstStyle>
          <a:p>
            <a:pPr/>
            <a:r>
              <a:t>Have a good day!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Activities"/>
          <p:cNvSpPr txBox="1"/>
          <p:nvPr>
            <p:ph type="title"/>
          </p:nvPr>
        </p:nvSpPr>
        <p:spPr>
          <a:prstGeom prst="rect">
            <a:avLst/>
          </a:prstGeom>
        </p:spPr>
        <p:txBody>
          <a:bodyPr/>
          <a:lstStyle/>
          <a:p>
            <a:pPr/>
            <a:r>
              <a:t>Activities</a:t>
            </a:r>
          </a:p>
        </p:txBody>
      </p:sp>
      <p:sp>
        <p:nvSpPr>
          <p:cNvPr id="124" name="An Android activity is one screen of the Android app's user interface.…"/>
          <p:cNvSpPr txBox="1"/>
          <p:nvPr>
            <p:ph type="body" idx="1"/>
          </p:nvPr>
        </p:nvSpPr>
        <p:spPr>
          <a:prstGeom prst="rect">
            <a:avLst/>
          </a:prstGeom>
        </p:spPr>
        <p:txBody>
          <a:bodyPr/>
          <a:lstStyle/>
          <a:p>
            <a:pPr/>
            <a:r>
              <a:t>An Android activity is one screen of the Android app's user interface.</a:t>
            </a:r>
          </a:p>
          <a:p>
            <a:pPr/>
            <a:r>
              <a:t> An Android app may contain one or more activities.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Activities"/>
          <p:cNvSpPr txBox="1"/>
          <p:nvPr>
            <p:ph type="title"/>
          </p:nvPr>
        </p:nvSpPr>
        <p:spPr>
          <a:prstGeom prst="rect">
            <a:avLst/>
          </a:prstGeom>
        </p:spPr>
        <p:txBody>
          <a:bodyPr/>
          <a:lstStyle/>
          <a:p>
            <a:pPr/>
            <a:r>
              <a:t>Activities</a:t>
            </a:r>
          </a:p>
        </p:txBody>
      </p:sp>
      <p:sp>
        <p:nvSpPr>
          <p:cNvPr id="127" name="An Android activity is one screen of the Android app's user interface.…"/>
          <p:cNvSpPr txBox="1"/>
          <p:nvPr>
            <p:ph type="body" sz="half" idx="1"/>
          </p:nvPr>
        </p:nvSpPr>
        <p:spPr>
          <a:prstGeom prst="rect">
            <a:avLst/>
          </a:prstGeom>
        </p:spPr>
        <p:txBody>
          <a:bodyPr/>
          <a:lstStyle/>
          <a:p>
            <a:pPr marL="444500" indent="-444500">
              <a:spcBef>
                <a:spcPts val="4200"/>
              </a:spcBef>
              <a:defRPr sz="3200"/>
            </a:pPr>
            <a:r>
              <a:t>An Android activity is one screen of the Android app's user interface.</a:t>
            </a:r>
          </a:p>
          <a:p>
            <a:pPr marL="444500" indent="-444500">
              <a:spcBef>
                <a:spcPts val="4200"/>
              </a:spcBef>
              <a:defRPr sz="3200"/>
            </a:pPr>
            <a:r>
              <a:t> An Android app may contain one or more activities.</a:t>
            </a:r>
          </a:p>
        </p:txBody>
      </p:sp>
      <p:pic>
        <p:nvPicPr>
          <p:cNvPr id="128" name="Screen Recording 2020-02-20 at 10.18.39 PM.mov" descr="Screen Recording 2020-02-20 at 10.18.39 PM.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7650179" y="2785293"/>
            <a:ext cx="3470242" cy="5897514"/>
          </a:xfrm>
          <a:prstGeom prst="rect">
            <a:avLst/>
          </a:prstGeom>
          <a:ln w="12700">
            <a:miter lim="400000"/>
          </a:ln>
          <a:effectLst>
            <a:reflection blurRad="0" stA="40000" stPos="0" endA="0" endPos="40000" dist="0" dir="5400000" fadeDir="5400000" sx="100000" sy="-100000" kx="0" ky="0" algn="bl" rotWithShape="0"/>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5800000" fill="hold"/>
                                        <p:tgtEl>
                                          <p:spTgt spid="12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28"/>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android-activity-life-cycle.png" descr="android-activity-life-cycle.png"/>
          <p:cNvPicPr>
            <a:picLocks noChangeAspect="1"/>
          </p:cNvPicPr>
          <p:nvPr>
            <p:ph type="pic" idx="13"/>
          </p:nvPr>
        </p:nvPicPr>
        <p:blipFill>
          <a:blip r:embed="rId2">
            <a:extLst/>
          </a:blip>
          <a:srcRect l="13438" t="0" r="13438" b="0"/>
          <a:stretch>
            <a:fillRect/>
          </a:stretch>
        </p:blipFill>
        <p:spPr>
          <a:xfrm>
            <a:off x="6718300" y="2354113"/>
            <a:ext cx="5334000" cy="6759874"/>
          </a:xfrm>
          <a:prstGeom prst="rect">
            <a:avLst/>
          </a:prstGeom>
        </p:spPr>
      </p:pic>
      <p:sp>
        <p:nvSpPr>
          <p:cNvPr id="131" name="Activity Lifecycle"/>
          <p:cNvSpPr txBox="1"/>
          <p:nvPr>
            <p:ph type="title"/>
          </p:nvPr>
        </p:nvSpPr>
        <p:spPr>
          <a:prstGeom prst="rect">
            <a:avLst/>
          </a:prstGeom>
        </p:spPr>
        <p:txBody>
          <a:bodyPr/>
          <a:lstStyle/>
          <a:p>
            <a:pPr/>
            <a:r>
              <a:t>Activity Lifecycle</a:t>
            </a:r>
          </a:p>
        </p:txBody>
      </p:sp>
      <p:sp>
        <p:nvSpPr>
          <p:cNvPr id="132" name="Any Android activity goes through a certain life cycle during its life inside the Android app"/>
          <p:cNvSpPr txBox="1"/>
          <p:nvPr>
            <p:ph type="body" sz="half" idx="1"/>
          </p:nvPr>
        </p:nvSpPr>
        <p:spPr>
          <a:prstGeom prst="rect">
            <a:avLst/>
          </a:prstGeom>
        </p:spPr>
        <p:txBody>
          <a:bodyPr/>
          <a:lstStyle/>
          <a:p>
            <a:pPr/>
            <a:r>
              <a:t>Any Android activity goes through a certain life cycle during its life inside the Android app</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Activity Lifecycle"/>
          <p:cNvSpPr txBox="1"/>
          <p:nvPr>
            <p:ph type="title"/>
          </p:nvPr>
        </p:nvSpPr>
        <p:spPr>
          <a:prstGeom prst="rect">
            <a:avLst/>
          </a:prstGeom>
        </p:spPr>
        <p:txBody>
          <a:bodyPr/>
          <a:lstStyle/>
          <a:p>
            <a:pPr/>
            <a:r>
              <a:t>Activity Lifecycle</a:t>
            </a:r>
          </a:p>
        </p:txBody>
      </p:sp>
      <p:sp>
        <p:nvSpPr>
          <p:cNvPr id="135" name="onCreate() You must implement this callback, which fires when the system creates your activity. Your implementation should initialize the essential components of your activity. Most importantly, this is where you must call setContentView() to define the layout for the activity's user interface."/>
          <p:cNvSpPr txBox="1"/>
          <p:nvPr>
            <p:ph type="body" idx="1"/>
          </p:nvPr>
        </p:nvSpPr>
        <p:spPr>
          <a:prstGeom prst="rect">
            <a:avLst/>
          </a:prstGeom>
        </p:spPr>
        <p:txBody>
          <a:bodyPr/>
          <a:lstStyle/>
          <a:p>
            <a:pPr/>
            <a:r>
              <a:rPr b="1"/>
              <a:t>onCreate()</a:t>
            </a:r>
            <a:r>
              <a:t> You must implement this callback, which fires when the system creates your activity. Your implementation should initialize the essential components of your activity. Most importantly, this is where you must call </a:t>
            </a:r>
            <a:r>
              <a:rPr b="1"/>
              <a:t>setContentView()</a:t>
            </a:r>
            <a:r>
              <a:t> to define the layout for the activity's user interface.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ctivity Lifecycle"/>
          <p:cNvSpPr txBox="1"/>
          <p:nvPr>
            <p:ph type="title"/>
          </p:nvPr>
        </p:nvSpPr>
        <p:spPr>
          <a:prstGeom prst="rect">
            <a:avLst/>
          </a:prstGeom>
        </p:spPr>
        <p:txBody>
          <a:bodyPr/>
          <a:lstStyle/>
          <a:p>
            <a:pPr/>
            <a:r>
              <a:t>Activity Lifecycle</a:t>
            </a:r>
          </a:p>
        </p:txBody>
      </p:sp>
      <p:sp>
        <p:nvSpPr>
          <p:cNvPr id="138" name="onStart() As onCreate() exits, the activity enters the Started state, and the activity becomes visible to the user. This callback contains what amounts to the activity’s final preparations for coming to the foreground and becoming interactive."/>
          <p:cNvSpPr txBox="1"/>
          <p:nvPr>
            <p:ph type="body" idx="1"/>
          </p:nvPr>
        </p:nvSpPr>
        <p:spPr>
          <a:prstGeom prst="rect">
            <a:avLst/>
          </a:prstGeom>
        </p:spPr>
        <p:txBody>
          <a:bodyPr/>
          <a:lstStyle/>
          <a:p>
            <a:pPr/>
            <a:r>
              <a:rPr b="1"/>
              <a:t>onStart()</a:t>
            </a:r>
            <a:r>
              <a:t> As </a:t>
            </a:r>
            <a:r>
              <a:rPr b="1"/>
              <a:t>onCreate()</a:t>
            </a:r>
            <a:r>
              <a:t> exits, the activity enters the Started state, and the activity becomes visible to the user. This callback contains what amounts to the activity’s final preparations for coming to the foreground and becoming interactive.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Activity Lifecycle"/>
          <p:cNvSpPr txBox="1"/>
          <p:nvPr>
            <p:ph type="title"/>
          </p:nvPr>
        </p:nvSpPr>
        <p:spPr>
          <a:prstGeom prst="rect">
            <a:avLst/>
          </a:prstGeom>
        </p:spPr>
        <p:txBody>
          <a:bodyPr/>
          <a:lstStyle/>
          <a:p>
            <a:pPr/>
            <a:r>
              <a:t>Activity Lifecycle</a:t>
            </a:r>
          </a:p>
        </p:txBody>
      </p:sp>
      <p:sp>
        <p:nvSpPr>
          <p:cNvPr id="141" name="onResume() The system invokes this callback just before the activity starts interacting with the user. At this point, the activity is at the top of the activity stack, and captures all user input."/>
          <p:cNvSpPr txBox="1"/>
          <p:nvPr>
            <p:ph type="body" idx="1"/>
          </p:nvPr>
        </p:nvSpPr>
        <p:spPr>
          <a:prstGeom prst="rect">
            <a:avLst/>
          </a:prstGeom>
        </p:spPr>
        <p:txBody>
          <a:bodyPr/>
          <a:lstStyle/>
          <a:p>
            <a:pPr/>
            <a:r>
              <a:rPr b="1"/>
              <a:t>onResume()</a:t>
            </a:r>
            <a:r>
              <a:t> The system invokes this callback just before the activity starts interacting with the user. At this point, the activity is at the top of the activity stack, and captures all user input.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ctivity Lifecycle"/>
          <p:cNvSpPr txBox="1"/>
          <p:nvPr>
            <p:ph type="title"/>
          </p:nvPr>
        </p:nvSpPr>
        <p:spPr>
          <a:prstGeom prst="rect">
            <a:avLst/>
          </a:prstGeom>
        </p:spPr>
        <p:txBody>
          <a:bodyPr/>
          <a:lstStyle/>
          <a:p>
            <a:pPr/>
            <a:r>
              <a:t>Activity Lifecycle</a:t>
            </a:r>
          </a:p>
        </p:txBody>
      </p:sp>
      <p:sp>
        <p:nvSpPr>
          <p:cNvPr id="144" name="onPause() The system calls onPause() when the activity loses focus and enters a Paused state. This state occurs when, for example, the user taps the Back or Recents button. When the system calls onPause() for your activity, it technically means your activity is still partially visible, but most often is an indication that the user is leaving the activity, and the activity will soon enter the Stopped or Resumed state."/>
          <p:cNvSpPr txBox="1"/>
          <p:nvPr>
            <p:ph type="body" idx="1"/>
          </p:nvPr>
        </p:nvSpPr>
        <p:spPr>
          <a:prstGeom prst="rect">
            <a:avLst/>
          </a:prstGeom>
        </p:spPr>
        <p:txBody>
          <a:bodyPr/>
          <a:lstStyle/>
          <a:p>
            <a:pPr/>
            <a:r>
              <a:rPr b="1"/>
              <a:t>onPause()</a:t>
            </a:r>
            <a:r>
              <a:t> The system calls </a:t>
            </a:r>
            <a:r>
              <a:rPr b="1"/>
              <a:t>onPause()</a:t>
            </a:r>
            <a:r>
              <a:t> when the activity loses focus and enters a Paused state. This state occurs when, for example, the user taps the </a:t>
            </a:r>
            <a:r>
              <a:rPr b="1"/>
              <a:t>Back or Recents button</a:t>
            </a:r>
            <a:r>
              <a:t>. When the system calls </a:t>
            </a:r>
            <a:r>
              <a:rPr b="1"/>
              <a:t>onPause()</a:t>
            </a:r>
            <a:r>
              <a:t> for your activity, it technically means your activity is still partially visible, but most often is an indication that the user is leaving the activity, and the activity will soon enter the </a:t>
            </a:r>
            <a:r>
              <a:rPr b="1"/>
              <a:t>Stopped</a:t>
            </a:r>
            <a:r>
              <a:t> or </a:t>
            </a:r>
            <a:r>
              <a:rPr b="1"/>
              <a:t>Resumed</a:t>
            </a:r>
            <a:r>
              <a:t> state.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Activity Lifecycle"/>
          <p:cNvSpPr txBox="1"/>
          <p:nvPr>
            <p:ph type="title"/>
          </p:nvPr>
        </p:nvSpPr>
        <p:spPr>
          <a:prstGeom prst="rect">
            <a:avLst/>
          </a:prstGeom>
        </p:spPr>
        <p:txBody>
          <a:bodyPr/>
          <a:lstStyle/>
          <a:p>
            <a:pPr/>
            <a:r>
              <a:t>Activity Lifecycle</a:t>
            </a:r>
          </a:p>
        </p:txBody>
      </p:sp>
      <p:sp>
        <p:nvSpPr>
          <p:cNvPr id="147" name="onStop() The system calls onStop() when the activity is no longer visible to the user. This may happen because the activity is being destroyed, a new activity is starting, or an existing activity is entering a Resumed state and is covering the stopped activity. In all of these cases, the stopped activity is no longer visible at all."/>
          <p:cNvSpPr txBox="1"/>
          <p:nvPr>
            <p:ph type="body" idx="1"/>
          </p:nvPr>
        </p:nvSpPr>
        <p:spPr>
          <a:prstGeom prst="rect">
            <a:avLst/>
          </a:prstGeom>
        </p:spPr>
        <p:txBody>
          <a:bodyPr/>
          <a:lstStyle/>
          <a:p>
            <a:pPr/>
            <a:r>
              <a:rPr b="1"/>
              <a:t>onStop()</a:t>
            </a:r>
            <a:r>
              <a:t> The system calls </a:t>
            </a:r>
            <a:r>
              <a:rPr b="1"/>
              <a:t>onStop()</a:t>
            </a:r>
            <a:r>
              <a:t> when the activity is no longer visible to the user. This may happen because the activity is being destroyed, a new activity is starting, or an existing activity is entering a </a:t>
            </a:r>
            <a:r>
              <a:rPr b="1"/>
              <a:t>Resumed</a:t>
            </a:r>
            <a:r>
              <a:t> state and is covering the stopped activity. In all of these cases, the stopped activity is </a:t>
            </a:r>
            <a:r>
              <a:rPr b="1"/>
              <a:t>no longer visible</a:t>
            </a:r>
            <a:r>
              <a:t> at all.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