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74" r:id="rId8"/>
    <p:sldId id="261" r:id="rId9"/>
    <p:sldId id="275" r:id="rId10"/>
    <p:sldId id="27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90" r:id="rId21"/>
    <p:sldId id="271" r:id="rId22"/>
    <p:sldId id="272" r:id="rId23"/>
    <p:sldId id="273" r:id="rId24"/>
  </p:sldIdLst>
  <p:sldSz cx="12192000" cy="6858000"/>
  <p:notesSz cx="6858000" cy="9144000"/>
  <p:embeddedFontLst>
    <p:embeddedFont>
      <p:font typeface="SimSun" panose="02010600030101010101" pitchFamily="2" charset="-122"/>
      <p:regular r:id="rId29"/>
    </p:embeddedFont>
    <p:embeddedFont>
      <p:font typeface="Trebuchet MS" panose="020B0603020202020204"/>
      <p:regular r:id="rId30"/>
    </p:embeddedFont>
    <p:embeddedFont>
      <p:font typeface="Arial Narrow" panose="020B0606020202030204"/>
      <p:regular r:id="rId31"/>
      <p:bold r:id="rId32"/>
      <p:italic r:id="rId33"/>
      <p:boldItalic r:id="rId34"/>
    </p:embeddedFont>
    <p:embeddedFont>
      <p:font typeface="Arial Black" panose="020B0A04020102020204"/>
      <p:bold r:id="rId35"/>
    </p:embeddedFont>
    <p:embeddedFont>
      <p:font typeface="Trebuchet MS" panose="020B0603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11.fntdata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11T14:29:55.186" idx="1">
    <p:pos x="6000" y="0"/>
    <p:text>Present the Existing Diagram only
-Solatorio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11T14:29:55.187" idx="2">
    <p:pos x="6000" y="0"/>
    <p:text>Present the Existing Diagram only
-Solatorio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11T14:29:55.188" idx="3">
    <p:pos x="6000" y="0"/>
    <p:text>Present the Proposed System Diagram used by the Study
-Solatorio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11T14:29:55.185" idx="4">
    <p:pos x="6000" y="0"/>
    <p:text>Present the Proposed System Diagram used by the Study
-Solatorio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2" name="Google Shape;372;p1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1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1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1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1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1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1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 panose="020B0603020202020204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1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 panose="020B060302020202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110" name="Google Shape;110;p11"/>
          <p:cNvSpPr txBox="1"/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1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2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 panose="020B0603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2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3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 panose="020B0603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3"/>
          <p:cNvSpPr txBox="1"/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3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 panose="020B0603020202020204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“</a:t>
            </a:r>
            <a:endParaRPr lang="en-US" sz="7200" b="0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 panose="020B0603020202020204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”</a:t>
            </a:r>
            <a:endParaRPr lang="en-US" sz="7200" b="0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4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 panose="020B0603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4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54" name="Google Shape;154;p15"/>
          <p:cNvSpPr txBox="1"/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15"/>
          <p:cNvSpPr txBox="1"/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56" name="Google Shape;156;p15"/>
          <p:cNvSpPr txBox="1"/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15"/>
          <p:cNvSpPr txBox="1"/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58" name="Google Shape;158;p15"/>
          <p:cNvSpPr txBox="1"/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5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6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69" name="Google Shape;169;p16"/>
          <p:cNvSpPr/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0" name="Google Shape;170;p16"/>
          <p:cNvSpPr txBox="1"/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6"/>
          <p:cNvSpPr txBox="1"/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2" name="Google Shape;172;p16"/>
          <p:cNvSpPr/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3" name="Google Shape;173;p16"/>
          <p:cNvSpPr txBox="1"/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16"/>
          <p:cNvSpPr txBox="1"/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5" name="Google Shape;175;p16"/>
          <p:cNvSpPr/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6" name="Google Shape;176;p16"/>
          <p:cNvSpPr txBox="1"/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16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7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type="body" idx="1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type="body" idx="1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6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0" name="Google Shape;60;p6"/>
          <p:cNvSpPr txBox="1"/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2" name="Google Shape;62;p6"/>
          <p:cNvSpPr txBox="1"/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8" descr="HD-ShadowShort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8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9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9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0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0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99" name="Google Shape;99;p10"/>
          <p:cNvSpPr txBox="1"/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0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hashOverlay-FullResolve.png"/>
          <p:cNvPicPr preferRelativeResize="0"/>
          <p:nvPr/>
        </p:nvPicPr>
        <p:blipFill rotWithShape="1">
          <a:blip r:embed="rId18">
            <a:alphaModFix amt="10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4.xml"/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/>
        </p:nvSpPr>
        <p:spPr>
          <a:xfrm>
            <a:off x="-152399" y="0"/>
            <a:ext cx="12420600" cy="1083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 panose="020B0603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90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800" b="0" i="1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 panose="020B0603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35625" y="76998"/>
            <a:ext cx="943108" cy="91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36368" y="116206"/>
            <a:ext cx="1105321" cy="8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/>
          <p:nvPr/>
        </p:nvSpPr>
        <p:spPr>
          <a:xfrm>
            <a:off x="0" y="1498600"/>
            <a:ext cx="8966200" cy="212153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BLOOD LINK: A MOBILE-BASED HYBRID BLOOD BANK FOR RED CROSS MUNTINLUPA CHAPTER</a:t>
            </a:r>
            <a:endParaRPr lang="en-US" sz="4400" b="1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9110132" y="1498600"/>
            <a:ext cx="3081867" cy="1744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03424" y="4373557"/>
            <a:ext cx="1584030" cy="1790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97013" y="4373558"/>
            <a:ext cx="1584030" cy="1790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281579" y="4373556"/>
            <a:ext cx="1696509" cy="179017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/>
        </p:nvSpPr>
        <p:spPr>
          <a:xfrm>
            <a:off x="1303867" y="6231467"/>
            <a:ext cx="2997203" cy="4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MARY GRACE S. SANTARIN</a:t>
            </a:r>
            <a:endParaRPr lang="en-US" b="1" i="0" u="none" strike="noStrike" cap="none">
              <a:solidFill>
                <a:schemeClr val="lt1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santarin</a:t>
            </a:r>
            <a:r>
              <a:rPr lang="en-US" sz="1200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marygrace</a:t>
            </a: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_act@plmun.edu.ph</a:t>
            </a:r>
            <a:endParaRPr lang="en-US" sz="1200" b="0" i="0" u="none" strike="noStrike" cap="none">
              <a:solidFill>
                <a:schemeClr val="lt1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4639735" y="6231467"/>
            <a:ext cx="2997203" cy="4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JANREY CYRIL C. FADERANGA</a:t>
            </a:r>
            <a:endParaRPr lang="en-US" sz="1400" b="1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faderanga</a:t>
            </a:r>
            <a:r>
              <a:rPr lang="en-US" sz="1200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janreycyril</a:t>
            </a: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_act@plmun.edu.ph</a:t>
            </a:r>
            <a:endParaRPr lang="en-US" sz="1200" b="0" i="0" u="none" strike="noStrike" cap="none">
              <a:solidFill>
                <a:schemeClr val="lt1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7907869" y="6239934"/>
            <a:ext cx="2997203" cy="4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KYRAH A. PANGILINAN</a:t>
            </a:r>
            <a:endParaRPr lang="en-US" sz="1400" b="1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pangilinan</a:t>
            </a:r>
            <a:r>
              <a:rPr lang="en-US" sz="1200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kyrah</a:t>
            </a: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_act@plmun.edu.ph</a:t>
            </a:r>
            <a:endParaRPr lang="en-US" sz="1200" b="0" i="0" u="none" strike="noStrike" cap="none">
              <a:solidFill>
                <a:schemeClr val="lt1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10902431" y="2042404"/>
            <a:ext cx="1289567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Program/ Section: </a:t>
            </a:r>
            <a:endParaRPr lang="en-US" sz="1200" b="1" i="0" u="none" strike="noStrike" cap="none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BSIT 3C     </a:t>
            </a:r>
            <a:endParaRPr lang="en-US" sz="1200" b="0" i="0" u="sng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Adviser: </a:t>
            </a:r>
            <a:endParaRPr lang="en-US" sz="1200" b="1" i="0" u="none" strike="noStrike" cap="none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sng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Ms. Kaycee R. Mendez, MIT, LPT</a:t>
            </a:r>
            <a:endParaRPr lang="en-US" sz="1100" b="0" i="0" u="sng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14" name="Google Shape;214;p19" descr="A person in a graduation gown&#10;&#10;Description automatically generated"/>
          <p:cNvPicPr preferRelativeResize="0"/>
          <p:nvPr/>
        </p:nvPicPr>
        <p:blipFill rotWithShape="1">
          <a:blip r:embed="rId5"/>
          <a:srcRect l="29471" r="9096"/>
          <a:stretch>
            <a:fillRect/>
          </a:stretch>
        </p:blipFill>
        <p:spPr>
          <a:xfrm rot="-5400000">
            <a:off x="9281810" y="1926018"/>
            <a:ext cx="1487689" cy="1614429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" name="Picture 1" descr="347439596_2687880194683334_4071651747867686290_n"/>
          <p:cNvPicPr>
            <a:picLocks noChangeAspect="1"/>
          </p:cNvPicPr>
          <p:nvPr/>
        </p:nvPicPr>
        <p:blipFill>
          <a:blip r:embed="rId6"/>
          <a:srcRect l="-114726" t="60102" r="120113" b="-31271"/>
          <a:stretch>
            <a:fillRect/>
          </a:stretch>
        </p:blipFill>
        <p:spPr>
          <a:xfrm>
            <a:off x="2003425" y="4364990"/>
            <a:ext cx="1771508" cy="1875600"/>
          </a:xfrm>
          <a:prstGeom prst="rect">
            <a:avLst/>
          </a:prstGeom>
        </p:spPr>
      </p:pic>
      <p:pic>
        <p:nvPicPr>
          <p:cNvPr id="5" name="Picture 4" descr="347439596_2687880194683334_4071651747867686290_n"/>
          <p:cNvPicPr>
            <a:picLocks noChangeAspect="1"/>
          </p:cNvPicPr>
          <p:nvPr/>
        </p:nvPicPr>
        <p:blipFill>
          <a:blip r:embed="rId6"/>
          <a:srcRect l="2351" t="3307" r="2771" b="25351"/>
          <a:stretch>
            <a:fillRect/>
          </a:stretch>
        </p:blipFill>
        <p:spPr>
          <a:xfrm>
            <a:off x="1919605" y="4364990"/>
            <a:ext cx="1741805" cy="1842135"/>
          </a:xfrm>
          <a:prstGeom prst="rect">
            <a:avLst/>
          </a:prstGeom>
        </p:spPr>
      </p:pic>
      <p:pic>
        <p:nvPicPr>
          <p:cNvPr id="6" name="Picture 5" descr="347267030_2687880001350020_7949421363527197440_n"/>
          <p:cNvPicPr>
            <a:picLocks noChangeAspect="1"/>
          </p:cNvPicPr>
          <p:nvPr/>
        </p:nvPicPr>
        <p:blipFill>
          <a:blip r:embed="rId7"/>
          <a:srcRect l="2362" t="2559" r="2347" b="25851"/>
          <a:stretch>
            <a:fillRect/>
          </a:stretch>
        </p:blipFill>
        <p:spPr>
          <a:xfrm>
            <a:off x="5257800" y="4364355"/>
            <a:ext cx="1743710" cy="1842770"/>
          </a:xfrm>
          <a:prstGeom prst="rect">
            <a:avLst/>
          </a:prstGeom>
        </p:spPr>
      </p:pic>
      <p:pic>
        <p:nvPicPr>
          <p:cNvPr id="8" name="Picture 7" descr="347558177_2687880291349991_819940733906927890_n"/>
          <p:cNvPicPr>
            <a:picLocks noChangeAspect="1"/>
          </p:cNvPicPr>
          <p:nvPr/>
        </p:nvPicPr>
        <p:blipFill>
          <a:blip r:embed="rId8"/>
          <a:srcRect l="2956" t="3148" r="2552" b="25454"/>
          <a:stretch>
            <a:fillRect/>
          </a:stretch>
        </p:blipFill>
        <p:spPr>
          <a:xfrm>
            <a:off x="8519795" y="4364990"/>
            <a:ext cx="1732915" cy="18427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275" name="Google Shape;275;p26"/>
          <p:cNvSpPr txBox="1"/>
          <p:nvPr>
            <p:ph type="body" idx="1"/>
          </p:nvPr>
        </p:nvSpPr>
        <p:spPr>
          <a:xfrm>
            <a:off x="335091" y="1989101"/>
            <a:ext cx="384934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Requirements Analysis </a:t>
            </a:r>
            <a:endParaRPr lang="en-US" b="1"/>
          </a:p>
        </p:txBody>
      </p:sp>
      <p:sp>
        <p:nvSpPr>
          <p:cNvPr id="276" name="Google Shape;276;p26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7" name="Google Shape;277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26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280" name="Google Shape;280;p26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6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6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6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1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03705" y="2348865"/>
            <a:ext cx="8114665" cy="4459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294" name="Google Shape;294;p27"/>
          <p:cNvSpPr txBox="1"/>
          <p:nvPr>
            <p:ph type="body" idx="1"/>
          </p:nvPr>
        </p:nvSpPr>
        <p:spPr>
          <a:xfrm>
            <a:off x="460186" y="2192936"/>
            <a:ext cx="4639715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Requirements Analysis (cont.) </a:t>
            </a:r>
            <a:endParaRPr lang="en-US" b="1"/>
          </a:p>
        </p:txBody>
      </p:sp>
      <p:sp>
        <p:nvSpPr>
          <p:cNvPr id="295" name="Google Shape;295;p27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96" name="Google Shape;296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7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27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299" name="Google Shape;299;p27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27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7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3" name="Google Shape;303;p27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27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313" name="Google Shape;313;p28"/>
          <p:cNvSpPr txBox="1"/>
          <p:nvPr>
            <p:ph type="body" idx="1"/>
          </p:nvPr>
        </p:nvSpPr>
        <p:spPr>
          <a:xfrm>
            <a:off x="263336" y="2020216"/>
            <a:ext cx="451716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Requirements Documentation</a:t>
            </a:r>
            <a:endParaRPr lang="en-US" b="1"/>
          </a:p>
        </p:txBody>
      </p:sp>
      <p:sp>
        <p:nvSpPr>
          <p:cNvPr id="314" name="Google Shape;314;p28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28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318" name="Google Shape;318;p28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8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8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8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11070" y="2407920"/>
            <a:ext cx="7706995" cy="44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332" name="Google Shape;332;p29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Requirements Documentation (cont.)</a:t>
            </a:r>
            <a:endParaRPr lang="en-US" b="1"/>
          </a:p>
        </p:txBody>
      </p:sp>
      <p:sp>
        <p:nvSpPr>
          <p:cNvPr id="333" name="Google Shape;333;p29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34" name="Google Shape;334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9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29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337" name="Google Shape;337;p29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9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29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29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351" name="Google Shape;351;p30"/>
          <p:cNvSpPr txBox="1"/>
          <p:nvPr>
            <p:ph type="body" idx="1"/>
          </p:nvPr>
        </p:nvSpPr>
        <p:spPr>
          <a:xfrm>
            <a:off x="460186" y="2192936"/>
            <a:ext cx="7998014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b="1"/>
              <a:t>Design of Software, Systems, Product and/ or Processes</a:t>
            </a:r>
            <a:endParaRPr lang="en-US" b="1"/>
          </a:p>
        </p:txBody>
      </p:sp>
      <p:sp>
        <p:nvSpPr>
          <p:cNvPr id="352" name="Google Shape;352;p30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53" name="Google Shape;353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0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30"/>
          <p:cNvGrpSpPr/>
          <p:nvPr/>
        </p:nvGrpSpPr>
        <p:grpSpPr>
          <a:xfrm>
            <a:off x="1848042" y="2708825"/>
            <a:ext cx="8126730" cy="3940810"/>
            <a:chOff x="615" y="1018169"/>
            <a:chExt cx="8126730" cy="3940810"/>
          </a:xfrm>
        </p:grpSpPr>
        <p:sp>
          <p:nvSpPr>
            <p:cNvPr id="356" name="Google Shape;356;p30"/>
            <p:cNvSpPr/>
            <p:nvPr/>
          </p:nvSpPr>
          <p:spPr>
            <a:xfrm>
              <a:off x="615" y="1121039"/>
              <a:ext cx="2647315" cy="3834765"/>
            </a:xfrm>
            <a:prstGeom prst="roundRect">
              <a:avLst>
                <a:gd name="adj" fmla="val 5000"/>
              </a:avLst>
            </a:prstGeom>
            <a:solidFill>
              <a:schemeClr val="lt1"/>
            </a:solidFill>
            <a:ln w="12700" cap="flat" cmpd="sng">
              <a:solidFill>
                <a:srgbClr val="1973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30"/>
            <p:cNvSpPr txBox="1"/>
            <p:nvPr/>
          </p:nvSpPr>
          <p:spPr>
            <a:xfrm rot="-5400000">
              <a:off x="-1037070" y="2158725"/>
              <a:ext cx="2604801" cy="529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75" rIns="137775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rebuchet MS" panose="020B0603020202020204"/>
                <a:buNone/>
              </a:pPr>
              <a:endParaRPr sz="31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30046" y="1121039"/>
              <a:ext cx="1972131" cy="3176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30"/>
            <p:cNvSpPr txBox="1"/>
            <p:nvPr/>
          </p:nvSpPr>
          <p:spPr>
            <a:xfrm>
              <a:off x="133330" y="1018169"/>
              <a:ext cx="1972310" cy="18802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98875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 b="1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Knowledge Requirements</a:t>
              </a:r>
              <a:endParaRPr sz="1200" b="1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Database Management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Mobile Development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Backend Devepment and APIs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Software tools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Frontend Development and frameworks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Mobile App Development platform</a:t>
              </a:r>
              <a:b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</a:br>
              <a:b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</a:br>
              <a:r>
                <a:rPr sz="1200" b="1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Software Requirements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2740640" y="1121039"/>
              <a:ext cx="2647315" cy="3834765"/>
            </a:xfrm>
            <a:prstGeom prst="roundRect">
              <a:avLst>
                <a:gd name="adj" fmla="val 5000"/>
              </a:avLst>
            </a:prstGeom>
            <a:solidFill>
              <a:schemeClr val="lt1"/>
            </a:solidFill>
            <a:ln w="12700" cap="flat" cmpd="sng">
              <a:solidFill>
                <a:srgbClr val="1973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30"/>
            <p:cNvSpPr txBox="1"/>
            <p:nvPr/>
          </p:nvSpPr>
          <p:spPr>
            <a:xfrm rot="-5400000">
              <a:off x="1702736" y="2158725"/>
              <a:ext cx="2604801" cy="529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75" rIns="137775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rebuchet MS" panose="020B0603020202020204"/>
                <a:buNone/>
              </a:pPr>
              <a:endParaRPr sz="31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 rot="5400000">
              <a:off x="2520299" y="2729976"/>
              <a:ext cx="466715" cy="397073"/>
            </a:xfrm>
            <a:prstGeom prst="flowChartExtract">
              <a:avLst/>
            </a:prstGeom>
            <a:solidFill>
              <a:schemeClr val="lt1"/>
            </a:solidFill>
            <a:ln w="12700" cap="flat" cmpd="sng">
              <a:solidFill>
                <a:srgbClr val="1C7F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3269853" y="1121039"/>
              <a:ext cx="1972131" cy="3176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30"/>
            <p:cNvSpPr txBox="1"/>
            <p:nvPr/>
          </p:nvSpPr>
          <p:spPr>
            <a:xfrm>
              <a:off x="3065125" y="1882404"/>
              <a:ext cx="1972310" cy="2494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98875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 b="1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RAD Methodology</a:t>
              </a:r>
              <a:endParaRPr sz="1200" b="1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Requirements Analysis and Planning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Software Architecture and Design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System Construction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Cutoverthodology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Requirements Analysis and Planning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Software Architecture and Design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System Construction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Cutover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5480030" y="1121039"/>
              <a:ext cx="2647315" cy="3837940"/>
            </a:xfrm>
            <a:prstGeom prst="roundRect">
              <a:avLst>
                <a:gd name="adj" fmla="val 5000"/>
              </a:avLst>
            </a:prstGeom>
            <a:solidFill>
              <a:schemeClr val="lt1"/>
            </a:solidFill>
            <a:ln w="12700" cap="flat" cmpd="sng">
              <a:solidFill>
                <a:srgbClr val="1973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30"/>
            <p:cNvSpPr txBox="1"/>
            <p:nvPr/>
          </p:nvSpPr>
          <p:spPr>
            <a:xfrm rot="-5400000">
              <a:off x="4442543" y="2158725"/>
              <a:ext cx="2604801" cy="529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75" rIns="137775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rebuchet MS" panose="020B0603020202020204"/>
                <a:buNone/>
              </a:pPr>
              <a:endParaRPr sz="31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 rot="5400000">
              <a:off x="5259471" y="2781411"/>
              <a:ext cx="466715" cy="397073"/>
            </a:xfrm>
            <a:prstGeom prst="flowChartExtract">
              <a:avLst/>
            </a:prstGeom>
            <a:solidFill>
              <a:schemeClr val="lt1"/>
            </a:solidFill>
            <a:ln w="12700" cap="flat" cmpd="sng">
              <a:solidFill>
                <a:srgbClr val="1C7F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6009659" y="1121039"/>
              <a:ext cx="1972131" cy="3176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0"/>
            <p:cNvSpPr txBox="1"/>
            <p:nvPr/>
          </p:nvSpPr>
          <p:spPr>
            <a:xfrm>
              <a:off x="5864205" y="2530104"/>
              <a:ext cx="1972310" cy="10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98875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5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Blood Link: A Mobile-Based Hybrid Blood Bank For Red Cross Muntinlupa Chapter</a:t>
              </a:r>
              <a:endParaRPr sz="15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3072130" y="4869180"/>
            <a:ext cx="1279525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Expo Go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MySql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Nativewind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ChatGPT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endParaRPr lang="en-US" sz="1200"/>
          </a:p>
        </p:txBody>
      </p:sp>
      <p:sp>
        <p:nvSpPr>
          <p:cNvPr id="2" name="Text Box 1"/>
          <p:cNvSpPr txBox="1"/>
          <p:nvPr/>
        </p:nvSpPr>
        <p:spPr>
          <a:xfrm>
            <a:off x="1919605" y="4869180"/>
            <a:ext cx="119253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Visual Studio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Git/Github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JavaScript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Node.js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endParaRPr 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1951990" y="5589270"/>
            <a:ext cx="2076450" cy="755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>
                <a:latin typeface="Trebuchet MS" panose="020B0603020202020204" charset="0"/>
                <a:cs typeface="Trebuchet MS" panose="020B0603020202020204" charset="0"/>
              </a:rPr>
              <a:t>Hardware Requirements</a:t>
            </a:r>
            <a:endParaRPr lang="en-US" sz="1200" b="1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US" sz="1200"/>
              <a:t>- Computer</a:t>
            </a:r>
            <a:endParaRPr lang="en-US" sz="1200"/>
          </a:p>
          <a:p>
            <a:r>
              <a:rPr lang="en-US" sz="1200"/>
              <a:t>- Internet </a:t>
            </a:r>
            <a:r>
              <a:rPr lang="en-US" sz="1200">
                <a:latin typeface="Trebuchet MS" panose="020B0603020202020204" charset="0"/>
                <a:cs typeface="Trebuchet MS" panose="020B0603020202020204" charset="0"/>
              </a:rPr>
              <a:t>Connection</a:t>
            </a:r>
            <a:endParaRPr lang="en-US" sz="1200"/>
          </a:p>
          <a:p>
            <a:r>
              <a:rPr lang="en-US" sz="1200"/>
              <a:t>- Mobile Devices</a:t>
            </a:r>
            <a:endParaRPr 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375" name="Google Shape;375;p31"/>
          <p:cNvSpPr txBox="1"/>
          <p:nvPr>
            <p:ph type="body" idx="1"/>
          </p:nvPr>
        </p:nvSpPr>
        <p:spPr>
          <a:xfrm>
            <a:off x="335726" y="1999261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System Architectural Diagram</a:t>
            </a:r>
            <a:endParaRPr lang="en-US" b="1"/>
          </a:p>
        </p:txBody>
      </p:sp>
      <p:sp>
        <p:nvSpPr>
          <p:cNvPr id="376" name="Google Shape;376;p31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77" name="Google Shape;377;p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1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31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380" name="Google Shape;380;p31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1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1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1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" name="Picture 2" descr="system archite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40" y="2370455"/>
            <a:ext cx="6889115" cy="4365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394" name="Google Shape;394;p32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Project Development</a:t>
            </a:r>
            <a:endParaRPr lang="en-US" b="1"/>
          </a:p>
        </p:txBody>
      </p:sp>
      <p:sp>
        <p:nvSpPr>
          <p:cNvPr id="395" name="Google Shape;395;p32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96" name="Google Shape;396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2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27131"/>
          <a:stretch>
            <a:fillRect/>
          </a:stretch>
        </p:blipFill>
        <p:spPr>
          <a:xfrm>
            <a:off x="2712085" y="2780665"/>
            <a:ext cx="6363335" cy="329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413" name="Google Shape;413;p33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Testing Procedures - Alpha Testing</a:t>
            </a:r>
            <a:endParaRPr lang="en-US" b="1"/>
          </a:p>
        </p:txBody>
      </p:sp>
      <p:sp>
        <p:nvSpPr>
          <p:cNvPr id="414" name="Google Shape;414;p33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15" name="Google Shape;415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3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/>
          <p:nvPr/>
        </p:nvGraphicFramePr>
        <p:xfrm>
          <a:off x="1631950" y="2924810"/>
          <a:ext cx="8533130" cy="355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95"/>
                <a:gridCol w="53092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Aspect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Alpha Testing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Purpose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Identify and fix bugs, enhance features, and ensure the system meets requirements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Participants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Developers, testers, and selected internal users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Scope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All major features including Database Connection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Focus Areas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Functionality, usability, performance, and security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Duration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Typically shorter, lasting a few week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Feedback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Collected from development team</a:t>
                      </a:r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 Resolution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Immediate and iterative, as issues are reported and fixed quickly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Output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Improved and more stable version of the system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413" name="Google Shape;413;p33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Testing Procedures - Beta Testing</a:t>
            </a:r>
            <a:endParaRPr lang="en-US" b="1"/>
          </a:p>
        </p:txBody>
      </p:sp>
      <p:sp>
        <p:nvSpPr>
          <p:cNvPr id="414" name="Google Shape;414;p33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15" name="Google Shape;415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3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/>
          <p:nvPr/>
        </p:nvGraphicFramePr>
        <p:xfrm>
          <a:off x="1631950" y="2924810"/>
          <a:ext cx="8533130" cy="355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95"/>
                <a:gridCol w="53092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Aspect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Beta Testing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Purpose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Validate the system's performance, usability, and reliability in real-world scenarios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Participants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broader group of actual end-users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Scope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Real-world usage of the system by actual users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Focus Areas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 experience, system performance, and overall reliability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Duration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Typically longer, lasting several weeks to months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Feedback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Collected from actual end-users</a:t>
                      </a:r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 Resolution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 are documented for post-beta fixes and improvements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Output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Final adjustments and fixes leading to the official release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422" name="Google Shape;422;p34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Implementation Plan</a:t>
            </a:r>
            <a:endParaRPr lang="en-US" b="1"/>
          </a:p>
        </p:txBody>
      </p:sp>
      <p:sp>
        <p:nvSpPr>
          <p:cNvPr id="423" name="Google Shape;423;p34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24" name="Google Shape;424;p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4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/>
          <p:nvPr/>
        </p:nvGraphicFramePr>
        <p:xfrm>
          <a:off x="1847850" y="2780665"/>
          <a:ext cx="8531860" cy="388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+mj-lt"/>
                          <a:cs typeface="+mj-lt"/>
                        </a:rPr>
                        <a:t>Strategy</a:t>
                      </a:r>
                      <a:endParaRPr lang="en-US" sz="1200">
                        <a:latin typeface="+mj-lt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+mj-lt"/>
                          <a:cs typeface="+mj-lt"/>
                        </a:rPr>
                        <a:t>Activities</a:t>
                      </a:r>
                      <a:endParaRPr lang="en-US" sz="1200">
                        <a:latin typeface="+mj-lt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+mj-lt"/>
                          <a:cs typeface="+mj-lt"/>
                        </a:rPr>
                        <a:t>Persons Involved</a:t>
                      </a:r>
                      <a:endParaRPr lang="en-US" sz="1200">
                        <a:latin typeface="+mj-lt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+mj-lt"/>
                          <a:cs typeface="+mj-lt"/>
                        </a:rPr>
                        <a:t>Duration</a:t>
                      </a:r>
                      <a:endParaRPr lang="en-US" sz="1200">
                        <a:latin typeface="+mj-lt"/>
                        <a:cs typeface="+mj-lt"/>
                      </a:endParaRPr>
                    </a:p>
                  </a:txBody>
                  <a:tcPr/>
                </a:tc>
              </a:tr>
              <a:tr h="746760">
                <a:tc>
                  <a:txBody>
                    <a:bodyPr/>
                    <a:p>
                      <a:pPr marL="6731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Approval from the company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Send letters for the approval of Administrators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Researchers, Administrator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1 – 2 Days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</a:tr>
              <a:tr h="1263015">
                <a:tc>
                  <a:txBody>
                    <a:bodyPr/>
                    <a:p>
                      <a:pPr marL="6731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System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  <a:p>
                      <a:pPr marL="6731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Installation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Installation of the system and checking of the facility that needs an upgrade (software and hardware).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Researchers, Administrator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2 - 3 Days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</a:tr>
              <a:tr h="767080">
                <a:tc>
                  <a:txBody>
                    <a:bodyPr/>
                    <a:p>
                      <a:pPr marL="6731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Information Distribution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Send Flyers, Brochures,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Posters, and User Manual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  <a:sym typeface="+mn-ea"/>
                        </a:rPr>
                        <a:t>Researchers, Administrator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1 Day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</a:tr>
              <a:tr h="381000">
                <a:tc>
                  <a:txBody>
                    <a:bodyPr/>
                    <a:p>
                      <a:pPr marL="6731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3- Day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  <a:p>
                      <a:pPr marL="6731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Training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Hands-on Training and System Demo/ Lectures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buNone/>
                      </a:pPr>
                      <a:r>
                        <a:rPr lang="en-US" sz="1400">
                          <a:latin typeface="+mj-lt"/>
                          <a:cs typeface="+mj-lt"/>
                        </a:rPr>
                        <a:t>Researchers, Adviser, </a:t>
                      </a:r>
                      <a:endParaRPr lang="en-US" sz="1400">
                        <a:latin typeface="+mj-lt"/>
                        <a:cs typeface="+mj-lt"/>
                      </a:endParaRPr>
                    </a:p>
                    <a:p>
                      <a:pPr marL="0" indent="0" algn="l" eaLnBrk="1" fontAlgn="auto" latinLnBrk="0" hangingPunct="1">
                        <a:buNone/>
                      </a:pPr>
                      <a:r>
                        <a:rPr lang="en-US" sz="1400">
                          <a:latin typeface="+mj-lt"/>
                          <a:cs typeface="+mj-lt"/>
                        </a:rPr>
                        <a:t>Officer and </a:t>
                      </a:r>
                      <a:endParaRPr lang="en-US" sz="1400">
                        <a:latin typeface="+mj-lt"/>
                        <a:cs typeface="+mj-lt"/>
                      </a:endParaRPr>
                    </a:p>
                    <a:p>
                      <a:pPr marL="0" indent="0" algn="l" eaLnBrk="1" fontAlgn="auto" latinLnBrk="0" hangingPunct="1">
                        <a:buNone/>
                      </a:pPr>
                      <a:r>
                        <a:rPr lang="en-US" sz="1400">
                          <a:latin typeface="+mj-lt"/>
                          <a:cs typeface="+mj-lt"/>
                        </a:rPr>
                        <a:t>Administrator</a:t>
                      </a:r>
                      <a:endParaRPr lang="en-US" sz="1400">
                        <a:latin typeface="+mj-lt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buNone/>
                      </a:pPr>
                      <a:r>
                        <a:rPr lang="en-US" sz="1400">
                          <a:latin typeface="+mj-lt"/>
                          <a:cs typeface="+mj-lt"/>
                        </a:rPr>
                        <a:t>3 Days </a:t>
                      </a:r>
                      <a:endParaRPr lang="en-US" sz="1400">
                        <a:latin typeface="+mj-lt"/>
                        <a:cs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Introduction</a:t>
            </a:r>
            <a:endParaRPr lang="en-US"/>
          </a:p>
        </p:txBody>
      </p:sp>
      <p:sp>
        <p:nvSpPr>
          <p:cNvPr id="220" name="Google Shape;220;p20"/>
          <p:cNvSpPr txBox="1"/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22" name="Google Shape;222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PROPOSED SYSTEM DESIGN</a:t>
            </a:r>
            <a:endParaRPr lang="en-US"/>
          </a:p>
        </p:txBody>
      </p:sp>
      <p:sp>
        <p:nvSpPr>
          <p:cNvPr id="431" name="Google Shape;431;p35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Show the System Design </a:t>
            </a:r>
            <a:endParaRPr lang="en-US" b="1"/>
          </a:p>
        </p:txBody>
      </p:sp>
      <p:sp>
        <p:nvSpPr>
          <p:cNvPr id="432" name="Google Shape;432;p35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33" name="Google Shape;433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5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End Presentation</a:t>
            </a:r>
            <a:endParaRPr lang="en-US"/>
          </a:p>
        </p:txBody>
      </p:sp>
      <p:sp>
        <p:nvSpPr>
          <p:cNvPr id="440" name="Google Shape;440;p36"/>
          <p:cNvSpPr txBox="1"/>
          <p:nvPr>
            <p:ph type="body" idx="1"/>
          </p:nvPr>
        </p:nvSpPr>
        <p:spPr>
          <a:xfrm>
            <a:off x="2805452" y="2836403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</a:pPr>
            <a:r>
              <a:rPr lang="en-US" sz="9600" b="1"/>
              <a:t>Thank You</a:t>
            </a:r>
            <a:endParaRPr lang="en-US" sz="9600" b="1"/>
          </a:p>
        </p:txBody>
      </p:sp>
      <p:sp>
        <p:nvSpPr>
          <p:cNvPr id="441" name="Google Shape;441;p36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42" name="Google Shape;442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6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Purpose and Description</a:t>
            </a:r>
            <a:endParaRPr lang="en-US"/>
          </a:p>
        </p:txBody>
      </p:sp>
      <p:sp>
        <p:nvSpPr>
          <p:cNvPr id="238" name="Google Shape;238;p22"/>
          <p:cNvSpPr txBox="1"/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Objectives of the Study</a:t>
            </a:r>
            <a:endParaRPr lang="en-US"/>
          </a:p>
        </p:txBody>
      </p:sp>
      <p:sp>
        <p:nvSpPr>
          <p:cNvPr id="247" name="Google Shape;247;p23"/>
          <p:cNvSpPr txBox="1"/>
          <p:nvPr>
            <p:ph type="body" idx="1"/>
          </p:nvPr>
        </p:nvSpPr>
        <p:spPr>
          <a:xfrm>
            <a:off x="460186" y="2336873"/>
            <a:ext cx="10639612" cy="134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General Objective: </a:t>
            </a:r>
            <a:endParaRPr lang="en-US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	</a:t>
            </a:r>
            <a:r>
              <a:rPr lang="en-US">
                <a:solidFill>
                  <a:schemeClr val="dk1"/>
                </a:solidFill>
              </a:rPr>
              <a:t>The main objective of this study is to develop</a:t>
            </a:r>
            <a:r>
              <a:rPr lang="en-PH" altLang="en-US">
                <a:solidFill>
                  <a:schemeClr val="dk1"/>
                </a:solidFill>
              </a:rPr>
              <a:t> Mobile-Based</a:t>
            </a:r>
            <a:endParaRPr lang="en-PH" altLang="en-US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PH" altLang="en-US">
                <a:solidFill>
                  <a:schemeClr val="dk1"/>
                </a:solidFill>
              </a:rPr>
              <a:t>Hybrid Blood Bank system.</a:t>
            </a:r>
            <a:endParaRPr lang="en-PH" altLang="en-US">
              <a:solidFill>
                <a:schemeClr val="dk1"/>
              </a:solidFill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9" name="Google Shape;24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3"/>
          <p:cNvSpPr txBox="1"/>
          <p:nvPr/>
        </p:nvSpPr>
        <p:spPr>
          <a:xfrm>
            <a:off x="460375" y="3730625"/>
            <a:ext cx="9728835" cy="286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Specific Objective: </a:t>
            </a:r>
            <a:endParaRPr lang="en-US" sz="2400" b="1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AutoNum type="arabicPeriod"/>
            </a:pPr>
            <a:r>
              <a:rPr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To design the system using the following features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/>
            </a:pPr>
            <a:r>
              <a:rPr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User login/register functionality</a:t>
            </a:r>
            <a:r>
              <a:rPr lang="en-PH"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/>
            </a:pPr>
            <a:r>
              <a:rPr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Pre-screening health assessments</a:t>
            </a:r>
            <a:r>
              <a:rPr lang="en-PH"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/>
            </a:pPr>
            <a:r>
              <a:rPr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Scheduling blood donation appointments</a:t>
            </a:r>
            <a:r>
              <a:rPr lang="en-PH"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/>
            </a:pPr>
            <a:r>
              <a:rPr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User notifications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 panose="020B0603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endParaRPr sz="24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Objectives of the Study</a:t>
            </a:r>
            <a:endParaRPr lang="en-US"/>
          </a:p>
        </p:txBody>
      </p:sp>
      <p:sp>
        <p:nvSpPr>
          <p:cNvPr id="247" name="Google Shape;247;p23"/>
          <p:cNvSpPr txBox="1"/>
          <p:nvPr>
            <p:ph type="body" idx="1"/>
          </p:nvPr>
        </p:nvSpPr>
        <p:spPr>
          <a:xfrm>
            <a:off x="460375" y="2336800"/>
            <a:ext cx="10639425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 startAt="5"/>
            </a:pPr>
            <a:r>
              <a:rPr sz="2400">
                <a:solidFill>
                  <a:schemeClr val="dk1"/>
                </a:solidFill>
                <a:sym typeface="Trebuchet MS" panose="020B0603020202020204"/>
              </a:rPr>
              <a:t>Real-time inventory updates</a:t>
            </a:r>
            <a:r>
              <a:rPr lang="en-PH" sz="2400">
                <a:solidFill>
                  <a:schemeClr val="dk1"/>
                </a:solidFill>
                <a:sym typeface="Trebuchet MS" panose="020B0603020202020204"/>
              </a:rPr>
              <a:t>.</a:t>
            </a:r>
            <a:endParaRPr sz="2400">
              <a:solidFill>
                <a:schemeClr val="dk1"/>
              </a:solidFill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 startAt="5"/>
            </a:pPr>
            <a:r>
              <a:rPr lang="en-PH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</a:t>
            </a:r>
            <a:r>
              <a:rPr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ommunication between donors and recipients</a:t>
            </a:r>
            <a:r>
              <a:rPr lang="en-PH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 startAt="5"/>
            </a:pPr>
            <a:r>
              <a:rPr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Location services</a:t>
            </a:r>
            <a:r>
              <a:rPr lang="en-PH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 startAt="5"/>
            </a:pPr>
            <a:r>
              <a:rPr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Educational resources</a:t>
            </a:r>
            <a:r>
              <a:rPr lang="en-PH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 startAt="5"/>
            </a:pPr>
            <a:r>
              <a:rPr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Report generation</a:t>
            </a:r>
            <a:r>
              <a:rPr lang="en-PH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lang="en-PH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9" name="Google Shape;24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>
                <a:sym typeface="+mn-ea"/>
              </a:rPr>
              <a:t>Chapter 1- Objectives of the Study</a:t>
            </a:r>
            <a:endParaRPr lang="en-US"/>
          </a:p>
        </p:txBody>
      </p:sp>
      <p:sp>
        <p:nvSpPr>
          <p:cNvPr id="257" name="Google Shape;257;p24"/>
          <p:cNvSpPr txBox="1"/>
          <p:nvPr>
            <p:ph type="body" idx="1"/>
          </p:nvPr>
        </p:nvSpPr>
        <p:spPr>
          <a:xfrm>
            <a:off x="680085" y="2336800"/>
            <a:ext cx="10118090" cy="415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668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rabicPeriod" startAt="2"/>
            </a:pPr>
            <a:r>
              <a:rPr lang="en-PH">
                <a:solidFill>
                  <a:schemeClr val="dk1"/>
                </a:solidFill>
              </a:rPr>
              <a:t>To develop the system using React Native or JavaScript for mobile development, Nativewind CSS for styling, Node.js for the server, and MySQL for the database.</a:t>
            </a:r>
            <a:endParaRPr lang="en-PH">
              <a:solidFill>
                <a:schemeClr val="dk1"/>
              </a:solidFill>
            </a:endParaRPr>
          </a:p>
          <a:p>
            <a:pPr marL="10668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rabicPeriod" startAt="2"/>
            </a:pPr>
            <a:endParaRPr lang="en-PH">
              <a:solidFill>
                <a:schemeClr val="dk1"/>
              </a:solidFill>
            </a:endParaRPr>
          </a:p>
          <a:p>
            <a:pPr marL="10668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rabicPeriod" startAt="2"/>
            </a:pPr>
            <a:r>
              <a:rPr lang="en-PH">
                <a:solidFill>
                  <a:schemeClr val="dk1"/>
                </a:solidFill>
              </a:rPr>
              <a:t>To test and improved the functionality of the system using Alpha and Beta Testing method.</a:t>
            </a:r>
            <a:endParaRPr lang="en-PH">
              <a:solidFill>
                <a:schemeClr val="dk1"/>
              </a:solidFill>
            </a:endParaRPr>
          </a:p>
          <a:p>
            <a:pPr marL="10668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rabicPeriod" startAt="2"/>
            </a:pPr>
            <a:endParaRPr lang="en-PH">
              <a:solidFill>
                <a:schemeClr val="dk1"/>
              </a:solidFill>
            </a:endParaRPr>
          </a:p>
          <a:p>
            <a:pPr marL="10668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rabicPeriod" startAt="2"/>
            </a:pPr>
            <a:r>
              <a:rPr lang="en-PH">
                <a:solidFill>
                  <a:schemeClr val="dk1"/>
                </a:solidFill>
              </a:rPr>
              <a:t>To evaluate the performance of the system using ISO/ IEC 25010: 2011 Software Characteristics.</a:t>
            </a:r>
            <a:endParaRPr lang="en-PH">
              <a:solidFill>
                <a:schemeClr val="dk1"/>
              </a:solidFill>
            </a:endParaRPr>
          </a:p>
          <a:p>
            <a:pPr marL="10668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rabicPeriod" startAt="2"/>
            </a:pPr>
            <a:endParaRPr lang="en-PH">
              <a:solidFill>
                <a:schemeClr val="dk1"/>
              </a:solidFill>
            </a:endParaRPr>
          </a:p>
          <a:p>
            <a:pPr marL="10668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rabicPeriod" startAt="2"/>
            </a:pPr>
            <a:r>
              <a:rPr lang="en-PH">
                <a:solidFill>
                  <a:schemeClr val="dk1"/>
                </a:solidFill>
              </a:rPr>
              <a:t>To implement the system to the Red Cross Muntinlupa Chapter.</a:t>
            </a:r>
            <a:endParaRPr lang="en-PH">
              <a:solidFill>
                <a:schemeClr val="dk1"/>
              </a:solidFill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Scope and Limitation</a:t>
            </a:r>
            <a:endParaRPr lang="en-US"/>
          </a:p>
        </p:txBody>
      </p:sp>
      <p:sp>
        <p:nvSpPr>
          <p:cNvPr id="257" name="Google Shape;257;p24"/>
          <p:cNvSpPr txBox="1"/>
          <p:nvPr>
            <p:ph type="body" idx="1"/>
          </p:nvPr>
        </p:nvSpPr>
        <p:spPr>
          <a:xfrm>
            <a:off x="623570" y="3068955"/>
            <a:ext cx="10118090" cy="240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1. A mobile application interface for blood donors and recipients to interact with</a:t>
            </a: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the blood bank system. </a:t>
            </a: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2. Integration with centralized blood bank infrastructure </a:t>
            </a: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3. Location services</a:t>
            </a:r>
            <a:endParaRPr lang="en-PH">
              <a:solidFill>
                <a:schemeClr val="dk1"/>
              </a:solidFill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67715" y="2421255"/>
            <a:ext cx="40640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 b="1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SCOPE</a:t>
            </a:r>
            <a:r>
              <a:rPr lang="en-PH" altLang="en-US" sz="2600" b="1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:</a:t>
            </a:r>
            <a:endParaRPr lang="en-PH" altLang="en-US" sz="2600" b="1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Scope and Limitation</a:t>
            </a:r>
            <a:endParaRPr lang="en-US"/>
          </a:p>
        </p:txBody>
      </p:sp>
      <p:sp>
        <p:nvSpPr>
          <p:cNvPr id="257" name="Google Shape;257;p24"/>
          <p:cNvSpPr txBox="1"/>
          <p:nvPr>
            <p:ph type="body" idx="1"/>
          </p:nvPr>
        </p:nvSpPr>
        <p:spPr>
          <a:xfrm>
            <a:off x="623570" y="2565400"/>
            <a:ext cx="10118090" cy="407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1. Focus on system development only.</a:t>
            </a: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2.	Integration with external systems not included.</a:t>
            </a: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3. Not address challenges related to mobile device compatibility or internet connectivity. </a:t>
            </a: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4. No support for iOS devices, only Android 10 and above</a:t>
            </a:r>
            <a:endParaRPr lang="en-PH">
              <a:solidFill>
                <a:schemeClr val="dk1"/>
              </a:solidFill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839470" y="2132965"/>
            <a:ext cx="40640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2600" b="1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LIMITATION:</a:t>
            </a:r>
            <a:endParaRPr lang="en-PH" altLang="en-US" sz="2600" b="1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2- </a:t>
            </a:r>
            <a:r>
              <a:rPr lang="en-US" sz="2800"/>
              <a:t>Review of Related Literatures &amp; Studies</a:t>
            </a:r>
            <a:endParaRPr lang="en-US" sz="2800"/>
          </a:p>
        </p:txBody>
      </p:sp>
      <p:sp>
        <p:nvSpPr>
          <p:cNvPr id="266" name="Google Shape;266;p25"/>
          <p:cNvSpPr txBox="1"/>
          <p:nvPr>
            <p:ph type="body" idx="1"/>
          </p:nvPr>
        </p:nvSpPr>
        <p:spPr>
          <a:xfrm>
            <a:off x="460186" y="2336873"/>
            <a:ext cx="10639612" cy="386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Topic Outline:</a:t>
            </a:r>
            <a:endParaRPr lang="en-US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200" b="1"/>
          </a:p>
          <a:p>
            <a:pPr marL="89725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lphaUcPeriod"/>
            </a:pPr>
            <a:r>
              <a:rPr lang="en-US">
                <a:solidFill>
                  <a:schemeClr val="dk1"/>
                </a:solidFill>
              </a:rPr>
              <a:t>Related Studies 1</a:t>
            </a:r>
            <a:endParaRPr lang="en-US">
              <a:solidFill>
                <a:schemeClr val="dk1"/>
              </a:solidFill>
            </a:endParaRPr>
          </a:p>
          <a:p>
            <a:pPr marL="89725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lphaUcPeriod"/>
            </a:pPr>
            <a:r>
              <a:rPr lang="en-US">
                <a:solidFill>
                  <a:schemeClr val="dk1"/>
                </a:solidFill>
              </a:rPr>
              <a:t>Related Studies 2</a:t>
            </a:r>
            <a:endParaRPr lang="en-US">
              <a:solidFill>
                <a:schemeClr val="dk1"/>
              </a:solidFill>
            </a:endParaRPr>
          </a:p>
          <a:p>
            <a:pPr marL="89725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lphaUcPeriod"/>
            </a:pPr>
            <a:r>
              <a:rPr lang="en-US">
                <a:solidFill>
                  <a:schemeClr val="dk1"/>
                </a:solidFill>
              </a:rPr>
              <a:t>Related Studies 3</a:t>
            </a:r>
            <a:endParaRPr lang="en-US">
              <a:solidFill>
                <a:schemeClr val="dk1"/>
              </a:solidFill>
            </a:endParaRPr>
          </a:p>
          <a:p>
            <a:pPr marL="89725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lphaUcPeriod"/>
            </a:pPr>
            <a:r>
              <a:rPr lang="en-US">
                <a:solidFill>
                  <a:schemeClr val="dk1"/>
                </a:solidFill>
              </a:rPr>
              <a:t>Related Studies 4</a:t>
            </a:r>
            <a:endParaRPr lang="en-US">
              <a:solidFill>
                <a:schemeClr val="dk1"/>
              </a:solidFill>
            </a:endParaRPr>
          </a:p>
          <a:p>
            <a:pPr marL="89725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lphaUcPeriod"/>
            </a:pPr>
            <a:r>
              <a:rPr lang="en-US">
                <a:solidFill>
                  <a:schemeClr val="dk1"/>
                </a:solidFill>
              </a:rPr>
              <a:t>Related Studies 5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5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7530</Words>
  <Application>WPS Presentation</Application>
  <PresentationFormat/>
  <Paragraphs>374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Arial</vt:lpstr>
      <vt:lpstr>Trebuchet MS</vt:lpstr>
      <vt:lpstr>Times New Roman</vt:lpstr>
      <vt:lpstr>Arial Narrow</vt:lpstr>
      <vt:lpstr>Arial Black</vt:lpstr>
      <vt:lpstr>Trebuchet MS</vt:lpstr>
      <vt:lpstr>Microsoft YaHei</vt:lpstr>
      <vt:lpstr>Arial Unicode MS</vt:lpstr>
      <vt:lpstr>Berlin</vt:lpstr>
      <vt:lpstr>PowerPoint 演示文稿</vt:lpstr>
      <vt:lpstr>Chapter 1- Introduction</vt:lpstr>
      <vt:lpstr>Chapter 1- Purpose and Description</vt:lpstr>
      <vt:lpstr>Chapter 1- Objectives of the Study</vt:lpstr>
      <vt:lpstr>Chapter 1- Objectives of the Study</vt:lpstr>
      <vt:lpstr>Chapter 1- Objectives of the Study</vt:lpstr>
      <vt:lpstr>Chapter 1- Scope and Limitation</vt:lpstr>
      <vt:lpstr>Chapter 1- Scope and Limitation</vt:lpstr>
      <vt:lpstr>Chapter 2- Review of Related Literatures &amp; Studies</vt:lpstr>
      <vt:lpstr>Chapter 3- Methodology</vt:lpstr>
      <vt:lpstr>Chapter 3- Methodology</vt:lpstr>
      <vt:lpstr>Chapter 3- Methodology</vt:lpstr>
      <vt:lpstr>Chapter 3- Methodology</vt:lpstr>
      <vt:lpstr>Chapter 3- Methodology</vt:lpstr>
      <vt:lpstr>Chapter 3- Methodology</vt:lpstr>
      <vt:lpstr>Chapter 3- Methodology</vt:lpstr>
      <vt:lpstr>Chapter 3- Methodology</vt:lpstr>
      <vt:lpstr>Chapter 3- Methodology</vt:lpstr>
      <vt:lpstr>Chapter 3- Methodology</vt:lpstr>
      <vt:lpstr>PROPOSED SYSTEM DESIGN</vt:lpstr>
      <vt:lpstr>End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Faderanga, JC</cp:lastModifiedBy>
  <cp:revision>8</cp:revision>
  <dcterms:created xsi:type="dcterms:W3CDTF">2024-06-11T14:55:00Z</dcterms:created>
  <dcterms:modified xsi:type="dcterms:W3CDTF">2024-06-13T06:23:54Z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71CC013DA59C4529AE388B9D268B2A7F_12</vt:lpwstr>
  </property>
  <property fmtid="{D5CDD505-2E9C-101B-9397-08002B2CF9AE}" pid="3" name="KSOProductBuildVer">
    <vt:lpwstr>1033-12.2.0.17119</vt:lpwstr>
  </property>
</Properties>
</file>