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Trebuchet MS" panose="020B0603020202020204"/>
      <p:regular r:id="rId26"/>
    </p:embeddedFont>
    <p:embeddedFont>
      <p:font typeface="Arial Narrow" panose="020B0606020202030204"/>
      <p:regular r:id="rId27"/>
      <p:bold r:id="rId28"/>
      <p:italic r:id="rId29"/>
      <p:boldItalic r:id="rId30"/>
    </p:embeddedFont>
    <p:embeddedFont>
      <p:font typeface="Arial Black" panose="020B0A04020102020204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6" idx="1">
    <p:pos x="6000" y="0"/>
    <p:text>Present the Existing Diagram only
-Solatorio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7" idx="2">
    <p:pos x="6000" y="0"/>
    <p:text>Present the Existing Diagram only
-Solatorio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8" idx="3">
    <p:pos x="6000" y="0"/>
    <p:text>Present the Proposed System Diagram used by the Study
-Solatorio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1T14:29:55.185" idx="4">
    <p:pos x="6000" y="0"/>
    <p:text>Present the Proposed System Diagram used by the Study
-Solatorio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2" name="Google Shape;372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9" name="Google Shape;419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1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2" name="Google Shape;272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 panose="020B0603020202020204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 panose="020B060302020202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11"/>
          <p:cNvSpPr txBox="1"/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 txBox="1"/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2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12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2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3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3"/>
          <p:cNvSpPr txBox="1"/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" name="Google Shape;135;p13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 panose="020B0603020202020204"/>
              <a:buNone/>
            </a:pPr>
            <a:r>
              <a:rPr lang="en-US" sz="7200" b="0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”</a:t>
            </a:r>
            <a:endParaRPr lang="en-US" sz="7200" b="0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 panose="020B060302020202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4" name="Google Shape;154;p15"/>
          <p:cNvSpPr txBox="1"/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5"/>
          <p:cNvSpPr txBox="1"/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6" name="Google Shape;156;p15"/>
          <p:cNvSpPr txBox="1"/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5"/>
          <p:cNvSpPr txBox="1"/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58" name="Google Shape;158;p15"/>
          <p:cNvSpPr txBox="1"/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69" name="Google Shape;169;p16"/>
          <p:cNvSpPr/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16"/>
          <p:cNvSpPr txBox="1"/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6"/>
          <p:cNvSpPr txBox="1"/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6"/>
          <p:cNvSpPr/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16"/>
          <p:cNvSpPr txBox="1"/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6"/>
          <p:cNvSpPr txBox="1"/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5" name="Google Shape;175;p16"/>
          <p:cNvSpPr/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16"/>
          <p:cNvSpPr txBox="1"/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18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6"/>
          <p:cNvSpPr txBox="1"/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2" name="Google Shape;62;p6"/>
          <p:cNvSpPr txBox="1"/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7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 descr="HD-ShadowShort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8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9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9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 descr="HD-ShadowLong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 descr="HD-ShadowShort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0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0"/>
          <p:cNvSpPr txBox="1"/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0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hashOverlay-FullResolve.png"/>
          <p:cNvPicPr preferRelativeResize="0"/>
          <p:nvPr/>
        </p:nvPicPr>
        <p:blipFill rotWithShape="1">
          <a:blip r:embed="rId18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3.xml"/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4.xml"/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/>
        </p:nvSpPr>
        <p:spPr>
          <a:xfrm>
            <a:off x="-152399" y="0"/>
            <a:ext cx="12420600" cy="10837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 panose="020B0603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900" b="0" i="1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800" b="0" i="1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 panose="020206030504050203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 panose="020B0603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35625" y="76998"/>
            <a:ext cx="943108" cy="91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36368" y="116206"/>
            <a:ext cx="1105321" cy="8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/>
          <p:nvPr/>
        </p:nvSpPr>
        <p:spPr>
          <a:xfrm>
            <a:off x="0" y="1498600"/>
            <a:ext cx="8966200" cy="212153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BLOOD LINK: A MOBILE-BASED HYBRID BLOOD BANK FOR RED CROSS MUNTINLUPA CHAPTER</a:t>
            </a:r>
            <a:endParaRPr lang="en-US" sz="4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9110132" y="1498600"/>
            <a:ext cx="3081867" cy="1744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03424" y="4373557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97013" y="4373558"/>
            <a:ext cx="1584030" cy="179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81579" y="4373556"/>
            <a:ext cx="1696509" cy="179017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 txBox="1"/>
          <p:nvPr/>
        </p:nvSpPr>
        <p:spPr>
          <a:xfrm>
            <a:off x="1303867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 GRACE S. SANTARIN</a:t>
            </a:r>
            <a:endParaRPr lang="en-US" b="1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santarin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marygrace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639735" y="6231467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JANREY CYRIL C. FADERANGA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faderanga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janreycyril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7907869" y="6239934"/>
            <a:ext cx="2997203" cy="49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KYRAH A. PANGILINAN</a:t>
            </a:r>
            <a:endParaRPr lang="en-US" sz="14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pangilinan</a:t>
            </a:r>
            <a:r>
              <a:rPr lang="en-US" sz="1200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kyrah</a:t>
            </a:r>
            <a:r>
              <a:rPr lang="en-US" sz="1200" b="0" i="0" u="none" strike="noStrike" cap="none">
                <a:solidFill>
                  <a:schemeClr val="lt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_act@plmun.edu.ph</a:t>
            </a:r>
            <a:endParaRPr lang="en-US" sz="1200" b="0" i="0" u="none" strike="noStrike" cap="none">
              <a:solidFill>
                <a:schemeClr val="lt1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10902431" y="2042404"/>
            <a:ext cx="1289567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Program/ Section: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BSIT 3C     </a:t>
            </a:r>
            <a:endParaRPr lang="en-US" sz="12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Adviser: </a:t>
            </a:r>
            <a:endParaRPr lang="en-US" sz="1200" b="1" i="0" u="none" strike="noStrike" cap="none">
              <a:solidFill>
                <a:schemeClr val="lt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sng" strike="noStrike" cap="none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Ms. Kaycee R. Mendez, MIT, LPT</a:t>
            </a:r>
            <a:endParaRPr lang="en-US" sz="1100" b="0" i="0" u="sng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14" name="Google Shape;214;p19" descr="A person in a graduation gown&#10;&#10;Description automatically generated"/>
          <p:cNvPicPr preferRelativeResize="0"/>
          <p:nvPr/>
        </p:nvPicPr>
        <p:blipFill rotWithShape="1">
          <a:blip r:embed="rId5"/>
          <a:srcRect l="29471" r="9096"/>
          <a:stretch>
            <a:fillRect/>
          </a:stretch>
        </p:blipFill>
        <p:spPr>
          <a:xfrm rot="-5400000">
            <a:off x="9281810" y="1926018"/>
            <a:ext cx="1487689" cy="1614429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1" descr="347439596_2687880194683334_4071651747867686290_n"/>
          <p:cNvPicPr>
            <a:picLocks noChangeAspect="1"/>
          </p:cNvPicPr>
          <p:nvPr/>
        </p:nvPicPr>
        <p:blipFill>
          <a:blip r:embed="rId6"/>
          <a:srcRect l="-114726" t="60102" r="120113" b="-31271"/>
          <a:stretch>
            <a:fillRect/>
          </a:stretch>
        </p:blipFill>
        <p:spPr>
          <a:xfrm>
            <a:off x="2003425" y="4364990"/>
            <a:ext cx="1771508" cy="1875600"/>
          </a:xfrm>
          <a:prstGeom prst="rect">
            <a:avLst/>
          </a:prstGeom>
        </p:spPr>
      </p:pic>
      <p:pic>
        <p:nvPicPr>
          <p:cNvPr id="5" name="Picture 4" descr="347439596_2687880194683334_4071651747867686290_n"/>
          <p:cNvPicPr>
            <a:picLocks noChangeAspect="1"/>
          </p:cNvPicPr>
          <p:nvPr/>
        </p:nvPicPr>
        <p:blipFill>
          <a:blip r:embed="rId6"/>
          <a:srcRect l="2351" t="3307" r="2771" b="25351"/>
          <a:stretch>
            <a:fillRect/>
          </a:stretch>
        </p:blipFill>
        <p:spPr>
          <a:xfrm>
            <a:off x="1919605" y="4364990"/>
            <a:ext cx="1741805" cy="1842135"/>
          </a:xfrm>
          <a:prstGeom prst="rect">
            <a:avLst/>
          </a:prstGeom>
        </p:spPr>
      </p:pic>
      <p:pic>
        <p:nvPicPr>
          <p:cNvPr id="6" name="Picture 5" descr="347267030_2687880001350020_7949421363527197440_n"/>
          <p:cNvPicPr>
            <a:picLocks noChangeAspect="1"/>
          </p:cNvPicPr>
          <p:nvPr/>
        </p:nvPicPr>
        <p:blipFill>
          <a:blip r:embed="rId7"/>
          <a:srcRect l="2362" t="2559" r="2347" b="25851"/>
          <a:stretch>
            <a:fillRect/>
          </a:stretch>
        </p:blipFill>
        <p:spPr>
          <a:xfrm>
            <a:off x="5257800" y="4364355"/>
            <a:ext cx="1743710" cy="1842770"/>
          </a:xfrm>
          <a:prstGeom prst="rect">
            <a:avLst/>
          </a:prstGeom>
        </p:spPr>
      </p:pic>
      <p:pic>
        <p:nvPicPr>
          <p:cNvPr id="8" name="Picture 7" descr="347558177_2687880291349991_819940733906927890_n"/>
          <p:cNvPicPr>
            <a:picLocks noChangeAspect="1"/>
          </p:cNvPicPr>
          <p:nvPr/>
        </p:nvPicPr>
        <p:blipFill>
          <a:blip r:embed="rId8"/>
          <a:srcRect l="2956" t="3148" r="2552" b="25454"/>
          <a:stretch>
            <a:fillRect/>
          </a:stretch>
        </p:blipFill>
        <p:spPr>
          <a:xfrm>
            <a:off x="8519795" y="4364990"/>
            <a:ext cx="1732915" cy="18427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13" name="Google Shape;313;p28"/>
          <p:cNvSpPr txBox="1"/>
          <p:nvPr>
            <p:ph type="body" idx="1"/>
          </p:nvPr>
        </p:nvSpPr>
        <p:spPr>
          <a:xfrm>
            <a:off x="460186" y="2192936"/>
            <a:ext cx="451716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</a:t>
            </a:r>
            <a:endParaRPr lang="en-US" b="1"/>
          </a:p>
        </p:txBody>
      </p:sp>
      <p:sp>
        <p:nvSpPr>
          <p:cNvPr id="314" name="Google Shape;314;p28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5" name="Google Shape;315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28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18" name="Google Shape;318;p28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8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8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8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32" name="Google Shape;332;p29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Documentation (cont.)</a:t>
            </a:r>
            <a:endParaRPr lang="en-US" b="1"/>
          </a:p>
        </p:txBody>
      </p:sp>
      <p:sp>
        <p:nvSpPr>
          <p:cNvPr id="333" name="Google Shape;333;p29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9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9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37" name="Google Shape;337;p29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9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9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51" name="Google Shape;351;p30"/>
          <p:cNvSpPr txBox="1"/>
          <p:nvPr>
            <p:ph type="body" idx="1"/>
          </p:nvPr>
        </p:nvSpPr>
        <p:spPr>
          <a:xfrm>
            <a:off x="460186" y="2192936"/>
            <a:ext cx="7998014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/>
              <a:t>Design of Software, Systems, Product and/ or Processes</a:t>
            </a:r>
            <a:endParaRPr lang="en-US" b="1"/>
          </a:p>
        </p:txBody>
      </p:sp>
      <p:sp>
        <p:nvSpPr>
          <p:cNvPr id="352" name="Google Shape;352;p3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3" name="Google Shape;353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" name="Google Shape;355;p30"/>
          <p:cNvGrpSpPr/>
          <p:nvPr/>
        </p:nvGrpSpPr>
        <p:grpSpPr>
          <a:xfrm>
            <a:off x="1787082" y="2955205"/>
            <a:ext cx="8126769" cy="3176587"/>
            <a:chOff x="615" y="1121039"/>
            <a:chExt cx="8126769" cy="3176587"/>
          </a:xfrm>
        </p:grpSpPr>
        <p:sp>
          <p:nvSpPr>
            <p:cNvPr id="356" name="Google Shape;356;p30"/>
            <p:cNvSpPr/>
            <p:nvPr/>
          </p:nvSpPr>
          <p:spPr>
            <a:xfrm>
              <a:off x="615" y="1121039"/>
              <a:ext cx="2647156" cy="3176587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30"/>
            <p:cNvSpPr txBox="1"/>
            <p:nvPr/>
          </p:nvSpPr>
          <p:spPr>
            <a:xfrm rot="-5400000">
              <a:off x="-1037070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30046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30"/>
            <p:cNvSpPr txBox="1"/>
            <p:nvPr/>
          </p:nvSpPr>
          <p:spPr>
            <a:xfrm>
              <a:off x="530046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endParaRPr sz="5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2740421" y="1121039"/>
              <a:ext cx="2647156" cy="3176587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30"/>
            <p:cNvSpPr txBox="1"/>
            <p:nvPr/>
          </p:nvSpPr>
          <p:spPr>
            <a:xfrm rot="-5400000">
              <a:off x="1702736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2" name="Google Shape;362;p30"/>
            <p:cNvSpPr/>
            <p:nvPr/>
          </p:nvSpPr>
          <p:spPr>
            <a:xfrm rot="5400000">
              <a:off x="2520299" y="3645011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3269853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30"/>
            <p:cNvSpPr txBox="1"/>
            <p:nvPr/>
          </p:nvSpPr>
          <p:spPr>
            <a:xfrm>
              <a:off x="3269853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endParaRPr sz="5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480228" y="1121039"/>
              <a:ext cx="2647156" cy="3176587"/>
            </a:xfrm>
            <a:prstGeom prst="roundRect">
              <a:avLst>
                <a:gd name="adj" fmla="val 5000"/>
              </a:avLst>
            </a:prstGeom>
            <a:solidFill>
              <a:schemeClr val="lt1"/>
            </a:solidFill>
            <a:ln w="12700" cap="flat" cmpd="sng">
              <a:solidFill>
                <a:srgbClr val="1973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0"/>
            <p:cNvSpPr txBox="1"/>
            <p:nvPr/>
          </p:nvSpPr>
          <p:spPr>
            <a:xfrm rot="-5400000">
              <a:off x="4442543" y="2158725"/>
              <a:ext cx="2604801" cy="529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06275" rIns="137775" bIns="0" anchor="t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rebuchet MS" panose="020B0603020202020204"/>
                <a:buNone/>
              </a:pPr>
              <a:endParaRPr sz="31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5400000">
              <a:off x="5260106" y="3645011"/>
              <a:ext cx="466715" cy="397073"/>
            </a:xfrm>
            <a:prstGeom prst="flowChartExtract">
              <a:avLst/>
            </a:prstGeom>
            <a:solidFill>
              <a:schemeClr val="lt1"/>
            </a:solidFill>
            <a:ln w="12700" cap="flat" cmpd="sng">
              <a:solidFill>
                <a:srgbClr val="1C7F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6009659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0"/>
            <p:cNvSpPr txBox="1"/>
            <p:nvPr/>
          </p:nvSpPr>
          <p:spPr>
            <a:xfrm>
              <a:off x="6009659" y="1121039"/>
              <a:ext cx="1972131" cy="3176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98875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800"/>
                <a:buFont typeface="Trebuchet MS" panose="020B0603020202020204"/>
                <a:buNone/>
              </a:pPr>
              <a:endParaRPr sz="58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75" name="Google Shape;375;p31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System Architectural Diagram</a:t>
            </a:r>
            <a:endParaRPr lang="en-US" b="1"/>
          </a:p>
        </p:txBody>
      </p:sp>
      <p:sp>
        <p:nvSpPr>
          <p:cNvPr id="376" name="Google Shape;376;p31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7" name="Google Shape;377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1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9" name="Google Shape;379;p31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80" name="Google Shape;380;p31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1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1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1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394" name="Google Shape;394;p32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Project Development</a:t>
            </a:r>
            <a:endParaRPr lang="en-US" b="1"/>
          </a:p>
        </p:txBody>
      </p:sp>
      <p:sp>
        <p:nvSpPr>
          <p:cNvPr id="395" name="Google Shape;395;p3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6" name="Google Shape;39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32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399" name="Google Shape;399;p32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2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2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3" name="Google Shape;403;p32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2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13" name="Google Shape;413;p33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Testing Procedures</a:t>
            </a:r>
            <a:endParaRPr lang="en-US" b="1"/>
          </a:p>
        </p:txBody>
      </p:sp>
      <p:sp>
        <p:nvSpPr>
          <p:cNvPr id="414" name="Google Shape;414;p3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422" name="Google Shape;422;p34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Implementation Plan</a:t>
            </a:r>
            <a:endParaRPr lang="en-US" b="1"/>
          </a:p>
        </p:txBody>
      </p:sp>
      <p:sp>
        <p:nvSpPr>
          <p:cNvPr id="423" name="Google Shape;423;p3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24" name="Google Shape;424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PROPOSED SYSTEM DESIGN</a:t>
            </a:r>
            <a:endParaRPr lang="en-US"/>
          </a:p>
        </p:txBody>
      </p:sp>
      <p:sp>
        <p:nvSpPr>
          <p:cNvPr id="431" name="Google Shape;431;p35"/>
          <p:cNvSpPr txBox="1"/>
          <p:nvPr>
            <p:ph type="body" idx="1"/>
          </p:nvPr>
        </p:nvSpPr>
        <p:spPr>
          <a:xfrm>
            <a:off x="460186" y="2192936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Show the System Design </a:t>
            </a:r>
            <a:endParaRPr lang="en-US" b="1"/>
          </a:p>
        </p:txBody>
      </p:sp>
      <p:sp>
        <p:nvSpPr>
          <p:cNvPr id="432" name="Google Shape;432;p3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End Presentation</a:t>
            </a:r>
            <a:endParaRPr lang="en-US"/>
          </a:p>
        </p:txBody>
      </p:sp>
      <p:sp>
        <p:nvSpPr>
          <p:cNvPr id="440" name="Google Shape;440;p36"/>
          <p:cNvSpPr txBox="1"/>
          <p:nvPr>
            <p:ph type="body" idx="1"/>
          </p:nvPr>
        </p:nvSpPr>
        <p:spPr>
          <a:xfrm>
            <a:off x="2805452" y="2836403"/>
            <a:ext cx="566723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</a:pPr>
            <a:r>
              <a:rPr lang="en-US" sz="9600" b="1"/>
              <a:t>Thank You</a:t>
            </a:r>
            <a:endParaRPr lang="en-US" sz="9600"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Introduction</a:t>
            </a:r>
            <a:endParaRPr lang="en-US"/>
          </a:p>
        </p:txBody>
      </p:sp>
      <p:sp>
        <p:nvSpPr>
          <p:cNvPr id="220" name="Google Shape;220;p20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0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Introduction</a:t>
            </a:r>
            <a:endParaRPr lang="en-US"/>
          </a:p>
        </p:txBody>
      </p:sp>
      <p:sp>
        <p:nvSpPr>
          <p:cNvPr id="229" name="Google Shape;229;p21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Purpose and Description</a:t>
            </a:r>
            <a:endParaRPr lang="en-US"/>
          </a:p>
        </p:txBody>
      </p:sp>
      <p:sp>
        <p:nvSpPr>
          <p:cNvPr id="238" name="Google Shape;238;p22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Objectives of the Study</a:t>
            </a:r>
            <a:endParaRPr lang="en-US"/>
          </a:p>
        </p:txBody>
      </p:sp>
      <p:sp>
        <p:nvSpPr>
          <p:cNvPr id="247" name="Google Shape;247;p23"/>
          <p:cNvSpPr txBox="1"/>
          <p:nvPr>
            <p:ph type="body" idx="1"/>
          </p:nvPr>
        </p:nvSpPr>
        <p:spPr>
          <a:xfrm>
            <a:off x="460186" y="2336873"/>
            <a:ext cx="10639612" cy="134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General Objective: 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afsdas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460186" y="3818467"/>
            <a:ext cx="9613861" cy="277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r>
              <a:rPr lang="en-US" sz="2400" b="1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Specific Objective: </a:t>
            </a:r>
            <a:endParaRPr lang="en-US" sz="2400" b="1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Dfhd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Dfhd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Dfhd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Dfhd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 panose="020B060302020202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Dfhd</a:t>
            </a: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 panose="020B0603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rebuchet MS" panose="020B0603020202020204"/>
              <a:buNone/>
            </a:pPr>
            <a:endParaRPr sz="20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endParaRPr sz="2400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1- Scope and Limitation</a:t>
            </a:r>
            <a:endParaRPr lang="en-US"/>
          </a:p>
        </p:txBody>
      </p:sp>
      <p:sp>
        <p:nvSpPr>
          <p:cNvPr id="257" name="Google Shape;257;p24"/>
          <p:cNvSpPr txBox="1"/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2- </a:t>
            </a:r>
            <a:r>
              <a:rPr lang="en-US" sz="2800"/>
              <a:t>Review of Related Literatures &amp; Studies</a:t>
            </a:r>
            <a:endParaRPr lang="en-US" sz="2800"/>
          </a:p>
        </p:txBody>
      </p:sp>
      <p:sp>
        <p:nvSpPr>
          <p:cNvPr id="266" name="Google Shape;266;p25"/>
          <p:cNvSpPr txBox="1"/>
          <p:nvPr>
            <p:ph type="body" idx="1"/>
          </p:nvPr>
        </p:nvSpPr>
        <p:spPr>
          <a:xfrm>
            <a:off x="460186" y="2336873"/>
            <a:ext cx="10639612" cy="386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Topic Outline:</a:t>
            </a:r>
            <a:endParaRPr lang="en-US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b="1"/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1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2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3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4</a:t>
            </a:r>
            <a:endParaRPr lang="en-US">
              <a:solidFill>
                <a:schemeClr val="dk1"/>
              </a:solidFill>
            </a:endParaRPr>
          </a:p>
          <a:p>
            <a:pPr marL="897255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lphaUcPeriod"/>
            </a:pPr>
            <a:r>
              <a:rPr lang="en-US">
                <a:solidFill>
                  <a:schemeClr val="dk1"/>
                </a:solidFill>
              </a:rPr>
              <a:t>Related Studies 5</a:t>
            </a:r>
            <a:endParaRPr lang="en-US">
              <a:solidFill>
                <a:schemeClr val="dk1"/>
              </a:solidFill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75" name="Google Shape;275;p26"/>
          <p:cNvSpPr txBox="1"/>
          <p:nvPr>
            <p:ph type="body" idx="1"/>
          </p:nvPr>
        </p:nvSpPr>
        <p:spPr>
          <a:xfrm>
            <a:off x="460186" y="2192936"/>
            <a:ext cx="3849347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</a:t>
            </a:r>
            <a:endParaRPr lang="en-US" b="1"/>
          </a:p>
        </p:txBody>
      </p:sp>
      <p:sp>
        <p:nvSpPr>
          <p:cNvPr id="276" name="Google Shape;276;p26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6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80" name="Google Shape;280;p26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6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6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26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 panose="020B0603020202020204"/>
              <a:buNone/>
            </a:pPr>
            <a:r>
              <a:rPr lang="en-US"/>
              <a:t>Chapter 3- Methodology</a:t>
            </a:r>
            <a:endParaRPr lang="en-US"/>
          </a:p>
        </p:txBody>
      </p:sp>
      <p:sp>
        <p:nvSpPr>
          <p:cNvPr id="294" name="Google Shape;294;p27"/>
          <p:cNvSpPr txBox="1"/>
          <p:nvPr>
            <p:ph type="body" idx="1"/>
          </p:nvPr>
        </p:nvSpPr>
        <p:spPr>
          <a:xfrm>
            <a:off x="460186" y="2192936"/>
            <a:ext cx="4639715" cy="567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/>
              <a:t>Requirements Analysis (cont.) </a:t>
            </a:r>
            <a:endParaRPr lang="en-US" b="1"/>
          </a:p>
        </p:txBody>
      </p:sp>
      <p:sp>
        <p:nvSpPr>
          <p:cNvPr id="295" name="Google Shape;295;p27"/>
          <p:cNvSpPr txBox="1"/>
          <p:nvPr/>
        </p:nvSpPr>
        <p:spPr>
          <a:xfrm>
            <a:off x="-152399" y="-42335"/>
            <a:ext cx="12420600" cy="6949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 panose="020B0603020202020204"/>
              <a:buNone/>
            </a:pPr>
            <a:r>
              <a:rPr lang="en-US" sz="1200" b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PAMANTASAN NG LUNGSOD NG MUNTINLUPA</a:t>
            </a:r>
            <a:br>
              <a:rPr lang="en-US" sz="1100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US" sz="700" i="1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University Road, Poblacion, Muntinlupa City</a:t>
            </a:r>
            <a:endParaRPr sz="1400" i="1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 panose="02020603050405020304"/>
              <a:buNone/>
            </a:pPr>
            <a:r>
              <a:rPr lang="en-US" sz="1200" b="1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College of Information Technology and Computer Studies</a:t>
            </a:r>
            <a:endParaRPr lang="en-US" sz="1200" b="1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Trebuchet MS" panose="020B0603020202020204"/>
              <a:buNone/>
            </a:pPr>
            <a:endParaRPr sz="800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497163" y="57995"/>
            <a:ext cx="527193" cy="50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 descr="CITCS Logo -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23568" y="62241"/>
            <a:ext cx="617870" cy="4542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7"/>
          <p:cNvGrpSpPr/>
          <p:nvPr/>
        </p:nvGrpSpPr>
        <p:grpSpPr>
          <a:xfrm>
            <a:off x="3815118" y="2442423"/>
            <a:ext cx="3988032" cy="4221708"/>
            <a:chOff x="1172667" y="-156843"/>
            <a:chExt cx="3988032" cy="4221708"/>
          </a:xfrm>
        </p:grpSpPr>
        <p:sp>
          <p:nvSpPr>
            <p:cNvPr id="299" name="Google Shape;299;p27"/>
            <p:cNvSpPr/>
            <p:nvPr/>
          </p:nvSpPr>
          <p:spPr>
            <a:xfrm>
              <a:off x="2655146" y="1706880"/>
              <a:ext cx="2086186" cy="208618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133"/>
                  </a:moveTo>
                  <a:lnTo>
                    <a:pt x="94511" y="11300"/>
                  </a:lnTo>
                  <a:lnTo>
                    <a:pt x="101967" y="17557"/>
                  </a:lnTo>
                  <a:lnTo>
                    <a:pt x="95875" y="28109"/>
                  </a:lnTo>
                  <a:lnTo>
                    <a:pt x="95875" y="28109"/>
                  </a:lnTo>
                  <a:cubicBezTo>
                    <a:pt x="100207" y="32983"/>
                    <a:pt x="103501" y="38688"/>
                    <a:pt x="105555" y="44877"/>
                  </a:cubicBezTo>
                  <a:lnTo>
                    <a:pt x="117740" y="44877"/>
                  </a:lnTo>
                  <a:lnTo>
                    <a:pt x="119431" y="54463"/>
                  </a:lnTo>
                  <a:lnTo>
                    <a:pt x="107980" y="58630"/>
                  </a:lnTo>
                  <a:lnTo>
                    <a:pt x="107980" y="58630"/>
                  </a:lnTo>
                  <a:cubicBezTo>
                    <a:pt x="108167" y="65148"/>
                    <a:pt x="107023" y="71636"/>
                    <a:pt x="104618" y="77697"/>
                  </a:cubicBezTo>
                  <a:lnTo>
                    <a:pt x="113953" y="85530"/>
                  </a:lnTo>
                  <a:lnTo>
                    <a:pt x="109086" y="93960"/>
                  </a:lnTo>
                  <a:lnTo>
                    <a:pt x="97636" y="89792"/>
                  </a:lnTo>
                  <a:cubicBezTo>
                    <a:pt x="93588" y="94905"/>
                    <a:pt x="88542" y="99139"/>
                    <a:pt x="82804" y="102237"/>
                  </a:cubicBezTo>
                  <a:lnTo>
                    <a:pt x="84920" y="114237"/>
                  </a:lnTo>
                  <a:lnTo>
                    <a:pt x="75773" y="117566"/>
                  </a:lnTo>
                  <a:lnTo>
                    <a:pt x="69681" y="107014"/>
                  </a:lnTo>
                  <a:lnTo>
                    <a:pt x="69681" y="107014"/>
                  </a:lnTo>
                  <a:cubicBezTo>
                    <a:pt x="63294" y="108329"/>
                    <a:pt x="56706" y="108329"/>
                    <a:pt x="50319" y="107014"/>
                  </a:cubicBezTo>
                  <a:lnTo>
                    <a:pt x="44227" y="117566"/>
                  </a:lnTo>
                  <a:lnTo>
                    <a:pt x="35080" y="114237"/>
                  </a:lnTo>
                  <a:lnTo>
                    <a:pt x="37196" y="102237"/>
                  </a:lnTo>
                  <a:lnTo>
                    <a:pt x="37196" y="102237"/>
                  </a:lnTo>
                  <a:cubicBezTo>
                    <a:pt x="31458" y="99139"/>
                    <a:pt x="26412" y="94905"/>
                    <a:pt x="22364" y="89792"/>
                  </a:cubicBezTo>
                  <a:lnTo>
                    <a:pt x="10914" y="93960"/>
                  </a:lnTo>
                  <a:lnTo>
                    <a:pt x="6047" y="85530"/>
                  </a:lnTo>
                  <a:lnTo>
                    <a:pt x="15382" y="77697"/>
                  </a:lnTo>
                  <a:lnTo>
                    <a:pt x="15382" y="77697"/>
                  </a:lnTo>
                  <a:cubicBezTo>
                    <a:pt x="12977" y="71636"/>
                    <a:pt x="11833" y="65148"/>
                    <a:pt x="12020" y="58630"/>
                  </a:cubicBezTo>
                  <a:lnTo>
                    <a:pt x="569" y="54463"/>
                  </a:lnTo>
                  <a:lnTo>
                    <a:pt x="2260" y="44877"/>
                  </a:lnTo>
                  <a:lnTo>
                    <a:pt x="14445" y="44877"/>
                  </a:lnTo>
                  <a:lnTo>
                    <a:pt x="14445" y="44877"/>
                  </a:lnTo>
                  <a:cubicBezTo>
                    <a:pt x="16499" y="38688"/>
                    <a:pt x="19793" y="32983"/>
                    <a:pt x="24125" y="28109"/>
                  </a:cubicBezTo>
                  <a:lnTo>
                    <a:pt x="18033" y="17557"/>
                  </a:lnTo>
                  <a:lnTo>
                    <a:pt x="25489" y="11300"/>
                  </a:lnTo>
                  <a:lnTo>
                    <a:pt x="34823" y="19133"/>
                  </a:lnTo>
                  <a:lnTo>
                    <a:pt x="34823" y="19133"/>
                  </a:lnTo>
                  <a:cubicBezTo>
                    <a:pt x="40375" y="15712"/>
                    <a:pt x="46566" y="13459"/>
                    <a:pt x="53017" y="12511"/>
                  </a:cubicBezTo>
                  <a:lnTo>
                    <a:pt x="55133" y="511"/>
                  </a:lnTo>
                  <a:lnTo>
                    <a:pt x="64867" y="511"/>
                  </a:lnTo>
                  <a:lnTo>
                    <a:pt x="66983" y="12511"/>
                  </a:lnTo>
                  <a:lnTo>
                    <a:pt x="66983" y="12511"/>
                  </a:lnTo>
                  <a:cubicBezTo>
                    <a:pt x="73434" y="13459"/>
                    <a:pt x="79625" y="15712"/>
                    <a:pt x="85177" y="1913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3074562" y="2195559"/>
              <a:ext cx="1247354" cy="107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43175" rIns="43175" bIns="43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rebuchet MS" panose="020B0603020202020204"/>
                <a:buNone/>
              </a:pPr>
              <a:endParaRPr sz="34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>
              <a:off x="1441365" y="1213781"/>
              <a:ext cx="1517226" cy="15172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7"/>
            <p:cNvSpPr txBox="1"/>
            <p:nvPr/>
          </p:nvSpPr>
          <p:spPr>
            <a:xfrm>
              <a:off x="1823331" y="1598056"/>
              <a:ext cx="753294" cy="748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rebuchet MS" panose="020B0603020202020204"/>
                <a:buNone/>
              </a:pPr>
              <a:endParaRPr sz="20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 rot="-900000">
              <a:off x="2291167" y="167049"/>
              <a:ext cx="1486572" cy="148657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790" y="30393"/>
                  </a:moveTo>
                  <a:lnTo>
                    <a:pt x="107494" y="25057"/>
                  </a:lnTo>
                  <a:lnTo>
                    <a:pt x="114008" y="36341"/>
                  </a:lnTo>
                  <a:lnTo>
                    <a:pt x="100535" y="49005"/>
                  </a:lnTo>
                  <a:cubicBezTo>
                    <a:pt x="102488" y="56205"/>
                    <a:pt x="102488" y="63795"/>
                    <a:pt x="100535" y="70995"/>
                  </a:cubicBezTo>
                  <a:lnTo>
                    <a:pt x="114008" y="83659"/>
                  </a:lnTo>
                  <a:lnTo>
                    <a:pt x="107494" y="94943"/>
                  </a:lnTo>
                  <a:lnTo>
                    <a:pt x="89790" y="89607"/>
                  </a:lnTo>
                  <a:lnTo>
                    <a:pt x="89790" y="89607"/>
                  </a:lnTo>
                  <a:cubicBezTo>
                    <a:pt x="84531" y="94898"/>
                    <a:pt x="77957" y="98693"/>
                    <a:pt x="70746" y="100602"/>
                  </a:cubicBezTo>
                  <a:lnTo>
                    <a:pt x="66514" y="118602"/>
                  </a:lnTo>
                  <a:lnTo>
                    <a:pt x="53486" y="118602"/>
                  </a:lnTo>
                  <a:lnTo>
                    <a:pt x="49254" y="100602"/>
                  </a:lnTo>
                  <a:lnTo>
                    <a:pt x="49254" y="100602"/>
                  </a:lnTo>
                  <a:cubicBezTo>
                    <a:pt x="42043" y="98693"/>
                    <a:pt x="35469" y="94898"/>
                    <a:pt x="30210" y="89607"/>
                  </a:cubicBezTo>
                  <a:lnTo>
                    <a:pt x="12506" y="94943"/>
                  </a:lnTo>
                  <a:lnTo>
                    <a:pt x="5992" y="83659"/>
                  </a:lnTo>
                  <a:lnTo>
                    <a:pt x="19465" y="70995"/>
                  </a:lnTo>
                  <a:cubicBezTo>
                    <a:pt x="17512" y="63795"/>
                    <a:pt x="17512" y="56205"/>
                    <a:pt x="19465" y="49005"/>
                  </a:cubicBezTo>
                  <a:lnTo>
                    <a:pt x="5992" y="36341"/>
                  </a:lnTo>
                  <a:lnTo>
                    <a:pt x="12506" y="25057"/>
                  </a:lnTo>
                  <a:lnTo>
                    <a:pt x="30210" y="30393"/>
                  </a:lnTo>
                  <a:lnTo>
                    <a:pt x="30210" y="30393"/>
                  </a:lnTo>
                  <a:cubicBezTo>
                    <a:pt x="35469" y="25102"/>
                    <a:pt x="42043" y="21307"/>
                    <a:pt x="49254" y="19398"/>
                  </a:cubicBezTo>
                  <a:lnTo>
                    <a:pt x="53486" y="1398"/>
                  </a:lnTo>
                  <a:lnTo>
                    <a:pt x="66514" y="1398"/>
                  </a:lnTo>
                  <a:lnTo>
                    <a:pt x="70746" y="19398"/>
                  </a:lnTo>
                  <a:lnTo>
                    <a:pt x="70746" y="19398"/>
                  </a:lnTo>
                  <a:cubicBezTo>
                    <a:pt x="77957" y="21307"/>
                    <a:pt x="84531" y="25102"/>
                    <a:pt x="89790" y="30393"/>
                  </a:cubicBezTo>
                  <a:close/>
                </a:path>
              </a:pathLst>
            </a:custGeom>
            <a:solidFill>
              <a:srgbClr val="37CCE6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2617215" y="493098"/>
              <a:ext cx="834474" cy="834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 panose="020B0603020202020204"/>
                <a:buNone/>
              </a:pPr>
              <a:endParaRPr sz="2300">
                <a:solidFill>
                  <a:schemeClr val="l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490380" y="1394546"/>
              <a:ext cx="2670319" cy="267031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4829" y="3988"/>
                  </a:moveTo>
                  <a:lnTo>
                    <a:pt x="54829" y="3988"/>
                  </a:lnTo>
                  <a:cubicBezTo>
                    <a:pt x="77892" y="1859"/>
                    <a:pt x="99902" y="14084"/>
                    <a:pt x="110283" y="34788"/>
                  </a:cubicBezTo>
                  <a:cubicBezTo>
                    <a:pt x="120664" y="55491"/>
                    <a:pt x="117294" y="80442"/>
                    <a:pt x="101792" y="97650"/>
                  </a:cubicBezTo>
                  <a:lnTo>
                    <a:pt x="104355" y="100373"/>
                  </a:lnTo>
                  <a:lnTo>
                    <a:pt x="96615" y="98921"/>
                  </a:lnTo>
                  <a:lnTo>
                    <a:pt x="95361" y="90813"/>
                  </a:lnTo>
                  <a:lnTo>
                    <a:pt x="97923" y="93536"/>
                  </a:lnTo>
                  <a:lnTo>
                    <a:pt x="97923" y="93536"/>
                  </a:lnTo>
                  <a:cubicBezTo>
                    <a:pt x="111675" y="77986"/>
                    <a:pt x="114539" y="55615"/>
                    <a:pt x="105149" y="37101"/>
                  </a:cubicBezTo>
                  <a:cubicBezTo>
                    <a:pt x="95759" y="18587"/>
                    <a:pt x="76018" y="7682"/>
                    <a:pt x="55347" y="959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172667" y="879798"/>
              <a:ext cx="1940153" cy="19401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947307" y="-156843"/>
              <a:ext cx="2091876" cy="209187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86" y="64681"/>
                  </a:moveTo>
                  <a:lnTo>
                    <a:pt x="4986" y="64681"/>
                  </a:lnTo>
                  <a:cubicBezTo>
                    <a:pt x="3682" y="49360"/>
                    <a:pt x="8826" y="34190"/>
                    <a:pt x="19179" y="22822"/>
                  </a:cubicBezTo>
                  <a:lnTo>
                    <a:pt x="16020" y="19256"/>
                  </a:lnTo>
                  <a:lnTo>
                    <a:pt x="25771" y="21357"/>
                  </a:lnTo>
                  <a:lnTo>
                    <a:pt x="27129" y="31797"/>
                  </a:lnTo>
                  <a:lnTo>
                    <a:pt x="23972" y="28233"/>
                  </a:lnTo>
                  <a:lnTo>
                    <a:pt x="23972" y="28233"/>
                  </a:lnTo>
                  <a:cubicBezTo>
                    <a:pt x="15304" y="38065"/>
                    <a:pt x="11029" y="51012"/>
                    <a:pt x="12141" y="64072"/>
                  </a:cubicBezTo>
                  <a:close/>
                </a:path>
              </a:pathLst>
            </a:custGeom>
            <a:solidFill>
              <a:srgbClr val="ACE3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WPS Presentation</Application>
  <PresentationFormat/>
  <Paragraphs>166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Arial</vt:lpstr>
      <vt:lpstr>Trebuchet MS</vt:lpstr>
      <vt:lpstr>Times New Roman</vt:lpstr>
      <vt:lpstr>Arial Narrow</vt:lpstr>
      <vt:lpstr>Arial Black</vt:lpstr>
      <vt:lpstr>Microsoft YaHei</vt:lpstr>
      <vt:lpstr>Arial Unicode MS</vt:lpstr>
      <vt:lpstr>Berlin</vt:lpstr>
      <vt:lpstr>PowerPoint 演示文稿</vt:lpstr>
      <vt:lpstr>Chapter 1- Introduction</vt:lpstr>
      <vt:lpstr>Chapter 1- Introduction</vt:lpstr>
      <vt:lpstr>Chapter 1- Purpose and Description</vt:lpstr>
      <vt:lpstr>Chapter 1- Objectives of the Study</vt:lpstr>
      <vt:lpstr>Chapter 1- Scope and Limitation</vt:lpstr>
      <vt:lpstr>Chapter 2- Review of Related Literatures &amp; Studies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Chapter 3- Methodology</vt:lpstr>
      <vt:lpstr>PROPOSED SYSTEM DESIGN</vt:lpstr>
      <vt:lpstr>End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Faderanga, JC</cp:lastModifiedBy>
  <cp:revision>1</cp:revision>
  <dcterms:created xsi:type="dcterms:W3CDTF">2024-06-11T14:55:36Z</dcterms:created>
  <dcterms:modified xsi:type="dcterms:W3CDTF">2024-06-11T14:55:37Z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71CC013DA59C4529AE388B9D268B2A7F_12</vt:lpwstr>
  </property>
  <property fmtid="{D5CDD505-2E9C-101B-9397-08002B2CF9AE}" pid="3" name="KSOProductBuildVer">
    <vt:lpwstr>1033-12.2.0.17119</vt:lpwstr>
  </property>
</Properties>
</file>