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74" r:id="rId8"/>
    <p:sldId id="261" r:id="rId9"/>
    <p:sldId id="275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90" r:id="rId21"/>
    <p:sldId id="271" r:id="rId22"/>
    <p:sldId id="272" r:id="rId23"/>
    <p:sldId id="273" r:id="rId24"/>
  </p:sldIdLst>
  <p:sldSz cx="12192000" cy="68580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Trebuchet MS" panose="020B0603020202020204"/>
      <p:regular r:id="rId30"/>
    </p:embeddedFont>
    <p:embeddedFont>
      <p:font typeface="Arial Narrow" panose="020B0606020202030204"/>
      <p:regular r:id="rId31"/>
      <p:bold r:id="rId32"/>
      <p:italic r:id="rId33"/>
      <p:boldItalic r:id="rId34"/>
    </p:embeddedFont>
    <p:embeddedFont>
      <p:font typeface="Arial Black" panose="020B0A04020102020204"/>
      <p:bold r:id="rId35"/>
    </p:embeddedFont>
    <p:embeddedFont>
      <p:font typeface="Trebuchet MS" panose="020B0603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6" idx="1">
    <p:pos x="6000" y="0"/>
    <p:text>Present the Existing Diagram only
-Solatorio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7" idx="2">
    <p:pos x="6000" y="0"/>
    <p:text>Present the Existing Diagram only
-Solatorio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8" idx="3">
    <p:pos x="6000" y="0"/>
    <p:text>Present the Proposed System Diagram used by the Study
-Solatorio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5" idx="4">
    <p:pos x="6000" y="0"/>
    <p:text>Present the Proposed System Diagram used by the Study
-Solatorio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 panose="020B0603020202020204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 panose="020B0603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”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4" name="Google Shape;154;p15"/>
          <p:cNvSpPr txBox="1"/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6" name="Google Shape;156;p15"/>
          <p:cNvSpPr txBox="1"/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8" name="Google Shape;158;p15"/>
          <p:cNvSpPr txBox="1"/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69" name="Google Shape;169;p16"/>
          <p:cNvSpPr/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6"/>
          <p:cNvSpPr/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5" name="Google Shape;175;p16"/>
          <p:cNvSpPr/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6"/>
          <p:cNvSpPr txBox="1"/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2" name="Google Shape;62;p6"/>
          <p:cNvSpPr txBox="1"/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 descr="HD-ShadowShort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8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0"/>
          <p:cNvSpPr txBox="1"/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8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-152399" y="0"/>
            <a:ext cx="12420600" cy="1083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 panose="020B0603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9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800" b="0" i="1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 panose="020B0603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35625" y="76998"/>
            <a:ext cx="943108" cy="91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36368" y="116206"/>
            <a:ext cx="1105321" cy="8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0" y="1498600"/>
            <a:ext cx="8966200" cy="212153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BLOOD LINK: A MOBILE-BASED HYBRID BLOOD BANK FOR RED CROSS MUNTINLUPA CHAPTER</a:t>
            </a:r>
            <a:endParaRPr lang="en-US" sz="4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9110132" y="1498600"/>
            <a:ext cx="3081867" cy="1744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03424" y="4373557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97013" y="4373558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81579" y="4373556"/>
            <a:ext cx="1696509" cy="179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1303867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 GRACE S. SANTARIN</a:t>
            </a:r>
            <a:endParaRPr lang="en-US" b="1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santarin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marygrace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639735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JANREY CYRIL C. FADERANGA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faderanga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janreycyril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7907869" y="6239934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KYRAH A. PANGILINAN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pangilinan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kyrah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0902431" y="2042404"/>
            <a:ext cx="1289567" cy="135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Program/ Section: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BSIT 3</a:t>
            </a:r>
            <a:r>
              <a:rPr lang="en-PH" altLang="en-US" sz="12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</a:t>
            </a:r>
            <a:r>
              <a:rPr lang="en-US" sz="12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</a:t>
            </a:r>
            <a:endParaRPr lang="en-US" sz="12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Adviser: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Ms. Kaycee R. Mendez, MIT, LPT</a:t>
            </a:r>
            <a:endParaRPr lang="en-US" sz="11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14" name="Google Shape;214;p19" descr="A person in a graduation gown&#10;&#10;Description automatically generated"/>
          <p:cNvPicPr preferRelativeResize="0"/>
          <p:nvPr/>
        </p:nvPicPr>
        <p:blipFill rotWithShape="1">
          <a:blip r:embed="rId5"/>
          <a:srcRect l="29471" r="9096"/>
          <a:stretch>
            <a:fillRect/>
          </a:stretch>
        </p:blipFill>
        <p:spPr>
          <a:xfrm rot="-5400000">
            <a:off x="9281810" y="1926018"/>
            <a:ext cx="1487689" cy="1614429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1" descr="347439596_2687880194683334_4071651747867686290_n"/>
          <p:cNvPicPr>
            <a:picLocks noChangeAspect="1"/>
          </p:cNvPicPr>
          <p:nvPr/>
        </p:nvPicPr>
        <p:blipFill>
          <a:blip r:embed="rId6"/>
          <a:srcRect l="-114726" t="60102" r="120113" b="-31271"/>
          <a:stretch>
            <a:fillRect/>
          </a:stretch>
        </p:blipFill>
        <p:spPr>
          <a:xfrm>
            <a:off x="2003425" y="4364990"/>
            <a:ext cx="1771508" cy="1875600"/>
          </a:xfrm>
          <a:prstGeom prst="rect">
            <a:avLst/>
          </a:prstGeom>
        </p:spPr>
      </p:pic>
      <p:pic>
        <p:nvPicPr>
          <p:cNvPr id="5" name="Picture 4" descr="347439596_2687880194683334_4071651747867686290_n"/>
          <p:cNvPicPr>
            <a:picLocks noChangeAspect="1"/>
          </p:cNvPicPr>
          <p:nvPr/>
        </p:nvPicPr>
        <p:blipFill>
          <a:blip r:embed="rId6"/>
          <a:srcRect l="2351" t="3307" r="2771" b="25351"/>
          <a:stretch>
            <a:fillRect/>
          </a:stretch>
        </p:blipFill>
        <p:spPr>
          <a:xfrm>
            <a:off x="1919605" y="4364990"/>
            <a:ext cx="1741805" cy="1842135"/>
          </a:xfrm>
          <a:prstGeom prst="rect">
            <a:avLst/>
          </a:prstGeom>
        </p:spPr>
      </p:pic>
      <p:pic>
        <p:nvPicPr>
          <p:cNvPr id="6" name="Picture 5" descr="347267030_2687880001350020_7949421363527197440_n"/>
          <p:cNvPicPr>
            <a:picLocks noChangeAspect="1"/>
          </p:cNvPicPr>
          <p:nvPr/>
        </p:nvPicPr>
        <p:blipFill>
          <a:blip r:embed="rId7"/>
          <a:srcRect l="2362" t="2559" r="2347" b="25851"/>
          <a:stretch>
            <a:fillRect/>
          </a:stretch>
        </p:blipFill>
        <p:spPr>
          <a:xfrm>
            <a:off x="5257800" y="4364355"/>
            <a:ext cx="1743710" cy="1842770"/>
          </a:xfrm>
          <a:prstGeom prst="rect">
            <a:avLst/>
          </a:prstGeom>
        </p:spPr>
      </p:pic>
      <p:pic>
        <p:nvPicPr>
          <p:cNvPr id="8" name="Picture 7" descr="347558177_2687880291349991_819940733906927890_n"/>
          <p:cNvPicPr>
            <a:picLocks noChangeAspect="1"/>
          </p:cNvPicPr>
          <p:nvPr/>
        </p:nvPicPr>
        <p:blipFill>
          <a:blip r:embed="rId8"/>
          <a:srcRect l="2956" t="3148" r="2552" b="25454"/>
          <a:stretch>
            <a:fillRect/>
          </a:stretch>
        </p:blipFill>
        <p:spPr>
          <a:xfrm>
            <a:off x="8519795" y="4364990"/>
            <a:ext cx="1732915" cy="1842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75" name="Google Shape;275;p26"/>
          <p:cNvSpPr txBox="1"/>
          <p:nvPr>
            <p:ph type="body" idx="1"/>
          </p:nvPr>
        </p:nvSpPr>
        <p:spPr>
          <a:xfrm>
            <a:off x="335091" y="1989101"/>
            <a:ext cx="384934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</a:t>
            </a:r>
            <a:endParaRPr lang="en-US" b="1"/>
          </a:p>
        </p:txBody>
      </p:sp>
      <p:sp>
        <p:nvSpPr>
          <p:cNvPr id="276" name="Google Shape;276;p2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6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80" name="Google Shape;280;p26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03705" y="2348865"/>
            <a:ext cx="8114665" cy="445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94" name="Google Shape;294;p27"/>
          <p:cNvSpPr txBox="1"/>
          <p:nvPr>
            <p:ph type="body" idx="1"/>
          </p:nvPr>
        </p:nvSpPr>
        <p:spPr>
          <a:xfrm>
            <a:off x="460186" y="2192936"/>
            <a:ext cx="4639715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(cont.) </a:t>
            </a:r>
            <a:endParaRPr lang="en-US" b="1"/>
          </a:p>
        </p:txBody>
      </p:sp>
      <p:sp>
        <p:nvSpPr>
          <p:cNvPr id="295" name="Google Shape;295;p27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7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99" name="Google Shape;299;p27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13" name="Google Shape;313;p28"/>
          <p:cNvSpPr txBox="1"/>
          <p:nvPr>
            <p:ph type="body" idx="1"/>
          </p:nvPr>
        </p:nvSpPr>
        <p:spPr>
          <a:xfrm>
            <a:off x="263336" y="2020216"/>
            <a:ext cx="451716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</a:t>
            </a:r>
            <a:endParaRPr lang="en-US" b="1"/>
          </a:p>
        </p:txBody>
      </p:sp>
      <p:sp>
        <p:nvSpPr>
          <p:cNvPr id="314" name="Google Shape;314;p28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8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18" name="Google Shape;318;p28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11070" y="2407920"/>
            <a:ext cx="7706995" cy="44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32" name="Google Shape;332;p29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 (cont.)</a:t>
            </a:r>
            <a:endParaRPr lang="en-US" b="1"/>
          </a:p>
        </p:txBody>
      </p:sp>
      <p:sp>
        <p:nvSpPr>
          <p:cNvPr id="333" name="Google Shape;333;p29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9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37" name="Google Shape;337;p29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9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9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51" name="Google Shape;351;p30"/>
          <p:cNvSpPr txBox="1"/>
          <p:nvPr>
            <p:ph type="body" idx="1"/>
          </p:nvPr>
        </p:nvSpPr>
        <p:spPr>
          <a:xfrm>
            <a:off x="460186" y="2192936"/>
            <a:ext cx="7998014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/>
              <a:t>Design of Software, Systems, Product and/ or Processes</a:t>
            </a:r>
            <a:endParaRPr lang="en-US" b="1"/>
          </a:p>
        </p:txBody>
      </p:sp>
      <p:sp>
        <p:nvSpPr>
          <p:cNvPr id="352" name="Google Shape;352;p3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0"/>
          <p:cNvGrpSpPr/>
          <p:nvPr/>
        </p:nvGrpSpPr>
        <p:grpSpPr>
          <a:xfrm>
            <a:off x="1848042" y="2708825"/>
            <a:ext cx="8126730" cy="3940810"/>
            <a:chOff x="615" y="1018169"/>
            <a:chExt cx="8126730" cy="3940810"/>
          </a:xfrm>
        </p:grpSpPr>
        <p:sp>
          <p:nvSpPr>
            <p:cNvPr id="356" name="Google Shape;356;p30"/>
            <p:cNvSpPr/>
            <p:nvPr/>
          </p:nvSpPr>
          <p:spPr>
            <a:xfrm>
              <a:off x="615" y="1121039"/>
              <a:ext cx="2647315" cy="3834765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0"/>
            <p:cNvSpPr txBox="1"/>
            <p:nvPr/>
          </p:nvSpPr>
          <p:spPr>
            <a:xfrm rot="-5400000">
              <a:off x="-1037070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30046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133330" y="1018169"/>
              <a:ext cx="1972310" cy="1880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Knowledge Requirements</a:t>
              </a:r>
              <a:endParaRPr sz="12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Database Management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Mobile Development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Backend Devepment and APIs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tools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Frontend Development and frameworks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Mobile App Development platform</a:t>
              </a:r>
              <a:b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</a:br>
              <a:b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</a:b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Software Requirements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740640" y="1121039"/>
              <a:ext cx="2647315" cy="3834765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0"/>
            <p:cNvSpPr txBox="1"/>
            <p:nvPr/>
          </p:nvSpPr>
          <p:spPr>
            <a:xfrm rot="-5400000">
              <a:off x="1702736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5400000">
              <a:off x="2520299" y="2729976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269853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0"/>
            <p:cNvSpPr txBox="1"/>
            <p:nvPr/>
          </p:nvSpPr>
          <p:spPr>
            <a:xfrm>
              <a:off x="3065125" y="1882404"/>
              <a:ext cx="1972310" cy="2494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 b="1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RAD Methodology</a:t>
              </a:r>
              <a:endParaRPr sz="12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Requirements Analysis and Planning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Architecture and Design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System Construction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Cutoverthodology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Requirements Analysis and Planning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Software Architecture and Design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System Construction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2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- Cutover</a:t>
              </a:r>
              <a:endPara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480030" y="1121039"/>
              <a:ext cx="2647315" cy="3837940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0"/>
            <p:cNvSpPr txBox="1"/>
            <p:nvPr/>
          </p:nvSpPr>
          <p:spPr>
            <a:xfrm rot="-5400000">
              <a:off x="4442543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5400000">
              <a:off x="5259471" y="2781411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009659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0"/>
            <p:cNvSpPr txBox="1"/>
            <p:nvPr/>
          </p:nvSpPr>
          <p:spPr>
            <a:xfrm>
              <a:off x="5864205" y="2530104"/>
              <a:ext cx="1972310" cy="10490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r>
                <a:rPr sz="1500">
                  <a:solidFill>
                    <a:schemeClr val="tx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Blood Link: A Mobile-Based Hybrid Blood Bank For Red Cross Muntinlupa Chapter</a:t>
              </a:r>
              <a:endParaRPr sz="15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072130" y="4869180"/>
            <a:ext cx="1279525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Expo Go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MySql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Nativewind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ChatGPT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1919605" y="4869180"/>
            <a:ext cx="119253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Visual Studio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Git/Github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JavaScript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rebuchet MS" panose="020B0603020202020204"/>
              <a:buNone/>
            </a:pPr>
            <a:r>
              <a:rPr sz="120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- Node.js</a:t>
            </a:r>
            <a:endParaRPr sz="120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951990" y="5589270"/>
            <a:ext cx="2076450" cy="75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>
                <a:latin typeface="Trebuchet MS" panose="020B0603020202020204" charset="0"/>
                <a:cs typeface="Trebuchet MS" panose="020B0603020202020204" charset="0"/>
              </a:rPr>
              <a:t>Hardware Requirements</a:t>
            </a:r>
            <a:endParaRPr lang="en-US" sz="1200" b="1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1200"/>
              <a:t>- Computer</a:t>
            </a:r>
            <a:endParaRPr lang="en-US" sz="1200"/>
          </a:p>
          <a:p>
            <a:r>
              <a:rPr lang="en-US" sz="1200"/>
              <a:t>- Internet </a:t>
            </a:r>
            <a:r>
              <a:rPr lang="en-US" sz="1200">
                <a:latin typeface="Trebuchet MS" panose="020B0603020202020204" charset="0"/>
                <a:cs typeface="Trebuchet MS" panose="020B0603020202020204" charset="0"/>
              </a:rPr>
              <a:t>Connection</a:t>
            </a:r>
            <a:endParaRPr lang="en-US" sz="1200"/>
          </a:p>
          <a:p>
            <a:r>
              <a:rPr lang="en-US" sz="1200"/>
              <a:t>- Mobile Devices</a:t>
            </a:r>
            <a:endParaRPr 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75" name="Google Shape;375;p31"/>
          <p:cNvSpPr txBox="1"/>
          <p:nvPr>
            <p:ph type="body" idx="1"/>
          </p:nvPr>
        </p:nvSpPr>
        <p:spPr>
          <a:xfrm>
            <a:off x="335726" y="1999261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System Architectural Diagram</a:t>
            </a:r>
            <a:endParaRPr lang="en-US" b="1"/>
          </a:p>
        </p:txBody>
      </p:sp>
      <p:sp>
        <p:nvSpPr>
          <p:cNvPr id="376" name="Google Shape;376;p31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1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1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80" name="Google Shape;380;p31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1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1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 descr="system 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40" y="2370455"/>
            <a:ext cx="6889115" cy="4365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94" name="Google Shape;394;p32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Project Development</a:t>
            </a:r>
            <a:endParaRPr lang="en-US" b="1"/>
          </a:p>
        </p:txBody>
      </p:sp>
      <p:sp>
        <p:nvSpPr>
          <p:cNvPr id="395" name="Google Shape;395;p3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6" name="Google Shape;39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7131"/>
          <a:stretch>
            <a:fillRect/>
          </a:stretch>
        </p:blipFill>
        <p:spPr>
          <a:xfrm>
            <a:off x="2712085" y="2780665"/>
            <a:ext cx="6363335" cy="329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13" name="Google Shape;413;p33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Testing Procedures - Alpha Testing</a:t>
            </a:r>
            <a:endParaRPr lang="en-US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631950" y="2924810"/>
          <a:ext cx="8533130" cy="35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95"/>
                <a:gridCol w="5309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Aspect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Alpha Testing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Identify and fix bugs, enhance features, and ensure the system meets requirements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Participants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Developers, testers, and selected internal 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All major features including Database Connection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Functionality, usability, performance, and security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Typically shorter, lasting a few week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Collected from development team</a:t>
                      </a:r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 Resolution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Immediate and iterative, as issues are reported and fixed quickly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Improved and more stable version of the system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13" name="Google Shape;413;p33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Testing Procedures - Beta Testing</a:t>
            </a:r>
            <a:endParaRPr lang="en-US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631950" y="2924810"/>
          <a:ext cx="8533130" cy="355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895"/>
                <a:gridCol w="53092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Aspect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Beta Testing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Validate the system's performance, usability, and reliability in real-world scenarios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Participants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 broader group of actual end-users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Scope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Real-world usage of the system by actual users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experience, system performance, and overall reliability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Duration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Typically longer, lasting several weeks to months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Collected from actual end-users</a:t>
                      </a:r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 Resolution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Issues are documented for post-beta fixes and improvements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adjustments and fixes leading to the official release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22" name="Google Shape;422;p34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Implementation Plan</a:t>
            </a:r>
            <a:endParaRPr lang="en-US" b="1"/>
          </a:p>
        </p:txBody>
      </p:sp>
      <p:sp>
        <p:nvSpPr>
          <p:cNvPr id="423" name="Google Shape;423;p3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/>
        </p:nvGraphicFramePr>
        <p:xfrm>
          <a:off x="1847850" y="2780665"/>
          <a:ext cx="8531860" cy="388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Strategy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Activities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Persons Involved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latin typeface="+mj-lt"/>
                          <a:cs typeface="+mj-lt"/>
                        </a:rPr>
                        <a:t>Duration</a:t>
                      </a:r>
                      <a:endParaRPr lang="en-US" sz="1200">
                        <a:latin typeface="+mj-lt"/>
                        <a:cs typeface="+mj-lt"/>
                      </a:endParaRPr>
                    </a:p>
                  </a:txBody>
                  <a:tcPr/>
                </a:tc>
              </a:tr>
              <a:tr h="74676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Approval from the company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Send letters for the approval of Administrators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Researchers, Administrator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1 – 2 Days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1263015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System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Installation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Installation of the system and checking of the facility that needs an upgrade (software and hardware).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Researchers, Administrator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2 - 3 Days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76708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Information Distribution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Send Flyers, Brochures,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Posters, and User Manual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  <a:sym typeface="+mn-ea"/>
                        </a:rPr>
                        <a:t>Researchers, Administrator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1 Day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</a:tr>
              <a:tr h="381000">
                <a:tc>
                  <a:txBody>
                    <a:bodyPr/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3- Day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  <a:p>
                      <a:pPr marL="6731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Training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+mj-lt"/>
                          <a:ea typeface="Times New Roman" panose="02020603050405020304"/>
                          <a:cs typeface="+mj-lt"/>
                        </a:rPr>
                        <a:t>Hands-on Training and System Demo/ Lectures </a:t>
                      </a:r>
                      <a:endParaRPr lang="en-US" altLang="zh-CN" sz="1400">
                        <a:solidFill>
                          <a:srgbClr val="000000"/>
                        </a:solidFill>
                        <a:latin typeface="+mj-lt"/>
                        <a:ea typeface="Times New Roman" panose="02020603050405020304"/>
                        <a:cs typeface="+mj-lt"/>
                      </a:endParaRPr>
                    </a:p>
                  </a:txBody>
                  <a:tcPr marL="67310" marR="60325" marT="3810" marB="0" anchor="t" anchorCtr="0"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Researchers, Adviser,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Officer and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Administrator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 algn="l" eaLnBrk="1" fontAlgn="auto" latinLnBrk="0" hangingPunct="1">
                        <a:buNone/>
                      </a:pPr>
                      <a:r>
                        <a:rPr lang="en-US" sz="1400">
                          <a:latin typeface="+mj-lt"/>
                          <a:cs typeface="+mj-lt"/>
                        </a:rPr>
                        <a:t>3 Days </a:t>
                      </a:r>
                      <a:endParaRPr lang="en-US" sz="1400">
                        <a:latin typeface="+mj-lt"/>
                        <a:cs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Introduction</a:t>
            </a:r>
            <a:endParaRPr lang="en-US"/>
          </a:p>
        </p:txBody>
      </p:sp>
      <p:sp>
        <p:nvSpPr>
          <p:cNvPr id="220" name="Google Shape;220;p20"/>
          <p:cNvSpPr txBox="1"/>
          <p:nvPr>
            <p:ph type="body" idx="1"/>
          </p:nvPr>
        </p:nvSpPr>
        <p:spPr>
          <a:xfrm>
            <a:off x="680085" y="2336800"/>
            <a:ext cx="9613900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>
                <a:solidFill>
                  <a:schemeClr val="bg1"/>
                </a:solidFill>
              </a:rPr>
              <a:t>Current Challenges</a:t>
            </a:r>
            <a:r>
              <a:rPr lang="en-PH">
                <a:solidFill>
                  <a:schemeClr val="bg1"/>
                </a:solidFill>
              </a:rPr>
              <a:t>:</a:t>
            </a:r>
            <a:br>
              <a:rPr>
                <a:solidFill>
                  <a:schemeClr val="dk1"/>
                </a:solidFill>
              </a:rPr>
            </a:br>
            <a:r>
              <a:rPr>
                <a:solidFill>
                  <a:schemeClr val="dk1"/>
                </a:solidFill>
              </a:rPr>
              <a:t>Traditional blood banking systems face challenges such as</a:t>
            </a:r>
            <a:r>
              <a:rPr lang="en-PH">
                <a:solidFill>
                  <a:schemeClr val="dk1"/>
                </a:solidFill>
              </a:rPr>
              <a:t>:</a:t>
            </a:r>
            <a:r>
              <a:rPr>
                <a:solidFill>
                  <a:schemeClr val="dk1"/>
                </a:solidFill>
              </a:rPr>
              <a:t> </a:t>
            </a:r>
            <a:r>
              <a:rPr lang="en-PH">
                <a:solidFill>
                  <a:schemeClr val="dk1"/>
                </a:solidFill>
              </a:rPr>
              <a:t>I</a:t>
            </a:r>
            <a:r>
              <a:rPr>
                <a:solidFill>
                  <a:schemeClr val="dk1"/>
                </a:solidFill>
              </a:rPr>
              <a:t>nefficient donor-recipient matching</a:t>
            </a:r>
            <a:endParaRPr>
              <a:solidFill>
                <a:schemeClr val="dk1"/>
              </a:solidFill>
            </a:endParaRPr>
          </a:p>
          <a:p>
            <a:pPr marL="495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>
                <a:solidFill>
                  <a:schemeClr val="dk1"/>
                </a:solidFill>
              </a:rPr>
              <a:t> </a:t>
            </a:r>
            <a:r>
              <a:rPr lang="en-PH">
                <a:solidFill>
                  <a:schemeClr val="dk1"/>
                </a:solidFill>
              </a:rPr>
              <a:t>L</a:t>
            </a:r>
            <a:r>
              <a:rPr>
                <a:solidFill>
                  <a:schemeClr val="dk1"/>
                </a:solidFill>
              </a:rPr>
              <a:t>imited accessibility to donation centers</a:t>
            </a:r>
            <a:endParaRPr>
              <a:solidFill>
                <a:schemeClr val="dk1"/>
              </a:solidFill>
            </a:endParaRPr>
          </a:p>
          <a:p>
            <a:pPr marL="495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>
                <a:solidFill>
                  <a:schemeClr val="dk1"/>
                </a:solidFill>
              </a:rPr>
              <a:t> </a:t>
            </a:r>
            <a:r>
              <a:rPr lang="en-PH">
                <a:solidFill>
                  <a:schemeClr val="dk1"/>
                </a:solidFill>
              </a:rPr>
              <a:t>Lock of Information on Donation</a:t>
            </a:r>
            <a:endParaRPr lang="en-PH">
              <a:solidFill>
                <a:schemeClr val="dk1"/>
              </a:solidFill>
            </a:endParaRPr>
          </a:p>
          <a:p>
            <a:pPr marL="495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PH">
                <a:solidFill>
                  <a:schemeClr val="dk1"/>
                </a:solidFill>
              </a:rPr>
              <a:t> Inconvenience on blood donation Inquiries</a:t>
            </a:r>
            <a:endParaRPr lang="en-PH">
              <a:solidFill>
                <a:schemeClr val="dk1"/>
              </a:solidFill>
            </a:endParaRPr>
          </a:p>
          <a:p>
            <a:pPr marL="495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PH">
                <a:solidFill>
                  <a:schemeClr val="dk1"/>
                </a:solidFill>
              </a:rPr>
              <a:t> inefficient donor-recipient matching</a:t>
            </a:r>
            <a:endParaRPr lang="en-PH">
              <a:solidFill>
                <a:schemeClr val="dk1"/>
              </a:solidFill>
            </a:endParaRPr>
          </a:p>
          <a:p>
            <a:pPr marL="495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PH">
                <a:solidFill>
                  <a:schemeClr val="dk1"/>
                </a:solidFill>
              </a:rPr>
              <a:t>Appointment Scheduling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PROPOSED SYSTEM DESIGN</a:t>
            </a:r>
            <a:endParaRPr lang="en-US"/>
          </a:p>
        </p:txBody>
      </p:sp>
      <p:sp>
        <p:nvSpPr>
          <p:cNvPr id="432" name="Google Shape;432;p3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ample desig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" y="2319020"/>
            <a:ext cx="12068175" cy="40906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End Presentation</a:t>
            </a:r>
            <a:endParaRPr lang="en-US"/>
          </a:p>
        </p:txBody>
      </p:sp>
      <p:sp>
        <p:nvSpPr>
          <p:cNvPr id="440" name="Google Shape;440;p36"/>
          <p:cNvSpPr txBox="1"/>
          <p:nvPr>
            <p:ph type="body" idx="1"/>
          </p:nvPr>
        </p:nvSpPr>
        <p:spPr>
          <a:xfrm>
            <a:off x="2805452" y="2836403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lang="en-US" sz="9600" b="1"/>
              <a:t>Thank You</a:t>
            </a:r>
            <a:endParaRPr lang="en-US" sz="9600"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Purpose and Description</a:t>
            </a:r>
            <a:endParaRPr lang="en-US"/>
          </a:p>
        </p:txBody>
      </p:sp>
      <p:sp>
        <p:nvSpPr>
          <p:cNvPr id="238" name="Google Shape;238;p22"/>
          <p:cNvSpPr txBox="1"/>
          <p:nvPr>
            <p:ph type="body" idx="1"/>
          </p:nvPr>
        </p:nvSpPr>
        <p:spPr>
          <a:xfrm>
            <a:off x="680085" y="2336800"/>
            <a:ext cx="9613900" cy="197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>
                <a:solidFill>
                  <a:schemeClr val="bg1"/>
                </a:solidFill>
              </a:rPr>
              <a:t>Purpose of the Study</a:t>
            </a:r>
            <a:endParaRPr>
              <a:solidFill>
                <a:schemeClr val="bg1"/>
              </a:solidFill>
            </a:endParaRP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bg1"/>
              </a:solidFill>
            </a:endParaRPr>
          </a:p>
          <a:p>
            <a:pPr marL="495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>
                <a:solidFill>
                  <a:schemeClr val="dk1"/>
                </a:solidFill>
              </a:rPr>
              <a:t>To tackle the current inefficiencies in traditional blood banking, such as manual donor-recipient matching</a:t>
            </a:r>
            <a:endParaRPr>
              <a:solidFill>
                <a:schemeClr val="dk1"/>
              </a:solidFill>
            </a:endParaRPr>
          </a:p>
          <a:p>
            <a:pPr marL="495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>
              <a:solidFill>
                <a:schemeClr val="dk1"/>
              </a:solidFill>
            </a:endParaRPr>
          </a:p>
          <a:p>
            <a:pPr marL="495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>
                <a:solidFill>
                  <a:schemeClr val="dk1"/>
                </a:solidFill>
              </a:rPr>
              <a:t>lack of timely information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Objectives of the Study</a:t>
            </a:r>
            <a:endParaRPr lang="en-US"/>
          </a:p>
        </p:txBody>
      </p:sp>
      <p:sp>
        <p:nvSpPr>
          <p:cNvPr id="247" name="Google Shape;247;p23"/>
          <p:cNvSpPr txBox="1"/>
          <p:nvPr>
            <p:ph type="body" idx="1"/>
          </p:nvPr>
        </p:nvSpPr>
        <p:spPr>
          <a:xfrm>
            <a:off x="460186" y="2336873"/>
            <a:ext cx="10639612" cy="134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General Objective: 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The main objective of this study is to develop</a:t>
            </a:r>
            <a:r>
              <a:rPr lang="en-PH" altLang="en-US">
                <a:solidFill>
                  <a:schemeClr val="dk1"/>
                </a:solidFill>
              </a:rPr>
              <a:t> Mobile-Based</a:t>
            </a:r>
            <a:endParaRPr lang="en-PH" altLang="en-US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PH" altLang="en-US">
                <a:solidFill>
                  <a:schemeClr val="dk1"/>
                </a:solidFill>
              </a:rPr>
              <a:t>Hybrid Blood Bank system.</a:t>
            </a:r>
            <a:endParaRPr lang="en-PH" altLang="en-US"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460375" y="3730625"/>
            <a:ext cx="9728835" cy="286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Specific Objective: </a:t>
            </a:r>
            <a:endParaRPr lang="en-US" sz="2400" b="1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design the system using the following features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User login/register functionality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Pre-screening health assessments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Scheduling blood donation appointments</a:t>
            </a:r>
            <a:r>
              <a:rPr lang="en-PH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User notifications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 panose="020B0603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Objectives of the Study</a:t>
            </a:r>
            <a:endParaRPr lang="en-US"/>
          </a:p>
        </p:txBody>
      </p:sp>
      <p:sp>
        <p:nvSpPr>
          <p:cNvPr id="247" name="Google Shape;247;p23"/>
          <p:cNvSpPr txBox="1"/>
          <p:nvPr>
            <p:ph type="body" idx="1"/>
          </p:nvPr>
        </p:nvSpPr>
        <p:spPr>
          <a:xfrm>
            <a:off x="460375" y="2336800"/>
            <a:ext cx="10639425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>
                <a:solidFill>
                  <a:schemeClr val="dk1"/>
                </a:solidFill>
                <a:sym typeface="Trebuchet MS" panose="020B0603020202020204"/>
              </a:rPr>
              <a:t>Real-time inventory updates</a:t>
            </a:r>
            <a:r>
              <a:rPr lang="en-PH" sz="2400">
                <a:solidFill>
                  <a:schemeClr val="dk1"/>
                </a:solidFill>
                <a:sym typeface="Trebuchet MS" panose="020B0603020202020204"/>
              </a:rPr>
              <a:t>.</a:t>
            </a:r>
            <a:endParaRPr sz="2400">
              <a:solidFill>
                <a:schemeClr val="dk1"/>
              </a:solidFill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</a:t>
            </a: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ommunication between donors and recipients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Location services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Educational resources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marR="0" lvl="2" indent="-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 startAt="5"/>
            </a:pPr>
            <a:r>
              <a: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Report generation</a:t>
            </a:r>
            <a:r>
              <a:rPr lang="en-PH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PH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>
                <a:sym typeface="+mn-ea"/>
              </a:rPr>
              <a:t>Chapter 1- Objectives of the Study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80085" y="2336800"/>
            <a:ext cx="10118090" cy="415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develop the system using React Native or JavaScript for mobile development, Nativewind CSS for styling, Node.js for the server, and MySQL for the database.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test and improved the functionality of the system using Alpha and Beta Testing method.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evaluate the performance of the system using ISO/ IEC 25010: 2011 Software Characteristics.</a:t>
            </a: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endParaRPr lang="en-PH">
              <a:solidFill>
                <a:schemeClr val="dk1"/>
              </a:solidFill>
            </a:endParaRPr>
          </a:p>
          <a:p>
            <a:pPr marL="10668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AutoNum type="arabicPeriod" startAt="2"/>
            </a:pPr>
            <a:r>
              <a:rPr lang="en-PH">
                <a:solidFill>
                  <a:schemeClr val="dk1"/>
                </a:solidFill>
              </a:rPr>
              <a:t>To implement the system to the Red Cross Muntinlupa Chapter.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Scope and Limitation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23570" y="3068955"/>
            <a:ext cx="10118090" cy="240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1. A mobile application interface for blood donors and recipients to interact with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the blood bank system.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2. Integration with centralized blood bank infrastructure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3. Location services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767715" y="242125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SCOPE</a:t>
            </a:r>
            <a:r>
              <a:rPr lang="en-PH" alt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:</a:t>
            </a:r>
            <a:endParaRPr lang="en-PH" altLang="en-US" sz="26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Scope and Limitation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23570" y="2565400"/>
            <a:ext cx="10118090" cy="407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1. Focus on system development only.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2.	Integration with external systems not included.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3. Not address challenges related to mobile device compatibility or internet connectivity. </a:t>
            </a: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endParaRPr lang="en-PH">
              <a:solidFill>
                <a:schemeClr val="dk1"/>
              </a:solidFill>
            </a:endParaRPr>
          </a:p>
          <a:p>
            <a:pPr marL="6096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+mj-lt"/>
              <a:buNone/>
            </a:pPr>
            <a:r>
              <a:rPr lang="en-PH">
                <a:solidFill>
                  <a:schemeClr val="dk1"/>
                </a:solidFill>
              </a:rPr>
              <a:t>4. No support for iOS devices, only Android 10 and above</a:t>
            </a:r>
            <a:endParaRPr lang="en-PH"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39470" y="213296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600" b="1">
                <a:solidFill>
                  <a:schemeClr val="bg1"/>
                </a:solidFill>
                <a:latin typeface="Trebuchet MS" panose="020B0603020202020204" charset="0"/>
                <a:cs typeface="Trebuchet MS" panose="020B0603020202020204" charset="0"/>
              </a:rPr>
              <a:t>LIMITATION:</a:t>
            </a:r>
            <a:endParaRPr lang="en-PH" altLang="en-US" sz="2600" b="1">
              <a:solidFill>
                <a:schemeClr val="bg1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2- </a:t>
            </a:r>
            <a:r>
              <a:rPr lang="en-US" sz="2800"/>
              <a:t>Review of Related Literatures &amp; Studies</a:t>
            </a:r>
            <a:endParaRPr lang="en-US" sz="2800"/>
          </a:p>
        </p:txBody>
      </p:sp>
      <p:sp>
        <p:nvSpPr>
          <p:cNvPr id="266" name="Google Shape;266;p25"/>
          <p:cNvSpPr txBox="1"/>
          <p:nvPr>
            <p:ph type="body" idx="1"/>
          </p:nvPr>
        </p:nvSpPr>
        <p:spPr>
          <a:xfrm>
            <a:off x="460186" y="2336873"/>
            <a:ext cx="10639612" cy="386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Topic Outline: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b="1"/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1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2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3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4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5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7949</Words>
  <Application>WPS Presentation</Application>
  <PresentationFormat/>
  <Paragraphs>385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Trebuchet MS</vt:lpstr>
      <vt:lpstr>Times New Roman</vt:lpstr>
      <vt:lpstr>Arial Narrow</vt:lpstr>
      <vt:lpstr>Arial Black</vt:lpstr>
      <vt:lpstr>Trebuchet MS</vt:lpstr>
      <vt:lpstr>Microsoft YaHei</vt:lpstr>
      <vt:lpstr>Arial Unicode MS</vt:lpstr>
      <vt:lpstr>Berlin</vt:lpstr>
      <vt:lpstr>PowerPoint 演示文稿</vt:lpstr>
      <vt:lpstr>Chapter 1- Introduction</vt:lpstr>
      <vt:lpstr>Chapter 1- Purpose and Description</vt:lpstr>
      <vt:lpstr>Chapter 1- Objectives of the Study</vt:lpstr>
      <vt:lpstr>Chapter 1- Objectives of the Study</vt:lpstr>
      <vt:lpstr>Chapter 1- Objectives of the Study</vt:lpstr>
      <vt:lpstr>Chapter 1- Scope and Limitation</vt:lpstr>
      <vt:lpstr>Chapter 1- Scope and Limitation</vt:lpstr>
      <vt:lpstr>Chapter 2- Review of Related Literatures &amp; Studies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PROPOSED SYSTEM DESIGN</vt:lpstr>
      <vt:lpstr>End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Faderanga, JC</cp:lastModifiedBy>
  <cp:revision>11</cp:revision>
  <dcterms:created xsi:type="dcterms:W3CDTF">2024-06-11T14:55:00Z</dcterms:created>
  <dcterms:modified xsi:type="dcterms:W3CDTF">2024-06-13T07:37:31Z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71CC013DA59C4529AE388B9D268B2A7F_12</vt:lpwstr>
  </property>
  <property fmtid="{D5CDD505-2E9C-101B-9397-08002B2CF9AE}" pid="3" name="KSOProductBuildVer">
    <vt:lpwstr>1033-12.2.0.17119</vt:lpwstr>
  </property>
</Properties>
</file>