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6"/>
  </p:sldMasterIdLst>
  <p:notesMasterIdLst>
    <p:notesMasterId r:id="rId36"/>
  </p:notesMasterIdLst>
  <p:sldIdLst>
    <p:sldId id="256" r:id="rId7"/>
    <p:sldId id="258" r:id="rId8"/>
    <p:sldId id="270" r:id="rId9"/>
    <p:sldId id="262" r:id="rId10"/>
    <p:sldId id="267" r:id="rId11"/>
    <p:sldId id="269" r:id="rId12"/>
    <p:sldId id="260" r:id="rId13"/>
    <p:sldId id="273" r:id="rId14"/>
    <p:sldId id="268" r:id="rId15"/>
    <p:sldId id="284" r:id="rId16"/>
    <p:sldId id="285" r:id="rId17"/>
    <p:sldId id="286" r:id="rId18"/>
    <p:sldId id="287" r:id="rId19"/>
    <p:sldId id="288" r:id="rId20"/>
    <p:sldId id="289" r:id="rId21"/>
    <p:sldId id="282" r:id="rId22"/>
    <p:sldId id="283" r:id="rId23"/>
    <p:sldId id="290" r:id="rId24"/>
    <p:sldId id="291" r:id="rId25"/>
    <p:sldId id="292" r:id="rId26"/>
    <p:sldId id="280" r:id="rId27"/>
    <p:sldId id="281" r:id="rId28"/>
    <p:sldId id="293" r:id="rId29"/>
    <p:sldId id="294" r:id="rId30"/>
    <p:sldId id="272" r:id="rId31"/>
    <p:sldId id="279" r:id="rId32"/>
    <p:sldId id="278" r:id="rId33"/>
    <p:sldId id="274" r:id="rId34"/>
    <p:sldId id="27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92697" autoAdjust="0"/>
  </p:normalViewPr>
  <p:slideViewPr>
    <p:cSldViewPr snapToGrid="0">
      <p:cViewPr varScale="1">
        <p:scale>
          <a:sx n="70" d="100"/>
          <a:sy n="70" d="100"/>
        </p:scale>
        <p:origin x="816" y="7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B507F-A68B-4D80-9298-860AA8D61E56}" type="datetimeFigureOut">
              <a:rPr lang="en-US" smtClean="0"/>
              <a:t>11/22/2024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37877-CEF0-453A-8DC9-EEF9683B0883}" type="slidenum">
              <a:rPr lang="en-US" smtClean="0"/>
              <a:t>‹#›</a:t>
            </a:fld>
            <a:endParaRPr lang="en-US"/>
          </a:p>
        </p:txBody>
      </p:sp>
    </p:spTree>
    <p:extLst>
      <p:ext uri="{BB962C8B-B14F-4D97-AF65-F5344CB8AC3E}">
        <p14:creationId xmlns:p14="http://schemas.microsoft.com/office/powerpoint/2010/main" val="1150669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for Animations...</a:t>
            </a:r>
          </a:p>
          <a:p>
            <a:endParaRPr lang="en-US" dirty="0"/>
          </a:p>
        </p:txBody>
      </p:sp>
      <p:sp>
        <p:nvSpPr>
          <p:cNvPr id="4" name="Slide Number Placeholder 3"/>
          <p:cNvSpPr>
            <a:spLocks noGrp="1"/>
          </p:cNvSpPr>
          <p:nvPr>
            <p:ph type="sldNum" sz="quarter" idx="5"/>
          </p:nvPr>
        </p:nvSpPr>
        <p:spPr/>
        <p:txBody>
          <a:bodyPr/>
          <a:lstStyle/>
          <a:p>
            <a:fld id="{7CA37877-CEF0-453A-8DC9-EEF9683B0883}" type="slidenum">
              <a:rPr lang="en-US" smtClean="0"/>
              <a:t>4</a:t>
            </a:fld>
            <a:endParaRPr lang="en-US"/>
          </a:p>
        </p:txBody>
      </p:sp>
    </p:spTree>
    <p:extLst>
      <p:ext uri="{BB962C8B-B14F-4D97-AF65-F5344CB8AC3E}">
        <p14:creationId xmlns:p14="http://schemas.microsoft.com/office/powerpoint/2010/main" val="2283754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for Animations, some Animations drive themselves...</a:t>
            </a:r>
          </a:p>
          <a:p>
            <a:endParaRPr lang="en-US" dirty="0"/>
          </a:p>
        </p:txBody>
      </p:sp>
      <p:sp>
        <p:nvSpPr>
          <p:cNvPr id="4" name="Slide Number Placeholder 3"/>
          <p:cNvSpPr>
            <a:spLocks noGrp="1"/>
          </p:cNvSpPr>
          <p:nvPr>
            <p:ph type="sldNum" sz="quarter" idx="5"/>
          </p:nvPr>
        </p:nvSpPr>
        <p:spPr/>
        <p:txBody>
          <a:bodyPr/>
          <a:lstStyle/>
          <a:p>
            <a:fld id="{7CA37877-CEF0-453A-8DC9-EEF9683B0883}" type="slidenum">
              <a:rPr lang="en-US" smtClean="0"/>
              <a:t>15</a:t>
            </a:fld>
            <a:endParaRPr lang="en-US"/>
          </a:p>
        </p:txBody>
      </p:sp>
    </p:spTree>
    <p:extLst>
      <p:ext uri="{BB962C8B-B14F-4D97-AF65-F5344CB8AC3E}">
        <p14:creationId xmlns:p14="http://schemas.microsoft.com/office/powerpoint/2010/main" val="2532104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for Animations...</a:t>
            </a:r>
          </a:p>
        </p:txBody>
      </p:sp>
      <p:sp>
        <p:nvSpPr>
          <p:cNvPr id="4" name="Slide Number Placeholder 3"/>
          <p:cNvSpPr>
            <a:spLocks noGrp="1"/>
          </p:cNvSpPr>
          <p:nvPr>
            <p:ph type="sldNum" sz="quarter" idx="5"/>
          </p:nvPr>
        </p:nvSpPr>
        <p:spPr/>
        <p:txBody>
          <a:bodyPr/>
          <a:lstStyle/>
          <a:p>
            <a:fld id="{7CA37877-CEF0-453A-8DC9-EEF9683B0883}" type="slidenum">
              <a:rPr lang="en-US" smtClean="0"/>
              <a:t>17</a:t>
            </a:fld>
            <a:endParaRPr lang="en-US"/>
          </a:p>
        </p:txBody>
      </p:sp>
    </p:spTree>
    <p:extLst>
      <p:ext uri="{BB962C8B-B14F-4D97-AF65-F5344CB8AC3E}">
        <p14:creationId xmlns:p14="http://schemas.microsoft.com/office/powerpoint/2010/main" val="1916796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for Animations, some Animations drive themselves...</a:t>
            </a:r>
          </a:p>
          <a:p>
            <a:endParaRPr lang="en-US" dirty="0"/>
          </a:p>
        </p:txBody>
      </p:sp>
      <p:sp>
        <p:nvSpPr>
          <p:cNvPr id="4" name="Slide Number Placeholder 3"/>
          <p:cNvSpPr>
            <a:spLocks noGrp="1"/>
          </p:cNvSpPr>
          <p:nvPr>
            <p:ph type="sldNum" sz="quarter" idx="5"/>
          </p:nvPr>
        </p:nvSpPr>
        <p:spPr/>
        <p:txBody>
          <a:bodyPr/>
          <a:lstStyle/>
          <a:p>
            <a:fld id="{7CA37877-CEF0-453A-8DC9-EEF9683B0883}" type="slidenum">
              <a:rPr lang="en-US" smtClean="0"/>
              <a:t>18</a:t>
            </a:fld>
            <a:endParaRPr lang="en-US"/>
          </a:p>
        </p:txBody>
      </p:sp>
    </p:spTree>
    <p:extLst>
      <p:ext uri="{BB962C8B-B14F-4D97-AF65-F5344CB8AC3E}">
        <p14:creationId xmlns:p14="http://schemas.microsoft.com/office/powerpoint/2010/main" val="1967104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for Animations, some Animations drive themselves...</a:t>
            </a:r>
          </a:p>
        </p:txBody>
      </p:sp>
      <p:sp>
        <p:nvSpPr>
          <p:cNvPr id="4" name="Slide Number Placeholder 3"/>
          <p:cNvSpPr>
            <a:spLocks noGrp="1"/>
          </p:cNvSpPr>
          <p:nvPr>
            <p:ph type="sldNum" sz="quarter" idx="5"/>
          </p:nvPr>
        </p:nvSpPr>
        <p:spPr/>
        <p:txBody>
          <a:bodyPr/>
          <a:lstStyle/>
          <a:p>
            <a:fld id="{7CA37877-CEF0-453A-8DC9-EEF9683B0883}" type="slidenum">
              <a:rPr lang="en-US" smtClean="0"/>
              <a:t>19</a:t>
            </a:fld>
            <a:endParaRPr lang="en-US"/>
          </a:p>
        </p:txBody>
      </p:sp>
    </p:spTree>
    <p:extLst>
      <p:ext uri="{BB962C8B-B14F-4D97-AF65-F5344CB8AC3E}">
        <p14:creationId xmlns:p14="http://schemas.microsoft.com/office/powerpoint/2010/main" val="492450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for Animations, some Animations drive themselves...</a:t>
            </a:r>
          </a:p>
          <a:p>
            <a:endParaRPr lang="en-US" dirty="0"/>
          </a:p>
        </p:txBody>
      </p:sp>
      <p:sp>
        <p:nvSpPr>
          <p:cNvPr id="4" name="Slide Number Placeholder 3"/>
          <p:cNvSpPr>
            <a:spLocks noGrp="1"/>
          </p:cNvSpPr>
          <p:nvPr>
            <p:ph type="sldNum" sz="quarter" idx="5"/>
          </p:nvPr>
        </p:nvSpPr>
        <p:spPr/>
        <p:txBody>
          <a:bodyPr/>
          <a:lstStyle/>
          <a:p>
            <a:fld id="{7CA37877-CEF0-453A-8DC9-EEF9683B0883}" type="slidenum">
              <a:rPr lang="en-US" smtClean="0"/>
              <a:t>20</a:t>
            </a:fld>
            <a:endParaRPr lang="en-US"/>
          </a:p>
        </p:txBody>
      </p:sp>
    </p:spTree>
    <p:extLst>
      <p:ext uri="{BB962C8B-B14F-4D97-AF65-F5344CB8AC3E}">
        <p14:creationId xmlns:p14="http://schemas.microsoft.com/office/powerpoint/2010/main" val="3904887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for Animations, some Animations drive themselves...</a:t>
            </a:r>
          </a:p>
        </p:txBody>
      </p:sp>
      <p:sp>
        <p:nvSpPr>
          <p:cNvPr id="4" name="Slide Number Placeholder 3"/>
          <p:cNvSpPr>
            <a:spLocks noGrp="1"/>
          </p:cNvSpPr>
          <p:nvPr>
            <p:ph type="sldNum" sz="quarter" idx="5"/>
          </p:nvPr>
        </p:nvSpPr>
        <p:spPr/>
        <p:txBody>
          <a:bodyPr/>
          <a:lstStyle/>
          <a:p>
            <a:fld id="{7CA37877-CEF0-453A-8DC9-EEF9683B0883}" type="slidenum">
              <a:rPr lang="en-US" smtClean="0"/>
              <a:t>22</a:t>
            </a:fld>
            <a:endParaRPr lang="en-US"/>
          </a:p>
        </p:txBody>
      </p:sp>
    </p:spTree>
    <p:extLst>
      <p:ext uri="{BB962C8B-B14F-4D97-AF65-F5344CB8AC3E}">
        <p14:creationId xmlns:p14="http://schemas.microsoft.com/office/powerpoint/2010/main" val="1716448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for Animations, some Animations drive themselves...</a:t>
            </a:r>
          </a:p>
        </p:txBody>
      </p:sp>
      <p:sp>
        <p:nvSpPr>
          <p:cNvPr id="4" name="Slide Number Placeholder 3"/>
          <p:cNvSpPr>
            <a:spLocks noGrp="1"/>
          </p:cNvSpPr>
          <p:nvPr>
            <p:ph type="sldNum" sz="quarter" idx="5"/>
          </p:nvPr>
        </p:nvSpPr>
        <p:spPr/>
        <p:txBody>
          <a:bodyPr/>
          <a:lstStyle/>
          <a:p>
            <a:fld id="{7CA37877-CEF0-453A-8DC9-EEF9683B0883}" type="slidenum">
              <a:rPr lang="en-US" smtClean="0"/>
              <a:t>24</a:t>
            </a:fld>
            <a:endParaRPr lang="en-US"/>
          </a:p>
        </p:txBody>
      </p:sp>
    </p:spTree>
    <p:extLst>
      <p:ext uri="{BB962C8B-B14F-4D97-AF65-F5344CB8AC3E}">
        <p14:creationId xmlns:p14="http://schemas.microsoft.com/office/powerpoint/2010/main" val="1754053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for Animations, some Animations drive themselves...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A37877-CEF0-453A-8DC9-EEF9683B08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99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for Animations, some Animations drive themselves...</a:t>
            </a:r>
          </a:p>
        </p:txBody>
      </p:sp>
      <p:sp>
        <p:nvSpPr>
          <p:cNvPr id="4" name="Slide Number Placeholder 3"/>
          <p:cNvSpPr>
            <a:spLocks noGrp="1"/>
          </p:cNvSpPr>
          <p:nvPr>
            <p:ph type="sldNum" sz="quarter" idx="5"/>
          </p:nvPr>
        </p:nvSpPr>
        <p:spPr/>
        <p:txBody>
          <a:bodyPr/>
          <a:lstStyle/>
          <a:p>
            <a:fld id="{7CA37877-CEF0-453A-8DC9-EEF9683B0883}" type="slidenum">
              <a:rPr lang="en-US" smtClean="0"/>
              <a:t>27</a:t>
            </a:fld>
            <a:endParaRPr lang="en-US"/>
          </a:p>
        </p:txBody>
      </p:sp>
    </p:spTree>
    <p:extLst>
      <p:ext uri="{BB962C8B-B14F-4D97-AF65-F5344CB8AC3E}">
        <p14:creationId xmlns:p14="http://schemas.microsoft.com/office/powerpoint/2010/main" val="509820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A37877-CEF0-453A-8DC9-EEF9683B0883}" type="slidenum">
              <a:rPr lang="en-US" smtClean="0"/>
              <a:t>29</a:t>
            </a:fld>
            <a:endParaRPr lang="en-US"/>
          </a:p>
        </p:txBody>
      </p:sp>
    </p:spTree>
    <p:extLst>
      <p:ext uri="{BB962C8B-B14F-4D97-AF65-F5344CB8AC3E}">
        <p14:creationId xmlns:p14="http://schemas.microsoft.com/office/powerpoint/2010/main" val="3680690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for Animations, some Animations drive themselves...</a:t>
            </a:r>
          </a:p>
        </p:txBody>
      </p:sp>
      <p:sp>
        <p:nvSpPr>
          <p:cNvPr id="4" name="Slide Number Placeholder 3"/>
          <p:cNvSpPr>
            <a:spLocks noGrp="1"/>
          </p:cNvSpPr>
          <p:nvPr>
            <p:ph type="sldNum" sz="quarter" idx="5"/>
          </p:nvPr>
        </p:nvSpPr>
        <p:spPr/>
        <p:txBody>
          <a:bodyPr/>
          <a:lstStyle/>
          <a:p>
            <a:fld id="{7CA37877-CEF0-453A-8DC9-EEF9683B0883}" type="slidenum">
              <a:rPr lang="en-US" smtClean="0"/>
              <a:t>5</a:t>
            </a:fld>
            <a:endParaRPr lang="en-US"/>
          </a:p>
        </p:txBody>
      </p:sp>
    </p:spTree>
    <p:extLst>
      <p:ext uri="{BB962C8B-B14F-4D97-AF65-F5344CB8AC3E}">
        <p14:creationId xmlns:p14="http://schemas.microsoft.com/office/powerpoint/2010/main" val="2569243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for Animations, some Animations drive themselves...</a:t>
            </a:r>
          </a:p>
          <a:p>
            <a:endParaRPr lang="en-US" dirty="0"/>
          </a:p>
        </p:txBody>
      </p:sp>
      <p:sp>
        <p:nvSpPr>
          <p:cNvPr id="4" name="Slide Number Placeholder 3"/>
          <p:cNvSpPr>
            <a:spLocks noGrp="1"/>
          </p:cNvSpPr>
          <p:nvPr>
            <p:ph type="sldNum" sz="quarter" idx="5"/>
          </p:nvPr>
        </p:nvSpPr>
        <p:spPr/>
        <p:txBody>
          <a:bodyPr/>
          <a:lstStyle/>
          <a:p>
            <a:fld id="{7CA37877-CEF0-453A-8DC9-EEF9683B0883}" type="slidenum">
              <a:rPr lang="en-US" smtClean="0"/>
              <a:t>7</a:t>
            </a:fld>
            <a:endParaRPr lang="en-US"/>
          </a:p>
        </p:txBody>
      </p:sp>
    </p:spTree>
    <p:extLst>
      <p:ext uri="{BB962C8B-B14F-4D97-AF65-F5344CB8AC3E}">
        <p14:creationId xmlns:p14="http://schemas.microsoft.com/office/powerpoint/2010/main" val="383568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for Animations, some Animations drive themselves...</a:t>
            </a:r>
          </a:p>
        </p:txBody>
      </p:sp>
      <p:sp>
        <p:nvSpPr>
          <p:cNvPr id="4" name="Slide Number Placeholder 3"/>
          <p:cNvSpPr>
            <a:spLocks noGrp="1"/>
          </p:cNvSpPr>
          <p:nvPr>
            <p:ph type="sldNum" sz="quarter" idx="5"/>
          </p:nvPr>
        </p:nvSpPr>
        <p:spPr/>
        <p:txBody>
          <a:bodyPr/>
          <a:lstStyle/>
          <a:p>
            <a:fld id="{7CA37877-CEF0-453A-8DC9-EEF9683B0883}" type="slidenum">
              <a:rPr lang="en-US" smtClean="0"/>
              <a:t>9</a:t>
            </a:fld>
            <a:endParaRPr lang="en-US"/>
          </a:p>
        </p:txBody>
      </p:sp>
    </p:spTree>
    <p:extLst>
      <p:ext uri="{BB962C8B-B14F-4D97-AF65-F5344CB8AC3E}">
        <p14:creationId xmlns:p14="http://schemas.microsoft.com/office/powerpoint/2010/main" val="783914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for Animations, some Animations drive themselves...</a:t>
            </a:r>
          </a:p>
          <a:p>
            <a:endParaRPr lang="en-US" dirty="0"/>
          </a:p>
        </p:txBody>
      </p:sp>
      <p:sp>
        <p:nvSpPr>
          <p:cNvPr id="4" name="Slide Number Placeholder 3"/>
          <p:cNvSpPr>
            <a:spLocks noGrp="1"/>
          </p:cNvSpPr>
          <p:nvPr>
            <p:ph type="sldNum" sz="quarter" idx="5"/>
          </p:nvPr>
        </p:nvSpPr>
        <p:spPr/>
        <p:txBody>
          <a:bodyPr/>
          <a:lstStyle/>
          <a:p>
            <a:fld id="{7CA37877-CEF0-453A-8DC9-EEF9683B0883}" type="slidenum">
              <a:rPr lang="en-US" smtClean="0"/>
              <a:t>10</a:t>
            </a:fld>
            <a:endParaRPr lang="en-US"/>
          </a:p>
        </p:txBody>
      </p:sp>
    </p:spTree>
    <p:extLst>
      <p:ext uri="{BB962C8B-B14F-4D97-AF65-F5344CB8AC3E}">
        <p14:creationId xmlns:p14="http://schemas.microsoft.com/office/powerpoint/2010/main" val="1783265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for Animations, some Animations drive themselves...</a:t>
            </a:r>
          </a:p>
          <a:p>
            <a:endParaRPr lang="en-US" dirty="0"/>
          </a:p>
        </p:txBody>
      </p:sp>
      <p:sp>
        <p:nvSpPr>
          <p:cNvPr id="4" name="Slide Number Placeholder 3"/>
          <p:cNvSpPr>
            <a:spLocks noGrp="1"/>
          </p:cNvSpPr>
          <p:nvPr>
            <p:ph type="sldNum" sz="quarter" idx="5"/>
          </p:nvPr>
        </p:nvSpPr>
        <p:spPr/>
        <p:txBody>
          <a:bodyPr/>
          <a:lstStyle/>
          <a:p>
            <a:fld id="{7CA37877-CEF0-453A-8DC9-EEF9683B0883}" type="slidenum">
              <a:rPr lang="en-US" smtClean="0"/>
              <a:t>11</a:t>
            </a:fld>
            <a:endParaRPr lang="en-US"/>
          </a:p>
        </p:txBody>
      </p:sp>
    </p:spTree>
    <p:extLst>
      <p:ext uri="{BB962C8B-B14F-4D97-AF65-F5344CB8AC3E}">
        <p14:creationId xmlns:p14="http://schemas.microsoft.com/office/powerpoint/2010/main" val="2789273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for Animations, some Animations drive themselves...</a:t>
            </a:r>
          </a:p>
          <a:p>
            <a:endParaRPr lang="en-US" dirty="0"/>
          </a:p>
        </p:txBody>
      </p:sp>
      <p:sp>
        <p:nvSpPr>
          <p:cNvPr id="4" name="Slide Number Placeholder 3"/>
          <p:cNvSpPr>
            <a:spLocks noGrp="1"/>
          </p:cNvSpPr>
          <p:nvPr>
            <p:ph type="sldNum" sz="quarter" idx="5"/>
          </p:nvPr>
        </p:nvSpPr>
        <p:spPr/>
        <p:txBody>
          <a:bodyPr/>
          <a:lstStyle/>
          <a:p>
            <a:fld id="{7CA37877-CEF0-453A-8DC9-EEF9683B0883}" type="slidenum">
              <a:rPr lang="en-US" smtClean="0"/>
              <a:t>12</a:t>
            </a:fld>
            <a:endParaRPr lang="en-US"/>
          </a:p>
        </p:txBody>
      </p:sp>
    </p:spTree>
    <p:extLst>
      <p:ext uri="{BB962C8B-B14F-4D97-AF65-F5344CB8AC3E}">
        <p14:creationId xmlns:p14="http://schemas.microsoft.com/office/powerpoint/2010/main" val="2138667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for Animations, some Animations drive themselves...</a:t>
            </a:r>
          </a:p>
          <a:p>
            <a:endParaRPr lang="en-US" dirty="0"/>
          </a:p>
        </p:txBody>
      </p:sp>
      <p:sp>
        <p:nvSpPr>
          <p:cNvPr id="4" name="Slide Number Placeholder 3"/>
          <p:cNvSpPr>
            <a:spLocks noGrp="1"/>
          </p:cNvSpPr>
          <p:nvPr>
            <p:ph type="sldNum" sz="quarter" idx="5"/>
          </p:nvPr>
        </p:nvSpPr>
        <p:spPr/>
        <p:txBody>
          <a:bodyPr/>
          <a:lstStyle/>
          <a:p>
            <a:fld id="{7CA37877-CEF0-453A-8DC9-EEF9683B0883}" type="slidenum">
              <a:rPr lang="en-US" smtClean="0"/>
              <a:t>13</a:t>
            </a:fld>
            <a:endParaRPr lang="en-US"/>
          </a:p>
        </p:txBody>
      </p:sp>
    </p:spTree>
    <p:extLst>
      <p:ext uri="{BB962C8B-B14F-4D97-AF65-F5344CB8AC3E}">
        <p14:creationId xmlns:p14="http://schemas.microsoft.com/office/powerpoint/2010/main" val="1670767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for Animations, some Animations drive themselves...</a:t>
            </a:r>
          </a:p>
          <a:p>
            <a:endParaRPr lang="en-US" dirty="0"/>
          </a:p>
        </p:txBody>
      </p:sp>
      <p:sp>
        <p:nvSpPr>
          <p:cNvPr id="4" name="Slide Number Placeholder 3"/>
          <p:cNvSpPr>
            <a:spLocks noGrp="1"/>
          </p:cNvSpPr>
          <p:nvPr>
            <p:ph type="sldNum" sz="quarter" idx="5"/>
          </p:nvPr>
        </p:nvSpPr>
        <p:spPr/>
        <p:txBody>
          <a:bodyPr/>
          <a:lstStyle/>
          <a:p>
            <a:fld id="{7CA37877-CEF0-453A-8DC9-EEF9683B0883}" type="slidenum">
              <a:rPr lang="en-US" smtClean="0"/>
              <a:t>14</a:t>
            </a:fld>
            <a:endParaRPr lang="en-US"/>
          </a:p>
        </p:txBody>
      </p:sp>
    </p:spTree>
    <p:extLst>
      <p:ext uri="{BB962C8B-B14F-4D97-AF65-F5344CB8AC3E}">
        <p14:creationId xmlns:p14="http://schemas.microsoft.com/office/powerpoint/2010/main" val="156454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4DBFF-F3CB-69E6-2978-547100C0D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0B740D-950C-E946-65A8-34E331C0E8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FA39B6-F3A0-242D-1EDA-714E6C42DE41}"/>
              </a:ext>
            </a:extLst>
          </p:cNvPr>
          <p:cNvSpPr>
            <a:spLocks noGrp="1"/>
          </p:cNvSpPr>
          <p:nvPr>
            <p:ph type="dt" sz="half" idx="10"/>
          </p:nvPr>
        </p:nvSpPr>
        <p:spPr/>
        <p:txBody>
          <a:bodyPr/>
          <a:lstStyle/>
          <a:p>
            <a:fld id="{8F7D688C-4244-48EE-BAA7-D55BC47CD0A3}" type="datetimeFigureOut">
              <a:rPr lang="en-US" smtClean="0"/>
              <a:t>11/22/2024</a:t>
            </a:fld>
            <a:endParaRPr lang="en-US"/>
          </a:p>
        </p:txBody>
      </p:sp>
      <p:sp>
        <p:nvSpPr>
          <p:cNvPr id="5" name="Footer Placeholder 4">
            <a:extLst>
              <a:ext uri="{FF2B5EF4-FFF2-40B4-BE49-F238E27FC236}">
                <a16:creationId xmlns:a16="http://schemas.microsoft.com/office/drawing/2014/main" id="{09D19ABB-51CD-8B49-63AE-8D26B4FD0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42B460-3F58-2853-A50A-C20F6FDF3ACD}"/>
              </a:ext>
            </a:extLst>
          </p:cNvPr>
          <p:cNvSpPr>
            <a:spLocks noGrp="1"/>
          </p:cNvSpPr>
          <p:nvPr>
            <p:ph type="sldNum" sz="quarter" idx="12"/>
          </p:nvPr>
        </p:nvSpPr>
        <p:spPr/>
        <p:txBody>
          <a:bodyPr/>
          <a:lstStyle/>
          <a:p>
            <a:fld id="{A8BDEB09-D5B4-4AD8-B361-48D9DA0407A9}" type="slidenum">
              <a:rPr lang="en-US" smtClean="0"/>
              <a:t>‹#›</a:t>
            </a:fld>
            <a:endParaRPr lang="en-US"/>
          </a:p>
        </p:txBody>
      </p:sp>
    </p:spTree>
    <p:extLst>
      <p:ext uri="{BB962C8B-B14F-4D97-AF65-F5344CB8AC3E}">
        <p14:creationId xmlns:p14="http://schemas.microsoft.com/office/powerpoint/2010/main" val="521904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6FFB5-377D-13AB-8FF8-59FE602483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8AFC8F-EB5F-F75E-6E87-DC1E144331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EE9E56-7EF9-E89F-5736-933A2D4E8FEC}"/>
              </a:ext>
            </a:extLst>
          </p:cNvPr>
          <p:cNvSpPr>
            <a:spLocks noGrp="1"/>
          </p:cNvSpPr>
          <p:nvPr>
            <p:ph type="dt" sz="half" idx="10"/>
          </p:nvPr>
        </p:nvSpPr>
        <p:spPr/>
        <p:txBody>
          <a:bodyPr/>
          <a:lstStyle/>
          <a:p>
            <a:fld id="{8F7D688C-4244-48EE-BAA7-D55BC47CD0A3}" type="datetimeFigureOut">
              <a:rPr lang="en-US" smtClean="0"/>
              <a:t>11/22/2024</a:t>
            </a:fld>
            <a:endParaRPr lang="en-US"/>
          </a:p>
        </p:txBody>
      </p:sp>
      <p:sp>
        <p:nvSpPr>
          <p:cNvPr id="5" name="Footer Placeholder 4">
            <a:extLst>
              <a:ext uri="{FF2B5EF4-FFF2-40B4-BE49-F238E27FC236}">
                <a16:creationId xmlns:a16="http://schemas.microsoft.com/office/drawing/2014/main" id="{EE53DC4F-EFB4-6225-BC1D-62E1BDABF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E08B2-FD13-007B-B515-95EE0E1EB828}"/>
              </a:ext>
            </a:extLst>
          </p:cNvPr>
          <p:cNvSpPr>
            <a:spLocks noGrp="1"/>
          </p:cNvSpPr>
          <p:nvPr>
            <p:ph type="sldNum" sz="quarter" idx="12"/>
          </p:nvPr>
        </p:nvSpPr>
        <p:spPr/>
        <p:txBody>
          <a:bodyPr/>
          <a:lstStyle/>
          <a:p>
            <a:fld id="{A8BDEB09-D5B4-4AD8-B361-48D9DA0407A9}" type="slidenum">
              <a:rPr lang="en-US" smtClean="0"/>
              <a:t>‹#›</a:t>
            </a:fld>
            <a:endParaRPr lang="en-US"/>
          </a:p>
        </p:txBody>
      </p:sp>
    </p:spTree>
    <p:extLst>
      <p:ext uri="{BB962C8B-B14F-4D97-AF65-F5344CB8AC3E}">
        <p14:creationId xmlns:p14="http://schemas.microsoft.com/office/powerpoint/2010/main" val="39541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344B0A-6D52-E18D-25B1-49138956E5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BE28DE-181C-B650-4874-8C70B79076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5C282-EED3-EB76-CA64-432F88C23A95}"/>
              </a:ext>
            </a:extLst>
          </p:cNvPr>
          <p:cNvSpPr>
            <a:spLocks noGrp="1"/>
          </p:cNvSpPr>
          <p:nvPr>
            <p:ph type="dt" sz="half" idx="10"/>
          </p:nvPr>
        </p:nvSpPr>
        <p:spPr/>
        <p:txBody>
          <a:bodyPr/>
          <a:lstStyle/>
          <a:p>
            <a:fld id="{8F7D688C-4244-48EE-BAA7-D55BC47CD0A3}" type="datetimeFigureOut">
              <a:rPr lang="en-US" smtClean="0"/>
              <a:t>11/22/2024</a:t>
            </a:fld>
            <a:endParaRPr lang="en-US"/>
          </a:p>
        </p:txBody>
      </p:sp>
      <p:sp>
        <p:nvSpPr>
          <p:cNvPr id="5" name="Footer Placeholder 4">
            <a:extLst>
              <a:ext uri="{FF2B5EF4-FFF2-40B4-BE49-F238E27FC236}">
                <a16:creationId xmlns:a16="http://schemas.microsoft.com/office/drawing/2014/main" id="{3012940D-C4AE-7F4E-033F-FD9D787BB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7A7EDE-1D07-5451-A2AA-C782B7116CA1}"/>
              </a:ext>
            </a:extLst>
          </p:cNvPr>
          <p:cNvSpPr>
            <a:spLocks noGrp="1"/>
          </p:cNvSpPr>
          <p:nvPr>
            <p:ph type="sldNum" sz="quarter" idx="12"/>
          </p:nvPr>
        </p:nvSpPr>
        <p:spPr/>
        <p:txBody>
          <a:bodyPr/>
          <a:lstStyle/>
          <a:p>
            <a:fld id="{A8BDEB09-D5B4-4AD8-B361-48D9DA0407A9}" type="slidenum">
              <a:rPr lang="en-US" smtClean="0"/>
              <a:t>‹#›</a:t>
            </a:fld>
            <a:endParaRPr lang="en-US"/>
          </a:p>
        </p:txBody>
      </p:sp>
    </p:spTree>
    <p:extLst>
      <p:ext uri="{BB962C8B-B14F-4D97-AF65-F5344CB8AC3E}">
        <p14:creationId xmlns:p14="http://schemas.microsoft.com/office/powerpoint/2010/main" val="2292266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D688C-4244-48EE-BAA7-D55BC47CD0A3}"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DEB09-D5B4-4AD8-B361-48D9DA0407A9}" type="slidenum">
              <a:rPr lang="en-US" smtClean="0"/>
              <a:t>‹#›</a:t>
            </a:fld>
            <a:endParaRPr lang="en-US"/>
          </a:p>
        </p:txBody>
      </p:sp>
    </p:spTree>
    <p:extLst>
      <p:ext uri="{BB962C8B-B14F-4D97-AF65-F5344CB8AC3E}">
        <p14:creationId xmlns:p14="http://schemas.microsoft.com/office/powerpoint/2010/main" val="4176856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A0F82-6D61-2A29-95F1-24B06B6AB9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202833-53AA-008D-0EF6-83C0BE5C0B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2C17F8-8CE0-F3B4-0AF2-522690D83CE2}"/>
              </a:ext>
            </a:extLst>
          </p:cNvPr>
          <p:cNvSpPr>
            <a:spLocks noGrp="1"/>
          </p:cNvSpPr>
          <p:nvPr>
            <p:ph type="dt" sz="half" idx="10"/>
          </p:nvPr>
        </p:nvSpPr>
        <p:spPr/>
        <p:txBody>
          <a:bodyPr/>
          <a:lstStyle/>
          <a:p>
            <a:fld id="{8F7D688C-4244-48EE-BAA7-D55BC47CD0A3}" type="datetimeFigureOut">
              <a:rPr lang="en-US" smtClean="0"/>
              <a:t>11/22/2024</a:t>
            </a:fld>
            <a:endParaRPr lang="en-US"/>
          </a:p>
        </p:txBody>
      </p:sp>
      <p:sp>
        <p:nvSpPr>
          <p:cNvPr id="5" name="Footer Placeholder 4">
            <a:extLst>
              <a:ext uri="{FF2B5EF4-FFF2-40B4-BE49-F238E27FC236}">
                <a16:creationId xmlns:a16="http://schemas.microsoft.com/office/drawing/2014/main" id="{E8CFBC6A-3245-C8EE-1180-6A222D26B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66E44-B73C-DE92-756B-CD48BA8C94F3}"/>
              </a:ext>
            </a:extLst>
          </p:cNvPr>
          <p:cNvSpPr>
            <a:spLocks noGrp="1"/>
          </p:cNvSpPr>
          <p:nvPr>
            <p:ph type="sldNum" sz="quarter" idx="12"/>
          </p:nvPr>
        </p:nvSpPr>
        <p:spPr/>
        <p:txBody>
          <a:bodyPr/>
          <a:lstStyle/>
          <a:p>
            <a:fld id="{A8BDEB09-D5B4-4AD8-B361-48D9DA0407A9}" type="slidenum">
              <a:rPr lang="en-US" smtClean="0"/>
              <a:t>‹#›</a:t>
            </a:fld>
            <a:endParaRPr lang="en-US"/>
          </a:p>
        </p:txBody>
      </p:sp>
    </p:spTree>
    <p:extLst>
      <p:ext uri="{BB962C8B-B14F-4D97-AF65-F5344CB8AC3E}">
        <p14:creationId xmlns:p14="http://schemas.microsoft.com/office/powerpoint/2010/main" val="125655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0B43A-4966-96CE-94B5-C5090B1D5F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1E472D-4940-28D8-828E-988AAA9383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0FEAA1-71C0-94BE-8274-A51FE4FAC16F}"/>
              </a:ext>
            </a:extLst>
          </p:cNvPr>
          <p:cNvSpPr>
            <a:spLocks noGrp="1"/>
          </p:cNvSpPr>
          <p:nvPr>
            <p:ph type="dt" sz="half" idx="10"/>
          </p:nvPr>
        </p:nvSpPr>
        <p:spPr/>
        <p:txBody>
          <a:bodyPr/>
          <a:lstStyle/>
          <a:p>
            <a:fld id="{8F7D688C-4244-48EE-BAA7-D55BC47CD0A3}" type="datetimeFigureOut">
              <a:rPr lang="en-US" smtClean="0"/>
              <a:t>11/22/2024</a:t>
            </a:fld>
            <a:endParaRPr lang="en-US"/>
          </a:p>
        </p:txBody>
      </p:sp>
      <p:sp>
        <p:nvSpPr>
          <p:cNvPr id="5" name="Footer Placeholder 4">
            <a:extLst>
              <a:ext uri="{FF2B5EF4-FFF2-40B4-BE49-F238E27FC236}">
                <a16:creationId xmlns:a16="http://schemas.microsoft.com/office/drawing/2014/main" id="{5450DEF6-7042-42D2-08D0-6B1401FBB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31564-A2C4-FBFB-B4B5-06C21FDF6407}"/>
              </a:ext>
            </a:extLst>
          </p:cNvPr>
          <p:cNvSpPr>
            <a:spLocks noGrp="1"/>
          </p:cNvSpPr>
          <p:nvPr>
            <p:ph type="sldNum" sz="quarter" idx="12"/>
          </p:nvPr>
        </p:nvSpPr>
        <p:spPr/>
        <p:txBody>
          <a:bodyPr/>
          <a:lstStyle/>
          <a:p>
            <a:fld id="{A8BDEB09-D5B4-4AD8-B361-48D9DA0407A9}" type="slidenum">
              <a:rPr lang="en-US" smtClean="0"/>
              <a:t>‹#›</a:t>
            </a:fld>
            <a:endParaRPr lang="en-US"/>
          </a:p>
        </p:txBody>
      </p:sp>
    </p:spTree>
    <p:extLst>
      <p:ext uri="{BB962C8B-B14F-4D97-AF65-F5344CB8AC3E}">
        <p14:creationId xmlns:p14="http://schemas.microsoft.com/office/powerpoint/2010/main" val="361216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570FD-4226-701E-B18C-F08F787ED2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BBD6D3-4DA1-034F-C2A3-07D8BA72EE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205C07-971A-5134-1050-EFEF0C3724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D6C55A-CEB5-F3F1-9CC9-A7DA50F11CD2}"/>
              </a:ext>
            </a:extLst>
          </p:cNvPr>
          <p:cNvSpPr>
            <a:spLocks noGrp="1"/>
          </p:cNvSpPr>
          <p:nvPr>
            <p:ph type="dt" sz="half" idx="10"/>
          </p:nvPr>
        </p:nvSpPr>
        <p:spPr/>
        <p:txBody>
          <a:bodyPr/>
          <a:lstStyle/>
          <a:p>
            <a:fld id="{8F7D688C-4244-48EE-BAA7-D55BC47CD0A3}" type="datetimeFigureOut">
              <a:rPr lang="en-US" smtClean="0"/>
              <a:t>11/22/2024</a:t>
            </a:fld>
            <a:endParaRPr lang="en-US"/>
          </a:p>
        </p:txBody>
      </p:sp>
      <p:sp>
        <p:nvSpPr>
          <p:cNvPr id="6" name="Footer Placeholder 5">
            <a:extLst>
              <a:ext uri="{FF2B5EF4-FFF2-40B4-BE49-F238E27FC236}">
                <a16:creationId xmlns:a16="http://schemas.microsoft.com/office/drawing/2014/main" id="{34A06226-F2BA-BDBE-9CFB-B518DCEB9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B8B842-F080-53AF-DE97-7C9E2356870B}"/>
              </a:ext>
            </a:extLst>
          </p:cNvPr>
          <p:cNvSpPr>
            <a:spLocks noGrp="1"/>
          </p:cNvSpPr>
          <p:nvPr>
            <p:ph type="sldNum" sz="quarter" idx="12"/>
          </p:nvPr>
        </p:nvSpPr>
        <p:spPr/>
        <p:txBody>
          <a:bodyPr/>
          <a:lstStyle/>
          <a:p>
            <a:fld id="{A8BDEB09-D5B4-4AD8-B361-48D9DA0407A9}" type="slidenum">
              <a:rPr lang="en-US" smtClean="0"/>
              <a:t>‹#›</a:t>
            </a:fld>
            <a:endParaRPr lang="en-US"/>
          </a:p>
        </p:txBody>
      </p:sp>
    </p:spTree>
    <p:extLst>
      <p:ext uri="{BB962C8B-B14F-4D97-AF65-F5344CB8AC3E}">
        <p14:creationId xmlns:p14="http://schemas.microsoft.com/office/powerpoint/2010/main" val="19252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5DF0-72EF-6CF9-D187-2126DDD3C9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D1080D-AF17-C69A-40DA-A1A2F33227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1C069-1068-CA33-9E5F-FFA14B2260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9E937A-794C-EECF-6886-77B8C7FEF8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67BF05-673D-D7A8-6596-979AAFDF45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6B7EB6-D331-8C92-5AFF-BA09C6F904D4}"/>
              </a:ext>
            </a:extLst>
          </p:cNvPr>
          <p:cNvSpPr>
            <a:spLocks noGrp="1"/>
          </p:cNvSpPr>
          <p:nvPr>
            <p:ph type="dt" sz="half" idx="10"/>
          </p:nvPr>
        </p:nvSpPr>
        <p:spPr/>
        <p:txBody>
          <a:bodyPr/>
          <a:lstStyle/>
          <a:p>
            <a:fld id="{8F7D688C-4244-48EE-BAA7-D55BC47CD0A3}" type="datetimeFigureOut">
              <a:rPr lang="en-US" smtClean="0"/>
              <a:t>11/22/2024</a:t>
            </a:fld>
            <a:endParaRPr lang="en-US"/>
          </a:p>
        </p:txBody>
      </p:sp>
      <p:sp>
        <p:nvSpPr>
          <p:cNvPr id="8" name="Footer Placeholder 7">
            <a:extLst>
              <a:ext uri="{FF2B5EF4-FFF2-40B4-BE49-F238E27FC236}">
                <a16:creationId xmlns:a16="http://schemas.microsoft.com/office/drawing/2014/main" id="{863239FB-74D1-89CB-B64B-9346AFCE9B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7AAF1A-2D41-6310-14D3-94E5A5575E63}"/>
              </a:ext>
            </a:extLst>
          </p:cNvPr>
          <p:cNvSpPr>
            <a:spLocks noGrp="1"/>
          </p:cNvSpPr>
          <p:nvPr>
            <p:ph type="sldNum" sz="quarter" idx="12"/>
          </p:nvPr>
        </p:nvSpPr>
        <p:spPr/>
        <p:txBody>
          <a:bodyPr/>
          <a:lstStyle/>
          <a:p>
            <a:fld id="{A8BDEB09-D5B4-4AD8-B361-48D9DA0407A9}" type="slidenum">
              <a:rPr lang="en-US" smtClean="0"/>
              <a:t>‹#›</a:t>
            </a:fld>
            <a:endParaRPr lang="en-US"/>
          </a:p>
        </p:txBody>
      </p:sp>
    </p:spTree>
    <p:extLst>
      <p:ext uri="{BB962C8B-B14F-4D97-AF65-F5344CB8AC3E}">
        <p14:creationId xmlns:p14="http://schemas.microsoft.com/office/powerpoint/2010/main" val="3723752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1E45-35A0-51B2-DA28-08A483D51C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7E1B3F-28FC-C35D-1C98-2D0B47728B78}"/>
              </a:ext>
            </a:extLst>
          </p:cNvPr>
          <p:cNvSpPr>
            <a:spLocks noGrp="1"/>
          </p:cNvSpPr>
          <p:nvPr>
            <p:ph type="dt" sz="half" idx="10"/>
          </p:nvPr>
        </p:nvSpPr>
        <p:spPr/>
        <p:txBody>
          <a:bodyPr/>
          <a:lstStyle/>
          <a:p>
            <a:fld id="{8F7D688C-4244-48EE-BAA7-D55BC47CD0A3}" type="datetimeFigureOut">
              <a:rPr lang="en-US" smtClean="0"/>
              <a:t>11/22/2024</a:t>
            </a:fld>
            <a:endParaRPr lang="en-US"/>
          </a:p>
        </p:txBody>
      </p:sp>
      <p:sp>
        <p:nvSpPr>
          <p:cNvPr id="4" name="Footer Placeholder 3">
            <a:extLst>
              <a:ext uri="{FF2B5EF4-FFF2-40B4-BE49-F238E27FC236}">
                <a16:creationId xmlns:a16="http://schemas.microsoft.com/office/drawing/2014/main" id="{0078771C-B85A-1673-65EE-3071D79884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5CD2E5-6E07-0A47-0DD7-8423F51770CC}"/>
              </a:ext>
            </a:extLst>
          </p:cNvPr>
          <p:cNvSpPr>
            <a:spLocks noGrp="1"/>
          </p:cNvSpPr>
          <p:nvPr>
            <p:ph type="sldNum" sz="quarter" idx="12"/>
          </p:nvPr>
        </p:nvSpPr>
        <p:spPr/>
        <p:txBody>
          <a:bodyPr/>
          <a:lstStyle/>
          <a:p>
            <a:fld id="{A8BDEB09-D5B4-4AD8-B361-48D9DA0407A9}" type="slidenum">
              <a:rPr lang="en-US" smtClean="0"/>
              <a:t>‹#›</a:t>
            </a:fld>
            <a:endParaRPr lang="en-US"/>
          </a:p>
        </p:txBody>
      </p:sp>
    </p:spTree>
    <p:extLst>
      <p:ext uri="{BB962C8B-B14F-4D97-AF65-F5344CB8AC3E}">
        <p14:creationId xmlns:p14="http://schemas.microsoft.com/office/powerpoint/2010/main" val="629006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664C7-1CB1-69A0-885D-C7F7855BEBF9}"/>
              </a:ext>
            </a:extLst>
          </p:cNvPr>
          <p:cNvSpPr>
            <a:spLocks noGrp="1"/>
          </p:cNvSpPr>
          <p:nvPr>
            <p:ph type="dt" sz="half" idx="10"/>
          </p:nvPr>
        </p:nvSpPr>
        <p:spPr/>
        <p:txBody>
          <a:bodyPr/>
          <a:lstStyle/>
          <a:p>
            <a:fld id="{8F7D688C-4244-48EE-BAA7-D55BC47CD0A3}" type="datetimeFigureOut">
              <a:rPr lang="en-US" smtClean="0"/>
              <a:t>11/22/2024</a:t>
            </a:fld>
            <a:endParaRPr lang="en-US"/>
          </a:p>
        </p:txBody>
      </p:sp>
      <p:sp>
        <p:nvSpPr>
          <p:cNvPr id="3" name="Footer Placeholder 2">
            <a:extLst>
              <a:ext uri="{FF2B5EF4-FFF2-40B4-BE49-F238E27FC236}">
                <a16:creationId xmlns:a16="http://schemas.microsoft.com/office/drawing/2014/main" id="{D4951AF5-A9DA-9C6C-1A2C-9731FD919D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B7F26E-CBCE-F5D0-3308-BC6288D0A82F}"/>
              </a:ext>
            </a:extLst>
          </p:cNvPr>
          <p:cNvSpPr>
            <a:spLocks noGrp="1"/>
          </p:cNvSpPr>
          <p:nvPr>
            <p:ph type="sldNum" sz="quarter" idx="12"/>
          </p:nvPr>
        </p:nvSpPr>
        <p:spPr/>
        <p:txBody>
          <a:bodyPr/>
          <a:lstStyle/>
          <a:p>
            <a:fld id="{A8BDEB09-D5B4-4AD8-B361-48D9DA0407A9}" type="slidenum">
              <a:rPr lang="en-US" smtClean="0"/>
              <a:t>‹#›</a:t>
            </a:fld>
            <a:endParaRPr lang="en-US"/>
          </a:p>
        </p:txBody>
      </p:sp>
    </p:spTree>
    <p:extLst>
      <p:ext uri="{BB962C8B-B14F-4D97-AF65-F5344CB8AC3E}">
        <p14:creationId xmlns:p14="http://schemas.microsoft.com/office/powerpoint/2010/main" val="1518971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3985-1554-82E7-D7B0-256042738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D75F22-6885-EEC5-FA10-AA2A715491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7FD42F-7E22-4554-9562-4E4A0A20E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9720C5-91B8-D766-D902-4FC8AE9A887B}"/>
              </a:ext>
            </a:extLst>
          </p:cNvPr>
          <p:cNvSpPr>
            <a:spLocks noGrp="1"/>
          </p:cNvSpPr>
          <p:nvPr>
            <p:ph type="dt" sz="half" idx="10"/>
          </p:nvPr>
        </p:nvSpPr>
        <p:spPr/>
        <p:txBody>
          <a:bodyPr/>
          <a:lstStyle/>
          <a:p>
            <a:fld id="{8F7D688C-4244-48EE-BAA7-D55BC47CD0A3}" type="datetimeFigureOut">
              <a:rPr lang="en-US" smtClean="0"/>
              <a:t>11/22/2024</a:t>
            </a:fld>
            <a:endParaRPr lang="en-US"/>
          </a:p>
        </p:txBody>
      </p:sp>
      <p:sp>
        <p:nvSpPr>
          <p:cNvPr id="6" name="Footer Placeholder 5">
            <a:extLst>
              <a:ext uri="{FF2B5EF4-FFF2-40B4-BE49-F238E27FC236}">
                <a16:creationId xmlns:a16="http://schemas.microsoft.com/office/drawing/2014/main" id="{390FCC47-BCE6-9EF6-DBF0-1D8C10F3E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60B134-B59E-3DA9-3F79-91113A1056C2}"/>
              </a:ext>
            </a:extLst>
          </p:cNvPr>
          <p:cNvSpPr>
            <a:spLocks noGrp="1"/>
          </p:cNvSpPr>
          <p:nvPr>
            <p:ph type="sldNum" sz="quarter" idx="12"/>
          </p:nvPr>
        </p:nvSpPr>
        <p:spPr/>
        <p:txBody>
          <a:bodyPr/>
          <a:lstStyle/>
          <a:p>
            <a:fld id="{A8BDEB09-D5B4-4AD8-B361-48D9DA0407A9}" type="slidenum">
              <a:rPr lang="en-US" smtClean="0"/>
              <a:t>‹#›</a:t>
            </a:fld>
            <a:endParaRPr lang="en-US"/>
          </a:p>
        </p:txBody>
      </p:sp>
    </p:spTree>
    <p:extLst>
      <p:ext uri="{BB962C8B-B14F-4D97-AF65-F5344CB8AC3E}">
        <p14:creationId xmlns:p14="http://schemas.microsoft.com/office/powerpoint/2010/main" val="177208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5CD7-BBFD-D08C-6C0E-9D9FAE07C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F967BF-EC09-8E41-01B2-38C1CD9FF9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3AE471-B672-88C7-05C6-2CC5604EDC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5E97AD-7CE7-F10A-E5D2-307EBF000652}"/>
              </a:ext>
            </a:extLst>
          </p:cNvPr>
          <p:cNvSpPr>
            <a:spLocks noGrp="1"/>
          </p:cNvSpPr>
          <p:nvPr>
            <p:ph type="dt" sz="half" idx="10"/>
          </p:nvPr>
        </p:nvSpPr>
        <p:spPr/>
        <p:txBody>
          <a:bodyPr/>
          <a:lstStyle/>
          <a:p>
            <a:fld id="{8F7D688C-4244-48EE-BAA7-D55BC47CD0A3}" type="datetimeFigureOut">
              <a:rPr lang="en-US" smtClean="0"/>
              <a:t>11/22/2024</a:t>
            </a:fld>
            <a:endParaRPr lang="en-US"/>
          </a:p>
        </p:txBody>
      </p:sp>
      <p:sp>
        <p:nvSpPr>
          <p:cNvPr id="6" name="Footer Placeholder 5">
            <a:extLst>
              <a:ext uri="{FF2B5EF4-FFF2-40B4-BE49-F238E27FC236}">
                <a16:creationId xmlns:a16="http://schemas.microsoft.com/office/drawing/2014/main" id="{20DE2B9C-5DF8-D07D-B479-D104ADCAF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E8F307-881E-809E-31A5-E37E29CD1F30}"/>
              </a:ext>
            </a:extLst>
          </p:cNvPr>
          <p:cNvSpPr>
            <a:spLocks noGrp="1"/>
          </p:cNvSpPr>
          <p:nvPr>
            <p:ph type="sldNum" sz="quarter" idx="12"/>
          </p:nvPr>
        </p:nvSpPr>
        <p:spPr/>
        <p:txBody>
          <a:bodyPr/>
          <a:lstStyle/>
          <a:p>
            <a:fld id="{A8BDEB09-D5B4-4AD8-B361-48D9DA0407A9}" type="slidenum">
              <a:rPr lang="en-US" smtClean="0"/>
              <a:t>‹#›</a:t>
            </a:fld>
            <a:endParaRPr lang="en-US"/>
          </a:p>
        </p:txBody>
      </p:sp>
    </p:spTree>
    <p:extLst>
      <p:ext uri="{BB962C8B-B14F-4D97-AF65-F5344CB8AC3E}">
        <p14:creationId xmlns:p14="http://schemas.microsoft.com/office/powerpoint/2010/main" val="3674903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F78FF3-0776-F730-ABFF-D3072FB538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CBC9D0-1810-9E3B-0A35-65FEF9A9B8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A0EC3-23D3-054F-40B7-A657D5E78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D688C-4244-48EE-BAA7-D55BC47CD0A3}" type="datetimeFigureOut">
              <a:rPr lang="en-US" smtClean="0"/>
              <a:t>11/22/2024</a:t>
            </a:fld>
            <a:endParaRPr lang="en-US"/>
          </a:p>
        </p:txBody>
      </p:sp>
      <p:sp>
        <p:nvSpPr>
          <p:cNvPr id="5" name="Footer Placeholder 4">
            <a:extLst>
              <a:ext uri="{FF2B5EF4-FFF2-40B4-BE49-F238E27FC236}">
                <a16:creationId xmlns:a16="http://schemas.microsoft.com/office/drawing/2014/main" id="{CA28EEBA-844E-B6C6-9962-C677AEA160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3A2C61-4DD4-7C24-A4AC-142B81A142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BDEB09-D5B4-4AD8-B361-48D9DA0407A9}" type="slidenum">
              <a:rPr lang="en-US" smtClean="0"/>
              <a:t>‹#›</a:t>
            </a:fld>
            <a:endParaRPr lang="en-US"/>
          </a:p>
        </p:txBody>
      </p:sp>
    </p:spTree>
    <p:extLst>
      <p:ext uri="{BB962C8B-B14F-4D97-AF65-F5344CB8AC3E}">
        <p14:creationId xmlns:p14="http://schemas.microsoft.com/office/powerpoint/2010/main" val="17729454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hyperlink" Target="https://hcscace.lightning.force.com/lightning/r/Knowledge__kav/ka05G000001QN9eQAG/view" TargetMode="Externa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hcscace.lightning.force.com/lightning/r/Knowledge__kav/ka05G000001QMZRQA4/view"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hyperlink" Target="https://hcscace.lightning.force.com/lightning/r/Knowledge__kav/ka05G000001QNkQQAW/view"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hyperlink" Target="https://hcscace.lightning.force.com/lightning/r/Knowledge__kav/ka05G000001QNDgQAO/view"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s://myfyi.sharepoint.com/:x:/r/teams/RetailCS/Shared%20Documents/Job%20Aids%20%26%20Resources/Coord%20vs%20DS%20vs%20CDS%20mailbox%2010.2023%20SCS.xlsx?d=w5ce75b93e6064de389845052e79c7117&amp;csf=1&amp;web=1" TargetMode="External"/><Relationship Id="rId4" Type="http://schemas.openxmlformats.org/officeDocument/2006/relationships/hyperlink" Target="https://forms.office.com/pages/responsepage.aspx?id=RLYMLpTA10GrPUMgHaJEOHCw-VnybY5PoWaaAOZqSrhUODlCMVVKM00zWlc0NTNWREhYS1o0S0xSTi4u&amp;web=1&amp;wdLOR=c700F1816-5868-471D-8C1C-CBEBD1F0870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8CAEC-21BA-5709-7BC2-E4302DBC7DAB}"/>
              </a:ext>
            </a:extLst>
          </p:cNvPr>
          <p:cNvSpPr>
            <a:spLocks noGrp="1"/>
          </p:cNvSpPr>
          <p:nvPr>
            <p:ph type="ctrTitle"/>
          </p:nvPr>
        </p:nvSpPr>
        <p:spPr>
          <a:xfrm>
            <a:off x="1018903" y="2103120"/>
            <a:ext cx="9649097" cy="1754326"/>
          </a:xfrm>
        </p:spPr>
        <p:txBody>
          <a:bodyPr wrap="square">
            <a:spAutoFit/>
          </a:bodyPr>
          <a:lstStyle/>
          <a:p>
            <a:r>
              <a:rPr lang="en-US" dirty="0">
                <a:solidFill>
                  <a:schemeClr val="bg1"/>
                </a:solidFill>
              </a:rPr>
              <a:t>CSI week of 11/18: </a:t>
            </a:r>
            <a:br>
              <a:rPr lang="en-US" dirty="0">
                <a:solidFill>
                  <a:schemeClr val="bg1"/>
                </a:solidFill>
              </a:rPr>
            </a:br>
            <a:r>
              <a:rPr lang="en-US" dirty="0">
                <a:solidFill>
                  <a:schemeClr val="bg1"/>
                </a:solidFill>
              </a:rPr>
              <a:t>Open Enrollment – 2024 Part 4</a:t>
            </a:r>
          </a:p>
        </p:txBody>
      </p:sp>
      <p:sp>
        <p:nvSpPr>
          <p:cNvPr id="3" name="Subtitle 2">
            <a:extLst>
              <a:ext uri="{FF2B5EF4-FFF2-40B4-BE49-F238E27FC236}">
                <a16:creationId xmlns:a16="http://schemas.microsoft.com/office/drawing/2014/main" id="{0B6CED3E-6011-4028-8FC4-52DBBE80229E}"/>
              </a:ext>
            </a:extLst>
          </p:cNvPr>
          <p:cNvSpPr>
            <a:spLocks noGrp="1"/>
          </p:cNvSpPr>
          <p:nvPr>
            <p:ph type="subTitle" idx="1"/>
          </p:nvPr>
        </p:nvSpPr>
        <p:spPr>
          <a:xfrm>
            <a:off x="2424129" y="4114800"/>
            <a:ext cx="7343742" cy="424732"/>
          </a:xfrm>
        </p:spPr>
        <p:txBody>
          <a:bodyPr wrap="none">
            <a:spAutoFit/>
          </a:bodyPr>
          <a:lstStyle/>
          <a:p>
            <a:r>
              <a:rPr lang="en-US" dirty="0">
                <a:solidFill>
                  <a:schemeClr val="bg1"/>
                </a:solidFill>
              </a:rPr>
              <a:t>Welcome to Open Enrollment for the 2025 coverage year.</a:t>
            </a:r>
          </a:p>
        </p:txBody>
      </p:sp>
      <p:sp>
        <p:nvSpPr>
          <p:cNvPr id="4" name="Footer Placeholder 7">
            <a:extLst>
              <a:ext uri="{FF2B5EF4-FFF2-40B4-BE49-F238E27FC236}">
                <a16:creationId xmlns:a16="http://schemas.microsoft.com/office/drawing/2014/main" id="{D144D73D-4762-5534-0771-4917EF111728}"/>
              </a:ext>
            </a:extLst>
          </p:cNvPr>
          <p:cNvSpPr>
            <a:spLocks noGrp="1"/>
          </p:cNvSpPr>
          <p:nvPr>
            <p:ph type="ftr" sz="quarter" idx="11"/>
          </p:nvPr>
        </p:nvSpPr>
        <p:spPr>
          <a:xfrm>
            <a:off x="2514600" y="6583680"/>
            <a:ext cx="6862011" cy="261610"/>
          </a:xfr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Tree>
    <p:extLst>
      <p:ext uri="{BB962C8B-B14F-4D97-AF65-F5344CB8AC3E}">
        <p14:creationId xmlns:p14="http://schemas.microsoft.com/office/powerpoint/2010/main" val="3048160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C33A9-306E-681A-3759-CCDA8DBA2F6C}"/>
              </a:ext>
            </a:extLst>
          </p:cNvPr>
          <p:cNvSpPr>
            <a:spLocks noGrp="1"/>
          </p:cNvSpPr>
          <p:nvPr>
            <p:ph type="title"/>
          </p:nvPr>
        </p:nvSpPr>
        <p:spPr>
          <a:xfrm>
            <a:off x="2286000" y="457200"/>
            <a:ext cx="3315810" cy="535531"/>
          </a:xfrm>
          <a:solidFill>
            <a:schemeClr val="accent2">
              <a:lumMod val="75000"/>
              <a:alpha val="70000"/>
            </a:schemeClr>
          </a:solidFill>
          <a:effectLst>
            <a:softEdge rad="50800"/>
          </a:effectLst>
        </p:spPr>
        <p:txBody>
          <a:bodyPr wrap="square">
            <a:spAutoFit/>
          </a:bodyPr>
          <a:lstStyle/>
          <a:p>
            <a:r>
              <a:rPr lang="en-US" dirty="0">
                <a:solidFill>
                  <a:schemeClr val="bg1"/>
                </a:solidFill>
              </a:rPr>
              <a:t>MG/PCP Changes</a:t>
            </a:r>
          </a:p>
        </p:txBody>
      </p:sp>
      <p:sp>
        <p:nvSpPr>
          <p:cNvPr id="5" name="Text Placeholder 4">
            <a:extLst>
              <a:ext uri="{FF2B5EF4-FFF2-40B4-BE49-F238E27FC236}">
                <a16:creationId xmlns:a16="http://schemas.microsoft.com/office/drawing/2014/main" id="{1E643D93-B6AB-E264-5121-150375A944FF}"/>
              </a:ext>
            </a:extLst>
          </p:cNvPr>
          <p:cNvSpPr>
            <a:spLocks noGrp="1"/>
          </p:cNvSpPr>
          <p:nvPr>
            <p:ph type="body" idx="1"/>
          </p:nvPr>
        </p:nvSpPr>
        <p:spPr>
          <a:xfrm>
            <a:off x="3017520" y="1097280"/>
            <a:ext cx="2175596" cy="369332"/>
          </a:xfrm>
          <a:solidFill>
            <a:schemeClr val="accent2">
              <a:lumMod val="75000"/>
              <a:alpha val="70000"/>
            </a:schemeClr>
          </a:solidFill>
          <a:effectLst>
            <a:softEdge rad="50800"/>
          </a:effectLst>
        </p:spPr>
        <p:txBody>
          <a:bodyPr wrap="none" anchor="t" anchorCtr="0">
            <a:spAutoFit/>
          </a:bodyPr>
          <a:lstStyle/>
          <a:p>
            <a:r>
              <a:rPr lang="en-US" dirty="0">
                <a:solidFill>
                  <a:schemeClr val="bg1"/>
                </a:solidFill>
              </a:rPr>
              <a:t>IL </a:t>
            </a:r>
            <a:r>
              <a:rPr lang="en-US" dirty="0" err="1">
                <a:solidFill>
                  <a:schemeClr val="bg1"/>
                </a:solidFill>
              </a:rPr>
              <a:t>MyBlue</a:t>
            </a:r>
            <a:r>
              <a:rPr lang="en-US" dirty="0">
                <a:solidFill>
                  <a:schemeClr val="bg1"/>
                </a:solidFill>
              </a:rPr>
              <a:t> Plus POS</a:t>
            </a:r>
          </a:p>
        </p:txBody>
      </p:sp>
      <p:sp>
        <p:nvSpPr>
          <p:cNvPr id="2" name="TextBox 1">
            <a:extLst>
              <a:ext uri="{FF2B5EF4-FFF2-40B4-BE49-F238E27FC236}">
                <a16:creationId xmlns:a16="http://schemas.microsoft.com/office/drawing/2014/main" id="{F9DE26CA-FD07-8C9B-630E-EFBB3A2B374E}"/>
              </a:ext>
            </a:extLst>
          </p:cNvPr>
          <p:cNvSpPr txBox="1"/>
          <p:nvPr/>
        </p:nvSpPr>
        <p:spPr>
          <a:xfrm>
            <a:off x="457200" y="1645920"/>
            <a:ext cx="7391400" cy="830997"/>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During CSI the week of 11/04, we introduced the IL </a:t>
            </a:r>
            <a:r>
              <a:rPr lang="en-US" sz="1600" dirty="0" err="1">
                <a:solidFill>
                  <a:schemeClr val="bg1"/>
                </a:solidFill>
                <a:latin typeface="Goudy Old Style" panose="02020502050305020303" pitchFamily="18" charset="0"/>
              </a:rPr>
              <a:t>MyBlue</a:t>
            </a:r>
            <a:r>
              <a:rPr lang="en-US" sz="1600" dirty="0">
                <a:solidFill>
                  <a:schemeClr val="bg1"/>
                </a:solidFill>
                <a:latin typeface="Goudy Old Style" panose="02020502050305020303" pitchFamily="18" charset="0"/>
              </a:rPr>
              <a:t> Plus POS plan. As a reminder, for the </a:t>
            </a:r>
            <a:r>
              <a:rPr lang="en-US" sz="1600" dirty="0" err="1">
                <a:solidFill>
                  <a:schemeClr val="bg1"/>
                </a:solidFill>
                <a:latin typeface="Goudy Old Style" panose="02020502050305020303" pitchFamily="18" charset="0"/>
              </a:rPr>
              <a:t>MyBlue</a:t>
            </a:r>
            <a:r>
              <a:rPr lang="en-US" sz="1600" dirty="0">
                <a:solidFill>
                  <a:schemeClr val="bg1"/>
                </a:solidFill>
                <a:latin typeface="Goudy Old Style" panose="02020502050305020303" pitchFamily="18" charset="0"/>
              </a:rPr>
              <a:t> Plus POS plan we do not assign a MG, we assign a specific PCP - just like Texas.</a:t>
            </a:r>
          </a:p>
        </p:txBody>
      </p:sp>
      <p:sp>
        <p:nvSpPr>
          <p:cNvPr id="3" name="TextBox 2">
            <a:extLst>
              <a:ext uri="{FF2B5EF4-FFF2-40B4-BE49-F238E27FC236}">
                <a16:creationId xmlns:a16="http://schemas.microsoft.com/office/drawing/2014/main" id="{C1ACA42A-5249-EEE3-8E40-E5FA9353F026}"/>
              </a:ext>
            </a:extLst>
          </p:cNvPr>
          <p:cNvSpPr txBox="1"/>
          <p:nvPr/>
        </p:nvSpPr>
        <p:spPr>
          <a:xfrm>
            <a:off x="1005839" y="2651760"/>
            <a:ext cx="7824651" cy="830997"/>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Providers contracted with the </a:t>
            </a:r>
            <a:r>
              <a:rPr lang="en-US" sz="1600" dirty="0" err="1">
                <a:solidFill>
                  <a:schemeClr val="bg1"/>
                </a:solidFill>
                <a:latin typeface="Goudy Old Style" panose="02020502050305020303" pitchFamily="18" charset="0"/>
              </a:rPr>
              <a:t>MyBlue</a:t>
            </a:r>
            <a:r>
              <a:rPr lang="en-US" sz="1600" dirty="0">
                <a:solidFill>
                  <a:schemeClr val="bg1"/>
                </a:solidFill>
                <a:latin typeface="Goudy Old Style" panose="02020502050305020303" pitchFamily="18" charset="0"/>
              </a:rPr>
              <a:t> Plus POS plan (Network Code </a:t>
            </a:r>
            <a:r>
              <a:rPr lang="en-US" sz="1600" i="1" dirty="0">
                <a:solidFill>
                  <a:schemeClr val="bg1"/>
                </a:solidFill>
                <a:latin typeface="Goudy Old Style" panose="02020502050305020303" pitchFamily="18" charset="0"/>
              </a:rPr>
              <a:t>BLF</a:t>
            </a:r>
            <a:r>
              <a:rPr lang="en-US" sz="1600" dirty="0">
                <a:solidFill>
                  <a:schemeClr val="bg1"/>
                </a:solidFill>
                <a:latin typeface="Goudy Old Style" panose="02020502050305020303" pitchFamily="18" charset="0"/>
              </a:rPr>
              <a:t>) have been loaded into Provider Finder, so searching for an In Network provider is something we can assist with –</a:t>
            </a:r>
          </a:p>
          <a:p>
            <a:r>
              <a:rPr lang="en-US" sz="1600" dirty="0">
                <a:solidFill>
                  <a:schemeClr val="bg1"/>
                </a:solidFill>
                <a:latin typeface="Goudy Old Style" panose="02020502050305020303" pitchFamily="18" charset="0"/>
              </a:rPr>
              <a:t>however...</a:t>
            </a:r>
          </a:p>
        </p:txBody>
      </p:sp>
      <p:sp>
        <p:nvSpPr>
          <p:cNvPr id="8" name="TextBox 7">
            <a:extLst>
              <a:ext uri="{FF2B5EF4-FFF2-40B4-BE49-F238E27FC236}">
                <a16:creationId xmlns:a16="http://schemas.microsoft.com/office/drawing/2014/main" id="{6E004B65-2F0C-B64C-87BA-FCAFCCF3FAA5}"/>
              </a:ext>
            </a:extLst>
          </p:cNvPr>
          <p:cNvSpPr txBox="1"/>
          <p:nvPr/>
        </p:nvSpPr>
        <p:spPr>
          <a:xfrm>
            <a:off x="4480560" y="3657600"/>
            <a:ext cx="3713119" cy="1077218"/>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Using the Find Care through BAM CSR and the Search for Provider links in ACE will not allow you to select the </a:t>
            </a:r>
            <a:r>
              <a:rPr lang="en-US" sz="1600" dirty="0" err="1">
                <a:solidFill>
                  <a:schemeClr val="bg1"/>
                </a:solidFill>
                <a:latin typeface="Goudy Old Style" panose="02020502050305020303" pitchFamily="18" charset="0"/>
              </a:rPr>
              <a:t>MyBlue</a:t>
            </a:r>
            <a:r>
              <a:rPr lang="en-US" sz="1600" dirty="0">
                <a:solidFill>
                  <a:schemeClr val="bg1"/>
                </a:solidFill>
                <a:latin typeface="Goudy Old Style" panose="02020502050305020303" pitchFamily="18" charset="0"/>
              </a:rPr>
              <a:t> Plus POS plan and will not return any results.</a:t>
            </a:r>
          </a:p>
        </p:txBody>
      </p:sp>
      <p:sp>
        <p:nvSpPr>
          <p:cNvPr id="6" name="TextBox 5">
            <a:extLst>
              <a:ext uri="{FF2B5EF4-FFF2-40B4-BE49-F238E27FC236}">
                <a16:creationId xmlns:a16="http://schemas.microsoft.com/office/drawing/2014/main" id="{302FBF8F-99F3-74B6-E19C-672FA4D84E1C}"/>
              </a:ext>
            </a:extLst>
          </p:cNvPr>
          <p:cNvSpPr txBox="1"/>
          <p:nvPr/>
        </p:nvSpPr>
        <p:spPr>
          <a:xfrm>
            <a:off x="365760" y="3657600"/>
            <a:ext cx="3549015" cy="1077218"/>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At this time, searching for </a:t>
            </a:r>
            <a:r>
              <a:rPr lang="en-US" sz="1600" dirty="0" err="1">
                <a:solidFill>
                  <a:schemeClr val="bg1"/>
                </a:solidFill>
                <a:latin typeface="Goudy Old Style" panose="02020502050305020303" pitchFamily="18" charset="0"/>
              </a:rPr>
              <a:t>MyBlue</a:t>
            </a:r>
            <a:r>
              <a:rPr lang="en-US" sz="1600" dirty="0">
                <a:solidFill>
                  <a:schemeClr val="bg1"/>
                </a:solidFill>
                <a:latin typeface="Goudy Old Style" panose="02020502050305020303" pitchFamily="18" charset="0"/>
              </a:rPr>
              <a:t> Plus POS providers can only be done through the BCBSIL.com website Guest (unauthenticated) Provider search.</a:t>
            </a:r>
          </a:p>
        </p:txBody>
      </p:sp>
      <p:sp>
        <p:nvSpPr>
          <p:cNvPr id="7" name="Footer Placeholder 7">
            <a:extLst>
              <a:ext uri="{FF2B5EF4-FFF2-40B4-BE49-F238E27FC236}">
                <a16:creationId xmlns:a16="http://schemas.microsoft.com/office/drawing/2014/main" id="{853CD5A6-1376-0916-9684-B230AD23BB6E}"/>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
        <p:nvSpPr>
          <p:cNvPr id="9" name="TextBox 8">
            <a:extLst>
              <a:ext uri="{FF2B5EF4-FFF2-40B4-BE49-F238E27FC236}">
                <a16:creationId xmlns:a16="http://schemas.microsoft.com/office/drawing/2014/main" id="{01C57661-DD03-480A-36FD-25E029D16953}"/>
              </a:ext>
            </a:extLst>
          </p:cNvPr>
          <p:cNvSpPr txBox="1"/>
          <p:nvPr/>
        </p:nvSpPr>
        <p:spPr>
          <a:xfrm>
            <a:off x="457200" y="4937760"/>
            <a:ext cx="8537594" cy="338554"/>
          </a:xfrm>
          <a:prstGeom prst="rect">
            <a:avLst/>
          </a:prstGeom>
          <a:solidFill>
            <a:schemeClr val="accent2">
              <a:lumMod val="75000"/>
              <a:alpha val="70000"/>
            </a:schemeClr>
          </a:solidFill>
          <a:effectLst>
            <a:softEdge rad="50800"/>
          </a:effectLst>
        </p:spPr>
        <p:txBody>
          <a:bodyPr wrap="none" rtlCol="0">
            <a:spAutoFit/>
          </a:bodyPr>
          <a:lstStyle/>
          <a:p>
            <a:r>
              <a:rPr lang="en-US" sz="1600" dirty="0">
                <a:solidFill>
                  <a:schemeClr val="bg1"/>
                </a:solidFill>
                <a:latin typeface="Goudy Old Style" panose="02020502050305020303" pitchFamily="18" charset="0"/>
              </a:rPr>
              <a:t>Remember, the </a:t>
            </a:r>
            <a:r>
              <a:rPr lang="en-US" sz="1600" dirty="0" err="1">
                <a:solidFill>
                  <a:schemeClr val="bg1"/>
                </a:solidFill>
                <a:latin typeface="Goudy Old Style" panose="02020502050305020303" pitchFamily="18" charset="0"/>
              </a:rPr>
              <a:t>MyBlue</a:t>
            </a:r>
            <a:r>
              <a:rPr lang="en-US" sz="1600" dirty="0">
                <a:solidFill>
                  <a:schemeClr val="bg1"/>
                </a:solidFill>
                <a:latin typeface="Goudy Old Style" panose="02020502050305020303" pitchFamily="18" charset="0"/>
              </a:rPr>
              <a:t> Plus POS plan will be offered for 2025 in the following Chicago Area counties:</a:t>
            </a:r>
          </a:p>
        </p:txBody>
      </p:sp>
      <p:sp>
        <p:nvSpPr>
          <p:cNvPr id="10" name="Freeform: Shape 9">
            <a:extLst>
              <a:ext uri="{FF2B5EF4-FFF2-40B4-BE49-F238E27FC236}">
                <a16:creationId xmlns:a16="http://schemas.microsoft.com/office/drawing/2014/main" id="{E9BAF625-E388-5303-42CD-69DBA15B16CE}"/>
              </a:ext>
            </a:extLst>
          </p:cNvPr>
          <p:cNvSpPr/>
          <p:nvPr/>
        </p:nvSpPr>
        <p:spPr>
          <a:xfrm>
            <a:off x="2745864" y="5394960"/>
            <a:ext cx="1094146" cy="313932"/>
          </a:xfrm>
          <a:custGeom>
            <a:avLst/>
            <a:gdLst>
              <a:gd name="connsiteX0" fmla="*/ 0 w 9099030"/>
              <a:gd name="connsiteY0" fmla="*/ 71956 h 431730"/>
              <a:gd name="connsiteX1" fmla="*/ 71956 w 9099030"/>
              <a:gd name="connsiteY1" fmla="*/ 0 h 431730"/>
              <a:gd name="connsiteX2" fmla="*/ 9027074 w 9099030"/>
              <a:gd name="connsiteY2" fmla="*/ 0 h 431730"/>
              <a:gd name="connsiteX3" fmla="*/ 9099030 w 9099030"/>
              <a:gd name="connsiteY3" fmla="*/ 71956 h 431730"/>
              <a:gd name="connsiteX4" fmla="*/ 9099030 w 9099030"/>
              <a:gd name="connsiteY4" fmla="*/ 359774 h 431730"/>
              <a:gd name="connsiteX5" fmla="*/ 9027074 w 9099030"/>
              <a:gd name="connsiteY5" fmla="*/ 431730 h 431730"/>
              <a:gd name="connsiteX6" fmla="*/ 71956 w 9099030"/>
              <a:gd name="connsiteY6" fmla="*/ 431730 h 431730"/>
              <a:gd name="connsiteX7" fmla="*/ 0 w 9099030"/>
              <a:gd name="connsiteY7" fmla="*/ 359774 h 431730"/>
              <a:gd name="connsiteX8" fmla="*/ 0 w 909903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9030" h="431730">
                <a:moveTo>
                  <a:pt x="0" y="71956"/>
                </a:moveTo>
                <a:cubicBezTo>
                  <a:pt x="0" y="32216"/>
                  <a:pt x="32216" y="0"/>
                  <a:pt x="71956" y="0"/>
                </a:cubicBezTo>
                <a:lnTo>
                  <a:pt x="9027074" y="0"/>
                </a:lnTo>
                <a:cubicBezTo>
                  <a:pt x="9066814" y="0"/>
                  <a:pt x="9099030" y="32216"/>
                  <a:pt x="9099030" y="71956"/>
                </a:cubicBezTo>
                <a:lnTo>
                  <a:pt x="9099030" y="359774"/>
                </a:lnTo>
                <a:cubicBezTo>
                  <a:pt x="9099030" y="399514"/>
                  <a:pt x="9066814" y="431730"/>
                  <a:pt x="9027074" y="431730"/>
                </a:cubicBezTo>
                <a:lnTo>
                  <a:pt x="71956" y="431730"/>
                </a:lnTo>
                <a:cubicBezTo>
                  <a:pt x="32216" y="431730"/>
                  <a:pt x="0" y="399514"/>
                  <a:pt x="0" y="359774"/>
                </a:cubicBezTo>
                <a:lnTo>
                  <a:pt x="0" y="71956"/>
                </a:lnTo>
                <a:close/>
              </a:path>
            </a:pathLst>
          </a:custGeom>
          <a:solidFill>
            <a:schemeClr val="accent2">
              <a:lumMod val="75000"/>
              <a:alpha val="60000"/>
            </a:schemeClr>
          </a:solidFill>
          <a:ln>
            <a:noFill/>
          </a:ln>
          <a:effectLst>
            <a:softEdge rad="50800"/>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91440" tIns="45720" rIns="91440" bIns="45720" numCol="1" spcCol="1270" anchor="ctr" anchorCtr="0">
            <a:spAutoFit/>
          </a:bodyPr>
          <a:lstStyle/>
          <a:p>
            <a:pPr marL="285750" indent="-285750" defTabSz="1200150">
              <a:lnSpc>
                <a:spcPct val="90000"/>
              </a:lnSpc>
              <a:spcBef>
                <a:spcPct val="0"/>
              </a:spcBef>
              <a:spcAft>
                <a:spcPct val="35000"/>
              </a:spcAft>
              <a:buFont typeface="Wingdings" panose="05000000000000000000" pitchFamily="2" charset="2"/>
              <a:buChar char="v"/>
            </a:pPr>
            <a:r>
              <a:rPr lang="en-US" sz="1600" dirty="0">
                <a:solidFill>
                  <a:prstClr val="white"/>
                </a:solidFill>
                <a:latin typeface="Goudy Old Style" panose="02020502050305020303" pitchFamily="18" charset="0"/>
              </a:rPr>
              <a:t>DuPage</a:t>
            </a:r>
          </a:p>
        </p:txBody>
      </p:sp>
      <p:sp>
        <p:nvSpPr>
          <p:cNvPr id="12" name="Freeform: Shape 11">
            <a:extLst>
              <a:ext uri="{FF2B5EF4-FFF2-40B4-BE49-F238E27FC236}">
                <a16:creationId xmlns:a16="http://schemas.microsoft.com/office/drawing/2014/main" id="{DE3936FA-F0BC-272D-7D44-4D340361AB86}"/>
              </a:ext>
            </a:extLst>
          </p:cNvPr>
          <p:cNvSpPr/>
          <p:nvPr/>
        </p:nvSpPr>
        <p:spPr>
          <a:xfrm>
            <a:off x="4300344" y="5394960"/>
            <a:ext cx="1266565" cy="313932"/>
          </a:xfrm>
          <a:custGeom>
            <a:avLst/>
            <a:gdLst>
              <a:gd name="connsiteX0" fmla="*/ 0 w 9099030"/>
              <a:gd name="connsiteY0" fmla="*/ 71956 h 431730"/>
              <a:gd name="connsiteX1" fmla="*/ 71956 w 9099030"/>
              <a:gd name="connsiteY1" fmla="*/ 0 h 431730"/>
              <a:gd name="connsiteX2" fmla="*/ 9027074 w 9099030"/>
              <a:gd name="connsiteY2" fmla="*/ 0 h 431730"/>
              <a:gd name="connsiteX3" fmla="*/ 9099030 w 9099030"/>
              <a:gd name="connsiteY3" fmla="*/ 71956 h 431730"/>
              <a:gd name="connsiteX4" fmla="*/ 9099030 w 9099030"/>
              <a:gd name="connsiteY4" fmla="*/ 359774 h 431730"/>
              <a:gd name="connsiteX5" fmla="*/ 9027074 w 9099030"/>
              <a:gd name="connsiteY5" fmla="*/ 431730 h 431730"/>
              <a:gd name="connsiteX6" fmla="*/ 71956 w 9099030"/>
              <a:gd name="connsiteY6" fmla="*/ 431730 h 431730"/>
              <a:gd name="connsiteX7" fmla="*/ 0 w 9099030"/>
              <a:gd name="connsiteY7" fmla="*/ 359774 h 431730"/>
              <a:gd name="connsiteX8" fmla="*/ 0 w 909903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9030" h="431730">
                <a:moveTo>
                  <a:pt x="0" y="71956"/>
                </a:moveTo>
                <a:cubicBezTo>
                  <a:pt x="0" y="32216"/>
                  <a:pt x="32216" y="0"/>
                  <a:pt x="71956" y="0"/>
                </a:cubicBezTo>
                <a:lnTo>
                  <a:pt x="9027074" y="0"/>
                </a:lnTo>
                <a:cubicBezTo>
                  <a:pt x="9066814" y="0"/>
                  <a:pt x="9099030" y="32216"/>
                  <a:pt x="9099030" y="71956"/>
                </a:cubicBezTo>
                <a:lnTo>
                  <a:pt x="9099030" y="359774"/>
                </a:lnTo>
                <a:cubicBezTo>
                  <a:pt x="9099030" y="399514"/>
                  <a:pt x="9066814" y="431730"/>
                  <a:pt x="9027074" y="431730"/>
                </a:cubicBezTo>
                <a:lnTo>
                  <a:pt x="71956" y="431730"/>
                </a:lnTo>
                <a:cubicBezTo>
                  <a:pt x="32216" y="431730"/>
                  <a:pt x="0" y="399514"/>
                  <a:pt x="0" y="359774"/>
                </a:cubicBezTo>
                <a:lnTo>
                  <a:pt x="0" y="71956"/>
                </a:lnTo>
                <a:close/>
              </a:path>
            </a:pathLst>
          </a:custGeom>
          <a:solidFill>
            <a:schemeClr val="accent2">
              <a:lumMod val="75000"/>
              <a:alpha val="60000"/>
            </a:schemeClr>
          </a:solidFill>
          <a:ln>
            <a:noFill/>
          </a:ln>
          <a:effectLst>
            <a:softEdge rad="50800"/>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91440" tIns="45720" rIns="91440" bIns="45720" numCol="1" spcCol="1270" anchor="ctr" anchorCtr="0">
            <a:spAutoFit/>
          </a:bodyPr>
          <a:lstStyle/>
          <a:p>
            <a:pPr marL="285750" indent="-285750" defTabSz="1200150">
              <a:lnSpc>
                <a:spcPct val="90000"/>
              </a:lnSpc>
              <a:spcBef>
                <a:spcPct val="0"/>
              </a:spcBef>
              <a:spcAft>
                <a:spcPct val="35000"/>
              </a:spcAft>
              <a:buFont typeface="Wingdings" panose="05000000000000000000" pitchFamily="2" charset="2"/>
              <a:buChar char="v"/>
            </a:pPr>
            <a:r>
              <a:rPr lang="en-US" sz="1600" dirty="0">
                <a:solidFill>
                  <a:prstClr val="white"/>
                </a:solidFill>
                <a:latin typeface="Goudy Old Style" panose="02020502050305020303" pitchFamily="18" charset="0"/>
              </a:rPr>
              <a:t>Kankakee</a:t>
            </a:r>
          </a:p>
        </p:txBody>
      </p:sp>
      <p:sp>
        <p:nvSpPr>
          <p:cNvPr id="13" name="Freeform: Shape 12">
            <a:extLst>
              <a:ext uri="{FF2B5EF4-FFF2-40B4-BE49-F238E27FC236}">
                <a16:creationId xmlns:a16="http://schemas.microsoft.com/office/drawing/2014/main" id="{EE118192-17AE-97A7-B35D-4F6392BD495A}"/>
              </a:ext>
            </a:extLst>
          </p:cNvPr>
          <p:cNvSpPr/>
          <p:nvPr/>
        </p:nvSpPr>
        <p:spPr>
          <a:xfrm>
            <a:off x="6037704" y="5394960"/>
            <a:ext cx="832279" cy="313932"/>
          </a:xfrm>
          <a:custGeom>
            <a:avLst/>
            <a:gdLst>
              <a:gd name="connsiteX0" fmla="*/ 0 w 9099030"/>
              <a:gd name="connsiteY0" fmla="*/ 71956 h 431730"/>
              <a:gd name="connsiteX1" fmla="*/ 71956 w 9099030"/>
              <a:gd name="connsiteY1" fmla="*/ 0 h 431730"/>
              <a:gd name="connsiteX2" fmla="*/ 9027074 w 9099030"/>
              <a:gd name="connsiteY2" fmla="*/ 0 h 431730"/>
              <a:gd name="connsiteX3" fmla="*/ 9099030 w 9099030"/>
              <a:gd name="connsiteY3" fmla="*/ 71956 h 431730"/>
              <a:gd name="connsiteX4" fmla="*/ 9099030 w 9099030"/>
              <a:gd name="connsiteY4" fmla="*/ 359774 h 431730"/>
              <a:gd name="connsiteX5" fmla="*/ 9027074 w 9099030"/>
              <a:gd name="connsiteY5" fmla="*/ 431730 h 431730"/>
              <a:gd name="connsiteX6" fmla="*/ 71956 w 9099030"/>
              <a:gd name="connsiteY6" fmla="*/ 431730 h 431730"/>
              <a:gd name="connsiteX7" fmla="*/ 0 w 9099030"/>
              <a:gd name="connsiteY7" fmla="*/ 359774 h 431730"/>
              <a:gd name="connsiteX8" fmla="*/ 0 w 909903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9030" h="431730">
                <a:moveTo>
                  <a:pt x="0" y="71956"/>
                </a:moveTo>
                <a:cubicBezTo>
                  <a:pt x="0" y="32216"/>
                  <a:pt x="32216" y="0"/>
                  <a:pt x="71956" y="0"/>
                </a:cubicBezTo>
                <a:lnTo>
                  <a:pt x="9027074" y="0"/>
                </a:lnTo>
                <a:cubicBezTo>
                  <a:pt x="9066814" y="0"/>
                  <a:pt x="9099030" y="32216"/>
                  <a:pt x="9099030" y="71956"/>
                </a:cubicBezTo>
                <a:lnTo>
                  <a:pt x="9099030" y="359774"/>
                </a:lnTo>
                <a:cubicBezTo>
                  <a:pt x="9099030" y="399514"/>
                  <a:pt x="9066814" y="431730"/>
                  <a:pt x="9027074" y="431730"/>
                </a:cubicBezTo>
                <a:lnTo>
                  <a:pt x="71956" y="431730"/>
                </a:lnTo>
                <a:cubicBezTo>
                  <a:pt x="32216" y="431730"/>
                  <a:pt x="0" y="399514"/>
                  <a:pt x="0" y="359774"/>
                </a:cubicBezTo>
                <a:lnTo>
                  <a:pt x="0" y="71956"/>
                </a:lnTo>
                <a:close/>
              </a:path>
            </a:pathLst>
          </a:custGeom>
          <a:solidFill>
            <a:schemeClr val="accent2">
              <a:lumMod val="75000"/>
              <a:alpha val="60000"/>
            </a:schemeClr>
          </a:solidFill>
          <a:ln>
            <a:noFill/>
          </a:ln>
          <a:effectLst>
            <a:softEdge rad="50800"/>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91440" tIns="45720" rIns="91440" bIns="45720" numCol="1" spcCol="1270" anchor="ctr" anchorCtr="0">
            <a:spAutoFit/>
          </a:bodyPr>
          <a:lstStyle/>
          <a:p>
            <a:pPr marL="285750" indent="-285750" defTabSz="1200150">
              <a:lnSpc>
                <a:spcPct val="90000"/>
              </a:lnSpc>
              <a:spcBef>
                <a:spcPct val="0"/>
              </a:spcBef>
              <a:spcAft>
                <a:spcPct val="35000"/>
              </a:spcAft>
              <a:buFont typeface="Wingdings" panose="05000000000000000000" pitchFamily="2" charset="2"/>
              <a:buChar char="v"/>
            </a:pPr>
            <a:r>
              <a:rPr lang="en-US" sz="1600" dirty="0">
                <a:solidFill>
                  <a:prstClr val="white"/>
                </a:solidFill>
                <a:latin typeface="Goudy Old Style" panose="02020502050305020303" pitchFamily="18" charset="0"/>
              </a:rPr>
              <a:t>Will</a:t>
            </a:r>
          </a:p>
        </p:txBody>
      </p:sp>
      <p:sp>
        <p:nvSpPr>
          <p:cNvPr id="14" name="Freeform: Shape 13">
            <a:extLst>
              <a:ext uri="{FF2B5EF4-FFF2-40B4-BE49-F238E27FC236}">
                <a16:creationId xmlns:a16="http://schemas.microsoft.com/office/drawing/2014/main" id="{ECACB4B9-9412-E8A0-572E-581140A70DC5}"/>
              </a:ext>
            </a:extLst>
          </p:cNvPr>
          <p:cNvSpPr/>
          <p:nvPr/>
        </p:nvSpPr>
        <p:spPr>
          <a:xfrm>
            <a:off x="1374264" y="5394960"/>
            <a:ext cx="926857" cy="313932"/>
          </a:xfrm>
          <a:custGeom>
            <a:avLst/>
            <a:gdLst>
              <a:gd name="connsiteX0" fmla="*/ 0 w 9099030"/>
              <a:gd name="connsiteY0" fmla="*/ 71956 h 431730"/>
              <a:gd name="connsiteX1" fmla="*/ 71956 w 9099030"/>
              <a:gd name="connsiteY1" fmla="*/ 0 h 431730"/>
              <a:gd name="connsiteX2" fmla="*/ 9027074 w 9099030"/>
              <a:gd name="connsiteY2" fmla="*/ 0 h 431730"/>
              <a:gd name="connsiteX3" fmla="*/ 9099030 w 9099030"/>
              <a:gd name="connsiteY3" fmla="*/ 71956 h 431730"/>
              <a:gd name="connsiteX4" fmla="*/ 9099030 w 9099030"/>
              <a:gd name="connsiteY4" fmla="*/ 359774 h 431730"/>
              <a:gd name="connsiteX5" fmla="*/ 9027074 w 9099030"/>
              <a:gd name="connsiteY5" fmla="*/ 431730 h 431730"/>
              <a:gd name="connsiteX6" fmla="*/ 71956 w 9099030"/>
              <a:gd name="connsiteY6" fmla="*/ 431730 h 431730"/>
              <a:gd name="connsiteX7" fmla="*/ 0 w 9099030"/>
              <a:gd name="connsiteY7" fmla="*/ 359774 h 431730"/>
              <a:gd name="connsiteX8" fmla="*/ 0 w 909903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9030" h="431730">
                <a:moveTo>
                  <a:pt x="0" y="71956"/>
                </a:moveTo>
                <a:cubicBezTo>
                  <a:pt x="0" y="32216"/>
                  <a:pt x="32216" y="0"/>
                  <a:pt x="71956" y="0"/>
                </a:cubicBezTo>
                <a:lnTo>
                  <a:pt x="9027074" y="0"/>
                </a:lnTo>
                <a:cubicBezTo>
                  <a:pt x="9066814" y="0"/>
                  <a:pt x="9099030" y="32216"/>
                  <a:pt x="9099030" y="71956"/>
                </a:cubicBezTo>
                <a:lnTo>
                  <a:pt x="9099030" y="359774"/>
                </a:lnTo>
                <a:cubicBezTo>
                  <a:pt x="9099030" y="399514"/>
                  <a:pt x="9066814" y="431730"/>
                  <a:pt x="9027074" y="431730"/>
                </a:cubicBezTo>
                <a:lnTo>
                  <a:pt x="71956" y="431730"/>
                </a:lnTo>
                <a:cubicBezTo>
                  <a:pt x="32216" y="431730"/>
                  <a:pt x="0" y="399514"/>
                  <a:pt x="0" y="359774"/>
                </a:cubicBezTo>
                <a:lnTo>
                  <a:pt x="0" y="71956"/>
                </a:lnTo>
                <a:close/>
              </a:path>
            </a:pathLst>
          </a:custGeom>
          <a:solidFill>
            <a:schemeClr val="accent2">
              <a:lumMod val="75000"/>
              <a:alpha val="60000"/>
            </a:schemeClr>
          </a:solidFill>
          <a:ln>
            <a:noFill/>
          </a:ln>
          <a:effectLst>
            <a:softEdge rad="50800"/>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91440" tIns="45720" rIns="91440" bIns="45720" numCol="1" spcCol="1270" anchor="ctr" anchorCtr="0">
            <a:spAutoFit/>
          </a:bodyPr>
          <a:lstStyle/>
          <a:p>
            <a:pPr marL="285750" indent="-285750" defTabSz="1200150">
              <a:lnSpc>
                <a:spcPct val="90000"/>
              </a:lnSpc>
              <a:spcBef>
                <a:spcPct val="0"/>
              </a:spcBef>
              <a:spcAft>
                <a:spcPct val="35000"/>
              </a:spcAft>
              <a:buFont typeface="Wingdings" panose="05000000000000000000" pitchFamily="2" charset="2"/>
              <a:buChar char="v"/>
            </a:pPr>
            <a:r>
              <a:rPr lang="en-US" sz="1600" dirty="0">
                <a:solidFill>
                  <a:prstClr val="white"/>
                </a:solidFill>
                <a:latin typeface="Goudy Old Style" panose="02020502050305020303" pitchFamily="18" charset="0"/>
              </a:rPr>
              <a:t>Cook</a:t>
            </a:r>
          </a:p>
        </p:txBody>
      </p:sp>
      <p:sp>
        <p:nvSpPr>
          <p:cNvPr id="15" name="TextBox 14">
            <a:extLst>
              <a:ext uri="{FF2B5EF4-FFF2-40B4-BE49-F238E27FC236}">
                <a16:creationId xmlns:a16="http://schemas.microsoft.com/office/drawing/2014/main" id="{D51D11F9-1814-14D2-AFB5-31589352F6E3}"/>
              </a:ext>
            </a:extLst>
          </p:cNvPr>
          <p:cNvSpPr txBox="1"/>
          <p:nvPr/>
        </p:nvSpPr>
        <p:spPr>
          <a:xfrm>
            <a:off x="457200" y="5978396"/>
            <a:ext cx="7693645" cy="338554"/>
          </a:xfrm>
          <a:prstGeom prst="rect">
            <a:avLst/>
          </a:prstGeom>
          <a:solidFill>
            <a:schemeClr val="accent2">
              <a:lumMod val="75000"/>
              <a:alpha val="70000"/>
            </a:schemeClr>
          </a:solidFill>
          <a:effectLst>
            <a:softEdge rad="50800"/>
          </a:effectLst>
        </p:spPr>
        <p:txBody>
          <a:bodyPr wrap="none" rtlCol="0">
            <a:spAutoFit/>
          </a:bodyPr>
          <a:lstStyle/>
          <a:p>
            <a:r>
              <a:rPr lang="en-US" sz="1600" dirty="0">
                <a:solidFill>
                  <a:schemeClr val="bg1"/>
                </a:solidFill>
                <a:latin typeface="Goudy Old Style" panose="02020502050305020303" pitchFamily="18" charset="0"/>
              </a:rPr>
              <a:t>Next, we will review how to search for </a:t>
            </a:r>
            <a:r>
              <a:rPr lang="en-US" sz="1600" dirty="0" err="1">
                <a:solidFill>
                  <a:schemeClr val="bg1"/>
                </a:solidFill>
                <a:latin typeface="Goudy Old Style" panose="02020502050305020303" pitchFamily="18" charset="0"/>
              </a:rPr>
              <a:t>MyBlue</a:t>
            </a:r>
            <a:r>
              <a:rPr lang="en-US" sz="1600" dirty="0">
                <a:solidFill>
                  <a:schemeClr val="bg1"/>
                </a:solidFill>
                <a:latin typeface="Goudy Old Style" panose="02020502050305020303" pitchFamily="18" charset="0"/>
              </a:rPr>
              <a:t> Plus POS providers through the guest search...</a:t>
            </a:r>
          </a:p>
        </p:txBody>
      </p:sp>
    </p:spTree>
    <p:extLst>
      <p:ext uri="{BB962C8B-B14F-4D97-AF65-F5344CB8AC3E}">
        <p14:creationId xmlns:p14="http://schemas.microsoft.com/office/powerpoint/2010/main" val="400132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par>
                          <p:cTn id="33" fill="hold">
                            <p:stCondLst>
                              <p:cond delay="500"/>
                            </p:stCondLst>
                            <p:childTnLst>
                              <p:par>
                                <p:cTn id="34" presetID="10" presetClass="entr" presetSubtype="0" fill="hold" grpId="0" nodeType="afterEffect">
                                  <p:stCondLst>
                                    <p:cond delay="5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par>
                          <p:cTn id="37" fill="hold">
                            <p:stCondLst>
                              <p:cond delay="1500"/>
                            </p:stCondLst>
                            <p:childTnLst>
                              <p:par>
                                <p:cTn id="38" presetID="10" presetClass="entr" presetSubtype="0" fill="hold" grpId="0" nodeType="afterEffect">
                                  <p:stCondLst>
                                    <p:cond delay="25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par>
                          <p:cTn id="41" fill="hold">
                            <p:stCondLst>
                              <p:cond delay="2250"/>
                            </p:stCondLst>
                            <p:childTnLst>
                              <p:par>
                                <p:cTn id="42" presetID="10" presetClass="entr" presetSubtype="0" fill="hold" grpId="0" nodeType="afterEffect">
                                  <p:stCondLst>
                                    <p:cond delay="25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par>
                          <p:cTn id="45" fill="hold">
                            <p:stCondLst>
                              <p:cond delay="3000"/>
                            </p:stCondLst>
                            <p:childTnLst>
                              <p:par>
                                <p:cTn id="46" presetID="10" presetClass="entr" presetSubtype="0" fill="hold" grpId="0" nodeType="afterEffect">
                                  <p:stCondLst>
                                    <p:cond delay="25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animBg="1"/>
      <p:bldP spid="2" grpId="0" animBg="1"/>
      <p:bldP spid="3" grpId="0" animBg="1"/>
      <p:bldP spid="8" grpId="0" animBg="1"/>
      <p:bldP spid="6" grpId="0" animBg="1"/>
      <p:bldP spid="9" grpId="0" animBg="1"/>
      <p:bldP spid="10" grpId="0" animBg="1"/>
      <p:bldP spid="12"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C33A9-306E-681A-3759-CCDA8DBA2F6C}"/>
              </a:ext>
            </a:extLst>
          </p:cNvPr>
          <p:cNvSpPr>
            <a:spLocks noGrp="1"/>
          </p:cNvSpPr>
          <p:nvPr>
            <p:ph type="title"/>
          </p:nvPr>
        </p:nvSpPr>
        <p:spPr>
          <a:xfrm>
            <a:off x="5486400" y="457200"/>
            <a:ext cx="3274423" cy="535531"/>
          </a:xfrm>
          <a:solidFill>
            <a:schemeClr val="accent2">
              <a:lumMod val="75000"/>
              <a:alpha val="70000"/>
            </a:schemeClr>
          </a:solidFill>
          <a:effectLst>
            <a:softEdge rad="50800"/>
          </a:effectLst>
        </p:spPr>
        <p:txBody>
          <a:bodyPr wrap="none">
            <a:spAutoFit/>
          </a:bodyPr>
          <a:lstStyle/>
          <a:p>
            <a:r>
              <a:rPr lang="en-US" dirty="0">
                <a:solidFill>
                  <a:schemeClr val="bg1"/>
                </a:solidFill>
              </a:rPr>
              <a:t>MG/PCP Changes</a:t>
            </a:r>
          </a:p>
        </p:txBody>
      </p:sp>
      <p:sp>
        <p:nvSpPr>
          <p:cNvPr id="5" name="Text Placeholder 4">
            <a:extLst>
              <a:ext uri="{FF2B5EF4-FFF2-40B4-BE49-F238E27FC236}">
                <a16:creationId xmlns:a16="http://schemas.microsoft.com/office/drawing/2014/main" id="{1E643D93-B6AB-E264-5121-150375A944FF}"/>
              </a:ext>
            </a:extLst>
          </p:cNvPr>
          <p:cNvSpPr>
            <a:spLocks noGrp="1"/>
          </p:cNvSpPr>
          <p:nvPr>
            <p:ph type="body" idx="1"/>
          </p:nvPr>
        </p:nvSpPr>
        <p:spPr>
          <a:xfrm>
            <a:off x="5029200" y="1097280"/>
            <a:ext cx="4407425" cy="369332"/>
          </a:xfrm>
          <a:solidFill>
            <a:schemeClr val="accent2">
              <a:lumMod val="75000"/>
              <a:alpha val="70000"/>
            </a:schemeClr>
          </a:solidFill>
          <a:effectLst>
            <a:softEdge rad="50800"/>
          </a:effectLst>
        </p:spPr>
        <p:txBody>
          <a:bodyPr wrap="none" anchor="t" anchorCtr="0">
            <a:spAutoFit/>
          </a:bodyPr>
          <a:lstStyle/>
          <a:p>
            <a:r>
              <a:rPr lang="en-US" dirty="0">
                <a:solidFill>
                  <a:schemeClr val="bg1"/>
                </a:solidFill>
              </a:rPr>
              <a:t>Searching for </a:t>
            </a:r>
            <a:r>
              <a:rPr lang="en-US" dirty="0" err="1">
                <a:solidFill>
                  <a:schemeClr val="bg1"/>
                </a:solidFill>
              </a:rPr>
              <a:t>MyBlue</a:t>
            </a:r>
            <a:r>
              <a:rPr lang="en-US" dirty="0">
                <a:solidFill>
                  <a:schemeClr val="bg1"/>
                </a:solidFill>
              </a:rPr>
              <a:t> Plus POS Providers</a:t>
            </a:r>
          </a:p>
        </p:txBody>
      </p:sp>
      <p:sp>
        <p:nvSpPr>
          <p:cNvPr id="10" name="TextBox 9">
            <a:extLst>
              <a:ext uri="{FF2B5EF4-FFF2-40B4-BE49-F238E27FC236}">
                <a16:creationId xmlns:a16="http://schemas.microsoft.com/office/drawing/2014/main" id="{9ADDB64D-27D0-741C-A1BA-4A843348D44B}"/>
              </a:ext>
            </a:extLst>
          </p:cNvPr>
          <p:cNvSpPr txBox="1"/>
          <p:nvPr/>
        </p:nvSpPr>
        <p:spPr>
          <a:xfrm>
            <a:off x="4663440" y="1645920"/>
            <a:ext cx="6947535"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Start your search by navigating to the BCBSIL.COM public site, Click </a:t>
            </a:r>
            <a:r>
              <a:rPr lang="en-US" sz="1600" i="1" dirty="0">
                <a:solidFill>
                  <a:schemeClr val="bg1"/>
                </a:solidFill>
                <a:latin typeface="Goudy Old Style" panose="02020502050305020303" pitchFamily="18" charset="0"/>
              </a:rPr>
              <a:t>Find Care</a:t>
            </a:r>
            <a:r>
              <a:rPr lang="en-US" sz="1600" dirty="0">
                <a:solidFill>
                  <a:schemeClr val="bg1"/>
                </a:solidFill>
                <a:latin typeface="Goudy Old Style" panose="02020502050305020303" pitchFamily="18" charset="0"/>
              </a:rPr>
              <a:t> then select </a:t>
            </a:r>
            <a:r>
              <a:rPr lang="en-US" sz="1600" i="1" dirty="0">
                <a:solidFill>
                  <a:schemeClr val="bg1"/>
                </a:solidFill>
                <a:latin typeface="Goudy Old Style" panose="02020502050305020303" pitchFamily="18" charset="0"/>
              </a:rPr>
              <a:t>Find a Doctor or Hospital</a:t>
            </a:r>
          </a:p>
        </p:txBody>
      </p:sp>
      <p:sp>
        <p:nvSpPr>
          <p:cNvPr id="11" name="TextBox 10">
            <a:extLst>
              <a:ext uri="{FF2B5EF4-FFF2-40B4-BE49-F238E27FC236}">
                <a16:creationId xmlns:a16="http://schemas.microsoft.com/office/drawing/2014/main" id="{CA40D917-A101-FF73-2A9A-7065CF072A08}"/>
              </a:ext>
            </a:extLst>
          </p:cNvPr>
          <p:cNvSpPr txBox="1"/>
          <p:nvPr/>
        </p:nvSpPr>
        <p:spPr>
          <a:xfrm>
            <a:off x="2834640" y="3017520"/>
            <a:ext cx="6579430" cy="338554"/>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On the Confirm your Location and Plan page, click the </a:t>
            </a:r>
            <a:r>
              <a:rPr lang="en-US" sz="1600" i="1" dirty="0">
                <a:solidFill>
                  <a:schemeClr val="bg1"/>
                </a:solidFill>
                <a:latin typeface="Goudy Old Style" panose="02020502050305020303" pitchFamily="18" charset="0"/>
              </a:rPr>
              <a:t>Change Selection</a:t>
            </a:r>
            <a:r>
              <a:rPr lang="en-US" sz="1600" dirty="0">
                <a:solidFill>
                  <a:schemeClr val="bg1"/>
                </a:solidFill>
                <a:latin typeface="Goudy Old Style" panose="02020502050305020303" pitchFamily="18" charset="0"/>
              </a:rPr>
              <a:t> button</a:t>
            </a:r>
          </a:p>
        </p:txBody>
      </p:sp>
      <p:sp>
        <p:nvSpPr>
          <p:cNvPr id="12" name="TextBox 11">
            <a:extLst>
              <a:ext uri="{FF2B5EF4-FFF2-40B4-BE49-F238E27FC236}">
                <a16:creationId xmlns:a16="http://schemas.microsoft.com/office/drawing/2014/main" id="{CF69CC9E-B79A-C43F-19B1-C97C7299BE03}"/>
              </a:ext>
            </a:extLst>
          </p:cNvPr>
          <p:cNvSpPr txBox="1"/>
          <p:nvPr/>
        </p:nvSpPr>
        <p:spPr>
          <a:xfrm>
            <a:off x="3931920" y="2468880"/>
            <a:ext cx="7406899" cy="338554"/>
          </a:xfrm>
          <a:prstGeom prst="rect">
            <a:avLst/>
          </a:prstGeom>
          <a:solidFill>
            <a:schemeClr val="accent2">
              <a:lumMod val="75000"/>
              <a:alpha val="70000"/>
            </a:schemeClr>
          </a:solidFill>
          <a:effectLst>
            <a:softEdge rad="50800"/>
          </a:effectLst>
        </p:spPr>
        <p:txBody>
          <a:bodyPr wrap="none" rtlCol="0">
            <a:spAutoFit/>
          </a:bodyPr>
          <a:lstStyle/>
          <a:p>
            <a:r>
              <a:rPr lang="en-US" sz="1600" dirty="0">
                <a:solidFill>
                  <a:schemeClr val="bg1"/>
                </a:solidFill>
                <a:latin typeface="Goudy Old Style" panose="02020502050305020303" pitchFamily="18" charset="0"/>
              </a:rPr>
              <a:t>Scroll down to the </a:t>
            </a:r>
            <a:r>
              <a:rPr lang="en-US" sz="1600" i="1" dirty="0">
                <a:solidFill>
                  <a:schemeClr val="bg1"/>
                </a:solidFill>
                <a:latin typeface="Goudy Old Style" panose="02020502050305020303" pitchFamily="18" charset="0"/>
              </a:rPr>
              <a:t>Basic Guest Search</a:t>
            </a:r>
            <a:r>
              <a:rPr lang="en-US" sz="1600" dirty="0">
                <a:solidFill>
                  <a:schemeClr val="bg1"/>
                </a:solidFill>
                <a:latin typeface="Goudy Old Style" panose="02020502050305020303" pitchFamily="18" charset="0"/>
              </a:rPr>
              <a:t> section and click the </a:t>
            </a:r>
            <a:r>
              <a:rPr lang="en-US" sz="1600" i="1" dirty="0">
                <a:solidFill>
                  <a:schemeClr val="bg1"/>
                </a:solidFill>
                <a:latin typeface="Goudy Old Style" panose="02020502050305020303" pitchFamily="18" charset="0"/>
              </a:rPr>
              <a:t>Search for Doctors as a Guest</a:t>
            </a:r>
            <a:r>
              <a:rPr lang="en-US" sz="1600" dirty="0">
                <a:solidFill>
                  <a:schemeClr val="bg1"/>
                </a:solidFill>
                <a:latin typeface="Goudy Old Style" panose="02020502050305020303" pitchFamily="18" charset="0"/>
              </a:rPr>
              <a:t> link</a:t>
            </a:r>
          </a:p>
        </p:txBody>
      </p:sp>
      <p:sp>
        <p:nvSpPr>
          <p:cNvPr id="15" name="Footer Placeholder 7">
            <a:extLst>
              <a:ext uri="{FF2B5EF4-FFF2-40B4-BE49-F238E27FC236}">
                <a16:creationId xmlns:a16="http://schemas.microsoft.com/office/drawing/2014/main" id="{6FC5B29D-4C83-86D7-3B0F-06222537EFD4}"/>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
        <p:nvSpPr>
          <p:cNvPr id="6" name="TextBox 5">
            <a:extLst>
              <a:ext uri="{FF2B5EF4-FFF2-40B4-BE49-F238E27FC236}">
                <a16:creationId xmlns:a16="http://schemas.microsoft.com/office/drawing/2014/main" id="{CC363323-AA6F-48E3-B2A2-99049A7FA409}"/>
              </a:ext>
            </a:extLst>
          </p:cNvPr>
          <p:cNvSpPr txBox="1"/>
          <p:nvPr/>
        </p:nvSpPr>
        <p:spPr>
          <a:xfrm>
            <a:off x="5212080" y="4572000"/>
            <a:ext cx="2466986" cy="830997"/>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On the next page select the </a:t>
            </a:r>
            <a:r>
              <a:rPr lang="en-US" sz="1600" i="1" dirty="0">
                <a:solidFill>
                  <a:schemeClr val="bg1"/>
                </a:solidFill>
                <a:latin typeface="Goudy Old Style" panose="02020502050305020303" pitchFamily="18" charset="0"/>
              </a:rPr>
              <a:t>I want to change both</a:t>
            </a:r>
            <a:r>
              <a:rPr lang="en-US" sz="1600" dirty="0">
                <a:solidFill>
                  <a:schemeClr val="bg1"/>
                </a:solidFill>
                <a:latin typeface="Goudy Old Style" panose="02020502050305020303" pitchFamily="18" charset="0"/>
              </a:rPr>
              <a:t> radial button and click </a:t>
            </a:r>
            <a:r>
              <a:rPr lang="en-US" sz="1600" i="1" dirty="0">
                <a:solidFill>
                  <a:schemeClr val="bg1"/>
                </a:solidFill>
                <a:latin typeface="Goudy Old Style" panose="02020502050305020303" pitchFamily="18" charset="0"/>
              </a:rPr>
              <a:t>Continue</a:t>
            </a:r>
            <a:r>
              <a:rPr lang="en-US" sz="1600" dirty="0">
                <a:solidFill>
                  <a:schemeClr val="bg1"/>
                </a:solidFill>
                <a:latin typeface="Goudy Old Style" panose="02020502050305020303" pitchFamily="18" charset="0"/>
              </a:rPr>
              <a:t>.</a:t>
            </a:r>
          </a:p>
        </p:txBody>
      </p:sp>
      <p:pic>
        <p:nvPicPr>
          <p:cNvPr id="14" name="Picture 13">
            <a:extLst>
              <a:ext uri="{FF2B5EF4-FFF2-40B4-BE49-F238E27FC236}">
                <a16:creationId xmlns:a16="http://schemas.microsoft.com/office/drawing/2014/main" id="{74DB22BA-23AB-899E-52F8-7F9BC1AFB77D}"/>
              </a:ext>
            </a:extLst>
          </p:cNvPr>
          <p:cNvPicPr>
            <a:picLocks noChangeAspect="1"/>
          </p:cNvPicPr>
          <p:nvPr/>
        </p:nvPicPr>
        <p:blipFill>
          <a:blip r:embed="rId4"/>
          <a:stretch>
            <a:fillRect/>
          </a:stretch>
        </p:blipFill>
        <p:spPr>
          <a:xfrm>
            <a:off x="731520" y="3840480"/>
            <a:ext cx="3914775" cy="2266950"/>
          </a:xfrm>
          <a:prstGeom prst="rect">
            <a:avLst/>
          </a:prstGeom>
          <a:ln>
            <a:solidFill>
              <a:schemeClr val="tx1"/>
            </a:solidFill>
          </a:ln>
        </p:spPr>
      </p:pic>
      <p:sp>
        <p:nvSpPr>
          <p:cNvPr id="8" name="Rectangle 7">
            <a:extLst>
              <a:ext uri="{FF2B5EF4-FFF2-40B4-BE49-F238E27FC236}">
                <a16:creationId xmlns:a16="http://schemas.microsoft.com/office/drawing/2014/main" id="{1C1CC51C-9312-171A-EF7C-D006665ACEE8}"/>
              </a:ext>
            </a:extLst>
          </p:cNvPr>
          <p:cNvSpPr/>
          <p:nvPr/>
        </p:nvSpPr>
        <p:spPr>
          <a:xfrm>
            <a:off x="3992910" y="5694740"/>
            <a:ext cx="541943" cy="273377"/>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5C53A6D-0FF5-6C4C-0A12-39428F39E931}"/>
              </a:ext>
            </a:extLst>
          </p:cNvPr>
          <p:cNvSpPr/>
          <p:nvPr/>
        </p:nvSpPr>
        <p:spPr>
          <a:xfrm>
            <a:off x="2971937" y="5697250"/>
            <a:ext cx="924841" cy="27337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B2A1F409-F282-AEEE-1130-D34DA8732A54}"/>
              </a:ext>
            </a:extLst>
          </p:cNvPr>
          <p:cNvPicPr>
            <a:picLocks noChangeAspect="1"/>
          </p:cNvPicPr>
          <p:nvPr/>
        </p:nvPicPr>
        <p:blipFill>
          <a:blip r:embed="rId5"/>
          <a:stretch>
            <a:fillRect/>
          </a:stretch>
        </p:blipFill>
        <p:spPr>
          <a:xfrm>
            <a:off x="7863840" y="3840480"/>
            <a:ext cx="3429000" cy="2266951"/>
          </a:xfrm>
          <a:prstGeom prst="rect">
            <a:avLst/>
          </a:prstGeom>
          <a:ln>
            <a:solidFill>
              <a:schemeClr val="tx1"/>
            </a:solidFill>
          </a:ln>
        </p:spPr>
      </p:pic>
      <p:sp>
        <p:nvSpPr>
          <p:cNvPr id="7" name="Rectangle 6">
            <a:extLst>
              <a:ext uri="{FF2B5EF4-FFF2-40B4-BE49-F238E27FC236}">
                <a16:creationId xmlns:a16="http://schemas.microsoft.com/office/drawing/2014/main" id="{A544ABF0-A066-5B4E-5099-CF46D97C1DD6}"/>
              </a:ext>
            </a:extLst>
          </p:cNvPr>
          <p:cNvSpPr/>
          <p:nvPr/>
        </p:nvSpPr>
        <p:spPr>
          <a:xfrm>
            <a:off x="7937931" y="5354111"/>
            <a:ext cx="3255849" cy="27337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F702FB-CC19-6AF1-3665-CC734EEA2691}"/>
              </a:ext>
            </a:extLst>
          </p:cNvPr>
          <p:cNvSpPr/>
          <p:nvPr/>
        </p:nvSpPr>
        <p:spPr>
          <a:xfrm>
            <a:off x="10126057" y="5832839"/>
            <a:ext cx="1077248" cy="210711"/>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448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randombar(horizontal)">
                                      <p:cBhvr>
                                        <p:cTn id="27" dur="500"/>
                                        <p:tgtEl>
                                          <p:spTgt spid="14"/>
                                        </p:tgtEl>
                                      </p:cBhvr>
                                    </p:animEffect>
                                  </p:childTnLst>
                                </p:cTn>
                              </p:par>
                            </p:childTnLst>
                          </p:cTn>
                        </p:par>
                        <p:par>
                          <p:cTn id="28" fill="hold">
                            <p:stCondLst>
                              <p:cond delay="500"/>
                            </p:stCondLst>
                            <p:childTnLst>
                              <p:par>
                                <p:cTn id="29" presetID="10" presetClass="entr" presetSubtype="0" fill="hold" grpId="0" nodeType="afterEffect">
                                  <p:stCondLst>
                                    <p:cond delay="25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1250"/>
                            </p:stCondLst>
                            <p:childTnLst>
                              <p:par>
                                <p:cTn id="33" presetID="10" presetClass="entr" presetSubtype="0" fill="hold" grpId="0" nodeType="afterEffect">
                                  <p:stCondLst>
                                    <p:cond delay="25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randombar(horizontal)">
                                      <p:cBhvr>
                                        <p:cTn id="45" dur="500"/>
                                        <p:tgtEl>
                                          <p:spTgt spid="18"/>
                                        </p:tgtEl>
                                      </p:cBhvr>
                                    </p:animEffect>
                                  </p:childTnLst>
                                </p:cTn>
                              </p:par>
                            </p:childTnLst>
                          </p:cTn>
                        </p:par>
                        <p:par>
                          <p:cTn id="46" fill="hold">
                            <p:stCondLst>
                              <p:cond delay="500"/>
                            </p:stCondLst>
                            <p:childTnLst>
                              <p:par>
                                <p:cTn id="47" presetID="10" presetClass="entr" presetSubtype="0" fill="hold" grpId="0" nodeType="after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par>
                          <p:cTn id="50" fill="hold">
                            <p:stCondLst>
                              <p:cond delay="1250"/>
                            </p:stCondLst>
                            <p:childTnLst>
                              <p:par>
                                <p:cTn id="51" presetID="10" presetClass="entr" presetSubtype="0"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animBg="1"/>
      <p:bldP spid="10" grpId="0" animBg="1"/>
      <p:bldP spid="11" grpId="0" animBg="1"/>
      <p:bldP spid="12" grpId="0" animBg="1"/>
      <p:bldP spid="6" grpId="0" animBg="1"/>
      <p:bldP spid="8" grpId="0" animBg="1"/>
      <p:bldP spid="16" grpId="0" animBg="1"/>
      <p:bldP spid="7"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C33A9-306E-681A-3759-CCDA8DBA2F6C}"/>
              </a:ext>
            </a:extLst>
          </p:cNvPr>
          <p:cNvSpPr>
            <a:spLocks noGrp="1"/>
          </p:cNvSpPr>
          <p:nvPr>
            <p:ph type="title"/>
          </p:nvPr>
        </p:nvSpPr>
        <p:spPr>
          <a:xfrm>
            <a:off x="2286000" y="457200"/>
            <a:ext cx="3315810" cy="535531"/>
          </a:xfrm>
          <a:solidFill>
            <a:schemeClr val="accent2">
              <a:lumMod val="75000"/>
              <a:alpha val="70000"/>
            </a:schemeClr>
          </a:solidFill>
          <a:effectLst>
            <a:softEdge rad="50800"/>
          </a:effectLst>
        </p:spPr>
        <p:txBody>
          <a:bodyPr wrap="square">
            <a:spAutoFit/>
          </a:bodyPr>
          <a:lstStyle/>
          <a:p>
            <a:r>
              <a:rPr lang="en-US" dirty="0">
                <a:solidFill>
                  <a:schemeClr val="bg1"/>
                </a:solidFill>
              </a:rPr>
              <a:t>MG/PCP Changes</a:t>
            </a:r>
          </a:p>
        </p:txBody>
      </p:sp>
      <p:sp>
        <p:nvSpPr>
          <p:cNvPr id="5" name="Text Placeholder 4">
            <a:extLst>
              <a:ext uri="{FF2B5EF4-FFF2-40B4-BE49-F238E27FC236}">
                <a16:creationId xmlns:a16="http://schemas.microsoft.com/office/drawing/2014/main" id="{1E643D93-B6AB-E264-5121-150375A944FF}"/>
              </a:ext>
            </a:extLst>
          </p:cNvPr>
          <p:cNvSpPr>
            <a:spLocks noGrp="1"/>
          </p:cNvSpPr>
          <p:nvPr>
            <p:ph type="body" idx="1"/>
          </p:nvPr>
        </p:nvSpPr>
        <p:spPr>
          <a:xfrm>
            <a:off x="1737360" y="1097280"/>
            <a:ext cx="4407425" cy="369332"/>
          </a:xfrm>
          <a:solidFill>
            <a:schemeClr val="accent2">
              <a:lumMod val="75000"/>
              <a:alpha val="70000"/>
            </a:schemeClr>
          </a:solidFill>
          <a:effectLst>
            <a:softEdge rad="50800"/>
          </a:effectLst>
        </p:spPr>
        <p:txBody>
          <a:bodyPr wrap="none" anchor="t" anchorCtr="0">
            <a:spAutoFit/>
          </a:bodyPr>
          <a:lstStyle/>
          <a:p>
            <a:r>
              <a:rPr lang="en-US" dirty="0">
                <a:solidFill>
                  <a:schemeClr val="bg1"/>
                </a:solidFill>
              </a:rPr>
              <a:t>Searching for </a:t>
            </a:r>
            <a:r>
              <a:rPr lang="en-US" dirty="0" err="1">
                <a:solidFill>
                  <a:schemeClr val="bg1"/>
                </a:solidFill>
              </a:rPr>
              <a:t>MyBlue</a:t>
            </a:r>
            <a:r>
              <a:rPr lang="en-US" dirty="0">
                <a:solidFill>
                  <a:schemeClr val="bg1"/>
                </a:solidFill>
              </a:rPr>
              <a:t> Plus POS Providers</a:t>
            </a:r>
          </a:p>
        </p:txBody>
      </p:sp>
      <p:sp>
        <p:nvSpPr>
          <p:cNvPr id="2" name="TextBox 1">
            <a:extLst>
              <a:ext uri="{FF2B5EF4-FFF2-40B4-BE49-F238E27FC236}">
                <a16:creationId xmlns:a16="http://schemas.microsoft.com/office/drawing/2014/main" id="{F9DE26CA-FD07-8C9B-630E-EFBB3A2B374E}"/>
              </a:ext>
            </a:extLst>
          </p:cNvPr>
          <p:cNvSpPr txBox="1"/>
          <p:nvPr/>
        </p:nvSpPr>
        <p:spPr>
          <a:xfrm>
            <a:off x="731520" y="1828800"/>
            <a:ext cx="4210050" cy="830997"/>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On the next page, enter the zip code for the member, select it from the drop down and click </a:t>
            </a:r>
            <a:r>
              <a:rPr lang="en-US" sz="1600" i="1" dirty="0">
                <a:solidFill>
                  <a:schemeClr val="bg1"/>
                </a:solidFill>
                <a:latin typeface="Goudy Old Style" panose="02020502050305020303" pitchFamily="18" charset="0"/>
              </a:rPr>
              <a:t>Continue</a:t>
            </a:r>
            <a:r>
              <a:rPr lang="en-US" sz="1600" dirty="0">
                <a:solidFill>
                  <a:schemeClr val="bg1"/>
                </a:solidFill>
                <a:latin typeface="Goudy Old Style" panose="02020502050305020303" pitchFamily="18" charset="0"/>
              </a:rPr>
              <a:t>.</a:t>
            </a:r>
          </a:p>
        </p:txBody>
      </p:sp>
      <p:sp>
        <p:nvSpPr>
          <p:cNvPr id="6" name="TextBox 5">
            <a:extLst>
              <a:ext uri="{FF2B5EF4-FFF2-40B4-BE49-F238E27FC236}">
                <a16:creationId xmlns:a16="http://schemas.microsoft.com/office/drawing/2014/main" id="{302FBF8F-99F3-74B6-E19C-672FA4D84E1C}"/>
              </a:ext>
            </a:extLst>
          </p:cNvPr>
          <p:cNvSpPr txBox="1"/>
          <p:nvPr/>
        </p:nvSpPr>
        <p:spPr>
          <a:xfrm>
            <a:off x="5848350" y="2926080"/>
            <a:ext cx="3853815" cy="338554"/>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Next, click the </a:t>
            </a:r>
            <a:r>
              <a:rPr lang="en-US" sz="1600" i="1" dirty="0">
                <a:solidFill>
                  <a:schemeClr val="bg1"/>
                </a:solidFill>
                <a:latin typeface="Goudy Old Style" panose="02020502050305020303" pitchFamily="18" charset="0"/>
              </a:rPr>
              <a:t>Individual &amp; Family Plans</a:t>
            </a:r>
            <a:r>
              <a:rPr lang="en-US" sz="1600" dirty="0">
                <a:solidFill>
                  <a:schemeClr val="bg1"/>
                </a:solidFill>
                <a:latin typeface="Goudy Old Style" panose="02020502050305020303" pitchFamily="18" charset="0"/>
              </a:rPr>
              <a:t> tile.</a:t>
            </a:r>
          </a:p>
        </p:txBody>
      </p:sp>
      <p:sp>
        <p:nvSpPr>
          <p:cNvPr id="7" name="Footer Placeholder 7">
            <a:extLst>
              <a:ext uri="{FF2B5EF4-FFF2-40B4-BE49-F238E27FC236}">
                <a16:creationId xmlns:a16="http://schemas.microsoft.com/office/drawing/2014/main" id="{853CD5A6-1376-0916-9684-B230AD23BB6E}"/>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pic>
        <p:nvPicPr>
          <p:cNvPr id="11" name="Picture 10">
            <a:extLst>
              <a:ext uri="{FF2B5EF4-FFF2-40B4-BE49-F238E27FC236}">
                <a16:creationId xmlns:a16="http://schemas.microsoft.com/office/drawing/2014/main" id="{82F2F983-B206-A7AE-70F9-E296260E31C7}"/>
              </a:ext>
            </a:extLst>
          </p:cNvPr>
          <p:cNvPicPr>
            <a:picLocks noChangeAspect="1"/>
          </p:cNvPicPr>
          <p:nvPr/>
        </p:nvPicPr>
        <p:blipFill>
          <a:blip r:embed="rId4"/>
          <a:stretch>
            <a:fillRect/>
          </a:stretch>
        </p:blipFill>
        <p:spPr>
          <a:xfrm>
            <a:off x="5852160" y="3307397"/>
            <a:ext cx="4473474" cy="2735163"/>
          </a:xfrm>
          <a:prstGeom prst="rect">
            <a:avLst/>
          </a:prstGeom>
          <a:ln>
            <a:solidFill>
              <a:schemeClr val="tx1"/>
            </a:solidFill>
          </a:ln>
        </p:spPr>
      </p:pic>
      <p:pic>
        <p:nvPicPr>
          <p:cNvPr id="10" name="Picture 9">
            <a:extLst>
              <a:ext uri="{FF2B5EF4-FFF2-40B4-BE49-F238E27FC236}">
                <a16:creationId xmlns:a16="http://schemas.microsoft.com/office/drawing/2014/main" id="{AB6AEDD8-F098-DE5F-E2DB-B8F11B9A2115}"/>
              </a:ext>
            </a:extLst>
          </p:cNvPr>
          <p:cNvPicPr>
            <a:picLocks noChangeAspect="1"/>
          </p:cNvPicPr>
          <p:nvPr/>
        </p:nvPicPr>
        <p:blipFill>
          <a:blip r:embed="rId5"/>
          <a:stretch>
            <a:fillRect/>
          </a:stretch>
        </p:blipFill>
        <p:spPr>
          <a:xfrm>
            <a:off x="727176" y="2925700"/>
            <a:ext cx="4210050" cy="2933700"/>
          </a:xfrm>
          <a:prstGeom prst="rect">
            <a:avLst/>
          </a:prstGeom>
          <a:ln>
            <a:solidFill>
              <a:schemeClr val="tx1"/>
            </a:solidFill>
          </a:ln>
        </p:spPr>
      </p:pic>
      <p:sp>
        <p:nvSpPr>
          <p:cNvPr id="12" name="Rectangle 11">
            <a:extLst>
              <a:ext uri="{FF2B5EF4-FFF2-40B4-BE49-F238E27FC236}">
                <a16:creationId xmlns:a16="http://schemas.microsoft.com/office/drawing/2014/main" id="{07849DB7-9B9D-C9DF-8DDF-6C26C2FBBBC9}"/>
              </a:ext>
            </a:extLst>
          </p:cNvPr>
          <p:cNvSpPr/>
          <p:nvPr/>
        </p:nvSpPr>
        <p:spPr>
          <a:xfrm>
            <a:off x="2385341" y="5201678"/>
            <a:ext cx="1208860" cy="273377"/>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3CE1B3-3623-FA7C-3AD9-14F0CCD054A8}"/>
              </a:ext>
            </a:extLst>
          </p:cNvPr>
          <p:cNvSpPr/>
          <p:nvPr/>
        </p:nvSpPr>
        <p:spPr>
          <a:xfrm>
            <a:off x="947282" y="4674979"/>
            <a:ext cx="1438059" cy="35342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91092170-E857-69F8-3BE0-CF55ACC11C05}"/>
              </a:ext>
            </a:extLst>
          </p:cNvPr>
          <p:cNvSpPr/>
          <p:nvPr/>
        </p:nvSpPr>
        <p:spPr>
          <a:xfrm>
            <a:off x="2050948" y="5443901"/>
            <a:ext cx="202060" cy="174537"/>
          </a:xfrm>
          <a:prstGeom prst="star5">
            <a:avLst/>
          </a:prstGeom>
          <a:solidFill>
            <a:srgbClr val="FFE5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B18FBA3-7BDA-E3BD-6AAF-693F805E6FF0}"/>
              </a:ext>
            </a:extLst>
          </p:cNvPr>
          <p:cNvSpPr/>
          <p:nvPr/>
        </p:nvSpPr>
        <p:spPr>
          <a:xfrm>
            <a:off x="8126996" y="4078486"/>
            <a:ext cx="2121903" cy="884039"/>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132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par>
                          <p:cTn id="13" fill="hold">
                            <p:stCondLst>
                              <p:cond delay="500"/>
                            </p:stCondLst>
                            <p:childTnLst>
                              <p:par>
                                <p:cTn id="14" presetID="10" presetClass="entr" presetSubtype="0" fill="hold" grpId="0" nodeType="afterEffect">
                                  <p:stCondLst>
                                    <p:cond delay="25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1250"/>
                            </p:stCondLst>
                            <p:childTnLst>
                              <p:par>
                                <p:cTn id="21" presetID="26" presetClass="emph" presetSubtype="0" repeatCount="2000" fill="hold" grpId="1" nodeType="afterEffect">
                                  <p:stCondLst>
                                    <p:cond delay="0"/>
                                  </p:stCondLst>
                                  <p:childTnLst>
                                    <p:animEffect transition="out" filter="fade">
                                      <p:cBhvr>
                                        <p:cTn id="22" dur="1000" tmFilter="0, 0; .2, .5; .8, .5; 1, 0"/>
                                        <p:tgtEl>
                                          <p:spTgt spid="14"/>
                                        </p:tgtEl>
                                      </p:cBhvr>
                                    </p:animEffect>
                                    <p:animScale>
                                      <p:cBhvr>
                                        <p:cTn id="23" dur="500" autoRev="1" fill="hold"/>
                                        <p:tgtEl>
                                          <p:spTgt spid="14"/>
                                        </p:tgtEl>
                                      </p:cBhvr>
                                      <p:by x="105000" y="105000"/>
                                    </p:animScale>
                                  </p:childTnLst>
                                </p:cTn>
                              </p:par>
                            </p:childTnLst>
                          </p:cTn>
                        </p:par>
                        <p:par>
                          <p:cTn id="24" fill="hold">
                            <p:stCondLst>
                              <p:cond delay="3250"/>
                            </p:stCondLst>
                            <p:childTnLst>
                              <p:par>
                                <p:cTn id="25" presetID="10" presetClass="entr" presetSubtype="0" fill="hold" grpId="0" nodeType="afterEffect">
                                  <p:stCondLst>
                                    <p:cond delay="25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randombar(horizontal)">
                                      <p:cBhvr>
                                        <p:cTn id="37" dur="500"/>
                                        <p:tgtEl>
                                          <p:spTgt spid="11"/>
                                        </p:tgtEl>
                                      </p:cBhvr>
                                    </p:animEffect>
                                  </p:childTnLst>
                                </p:cTn>
                              </p:par>
                            </p:childTnLst>
                          </p:cTn>
                        </p:par>
                        <p:par>
                          <p:cTn id="38" fill="hold">
                            <p:stCondLst>
                              <p:cond delay="500"/>
                            </p:stCondLst>
                            <p:childTnLst>
                              <p:par>
                                <p:cTn id="39" presetID="10" presetClass="entr" presetSubtype="0" fill="hold" grpId="0" nodeType="afterEffect">
                                  <p:stCondLst>
                                    <p:cond delay="25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12" grpId="0" animBg="1"/>
      <p:bldP spid="13" grpId="0" animBg="1"/>
      <p:bldP spid="14" grpId="0" animBg="1"/>
      <p:bldP spid="14" grpId="1"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176988-E8C1-41E8-0660-0FCA2FBDA1C8}"/>
              </a:ext>
            </a:extLst>
          </p:cNvPr>
          <p:cNvPicPr>
            <a:picLocks noChangeAspect="1"/>
          </p:cNvPicPr>
          <p:nvPr/>
        </p:nvPicPr>
        <p:blipFill>
          <a:blip r:embed="rId4"/>
          <a:stretch>
            <a:fillRect/>
          </a:stretch>
        </p:blipFill>
        <p:spPr>
          <a:xfrm>
            <a:off x="7132320" y="2011680"/>
            <a:ext cx="4916506" cy="4141880"/>
          </a:xfrm>
          <a:prstGeom prst="rect">
            <a:avLst/>
          </a:prstGeom>
          <a:ln>
            <a:solidFill>
              <a:schemeClr val="tx1"/>
            </a:solidFill>
          </a:ln>
        </p:spPr>
      </p:pic>
      <p:sp>
        <p:nvSpPr>
          <p:cNvPr id="4" name="Title 3">
            <a:extLst>
              <a:ext uri="{FF2B5EF4-FFF2-40B4-BE49-F238E27FC236}">
                <a16:creationId xmlns:a16="http://schemas.microsoft.com/office/drawing/2014/main" id="{EE9C33A9-306E-681A-3759-CCDA8DBA2F6C}"/>
              </a:ext>
            </a:extLst>
          </p:cNvPr>
          <p:cNvSpPr>
            <a:spLocks noGrp="1"/>
          </p:cNvSpPr>
          <p:nvPr>
            <p:ph type="title"/>
          </p:nvPr>
        </p:nvSpPr>
        <p:spPr>
          <a:xfrm>
            <a:off x="5486400" y="457200"/>
            <a:ext cx="3274423" cy="535531"/>
          </a:xfrm>
          <a:solidFill>
            <a:schemeClr val="accent2">
              <a:lumMod val="75000"/>
              <a:alpha val="70000"/>
            </a:schemeClr>
          </a:solidFill>
          <a:effectLst>
            <a:softEdge rad="50800"/>
          </a:effectLst>
        </p:spPr>
        <p:txBody>
          <a:bodyPr wrap="none">
            <a:spAutoFit/>
          </a:bodyPr>
          <a:lstStyle/>
          <a:p>
            <a:r>
              <a:rPr lang="en-US" dirty="0">
                <a:solidFill>
                  <a:schemeClr val="bg1"/>
                </a:solidFill>
              </a:rPr>
              <a:t>MG/PCP Changes</a:t>
            </a:r>
          </a:p>
        </p:txBody>
      </p:sp>
      <p:sp>
        <p:nvSpPr>
          <p:cNvPr id="5" name="Text Placeholder 4">
            <a:extLst>
              <a:ext uri="{FF2B5EF4-FFF2-40B4-BE49-F238E27FC236}">
                <a16:creationId xmlns:a16="http://schemas.microsoft.com/office/drawing/2014/main" id="{1E643D93-B6AB-E264-5121-150375A944FF}"/>
              </a:ext>
            </a:extLst>
          </p:cNvPr>
          <p:cNvSpPr>
            <a:spLocks noGrp="1"/>
          </p:cNvSpPr>
          <p:nvPr>
            <p:ph type="body" idx="1"/>
          </p:nvPr>
        </p:nvSpPr>
        <p:spPr>
          <a:xfrm>
            <a:off x="5029200" y="1097280"/>
            <a:ext cx="4407425" cy="369332"/>
          </a:xfrm>
          <a:solidFill>
            <a:schemeClr val="accent2">
              <a:lumMod val="75000"/>
              <a:alpha val="70000"/>
            </a:schemeClr>
          </a:solidFill>
          <a:effectLst>
            <a:softEdge rad="50800"/>
          </a:effectLst>
        </p:spPr>
        <p:txBody>
          <a:bodyPr wrap="none" anchor="t" anchorCtr="0">
            <a:spAutoFit/>
          </a:bodyPr>
          <a:lstStyle/>
          <a:p>
            <a:r>
              <a:rPr lang="en-US" dirty="0">
                <a:solidFill>
                  <a:schemeClr val="bg1"/>
                </a:solidFill>
              </a:rPr>
              <a:t>Searching for </a:t>
            </a:r>
            <a:r>
              <a:rPr lang="en-US" dirty="0" err="1">
                <a:solidFill>
                  <a:schemeClr val="bg1"/>
                </a:solidFill>
              </a:rPr>
              <a:t>MyBlue</a:t>
            </a:r>
            <a:r>
              <a:rPr lang="en-US" dirty="0">
                <a:solidFill>
                  <a:schemeClr val="bg1"/>
                </a:solidFill>
              </a:rPr>
              <a:t> Plus POS Providers</a:t>
            </a:r>
          </a:p>
        </p:txBody>
      </p:sp>
      <p:sp>
        <p:nvSpPr>
          <p:cNvPr id="10" name="TextBox 9">
            <a:extLst>
              <a:ext uri="{FF2B5EF4-FFF2-40B4-BE49-F238E27FC236}">
                <a16:creationId xmlns:a16="http://schemas.microsoft.com/office/drawing/2014/main" id="{9ADDB64D-27D0-741C-A1BA-4A843348D44B}"/>
              </a:ext>
            </a:extLst>
          </p:cNvPr>
          <p:cNvSpPr txBox="1"/>
          <p:nvPr/>
        </p:nvSpPr>
        <p:spPr>
          <a:xfrm>
            <a:off x="2834640" y="2834640"/>
            <a:ext cx="4128135"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The page will refresh and display the </a:t>
            </a:r>
            <a:r>
              <a:rPr lang="en-US" sz="1600" i="1" dirty="0">
                <a:solidFill>
                  <a:schemeClr val="bg1"/>
                </a:solidFill>
                <a:latin typeface="Goudy Old Style" panose="02020502050305020303" pitchFamily="18" charset="0"/>
              </a:rPr>
              <a:t>Select Your Plan</a:t>
            </a:r>
            <a:r>
              <a:rPr lang="en-US" sz="1600" dirty="0">
                <a:solidFill>
                  <a:schemeClr val="bg1"/>
                </a:solidFill>
                <a:latin typeface="Goudy Old Style" panose="02020502050305020303" pitchFamily="18" charset="0"/>
              </a:rPr>
              <a:t> options.</a:t>
            </a:r>
            <a:endParaRPr lang="en-US" sz="1600" i="1" dirty="0">
              <a:solidFill>
                <a:schemeClr val="bg1"/>
              </a:solidFill>
              <a:latin typeface="Goudy Old Style" panose="02020502050305020303" pitchFamily="18" charset="0"/>
            </a:endParaRPr>
          </a:p>
        </p:txBody>
      </p:sp>
      <p:sp>
        <p:nvSpPr>
          <p:cNvPr id="15" name="Footer Placeholder 7">
            <a:extLst>
              <a:ext uri="{FF2B5EF4-FFF2-40B4-BE49-F238E27FC236}">
                <a16:creationId xmlns:a16="http://schemas.microsoft.com/office/drawing/2014/main" id="{6FC5B29D-4C83-86D7-3B0F-06222537EFD4}"/>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
        <p:nvSpPr>
          <p:cNvPr id="16" name="Rectangle 15">
            <a:extLst>
              <a:ext uri="{FF2B5EF4-FFF2-40B4-BE49-F238E27FC236}">
                <a16:creationId xmlns:a16="http://schemas.microsoft.com/office/drawing/2014/main" id="{05C53A6D-0FF5-6C4C-0A12-39428F39E931}"/>
              </a:ext>
            </a:extLst>
          </p:cNvPr>
          <p:cNvSpPr/>
          <p:nvPr/>
        </p:nvSpPr>
        <p:spPr>
          <a:xfrm>
            <a:off x="7524887" y="3988872"/>
            <a:ext cx="1495288" cy="27337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F702FB-CC19-6AF1-3665-CC734EEA2691}"/>
              </a:ext>
            </a:extLst>
          </p:cNvPr>
          <p:cNvSpPr/>
          <p:nvPr/>
        </p:nvSpPr>
        <p:spPr>
          <a:xfrm>
            <a:off x="10583256" y="5832839"/>
            <a:ext cx="1265843" cy="225061"/>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AA62B43-9D4C-2E98-5013-7AE36F0D7DD2}"/>
              </a:ext>
            </a:extLst>
          </p:cNvPr>
          <p:cNvSpPr txBox="1"/>
          <p:nvPr/>
        </p:nvSpPr>
        <p:spPr>
          <a:xfrm>
            <a:off x="3840480" y="3657600"/>
            <a:ext cx="3097899" cy="338554"/>
          </a:xfrm>
          <a:prstGeom prst="rect">
            <a:avLst/>
          </a:prstGeom>
          <a:solidFill>
            <a:schemeClr val="accent2">
              <a:lumMod val="75000"/>
              <a:alpha val="70000"/>
            </a:schemeClr>
          </a:solidFill>
          <a:effectLst>
            <a:softEdge rad="50800"/>
          </a:effectLst>
        </p:spPr>
        <p:txBody>
          <a:bodyPr wrap="none" rtlCol="0">
            <a:spAutoFit/>
          </a:bodyPr>
          <a:lstStyle/>
          <a:p>
            <a:r>
              <a:rPr lang="en-US" sz="1600" dirty="0">
                <a:solidFill>
                  <a:schemeClr val="bg1"/>
                </a:solidFill>
                <a:latin typeface="Goudy Old Style" panose="02020502050305020303" pitchFamily="18" charset="0"/>
              </a:rPr>
              <a:t>Locate the </a:t>
            </a:r>
            <a:r>
              <a:rPr lang="en-US" sz="1600" dirty="0" err="1">
                <a:solidFill>
                  <a:schemeClr val="bg1"/>
                </a:solidFill>
                <a:latin typeface="Goudy Old Style" panose="02020502050305020303" pitchFamily="18" charset="0"/>
              </a:rPr>
              <a:t>MyBlue</a:t>
            </a:r>
            <a:r>
              <a:rPr lang="en-US" sz="1600" dirty="0">
                <a:solidFill>
                  <a:schemeClr val="bg1"/>
                </a:solidFill>
                <a:latin typeface="Goudy Old Style" panose="02020502050305020303" pitchFamily="18" charset="0"/>
              </a:rPr>
              <a:t> Plus plan option</a:t>
            </a:r>
            <a:endParaRPr lang="en-US" sz="1600" i="1" dirty="0">
              <a:solidFill>
                <a:schemeClr val="bg1"/>
              </a:solidFill>
              <a:latin typeface="Goudy Old Style" panose="02020502050305020303" pitchFamily="18" charset="0"/>
            </a:endParaRPr>
          </a:p>
        </p:txBody>
      </p:sp>
      <p:sp>
        <p:nvSpPr>
          <p:cNvPr id="17" name="Rectangle 16">
            <a:extLst>
              <a:ext uri="{FF2B5EF4-FFF2-40B4-BE49-F238E27FC236}">
                <a16:creationId xmlns:a16="http://schemas.microsoft.com/office/drawing/2014/main" id="{9288B179-D24E-F641-472F-20C01AD34F92}"/>
              </a:ext>
            </a:extLst>
          </p:cNvPr>
          <p:cNvSpPr/>
          <p:nvPr/>
        </p:nvSpPr>
        <p:spPr>
          <a:xfrm>
            <a:off x="7220925" y="4028144"/>
            <a:ext cx="254525" cy="219174"/>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5091E5B-5631-368A-72C5-FF4E24AB19CE}"/>
              </a:ext>
            </a:extLst>
          </p:cNvPr>
          <p:cNvSpPr txBox="1"/>
          <p:nvPr/>
        </p:nvSpPr>
        <p:spPr>
          <a:xfrm>
            <a:off x="4663440" y="4480974"/>
            <a:ext cx="2143920" cy="338554"/>
          </a:xfrm>
          <a:prstGeom prst="rect">
            <a:avLst/>
          </a:prstGeom>
          <a:solidFill>
            <a:schemeClr val="accent2">
              <a:lumMod val="75000"/>
              <a:alpha val="70000"/>
            </a:schemeClr>
          </a:solidFill>
          <a:effectLst>
            <a:softEdge rad="50800"/>
          </a:effectLst>
        </p:spPr>
        <p:txBody>
          <a:bodyPr wrap="none" rtlCol="0">
            <a:spAutoFit/>
          </a:bodyPr>
          <a:lstStyle/>
          <a:p>
            <a:r>
              <a:rPr lang="en-US" sz="1600" dirty="0">
                <a:solidFill>
                  <a:schemeClr val="bg1"/>
                </a:solidFill>
                <a:latin typeface="Goudy Old Style" panose="02020502050305020303" pitchFamily="18" charset="0"/>
              </a:rPr>
              <a:t>Select the </a:t>
            </a:r>
            <a:r>
              <a:rPr lang="en-US" sz="1600" i="1" dirty="0">
                <a:solidFill>
                  <a:schemeClr val="bg1"/>
                </a:solidFill>
                <a:latin typeface="Goudy Old Style" panose="02020502050305020303" pitchFamily="18" charset="0"/>
              </a:rPr>
              <a:t>Radial</a:t>
            </a:r>
            <a:r>
              <a:rPr lang="en-US" sz="1600" dirty="0">
                <a:solidFill>
                  <a:schemeClr val="bg1"/>
                </a:solidFill>
                <a:latin typeface="Goudy Old Style" panose="02020502050305020303" pitchFamily="18" charset="0"/>
              </a:rPr>
              <a:t> button</a:t>
            </a:r>
            <a:endParaRPr lang="en-US" sz="1600" i="1" dirty="0">
              <a:solidFill>
                <a:schemeClr val="bg1"/>
              </a:solidFill>
              <a:latin typeface="Goudy Old Style" panose="02020502050305020303" pitchFamily="18" charset="0"/>
            </a:endParaRPr>
          </a:p>
        </p:txBody>
      </p:sp>
      <p:sp>
        <p:nvSpPr>
          <p:cNvPr id="20" name="TextBox 19">
            <a:extLst>
              <a:ext uri="{FF2B5EF4-FFF2-40B4-BE49-F238E27FC236}">
                <a16:creationId xmlns:a16="http://schemas.microsoft.com/office/drawing/2014/main" id="{DEB26CCA-D801-88D7-FAC2-9859E489D177}"/>
              </a:ext>
            </a:extLst>
          </p:cNvPr>
          <p:cNvSpPr txBox="1"/>
          <p:nvPr/>
        </p:nvSpPr>
        <p:spPr>
          <a:xfrm>
            <a:off x="4023360" y="5304348"/>
            <a:ext cx="2714625"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Then click the </a:t>
            </a:r>
            <a:r>
              <a:rPr lang="en-US" sz="1600" i="1" dirty="0">
                <a:solidFill>
                  <a:schemeClr val="bg1"/>
                </a:solidFill>
                <a:latin typeface="Goudy Old Style" panose="02020502050305020303" pitchFamily="18" charset="0"/>
              </a:rPr>
              <a:t>Search Selected Plan for Doctors</a:t>
            </a:r>
            <a:r>
              <a:rPr lang="en-US" sz="1600" dirty="0">
                <a:solidFill>
                  <a:schemeClr val="bg1"/>
                </a:solidFill>
                <a:latin typeface="Goudy Old Style" panose="02020502050305020303" pitchFamily="18" charset="0"/>
              </a:rPr>
              <a:t> button.</a:t>
            </a:r>
            <a:endParaRPr lang="en-US" sz="1600" i="1" dirty="0">
              <a:solidFill>
                <a:schemeClr val="bg1"/>
              </a:solidFill>
              <a:latin typeface="Goudy Old Style" panose="02020502050305020303" pitchFamily="18" charset="0"/>
            </a:endParaRPr>
          </a:p>
        </p:txBody>
      </p:sp>
    </p:spTree>
    <p:extLst>
      <p:ext uri="{BB962C8B-B14F-4D97-AF65-F5344CB8AC3E}">
        <p14:creationId xmlns:p14="http://schemas.microsoft.com/office/powerpoint/2010/main" val="413103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4" presetClass="entr" presetSubtype="10" fill="hold" nodeType="afterEffect">
                                  <p:stCondLst>
                                    <p:cond delay="25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25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par>
                          <p:cTn id="26" fill="hold">
                            <p:stCondLst>
                              <p:cond delay="500"/>
                            </p:stCondLst>
                            <p:childTnLst>
                              <p:par>
                                <p:cTn id="27" presetID="10" presetClass="entr" presetSubtype="0" fill="hold" grpId="0" nodeType="afterEffect">
                                  <p:stCondLst>
                                    <p:cond delay="25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par>
                          <p:cTn id="35" fill="hold">
                            <p:stCondLst>
                              <p:cond delay="500"/>
                            </p:stCondLst>
                            <p:childTnLst>
                              <p:par>
                                <p:cTn id="36" presetID="10" presetClass="entr" presetSubtype="0" fill="hold" grpId="0" nodeType="afterEffect">
                                  <p:stCondLst>
                                    <p:cond delay="25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9" grpId="0" animBg="1"/>
      <p:bldP spid="13" grpId="0" animBg="1"/>
      <p:bldP spid="17" grpId="0" animBg="1"/>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C33A9-306E-681A-3759-CCDA8DBA2F6C}"/>
              </a:ext>
            </a:extLst>
          </p:cNvPr>
          <p:cNvSpPr>
            <a:spLocks noGrp="1"/>
          </p:cNvSpPr>
          <p:nvPr>
            <p:ph type="title"/>
          </p:nvPr>
        </p:nvSpPr>
        <p:spPr>
          <a:xfrm>
            <a:off x="2286000" y="457200"/>
            <a:ext cx="3315810" cy="535531"/>
          </a:xfrm>
          <a:solidFill>
            <a:schemeClr val="accent2">
              <a:lumMod val="75000"/>
              <a:alpha val="70000"/>
            </a:schemeClr>
          </a:solidFill>
          <a:effectLst>
            <a:softEdge rad="50800"/>
          </a:effectLst>
        </p:spPr>
        <p:txBody>
          <a:bodyPr wrap="square">
            <a:spAutoFit/>
          </a:bodyPr>
          <a:lstStyle/>
          <a:p>
            <a:r>
              <a:rPr lang="en-US" dirty="0">
                <a:solidFill>
                  <a:schemeClr val="bg1"/>
                </a:solidFill>
              </a:rPr>
              <a:t>MG/PCP Changes</a:t>
            </a:r>
          </a:p>
        </p:txBody>
      </p:sp>
      <p:sp>
        <p:nvSpPr>
          <p:cNvPr id="5" name="Text Placeholder 4">
            <a:extLst>
              <a:ext uri="{FF2B5EF4-FFF2-40B4-BE49-F238E27FC236}">
                <a16:creationId xmlns:a16="http://schemas.microsoft.com/office/drawing/2014/main" id="{1E643D93-B6AB-E264-5121-150375A944FF}"/>
              </a:ext>
            </a:extLst>
          </p:cNvPr>
          <p:cNvSpPr>
            <a:spLocks noGrp="1"/>
          </p:cNvSpPr>
          <p:nvPr>
            <p:ph type="body" idx="1"/>
          </p:nvPr>
        </p:nvSpPr>
        <p:spPr>
          <a:xfrm>
            <a:off x="1737360" y="1097280"/>
            <a:ext cx="4407425" cy="369332"/>
          </a:xfrm>
          <a:solidFill>
            <a:schemeClr val="accent2">
              <a:lumMod val="75000"/>
              <a:alpha val="70000"/>
            </a:schemeClr>
          </a:solidFill>
          <a:effectLst>
            <a:softEdge rad="50800"/>
          </a:effectLst>
        </p:spPr>
        <p:txBody>
          <a:bodyPr wrap="none" anchor="t" anchorCtr="0">
            <a:spAutoFit/>
          </a:bodyPr>
          <a:lstStyle/>
          <a:p>
            <a:r>
              <a:rPr lang="en-US" dirty="0">
                <a:solidFill>
                  <a:schemeClr val="bg1"/>
                </a:solidFill>
              </a:rPr>
              <a:t>Searching for </a:t>
            </a:r>
            <a:r>
              <a:rPr lang="en-US" dirty="0" err="1">
                <a:solidFill>
                  <a:schemeClr val="bg1"/>
                </a:solidFill>
              </a:rPr>
              <a:t>MyBlue</a:t>
            </a:r>
            <a:r>
              <a:rPr lang="en-US" dirty="0">
                <a:solidFill>
                  <a:schemeClr val="bg1"/>
                </a:solidFill>
              </a:rPr>
              <a:t> Plus POS Providers</a:t>
            </a:r>
          </a:p>
        </p:txBody>
      </p:sp>
      <p:sp>
        <p:nvSpPr>
          <p:cNvPr id="2" name="TextBox 1">
            <a:extLst>
              <a:ext uri="{FF2B5EF4-FFF2-40B4-BE49-F238E27FC236}">
                <a16:creationId xmlns:a16="http://schemas.microsoft.com/office/drawing/2014/main" id="{F9DE26CA-FD07-8C9B-630E-EFBB3A2B374E}"/>
              </a:ext>
            </a:extLst>
          </p:cNvPr>
          <p:cNvSpPr txBox="1"/>
          <p:nvPr/>
        </p:nvSpPr>
        <p:spPr>
          <a:xfrm>
            <a:off x="457200" y="1645920"/>
            <a:ext cx="4619625"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The screen will then refresh to the standard search screen that we are all familiar with.</a:t>
            </a:r>
          </a:p>
        </p:txBody>
      </p:sp>
      <p:sp>
        <p:nvSpPr>
          <p:cNvPr id="7" name="Footer Placeholder 7">
            <a:extLst>
              <a:ext uri="{FF2B5EF4-FFF2-40B4-BE49-F238E27FC236}">
                <a16:creationId xmlns:a16="http://schemas.microsoft.com/office/drawing/2014/main" id="{853CD5A6-1376-0916-9684-B230AD23BB6E}"/>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pic>
        <p:nvPicPr>
          <p:cNvPr id="12" name="Picture 11">
            <a:extLst>
              <a:ext uri="{FF2B5EF4-FFF2-40B4-BE49-F238E27FC236}">
                <a16:creationId xmlns:a16="http://schemas.microsoft.com/office/drawing/2014/main" id="{EE560FD7-9109-8403-D588-0C65B525CF23}"/>
              </a:ext>
            </a:extLst>
          </p:cNvPr>
          <p:cNvPicPr>
            <a:picLocks noChangeAspect="1"/>
          </p:cNvPicPr>
          <p:nvPr/>
        </p:nvPicPr>
        <p:blipFill>
          <a:blip r:embed="rId4"/>
          <a:stretch>
            <a:fillRect/>
          </a:stretch>
        </p:blipFill>
        <p:spPr>
          <a:xfrm>
            <a:off x="5303520" y="1645920"/>
            <a:ext cx="6575514" cy="4840067"/>
          </a:xfrm>
          <a:prstGeom prst="rect">
            <a:avLst/>
          </a:prstGeom>
          <a:ln>
            <a:solidFill>
              <a:schemeClr val="tx1"/>
            </a:solidFill>
          </a:ln>
        </p:spPr>
      </p:pic>
      <p:sp>
        <p:nvSpPr>
          <p:cNvPr id="13" name="TextBox 12">
            <a:extLst>
              <a:ext uri="{FF2B5EF4-FFF2-40B4-BE49-F238E27FC236}">
                <a16:creationId xmlns:a16="http://schemas.microsoft.com/office/drawing/2014/main" id="{47B17BA9-1710-8BE9-2731-3D503F722BED}"/>
              </a:ext>
            </a:extLst>
          </p:cNvPr>
          <p:cNvSpPr txBox="1"/>
          <p:nvPr/>
        </p:nvSpPr>
        <p:spPr>
          <a:xfrm>
            <a:off x="457200" y="2651760"/>
            <a:ext cx="4619625"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From here, searching for a </a:t>
            </a:r>
            <a:r>
              <a:rPr lang="en-US" sz="1600" dirty="0" err="1">
                <a:solidFill>
                  <a:schemeClr val="bg1"/>
                </a:solidFill>
                <a:latin typeface="Goudy Old Style" panose="02020502050305020303" pitchFamily="18" charset="0"/>
              </a:rPr>
              <a:t>MyBlue</a:t>
            </a:r>
            <a:r>
              <a:rPr lang="en-US" sz="1600" dirty="0">
                <a:solidFill>
                  <a:schemeClr val="bg1"/>
                </a:solidFill>
                <a:latin typeface="Goudy Old Style" panose="02020502050305020303" pitchFamily="18" charset="0"/>
              </a:rPr>
              <a:t> Plus POS plan provider is the same as searching for any provider. </a:t>
            </a:r>
          </a:p>
        </p:txBody>
      </p:sp>
    </p:spTree>
    <p:extLst>
      <p:ext uri="{BB962C8B-B14F-4D97-AF65-F5344CB8AC3E}">
        <p14:creationId xmlns:p14="http://schemas.microsoft.com/office/powerpoint/2010/main" val="425433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250"/>
                                  </p:stCondLst>
                                  <p:childTnLst>
                                    <p:set>
                                      <p:cBhvr>
                                        <p:cTn id="10" dur="1" fill="hold">
                                          <p:stCondLst>
                                            <p:cond delay="0"/>
                                          </p:stCondLst>
                                        </p:cTn>
                                        <p:tgtEl>
                                          <p:spTgt spid="12"/>
                                        </p:tgtEl>
                                        <p:attrNameLst>
                                          <p:attrName>style.visibility</p:attrName>
                                        </p:attrNameLst>
                                      </p:cBhvr>
                                      <p:to>
                                        <p:strVal val="visible"/>
                                      </p:to>
                                    </p:set>
                                    <p:animEffect transition="in" filter="wheel(1)">
                                      <p:cBhvr>
                                        <p:cTn id="11" dur="20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322D3FF-901D-89DE-F9F3-57B84574BEE5}"/>
              </a:ext>
            </a:extLst>
          </p:cNvPr>
          <p:cNvPicPr>
            <a:picLocks noChangeAspect="1"/>
          </p:cNvPicPr>
          <p:nvPr/>
        </p:nvPicPr>
        <p:blipFill>
          <a:blip r:embed="rId4"/>
          <a:stretch>
            <a:fillRect/>
          </a:stretch>
        </p:blipFill>
        <p:spPr>
          <a:xfrm>
            <a:off x="4114800" y="2468880"/>
            <a:ext cx="7771552" cy="3551634"/>
          </a:xfrm>
          <a:prstGeom prst="rect">
            <a:avLst/>
          </a:prstGeom>
          <a:ln>
            <a:solidFill>
              <a:schemeClr val="tx1"/>
            </a:solidFill>
          </a:ln>
        </p:spPr>
      </p:pic>
      <p:sp>
        <p:nvSpPr>
          <p:cNvPr id="4" name="Title 3">
            <a:extLst>
              <a:ext uri="{FF2B5EF4-FFF2-40B4-BE49-F238E27FC236}">
                <a16:creationId xmlns:a16="http://schemas.microsoft.com/office/drawing/2014/main" id="{EE9C33A9-306E-681A-3759-CCDA8DBA2F6C}"/>
              </a:ext>
            </a:extLst>
          </p:cNvPr>
          <p:cNvSpPr>
            <a:spLocks noGrp="1"/>
          </p:cNvSpPr>
          <p:nvPr>
            <p:ph type="title"/>
          </p:nvPr>
        </p:nvSpPr>
        <p:spPr>
          <a:xfrm>
            <a:off x="5486400" y="457200"/>
            <a:ext cx="3274423" cy="535531"/>
          </a:xfrm>
          <a:solidFill>
            <a:schemeClr val="accent2">
              <a:lumMod val="75000"/>
              <a:alpha val="70000"/>
            </a:schemeClr>
          </a:solidFill>
          <a:effectLst>
            <a:softEdge rad="50800"/>
          </a:effectLst>
        </p:spPr>
        <p:txBody>
          <a:bodyPr wrap="none">
            <a:spAutoFit/>
          </a:bodyPr>
          <a:lstStyle/>
          <a:p>
            <a:r>
              <a:rPr lang="en-US" dirty="0">
                <a:solidFill>
                  <a:schemeClr val="bg1"/>
                </a:solidFill>
              </a:rPr>
              <a:t>MG/PCP Changes</a:t>
            </a:r>
          </a:p>
        </p:txBody>
      </p:sp>
      <p:sp>
        <p:nvSpPr>
          <p:cNvPr id="5" name="Text Placeholder 4">
            <a:extLst>
              <a:ext uri="{FF2B5EF4-FFF2-40B4-BE49-F238E27FC236}">
                <a16:creationId xmlns:a16="http://schemas.microsoft.com/office/drawing/2014/main" id="{1E643D93-B6AB-E264-5121-150375A944FF}"/>
              </a:ext>
            </a:extLst>
          </p:cNvPr>
          <p:cNvSpPr>
            <a:spLocks noGrp="1"/>
          </p:cNvSpPr>
          <p:nvPr>
            <p:ph type="body" idx="1"/>
          </p:nvPr>
        </p:nvSpPr>
        <p:spPr>
          <a:xfrm>
            <a:off x="5029200" y="1097280"/>
            <a:ext cx="4407425" cy="369332"/>
          </a:xfrm>
          <a:solidFill>
            <a:schemeClr val="accent2">
              <a:lumMod val="75000"/>
              <a:alpha val="70000"/>
            </a:schemeClr>
          </a:solidFill>
          <a:effectLst>
            <a:softEdge rad="50800"/>
          </a:effectLst>
        </p:spPr>
        <p:txBody>
          <a:bodyPr wrap="none" anchor="t" anchorCtr="0">
            <a:spAutoFit/>
          </a:bodyPr>
          <a:lstStyle/>
          <a:p>
            <a:r>
              <a:rPr lang="en-US" dirty="0">
                <a:solidFill>
                  <a:schemeClr val="bg1"/>
                </a:solidFill>
              </a:rPr>
              <a:t>Searching for </a:t>
            </a:r>
            <a:r>
              <a:rPr lang="en-US" dirty="0" err="1">
                <a:solidFill>
                  <a:schemeClr val="bg1"/>
                </a:solidFill>
              </a:rPr>
              <a:t>MyBlue</a:t>
            </a:r>
            <a:r>
              <a:rPr lang="en-US" dirty="0">
                <a:solidFill>
                  <a:schemeClr val="bg1"/>
                </a:solidFill>
              </a:rPr>
              <a:t> Plus POS Providers</a:t>
            </a:r>
          </a:p>
        </p:txBody>
      </p:sp>
      <p:sp>
        <p:nvSpPr>
          <p:cNvPr id="10" name="TextBox 9">
            <a:extLst>
              <a:ext uri="{FF2B5EF4-FFF2-40B4-BE49-F238E27FC236}">
                <a16:creationId xmlns:a16="http://schemas.microsoft.com/office/drawing/2014/main" id="{9ADDB64D-27D0-741C-A1BA-4A843348D44B}"/>
              </a:ext>
            </a:extLst>
          </p:cNvPr>
          <p:cNvSpPr txBox="1"/>
          <p:nvPr/>
        </p:nvSpPr>
        <p:spPr>
          <a:xfrm>
            <a:off x="4663440" y="1645920"/>
            <a:ext cx="6947535"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Once you have completed selecting all the search criteria and filters, you will have a familiar list of results.</a:t>
            </a:r>
            <a:endParaRPr lang="en-US" sz="1600" i="1" dirty="0">
              <a:solidFill>
                <a:schemeClr val="bg1"/>
              </a:solidFill>
              <a:latin typeface="Goudy Old Style" panose="02020502050305020303" pitchFamily="18" charset="0"/>
            </a:endParaRPr>
          </a:p>
        </p:txBody>
      </p:sp>
      <p:sp>
        <p:nvSpPr>
          <p:cNvPr id="15" name="Footer Placeholder 7">
            <a:extLst>
              <a:ext uri="{FF2B5EF4-FFF2-40B4-BE49-F238E27FC236}">
                <a16:creationId xmlns:a16="http://schemas.microsoft.com/office/drawing/2014/main" id="{6FC5B29D-4C83-86D7-3B0F-06222537EFD4}"/>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
        <p:nvSpPr>
          <p:cNvPr id="16" name="Rectangle 15">
            <a:extLst>
              <a:ext uri="{FF2B5EF4-FFF2-40B4-BE49-F238E27FC236}">
                <a16:creationId xmlns:a16="http://schemas.microsoft.com/office/drawing/2014/main" id="{05C53A6D-0FF5-6C4C-0A12-39428F39E931}"/>
              </a:ext>
            </a:extLst>
          </p:cNvPr>
          <p:cNvSpPr/>
          <p:nvPr/>
        </p:nvSpPr>
        <p:spPr>
          <a:xfrm>
            <a:off x="9677537" y="3874422"/>
            <a:ext cx="1847713" cy="2107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F702FB-CC19-6AF1-3665-CC734EEA2691}"/>
              </a:ext>
            </a:extLst>
          </p:cNvPr>
          <p:cNvSpPr/>
          <p:nvPr/>
        </p:nvSpPr>
        <p:spPr>
          <a:xfrm>
            <a:off x="4604876" y="3513640"/>
            <a:ext cx="843424" cy="185758"/>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82CC2F-F336-8144-79D5-9FEBDBAA9217}"/>
              </a:ext>
            </a:extLst>
          </p:cNvPr>
          <p:cNvSpPr txBox="1"/>
          <p:nvPr/>
        </p:nvSpPr>
        <p:spPr>
          <a:xfrm>
            <a:off x="274320" y="3566160"/>
            <a:ext cx="3611401" cy="830997"/>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You will notice that the Information card calls out participating in the </a:t>
            </a:r>
            <a:r>
              <a:rPr lang="en-US" sz="1600" dirty="0" err="1">
                <a:solidFill>
                  <a:schemeClr val="bg1"/>
                </a:solidFill>
                <a:latin typeface="Goudy Old Style" panose="02020502050305020303" pitchFamily="18" charset="0"/>
              </a:rPr>
              <a:t>MyBlue</a:t>
            </a:r>
            <a:r>
              <a:rPr lang="en-US" sz="1600" dirty="0">
                <a:solidFill>
                  <a:schemeClr val="bg1"/>
                </a:solidFill>
                <a:latin typeface="Goudy Old Style" panose="02020502050305020303" pitchFamily="18" charset="0"/>
              </a:rPr>
              <a:t> Plus POS network effective 1/1/2025.</a:t>
            </a:r>
            <a:endParaRPr lang="en-US" sz="1600" i="1" dirty="0">
              <a:solidFill>
                <a:schemeClr val="bg1"/>
              </a:solidFill>
              <a:latin typeface="Goudy Old Style" panose="02020502050305020303" pitchFamily="18" charset="0"/>
            </a:endParaRPr>
          </a:p>
        </p:txBody>
      </p:sp>
      <p:sp>
        <p:nvSpPr>
          <p:cNvPr id="17" name="TextBox 16">
            <a:extLst>
              <a:ext uri="{FF2B5EF4-FFF2-40B4-BE49-F238E27FC236}">
                <a16:creationId xmlns:a16="http://schemas.microsoft.com/office/drawing/2014/main" id="{3542C5CA-5513-3834-AA8C-6A0D434F31D2}"/>
              </a:ext>
            </a:extLst>
          </p:cNvPr>
          <p:cNvSpPr txBox="1"/>
          <p:nvPr/>
        </p:nvSpPr>
        <p:spPr>
          <a:xfrm>
            <a:off x="274320" y="4663440"/>
            <a:ext cx="3611401"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Locate the PCP ID# and use this in ACE to assign the PCP for the member.</a:t>
            </a:r>
            <a:endParaRPr lang="en-US" sz="1600" i="1" dirty="0">
              <a:solidFill>
                <a:schemeClr val="bg1"/>
              </a:solidFill>
              <a:latin typeface="Goudy Old Style" panose="02020502050305020303" pitchFamily="18" charset="0"/>
            </a:endParaRPr>
          </a:p>
        </p:txBody>
      </p:sp>
      <p:sp>
        <p:nvSpPr>
          <p:cNvPr id="18" name="TextBox 17">
            <a:extLst>
              <a:ext uri="{FF2B5EF4-FFF2-40B4-BE49-F238E27FC236}">
                <a16:creationId xmlns:a16="http://schemas.microsoft.com/office/drawing/2014/main" id="{40405219-E644-F527-C91B-77A1DAD7AB3C}"/>
              </a:ext>
            </a:extLst>
          </p:cNvPr>
          <p:cNvSpPr txBox="1"/>
          <p:nvPr/>
        </p:nvSpPr>
        <p:spPr>
          <a:xfrm>
            <a:off x="274319" y="5486400"/>
            <a:ext cx="3611401"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If you receive an error in ACE, navigate to RPI to make the update. </a:t>
            </a:r>
            <a:endParaRPr lang="en-US" sz="1600" i="1" dirty="0">
              <a:solidFill>
                <a:schemeClr val="bg1"/>
              </a:solidFill>
              <a:latin typeface="Goudy Old Style" panose="02020502050305020303" pitchFamily="18" charset="0"/>
            </a:endParaRPr>
          </a:p>
        </p:txBody>
      </p:sp>
      <p:sp>
        <p:nvSpPr>
          <p:cNvPr id="19" name="TextBox 18">
            <a:extLst>
              <a:ext uri="{FF2B5EF4-FFF2-40B4-BE49-F238E27FC236}">
                <a16:creationId xmlns:a16="http://schemas.microsoft.com/office/drawing/2014/main" id="{1AABF3FC-CB22-66DD-D4AA-F18887466232}"/>
              </a:ext>
            </a:extLst>
          </p:cNvPr>
          <p:cNvSpPr txBox="1"/>
          <p:nvPr/>
        </p:nvSpPr>
        <p:spPr>
          <a:xfrm>
            <a:off x="182879" y="6126480"/>
            <a:ext cx="7394653" cy="338554"/>
          </a:xfrm>
          <a:prstGeom prst="rect">
            <a:avLst/>
          </a:prstGeom>
          <a:solidFill>
            <a:schemeClr val="accent2">
              <a:lumMod val="75000"/>
              <a:alpha val="70000"/>
            </a:schemeClr>
          </a:solidFill>
          <a:effectLst>
            <a:softEdge rad="50800"/>
          </a:effectLst>
        </p:spPr>
        <p:txBody>
          <a:bodyPr wrap="none" rtlCol="0">
            <a:spAutoFit/>
          </a:bodyPr>
          <a:lstStyle/>
          <a:p>
            <a:r>
              <a:rPr lang="en-US" sz="1600" b="1" dirty="0">
                <a:solidFill>
                  <a:schemeClr val="bg1"/>
                </a:solidFill>
                <a:latin typeface="Goudy Old Style" panose="02020502050305020303" pitchFamily="18" charset="0"/>
              </a:rPr>
              <a:t>ACE Document Reference</a:t>
            </a:r>
            <a:r>
              <a:rPr lang="en-US" sz="1600" dirty="0">
                <a:solidFill>
                  <a:schemeClr val="bg1"/>
                </a:solidFill>
                <a:latin typeface="Goudy Old Style" panose="02020502050305020303" pitchFamily="18" charset="0"/>
              </a:rPr>
              <a:t>: </a:t>
            </a:r>
            <a:r>
              <a:rPr lang="en-US" sz="1600" dirty="0">
                <a:solidFill>
                  <a:schemeClr val="bg1"/>
                </a:solidFill>
                <a:latin typeface="Goudy Old Style" panose="02020502050305020303" pitchFamily="18" charset="0"/>
                <a:hlinkClick r:id="rId5"/>
              </a:rPr>
              <a:t>RMO UPDATING MG/PCP IN ACE</a:t>
            </a:r>
            <a:r>
              <a:rPr lang="en-US" sz="1600" dirty="0">
                <a:solidFill>
                  <a:schemeClr val="bg1"/>
                </a:solidFill>
                <a:latin typeface="Goudy Old Style" panose="02020502050305020303" pitchFamily="18" charset="0"/>
              </a:rPr>
              <a:t>, Article# 000002484 </a:t>
            </a:r>
          </a:p>
        </p:txBody>
      </p:sp>
    </p:spTree>
    <p:extLst>
      <p:ext uri="{BB962C8B-B14F-4D97-AF65-F5344CB8AC3E}">
        <p14:creationId xmlns:p14="http://schemas.microsoft.com/office/powerpoint/2010/main" val="78013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heel(1)">
                                      <p:cBhvr>
                                        <p:cTn id="11" dur="2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500"/>
                            </p:stCondLst>
                            <p:childTnLst>
                              <p:par>
                                <p:cTn id="18" presetID="10" presetClass="entr" presetSubtype="0" fill="hold" grpId="0" nodeType="afterEffect">
                                  <p:stCondLst>
                                    <p:cond delay="25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par>
                          <p:cTn id="26" fill="hold">
                            <p:stCondLst>
                              <p:cond delay="500"/>
                            </p:stCondLst>
                            <p:childTnLst>
                              <p:par>
                                <p:cTn id="27" presetID="10" presetClass="entr" presetSubtype="0" fill="hold" grpId="0" nodeType="afterEffect">
                                  <p:stCondLst>
                                    <p:cond delay="25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par>
                          <p:cTn id="30" fill="hold">
                            <p:stCondLst>
                              <p:cond delay="1250"/>
                            </p:stCondLst>
                            <p:childTnLst>
                              <p:par>
                                <p:cTn id="31" presetID="10" presetClass="entr" presetSubtype="0" fill="hold" grpId="0" nodeType="afterEffect">
                                  <p:stCondLst>
                                    <p:cond delay="25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9" grpId="0" animBg="1"/>
      <p:bldP spid="14"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A5BC27-89EA-CCA9-07B7-4D48CDEE2CDA}"/>
              </a:ext>
            </a:extLst>
          </p:cNvPr>
          <p:cNvSpPr>
            <a:spLocks noGrp="1"/>
          </p:cNvSpPr>
          <p:nvPr>
            <p:ph type="title"/>
          </p:nvPr>
        </p:nvSpPr>
        <p:spPr>
          <a:xfrm>
            <a:off x="1510954" y="2834640"/>
            <a:ext cx="9015353" cy="923330"/>
          </a:xfrm>
          <a:solidFill>
            <a:schemeClr val="accent2">
              <a:lumMod val="75000"/>
              <a:alpha val="61000"/>
            </a:schemeClr>
          </a:solidFill>
          <a:effectLst>
            <a:softEdge rad="50800"/>
          </a:effectLst>
        </p:spPr>
        <p:txBody>
          <a:bodyPr wrap="none">
            <a:spAutoFit/>
          </a:bodyPr>
          <a:lstStyle/>
          <a:p>
            <a:pPr algn="ctr"/>
            <a:r>
              <a:rPr lang="en-US" dirty="0">
                <a:solidFill>
                  <a:schemeClr val="bg1"/>
                </a:solidFill>
              </a:rPr>
              <a:t>Locating ID Card Information</a:t>
            </a:r>
          </a:p>
        </p:txBody>
      </p:sp>
      <p:sp>
        <p:nvSpPr>
          <p:cNvPr id="2" name="Footer Placeholder 7">
            <a:extLst>
              <a:ext uri="{FF2B5EF4-FFF2-40B4-BE49-F238E27FC236}">
                <a16:creationId xmlns:a16="http://schemas.microsoft.com/office/drawing/2014/main" id="{25A9FB76-9C27-A1C5-F93F-444AA3E2299A}"/>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Tree>
    <p:extLst>
      <p:ext uri="{BB962C8B-B14F-4D97-AF65-F5344CB8AC3E}">
        <p14:creationId xmlns:p14="http://schemas.microsoft.com/office/powerpoint/2010/main" val="3231104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C33A9-306E-681A-3759-CCDA8DBA2F6C}"/>
              </a:ext>
            </a:extLst>
          </p:cNvPr>
          <p:cNvSpPr>
            <a:spLocks noGrp="1"/>
          </p:cNvSpPr>
          <p:nvPr>
            <p:ph type="title"/>
          </p:nvPr>
        </p:nvSpPr>
        <p:spPr>
          <a:xfrm>
            <a:off x="5120640" y="457200"/>
            <a:ext cx="5808385" cy="535531"/>
          </a:xfrm>
          <a:solidFill>
            <a:schemeClr val="accent2">
              <a:lumMod val="75000"/>
              <a:alpha val="70000"/>
            </a:schemeClr>
          </a:solidFill>
          <a:effectLst>
            <a:softEdge rad="50800"/>
          </a:effectLst>
        </p:spPr>
        <p:txBody>
          <a:bodyPr wrap="none">
            <a:spAutoFit/>
          </a:bodyPr>
          <a:lstStyle/>
          <a:p>
            <a:r>
              <a:rPr lang="en-US" dirty="0">
                <a:solidFill>
                  <a:schemeClr val="bg1"/>
                </a:solidFill>
              </a:rPr>
              <a:t>Locating ID Card Information</a:t>
            </a:r>
          </a:p>
        </p:txBody>
      </p:sp>
      <p:sp>
        <p:nvSpPr>
          <p:cNvPr id="5" name="Text Placeholder 4">
            <a:extLst>
              <a:ext uri="{FF2B5EF4-FFF2-40B4-BE49-F238E27FC236}">
                <a16:creationId xmlns:a16="http://schemas.microsoft.com/office/drawing/2014/main" id="{1E643D93-B6AB-E264-5121-150375A944FF}"/>
              </a:ext>
            </a:extLst>
          </p:cNvPr>
          <p:cNvSpPr>
            <a:spLocks noGrp="1"/>
          </p:cNvSpPr>
          <p:nvPr>
            <p:ph type="body" idx="1"/>
          </p:nvPr>
        </p:nvSpPr>
        <p:spPr>
          <a:xfrm>
            <a:off x="6766560" y="1097280"/>
            <a:ext cx="2182392" cy="369332"/>
          </a:xfrm>
          <a:solidFill>
            <a:schemeClr val="accent2">
              <a:lumMod val="75000"/>
              <a:alpha val="70000"/>
            </a:schemeClr>
          </a:solidFill>
          <a:effectLst>
            <a:softEdge rad="50800"/>
          </a:effectLst>
        </p:spPr>
        <p:txBody>
          <a:bodyPr wrap="none" anchor="t" anchorCtr="0">
            <a:spAutoFit/>
          </a:bodyPr>
          <a:lstStyle/>
          <a:p>
            <a:r>
              <a:rPr lang="en-US" dirty="0">
                <a:solidFill>
                  <a:schemeClr val="bg1"/>
                </a:solidFill>
              </a:rPr>
              <a:t>Patient Card in ACE</a:t>
            </a:r>
          </a:p>
        </p:txBody>
      </p:sp>
      <p:sp>
        <p:nvSpPr>
          <p:cNvPr id="10" name="TextBox 9">
            <a:extLst>
              <a:ext uri="{FF2B5EF4-FFF2-40B4-BE49-F238E27FC236}">
                <a16:creationId xmlns:a16="http://schemas.microsoft.com/office/drawing/2014/main" id="{9ADDB64D-27D0-741C-A1BA-4A843348D44B}"/>
              </a:ext>
            </a:extLst>
          </p:cNvPr>
          <p:cNvSpPr txBox="1"/>
          <p:nvPr/>
        </p:nvSpPr>
        <p:spPr>
          <a:xfrm>
            <a:off x="4663440" y="1554480"/>
            <a:ext cx="6271260"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There are times, especially during OE, when members will be asking for their ID Card information before they have received the Physical ID Card.</a:t>
            </a:r>
          </a:p>
        </p:txBody>
      </p:sp>
      <p:sp>
        <p:nvSpPr>
          <p:cNvPr id="12" name="TextBox 11">
            <a:extLst>
              <a:ext uri="{FF2B5EF4-FFF2-40B4-BE49-F238E27FC236}">
                <a16:creationId xmlns:a16="http://schemas.microsoft.com/office/drawing/2014/main" id="{CF69CC9E-B79A-C43F-19B1-C97C7299BE03}"/>
              </a:ext>
            </a:extLst>
          </p:cNvPr>
          <p:cNvSpPr txBox="1"/>
          <p:nvPr/>
        </p:nvSpPr>
        <p:spPr>
          <a:xfrm>
            <a:off x="4114800" y="2560320"/>
            <a:ext cx="7387590" cy="830997"/>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The Self-Service option of BAM is always available to them, but if they have not registered for BAM yet or if they are not able to log in while on the phone, we can assist them by locating their ID Card information.</a:t>
            </a:r>
          </a:p>
        </p:txBody>
      </p:sp>
      <p:sp>
        <p:nvSpPr>
          <p:cNvPr id="15" name="Footer Placeholder 7">
            <a:extLst>
              <a:ext uri="{FF2B5EF4-FFF2-40B4-BE49-F238E27FC236}">
                <a16:creationId xmlns:a16="http://schemas.microsoft.com/office/drawing/2014/main" id="{6FC5B29D-4C83-86D7-3B0F-06222537EFD4}"/>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
        <p:nvSpPr>
          <p:cNvPr id="7" name="TextBox 6">
            <a:extLst>
              <a:ext uri="{FF2B5EF4-FFF2-40B4-BE49-F238E27FC236}">
                <a16:creationId xmlns:a16="http://schemas.microsoft.com/office/drawing/2014/main" id="{704776CF-B61C-C197-80B1-54399931BCB1}"/>
              </a:ext>
            </a:extLst>
          </p:cNvPr>
          <p:cNvSpPr txBox="1"/>
          <p:nvPr/>
        </p:nvSpPr>
        <p:spPr>
          <a:xfrm>
            <a:off x="4297680" y="3840480"/>
            <a:ext cx="7387590"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ID Card information can be found in multiple places in ACE, but it is recommended to use the ID Card link located in the Patient Card in ACE.</a:t>
            </a:r>
          </a:p>
        </p:txBody>
      </p:sp>
      <p:sp>
        <p:nvSpPr>
          <p:cNvPr id="14" name="TextBox 13">
            <a:extLst>
              <a:ext uri="{FF2B5EF4-FFF2-40B4-BE49-F238E27FC236}">
                <a16:creationId xmlns:a16="http://schemas.microsoft.com/office/drawing/2014/main" id="{1EE8DB46-07EC-E521-88BF-F5CC885B7ED3}"/>
              </a:ext>
            </a:extLst>
          </p:cNvPr>
          <p:cNvSpPr txBox="1"/>
          <p:nvPr/>
        </p:nvSpPr>
        <p:spPr>
          <a:xfrm>
            <a:off x="3566160" y="4846320"/>
            <a:ext cx="6947536"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Over the next several slides, we are going to go over how to view the ID Card information from ACE using the ID Card link.</a:t>
            </a:r>
          </a:p>
        </p:txBody>
      </p:sp>
    </p:spTree>
    <p:extLst>
      <p:ext uri="{BB962C8B-B14F-4D97-AF65-F5344CB8AC3E}">
        <p14:creationId xmlns:p14="http://schemas.microsoft.com/office/powerpoint/2010/main" val="109944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animBg="1"/>
      <p:bldP spid="10" grpId="0" animBg="1"/>
      <p:bldP spid="12" grpId="0" animBg="1"/>
      <p:bldP spid="7"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C33A9-306E-681A-3759-CCDA8DBA2F6C}"/>
              </a:ext>
            </a:extLst>
          </p:cNvPr>
          <p:cNvSpPr>
            <a:spLocks noGrp="1"/>
          </p:cNvSpPr>
          <p:nvPr>
            <p:ph type="title"/>
          </p:nvPr>
        </p:nvSpPr>
        <p:spPr>
          <a:xfrm>
            <a:off x="457200" y="457200"/>
            <a:ext cx="5808385" cy="535531"/>
          </a:xfrm>
          <a:solidFill>
            <a:schemeClr val="accent2">
              <a:lumMod val="75000"/>
              <a:alpha val="70000"/>
            </a:schemeClr>
          </a:solidFill>
          <a:effectLst>
            <a:softEdge rad="50800"/>
          </a:effectLst>
        </p:spPr>
        <p:txBody>
          <a:bodyPr wrap="none">
            <a:spAutoFit/>
          </a:bodyPr>
          <a:lstStyle/>
          <a:p>
            <a:r>
              <a:rPr lang="en-US" dirty="0">
                <a:solidFill>
                  <a:schemeClr val="bg1"/>
                </a:solidFill>
              </a:rPr>
              <a:t>Locating ID Card Information</a:t>
            </a:r>
          </a:p>
        </p:txBody>
      </p:sp>
      <p:sp>
        <p:nvSpPr>
          <p:cNvPr id="5" name="Text Placeholder 4">
            <a:extLst>
              <a:ext uri="{FF2B5EF4-FFF2-40B4-BE49-F238E27FC236}">
                <a16:creationId xmlns:a16="http://schemas.microsoft.com/office/drawing/2014/main" id="{1E643D93-B6AB-E264-5121-150375A944FF}"/>
              </a:ext>
            </a:extLst>
          </p:cNvPr>
          <p:cNvSpPr>
            <a:spLocks noGrp="1"/>
          </p:cNvSpPr>
          <p:nvPr>
            <p:ph type="body" idx="1"/>
          </p:nvPr>
        </p:nvSpPr>
        <p:spPr>
          <a:xfrm>
            <a:off x="1737360" y="1097280"/>
            <a:ext cx="2182392" cy="369332"/>
          </a:xfrm>
          <a:solidFill>
            <a:schemeClr val="accent2">
              <a:lumMod val="75000"/>
              <a:alpha val="70000"/>
            </a:schemeClr>
          </a:solidFill>
          <a:effectLst>
            <a:softEdge rad="50800"/>
          </a:effectLst>
        </p:spPr>
        <p:txBody>
          <a:bodyPr wrap="none" anchor="t" anchorCtr="0">
            <a:spAutoFit/>
          </a:bodyPr>
          <a:lstStyle/>
          <a:p>
            <a:r>
              <a:rPr lang="en-US" dirty="0">
                <a:solidFill>
                  <a:schemeClr val="bg1"/>
                </a:solidFill>
              </a:rPr>
              <a:t>Patient Card in ACE</a:t>
            </a:r>
          </a:p>
        </p:txBody>
      </p:sp>
      <p:sp>
        <p:nvSpPr>
          <p:cNvPr id="2" name="TextBox 1">
            <a:extLst>
              <a:ext uri="{FF2B5EF4-FFF2-40B4-BE49-F238E27FC236}">
                <a16:creationId xmlns:a16="http://schemas.microsoft.com/office/drawing/2014/main" id="{F9DE26CA-FD07-8C9B-630E-EFBB3A2B374E}"/>
              </a:ext>
            </a:extLst>
          </p:cNvPr>
          <p:cNvSpPr txBox="1"/>
          <p:nvPr/>
        </p:nvSpPr>
        <p:spPr>
          <a:xfrm>
            <a:off x="457200" y="1645920"/>
            <a:ext cx="4772025"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From the Holistic Member Dashboard in ACE, navigate to the Patient Card.</a:t>
            </a:r>
          </a:p>
        </p:txBody>
      </p:sp>
      <p:sp>
        <p:nvSpPr>
          <p:cNvPr id="7" name="Footer Placeholder 7">
            <a:extLst>
              <a:ext uri="{FF2B5EF4-FFF2-40B4-BE49-F238E27FC236}">
                <a16:creationId xmlns:a16="http://schemas.microsoft.com/office/drawing/2014/main" id="{853CD5A6-1376-0916-9684-B230AD23BB6E}"/>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
        <p:nvSpPr>
          <p:cNvPr id="13" name="TextBox 12">
            <a:extLst>
              <a:ext uri="{FF2B5EF4-FFF2-40B4-BE49-F238E27FC236}">
                <a16:creationId xmlns:a16="http://schemas.microsoft.com/office/drawing/2014/main" id="{47B17BA9-1710-8BE9-2731-3D503F722BED}"/>
              </a:ext>
            </a:extLst>
          </p:cNvPr>
          <p:cNvSpPr txBox="1"/>
          <p:nvPr/>
        </p:nvSpPr>
        <p:spPr>
          <a:xfrm>
            <a:off x="457200" y="2651760"/>
            <a:ext cx="4619625" cy="338554"/>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Once there, click on the </a:t>
            </a:r>
            <a:r>
              <a:rPr lang="en-US" sz="1600" i="1" dirty="0">
                <a:solidFill>
                  <a:schemeClr val="bg1"/>
                </a:solidFill>
                <a:latin typeface="Goudy Old Style" panose="02020502050305020303" pitchFamily="18" charset="0"/>
              </a:rPr>
              <a:t>View ID Card</a:t>
            </a:r>
            <a:r>
              <a:rPr lang="en-US" sz="1600" dirty="0">
                <a:solidFill>
                  <a:schemeClr val="bg1"/>
                </a:solidFill>
                <a:latin typeface="Goudy Old Style" panose="02020502050305020303" pitchFamily="18" charset="0"/>
              </a:rPr>
              <a:t> link.</a:t>
            </a:r>
          </a:p>
        </p:txBody>
      </p:sp>
      <p:pic>
        <p:nvPicPr>
          <p:cNvPr id="6" name="Picture 5">
            <a:extLst>
              <a:ext uri="{FF2B5EF4-FFF2-40B4-BE49-F238E27FC236}">
                <a16:creationId xmlns:a16="http://schemas.microsoft.com/office/drawing/2014/main" id="{72086EE7-C5E4-BBC8-59B2-E3C918BF7632}"/>
              </a:ext>
            </a:extLst>
          </p:cNvPr>
          <p:cNvPicPr>
            <a:picLocks noChangeAspect="1"/>
          </p:cNvPicPr>
          <p:nvPr/>
        </p:nvPicPr>
        <p:blipFill>
          <a:blip r:embed="rId4"/>
          <a:stretch>
            <a:fillRect/>
          </a:stretch>
        </p:blipFill>
        <p:spPr>
          <a:xfrm>
            <a:off x="6590192" y="701077"/>
            <a:ext cx="4572000" cy="5886450"/>
          </a:xfrm>
          <a:prstGeom prst="rect">
            <a:avLst/>
          </a:prstGeom>
          <a:ln>
            <a:solidFill>
              <a:schemeClr val="tx1"/>
            </a:solidFill>
          </a:ln>
        </p:spPr>
      </p:pic>
      <p:sp>
        <p:nvSpPr>
          <p:cNvPr id="8" name="Rectangle 7">
            <a:extLst>
              <a:ext uri="{FF2B5EF4-FFF2-40B4-BE49-F238E27FC236}">
                <a16:creationId xmlns:a16="http://schemas.microsoft.com/office/drawing/2014/main" id="{2359E001-E916-80BF-27BC-5EB741B67931}"/>
              </a:ext>
            </a:extLst>
          </p:cNvPr>
          <p:cNvSpPr/>
          <p:nvPr/>
        </p:nvSpPr>
        <p:spPr>
          <a:xfrm>
            <a:off x="6724650" y="4321782"/>
            <a:ext cx="1200150" cy="25391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6C16808-9817-9C66-1139-9E197B876998}"/>
              </a:ext>
            </a:extLst>
          </p:cNvPr>
          <p:cNvSpPr txBox="1"/>
          <p:nvPr/>
        </p:nvSpPr>
        <p:spPr>
          <a:xfrm>
            <a:off x="457199" y="3363218"/>
            <a:ext cx="4619625" cy="338554"/>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This will launch a PDF view of the member’s ID Card.</a:t>
            </a:r>
          </a:p>
        </p:txBody>
      </p:sp>
    </p:spTree>
    <p:extLst>
      <p:ext uri="{BB962C8B-B14F-4D97-AF65-F5344CB8AC3E}">
        <p14:creationId xmlns:p14="http://schemas.microsoft.com/office/powerpoint/2010/main" val="70015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263F2F4-2E9E-F901-BD01-3715F1A04357}"/>
              </a:ext>
            </a:extLst>
          </p:cNvPr>
          <p:cNvSpPr txBox="1"/>
          <p:nvPr/>
        </p:nvSpPr>
        <p:spPr>
          <a:xfrm>
            <a:off x="4114800" y="3840480"/>
            <a:ext cx="3108960" cy="2308324"/>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The Member Name</a:t>
            </a:r>
          </a:p>
          <a:p>
            <a:r>
              <a:rPr lang="en-US" sz="1600" dirty="0">
                <a:solidFill>
                  <a:schemeClr val="bg1"/>
                </a:solidFill>
                <a:latin typeface="Goudy Old Style" panose="02020502050305020303" pitchFamily="18" charset="0"/>
              </a:rPr>
              <a:t>The Member ID# with Alpha Prefix</a:t>
            </a:r>
          </a:p>
          <a:p>
            <a:r>
              <a:rPr lang="en-US" sz="1600" dirty="0">
                <a:solidFill>
                  <a:schemeClr val="bg1"/>
                </a:solidFill>
                <a:latin typeface="Goudy Old Style" panose="02020502050305020303" pitchFamily="18" charset="0"/>
              </a:rPr>
              <a:t>The Group Number</a:t>
            </a:r>
          </a:p>
          <a:p>
            <a:r>
              <a:rPr lang="en-US" sz="1600" dirty="0">
                <a:solidFill>
                  <a:schemeClr val="bg1"/>
                </a:solidFill>
                <a:latin typeface="Goudy Old Style" panose="02020502050305020303" pitchFamily="18" charset="0"/>
              </a:rPr>
              <a:t>Coverage Effective Date</a:t>
            </a:r>
          </a:p>
          <a:p>
            <a:r>
              <a:rPr lang="en-US" sz="1600" dirty="0">
                <a:solidFill>
                  <a:schemeClr val="bg1"/>
                </a:solidFill>
                <a:latin typeface="Goudy Old Style" panose="02020502050305020303" pitchFamily="18" charset="0"/>
              </a:rPr>
              <a:t>The Plan Network Code</a:t>
            </a:r>
          </a:p>
          <a:p>
            <a:r>
              <a:rPr lang="en-US" sz="1600" dirty="0">
                <a:solidFill>
                  <a:schemeClr val="bg1"/>
                </a:solidFill>
                <a:latin typeface="Goudy Old Style" panose="02020502050305020303" pitchFamily="18" charset="0"/>
              </a:rPr>
              <a:t>The BIN &amp; Rx PCN</a:t>
            </a:r>
          </a:p>
          <a:p>
            <a:r>
              <a:rPr lang="en-US" sz="1600" dirty="0">
                <a:solidFill>
                  <a:schemeClr val="bg1"/>
                </a:solidFill>
                <a:latin typeface="Goudy Old Style" panose="02020502050305020303" pitchFamily="18" charset="0"/>
              </a:rPr>
              <a:t>     (needed for Pharmacy services)</a:t>
            </a:r>
          </a:p>
          <a:p>
            <a:r>
              <a:rPr lang="en-US" sz="1600" dirty="0">
                <a:solidFill>
                  <a:schemeClr val="bg1"/>
                </a:solidFill>
                <a:latin typeface="Goudy Old Style" panose="02020502050305020303" pitchFamily="18" charset="0"/>
              </a:rPr>
              <a:t>Pharmacy Copays</a:t>
            </a:r>
          </a:p>
          <a:p>
            <a:r>
              <a:rPr lang="en-US" sz="1600" dirty="0">
                <a:solidFill>
                  <a:schemeClr val="bg1"/>
                </a:solidFill>
                <a:latin typeface="Goudy Old Style" panose="02020502050305020303" pitchFamily="18" charset="0"/>
              </a:rPr>
              <a:t>Emergency Room Copay</a:t>
            </a:r>
          </a:p>
        </p:txBody>
      </p:sp>
      <p:sp>
        <p:nvSpPr>
          <p:cNvPr id="4" name="Title 3">
            <a:extLst>
              <a:ext uri="{FF2B5EF4-FFF2-40B4-BE49-F238E27FC236}">
                <a16:creationId xmlns:a16="http://schemas.microsoft.com/office/drawing/2014/main" id="{EE9C33A9-306E-681A-3759-CCDA8DBA2F6C}"/>
              </a:ext>
            </a:extLst>
          </p:cNvPr>
          <p:cNvSpPr>
            <a:spLocks noGrp="1"/>
          </p:cNvSpPr>
          <p:nvPr>
            <p:ph type="title"/>
          </p:nvPr>
        </p:nvSpPr>
        <p:spPr>
          <a:xfrm>
            <a:off x="5120640" y="457200"/>
            <a:ext cx="5808385" cy="535531"/>
          </a:xfrm>
          <a:solidFill>
            <a:schemeClr val="accent2">
              <a:lumMod val="75000"/>
              <a:alpha val="70000"/>
            </a:schemeClr>
          </a:solidFill>
          <a:effectLst>
            <a:softEdge rad="50800"/>
          </a:effectLst>
        </p:spPr>
        <p:txBody>
          <a:bodyPr wrap="none">
            <a:spAutoFit/>
          </a:bodyPr>
          <a:lstStyle/>
          <a:p>
            <a:r>
              <a:rPr lang="en-US" dirty="0">
                <a:solidFill>
                  <a:schemeClr val="bg1"/>
                </a:solidFill>
              </a:rPr>
              <a:t>Locating ID Card Information</a:t>
            </a:r>
          </a:p>
        </p:txBody>
      </p:sp>
      <p:sp>
        <p:nvSpPr>
          <p:cNvPr id="5" name="Text Placeholder 4">
            <a:extLst>
              <a:ext uri="{FF2B5EF4-FFF2-40B4-BE49-F238E27FC236}">
                <a16:creationId xmlns:a16="http://schemas.microsoft.com/office/drawing/2014/main" id="{1E643D93-B6AB-E264-5121-150375A944FF}"/>
              </a:ext>
            </a:extLst>
          </p:cNvPr>
          <p:cNvSpPr>
            <a:spLocks noGrp="1"/>
          </p:cNvSpPr>
          <p:nvPr>
            <p:ph type="body" idx="1"/>
          </p:nvPr>
        </p:nvSpPr>
        <p:spPr>
          <a:xfrm>
            <a:off x="6766560" y="1097280"/>
            <a:ext cx="2182392" cy="369332"/>
          </a:xfrm>
          <a:solidFill>
            <a:schemeClr val="accent2">
              <a:lumMod val="75000"/>
              <a:alpha val="70000"/>
            </a:schemeClr>
          </a:solidFill>
          <a:effectLst>
            <a:softEdge rad="50800"/>
          </a:effectLst>
        </p:spPr>
        <p:txBody>
          <a:bodyPr wrap="none" anchor="t" anchorCtr="0">
            <a:spAutoFit/>
          </a:bodyPr>
          <a:lstStyle/>
          <a:p>
            <a:r>
              <a:rPr lang="en-US" dirty="0">
                <a:solidFill>
                  <a:schemeClr val="bg1"/>
                </a:solidFill>
              </a:rPr>
              <a:t>Patient Card in ACE</a:t>
            </a:r>
          </a:p>
        </p:txBody>
      </p:sp>
      <p:sp>
        <p:nvSpPr>
          <p:cNvPr id="10" name="TextBox 9">
            <a:extLst>
              <a:ext uri="{FF2B5EF4-FFF2-40B4-BE49-F238E27FC236}">
                <a16:creationId xmlns:a16="http://schemas.microsoft.com/office/drawing/2014/main" id="{9ADDB64D-27D0-741C-A1BA-4A843348D44B}"/>
              </a:ext>
            </a:extLst>
          </p:cNvPr>
          <p:cNvSpPr txBox="1"/>
          <p:nvPr/>
        </p:nvSpPr>
        <p:spPr>
          <a:xfrm>
            <a:off x="4663440" y="1645920"/>
            <a:ext cx="6976086"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The PDF image of the ID Card will have both the front and back of the card, but for the purposes of this topic, we will only be concerned with the front of the ID Card.</a:t>
            </a:r>
          </a:p>
        </p:txBody>
      </p:sp>
      <p:sp>
        <p:nvSpPr>
          <p:cNvPr id="12" name="TextBox 11">
            <a:extLst>
              <a:ext uri="{FF2B5EF4-FFF2-40B4-BE49-F238E27FC236}">
                <a16:creationId xmlns:a16="http://schemas.microsoft.com/office/drawing/2014/main" id="{CF69CC9E-B79A-C43F-19B1-C97C7299BE03}"/>
              </a:ext>
            </a:extLst>
          </p:cNvPr>
          <p:cNvSpPr txBox="1"/>
          <p:nvPr/>
        </p:nvSpPr>
        <p:spPr>
          <a:xfrm>
            <a:off x="3291840" y="2560320"/>
            <a:ext cx="8347686"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As we can see, the PDF Image of the ID Card has all the information that a member would need for both medical and pharmacy related services.</a:t>
            </a:r>
          </a:p>
        </p:txBody>
      </p:sp>
      <p:sp>
        <p:nvSpPr>
          <p:cNvPr id="15" name="Footer Placeholder 7">
            <a:extLst>
              <a:ext uri="{FF2B5EF4-FFF2-40B4-BE49-F238E27FC236}">
                <a16:creationId xmlns:a16="http://schemas.microsoft.com/office/drawing/2014/main" id="{6FC5B29D-4C83-86D7-3B0F-06222537EFD4}"/>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pic>
        <p:nvPicPr>
          <p:cNvPr id="8" name="Picture 7">
            <a:extLst>
              <a:ext uri="{FF2B5EF4-FFF2-40B4-BE49-F238E27FC236}">
                <a16:creationId xmlns:a16="http://schemas.microsoft.com/office/drawing/2014/main" id="{7E2CAE8C-C4F6-3D8E-581E-9118F2337091}"/>
              </a:ext>
            </a:extLst>
          </p:cNvPr>
          <p:cNvPicPr>
            <a:picLocks noChangeAspect="1"/>
          </p:cNvPicPr>
          <p:nvPr/>
        </p:nvPicPr>
        <p:blipFill>
          <a:blip r:embed="rId4"/>
          <a:stretch>
            <a:fillRect/>
          </a:stretch>
        </p:blipFill>
        <p:spPr>
          <a:xfrm>
            <a:off x="7315200" y="3108960"/>
            <a:ext cx="4686300" cy="3000375"/>
          </a:xfrm>
          <a:prstGeom prst="rect">
            <a:avLst/>
          </a:prstGeom>
          <a:ln>
            <a:solidFill>
              <a:schemeClr val="tx1"/>
            </a:solidFill>
          </a:ln>
        </p:spPr>
      </p:pic>
      <p:sp>
        <p:nvSpPr>
          <p:cNvPr id="9" name="TextBox 8">
            <a:extLst>
              <a:ext uri="{FF2B5EF4-FFF2-40B4-BE49-F238E27FC236}">
                <a16:creationId xmlns:a16="http://schemas.microsoft.com/office/drawing/2014/main" id="{8E065D94-6E2E-02CF-C951-A8D89A593F98}"/>
              </a:ext>
            </a:extLst>
          </p:cNvPr>
          <p:cNvSpPr txBox="1"/>
          <p:nvPr/>
        </p:nvSpPr>
        <p:spPr>
          <a:xfrm>
            <a:off x="3291840" y="3383280"/>
            <a:ext cx="3423309" cy="338554"/>
          </a:xfrm>
          <a:prstGeom prst="rect">
            <a:avLst/>
          </a:prstGeom>
          <a:solidFill>
            <a:schemeClr val="accent2">
              <a:lumMod val="75000"/>
              <a:alpha val="70000"/>
            </a:schemeClr>
          </a:solidFill>
          <a:effectLst>
            <a:softEdge rad="50800"/>
          </a:effectLst>
        </p:spPr>
        <p:txBody>
          <a:bodyPr wrap="none" rtlCol="0">
            <a:spAutoFit/>
          </a:bodyPr>
          <a:lstStyle/>
          <a:p>
            <a:r>
              <a:rPr lang="en-US" sz="1600" dirty="0">
                <a:solidFill>
                  <a:schemeClr val="bg1"/>
                </a:solidFill>
                <a:latin typeface="Goudy Old Style" panose="02020502050305020303" pitchFamily="18" charset="0"/>
              </a:rPr>
              <a:t>On the front of the ID Card we can see:</a:t>
            </a:r>
          </a:p>
        </p:txBody>
      </p:sp>
      <p:sp>
        <p:nvSpPr>
          <p:cNvPr id="13" name="Rectangle 12">
            <a:extLst>
              <a:ext uri="{FF2B5EF4-FFF2-40B4-BE49-F238E27FC236}">
                <a16:creationId xmlns:a16="http://schemas.microsoft.com/office/drawing/2014/main" id="{8868A6F2-5DB0-399D-CB89-7C836517BC07}"/>
              </a:ext>
            </a:extLst>
          </p:cNvPr>
          <p:cNvSpPr/>
          <p:nvPr/>
        </p:nvSpPr>
        <p:spPr>
          <a:xfrm>
            <a:off x="7431447" y="3848100"/>
            <a:ext cx="1200150" cy="284919"/>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9C59D2E-732F-8B2F-C4BC-CB3C982B733A}"/>
              </a:ext>
            </a:extLst>
          </p:cNvPr>
          <p:cNvSpPr/>
          <p:nvPr/>
        </p:nvSpPr>
        <p:spPr>
          <a:xfrm>
            <a:off x="7431447" y="4152069"/>
            <a:ext cx="1200150" cy="284919"/>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5073474-76D9-F17A-A980-F7464B6942E5}"/>
              </a:ext>
            </a:extLst>
          </p:cNvPr>
          <p:cNvSpPr/>
          <p:nvPr/>
        </p:nvSpPr>
        <p:spPr>
          <a:xfrm>
            <a:off x="7465682" y="4483802"/>
            <a:ext cx="1621167" cy="284919"/>
          </a:xfrm>
          <a:prstGeom prst="rect">
            <a:avLst/>
          </a:pr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59D86EF-673E-9895-D9A0-BD8CF8951F92}"/>
              </a:ext>
            </a:extLst>
          </p:cNvPr>
          <p:cNvSpPr/>
          <p:nvPr/>
        </p:nvSpPr>
        <p:spPr>
          <a:xfrm>
            <a:off x="9686924" y="4457162"/>
            <a:ext cx="1621167" cy="284919"/>
          </a:xfrm>
          <a:prstGeom prst="rect">
            <a:avLst/>
          </a:pr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550EF7C-CF7B-7FE4-5897-A43B48909DC3}"/>
              </a:ext>
            </a:extLst>
          </p:cNvPr>
          <p:cNvSpPr/>
          <p:nvPr/>
        </p:nvSpPr>
        <p:spPr>
          <a:xfrm>
            <a:off x="9686900" y="4748424"/>
            <a:ext cx="1743100" cy="555096"/>
          </a:xfrm>
          <a:prstGeom prst="rect">
            <a:avLst/>
          </a:pr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6E3B2C7-53CB-1AFB-E742-8F241C7D6F2F}"/>
              </a:ext>
            </a:extLst>
          </p:cNvPr>
          <p:cNvSpPr/>
          <p:nvPr/>
        </p:nvSpPr>
        <p:spPr>
          <a:xfrm>
            <a:off x="10608945" y="3838575"/>
            <a:ext cx="411480" cy="18833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E9430D6-9E05-D719-9342-5926990235A4}"/>
              </a:ext>
            </a:extLst>
          </p:cNvPr>
          <p:cNvSpPr txBox="1"/>
          <p:nvPr/>
        </p:nvSpPr>
        <p:spPr>
          <a:xfrm>
            <a:off x="365760" y="4572000"/>
            <a:ext cx="3148965" cy="1077218"/>
          </a:xfrm>
          <a:prstGeom prst="rect">
            <a:avLst/>
          </a:prstGeom>
          <a:solidFill>
            <a:schemeClr val="accent2">
              <a:lumMod val="75000"/>
              <a:alpha val="70000"/>
            </a:schemeClr>
          </a:solidFill>
          <a:effectLst>
            <a:softEdge rad="50800"/>
          </a:effectLst>
        </p:spPr>
        <p:txBody>
          <a:bodyPr wrap="square" rtlCol="0">
            <a:spAutoFit/>
          </a:bodyPr>
          <a:lstStyle/>
          <a:p>
            <a:r>
              <a:rPr lang="en-US" sz="1600" b="1" dirty="0">
                <a:solidFill>
                  <a:srgbClr val="FFFF00"/>
                </a:solidFill>
                <a:latin typeface="Goudy Old Style" panose="02020502050305020303" pitchFamily="18" charset="0"/>
              </a:rPr>
              <a:t>Critical Info</a:t>
            </a:r>
            <a:r>
              <a:rPr lang="en-US" sz="1600" dirty="0">
                <a:solidFill>
                  <a:schemeClr val="bg1"/>
                </a:solidFill>
                <a:latin typeface="Goudy Old Style" panose="02020502050305020303" pitchFamily="18" charset="0"/>
              </a:rPr>
              <a:t>: When providing members with this information, be sure to include the Alpha Prefix when giving them the Member ID#.</a:t>
            </a:r>
          </a:p>
        </p:txBody>
      </p:sp>
    </p:spTree>
    <p:extLst>
      <p:ext uri="{BB962C8B-B14F-4D97-AF65-F5344CB8AC3E}">
        <p14:creationId xmlns:p14="http://schemas.microsoft.com/office/powerpoint/2010/main" val="357207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par>
                          <p:cTn id="13" fill="hold">
                            <p:stCondLst>
                              <p:cond delay="500"/>
                            </p:stCondLst>
                            <p:childTnLst>
                              <p:par>
                                <p:cTn id="14" presetID="21" presetClass="entr" presetSubtype="1" fill="hold"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0" presetClass="entr" presetSubtype="0" fill="hold" grpId="0" nodeType="afterEffect">
                                  <p:stCondLst>
                                    <p:cond delay="250"/>
                                  </p:stCondLst>
                                  <p:childTnLst>
                                    <p:set>
                                      <p:cBhvr>
                                        <p:cTn id="24" dur="1" fill="hold">
                                          <p:stCondLst>
                                            <p:cond delay="0"/>
                                          </p:stCondLst>
                                        </p:cTn>
                                        <p:tgtEl>
                                          <p:spTgt spid="11">
                                            <p:bg/>
                                          </p:spTgt>
                                        </p:tgtEl>
                                        <p:attrNameLst>
                                          <p:attrName>style.visibility</p:attrName>
                                        </p:attrNameLst>
                                      </p:cBhvr>
                                      <p:to>
                                        <p:strVal val="visible"/>
                                      </p:to>
                                    </p:set>
                                    <p:animEffect transition="in" filter="fade">
                                      <p:cBhvr>
                                        <p:cTn id="25" dur="500"/>
                                        <p:tgtEl>
                                          <p:spTgt spid="11">
                                            <p:bg/>
                                          </p:spTgt>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fade">
                                      <p:cBhvr>
                                        <p:cTn id="28" dur="500"/>
                                        <p:tgtEl>
                                          <p:spTgt spid="11">
                                            <p:txEl>
                                              <p:pRg st="0" end="0"/>
                                            </p:txEl>
                                          </p:spTgt>
                                        </p:tgtEl>
                                      </p:cBhvr>
                                    </p:animEffect>
                                  </p:childTnLst>
                                </p:cTn>
                              </p:par>
                            </p:childTnLst>
                          </p:cTn>
                        </p:par>
                        <p:par>
                          <p:cTn id="29" fill="hold">
                            <p:stCondLst>
                              <p:cond delay="1250"/>
                            </p:stCondLst>
                            <p:childTnLst>
                              <p:par>
                                <p:cTn id="30" presetID="10" presetClass="entr" presetSubtype="0" fill="hold" grpId="0" nodeType="afterEffect">
                                  <p:stCondLst>
                                    <p:cond delay="25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fade">
                                      <p:cBhvr>
                                        <p:cTn id="37" dur="500"/>
                                        <p:tgtEl>
                                          <p:spTgt spid="11">
                                            <p:txEl>
                                              <p:pRg st="1" end="1"/>
                                            </p:txEl>
                                          </p:spTgt>
                                        </p:tgtEl>
                                      </p:cBhvr>
                                    </p:animEffect>
                                  </p:childTnLst>
                                </p:cTn>
                              </p:par>
                            </p:childTnLst>
                          </p:cTn>
                        </p:par>
                        <p:par>
                          <p:cTn id="38" fill="hold">
                            <p:stCondLst>
                              <p:cond delay="500"/>
                            </p:stCondLst>
                            <p:childTnLst>
                              <p:par>
                                <p:cTn id="39" presetID="10" presetClass="entr" presetSubtype="0" fill="hold" grpId="0" nodeType="afterEffect">
                                  <p:stCondLst>
                                    <p:cond delay="25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xEl>
                                              <p:pRg st="2" end="2"/>
                                            </p:txEl>
                                          </p:spTgt>
                                        </p:tgtEl>
                                        <p:attrNameLst>
                                          <p:attrName>style.visibility</p:attrName>
                                        </p:attrNameLst>
                                      </p:cBhvr>
                                      <p:to>
                                        <p:strVal val="visible"/>
                                      </p:to>
                                    </p:set>
                                    <p:animEffect transition="in" filter="fade">
                                      <p:cBhvr>
                                        <p:cTn id="46" dur="500"/>
                                        <p:tgtEl>
                                          <p:spTgt spid="11">
                                            <p:txEl>
                                              <p:pRg st="2" end="2"/>
                                            </p:txEl>
                                          </p:spTgt>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1">
                                            <p:txEl>
                                              <p:pRg st="3" end="3"/>
                                            </p:txEl>
                                          </p:spTgt>
                                        </p:tgtEl>
                                        <p:attrNameLst>
                                          <p:attrName>style.visibility</p:attrName>
                                        </p:attrNameLst>
                                      </p:cBhvr>
                                      <p:to>
                                        <p:strVal val="visible"/>
                                      </p:to>
                                    </p:set>
                                    <p:animEffect transition="in" filter="fade">
                                      <p:cBhvr>
                                        <p:cTn id="50" dur="500"/>
                                        <p:tgtEl>
                                          <p:spTgt spid="11">
                                            <p:txEl>
                                              <p:pRg st="3" end="3"/>
                                            </p:txEl>
                                          </p:spTgt>
                                        </p:tgtEl>
                                      </p:cBhvr>
                                    </p:animEffect>
                                  </p:childTnLst>
                                </p:cTn>
                              </p:par>
                            </p:childTnLst>
                          </p:cTn>
                        </p:par>
                        <p:par>
                          <p:cTn id="51" fill="hold">
                            <p:stCondLst>
                              <p:cond delay="1000"/>
                            </p:stCondLst>
                            <p:childTnLst>
                              <p:par>
                                <p:cTn id="52" presetID="10" presetClass="entr" presetSubtype="0" fill="hold" grpId="0" nodeType="afterEffect">
                                  <p:stCondLst>
                                    <p:cond delay="25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1">
                                            <p:txEl>
                                              <p:pRg st="4" end="4"/>
                                            </p:txEl>
                                          </p:spTgt>
                                        </p:tgtEl>
                                        <p:attrNameLst>
                                          <p:attrName>style.visibility</p:attrName>
                                        </p:attrNameLst>
                                      </p:cBhvr>
                                      <p:to>
                                        <p:strVal val="visible"/>
                                      </p:to>
                                    </p:set>
                                    <p:animEffect transition="in" filter="fade">
                                      <p:cBhvr>
                                        <p:cTn id="59" dur="500"/>
                                        <p:tgtEl>
                                          <p:spTgt spid="11">
                                            <p:txEl>
                                              <p:pRg st="4" end="4"/>
                                            </p:txEl>
                                          </p:spTgt>
                                        </p:tgtEl>
                                      </p:cBhvr>
                                    </p:animEffect>
                                  </p:childTnLst>
                                </p:cTn>
                              </p:par>
                            </p:childTnLst>
                          </p:cTn>
                        </p:par>
                        <p:par>
                          <p:cTn id="60" fill="hold">
                            <p:stCondLst>
                              <p:cond delay="500"/>
                            </p:stCondLst>
                            <p:childTnLst>
                              <p:par>
                                <p:cTn id="61" presetID="10" presetClass="entr" presetSubtype="0" fill="hold" grpId="0" nodeType="afterEffect">
                                  <p:stCondLst>
                                    <p:cond delay="25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1">
                                            <p:txEl>
                                              <p:pRg st="5" end="5"/>
                                            </p:txEl>
                                          </p:spTgt>
                                        </p:tgtEl>
                                        <p:attrNameLst>
                                          <p:attrName>style.visibility</p:attrName>
                                        </p:attrNameLst>
                                      </p:cBhvr>
                                      <p:to>
                                        <p:strVal val="visible"/>
                                      </p:to>
                                    </p:set>
                                    <p:animEffect transition="in" filter="fade">
                                      <p:cBhvr>
                                        <p:cTn id="68" dur="500"/>
                                        <p:tgtEl>
                                          <p:spTgt spid="11">
                                            <p:txEl>
                                              <p:pRg st="5" end="5"/>
                                            </p:txEl>
                                          </p:spTgt>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11">
                                            <p:txEl>
                                              <p:pRg st="6" end="6"/>
                                            </p:txEl>
                                          </p:spTgt>
                                        </p:tgtEl>
                                        <p:attrNameLst>
                                          <p:attrName>style.visibility</p:attrName>
                                        </p:attrNameLst>
                                      </p:cBhvr>
                                      <p:to>
                                        <p:strVal val="visible"/>
                                      </p:to>
                                    </p:set>
                                    <p:animEffect transition="in" filter="fade">
                                      <p:cBhvr>
                                        <p:cTn id="72" dur="500"/>
                                        <p:tgtEl>
                                          <p:spTgt spid="11">
                                            <p:txEl>
                                              <p:pRg st="6" end="6"/>
                                            </p:txEl>
                                          </p:spTgt>
                                        </p:tgtEl>
                                      </p:cBhvr>
                                    </p:animEffect>
                                  </p:childTnLst>
                                </p:cTn>
                              </p:par>
                            </p:childTnLst>
                          </p:cTn>
                        </p:par>
                        <p:par>
                          <p:cTn id="73" fill="hold">
                            <p:stCondLst>
                              <p:cond delay="1000"/>
                            </p:stCondLst>
                            <p:childTnLst>
                              <p:par>
                                <p:cTn id="74" presetID="10" presetClass="entr" presetSubtype="0" fill="hold" grpId="0" nodeType="afterEffect">
                                  <p:stCondLst>
                                    <p:cond delay="25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500"/>
                                        <p:tgtEl>
                                          <p:spTgt spid="2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1">
                                            <p:txEl>
                                              <p:pRg st="7" end="7"/>
                                            </p:txEl>
                                          </p:spTgt>
                                        </p:tgtEl>
                                        <p:attrNameLst>
                                          <p:attrName>style.visibility</p:attrName>
                                        </p:attrNameLst>
                                      </p:cBhvr>
                                      <p:to>
                                        <p:strVal val="visible"/>
                                      </p:to>
                                    </p:set>
                                    <p:animEffect transition="in" filter="fade">
                                      <p:cBhvr>
                                        <p:cTn id="81" dur="500"/>
                                        <p:tgtEl>
                                          <p:spTgt spid="11">
                                            <p:txEl>
                                              <p:pRg st="7" end="7"/>
                                            </p:txEl>
                                          </p:spTgt>
                                        </p:tgtEl>
                                      </p:cBhvr>
                                    </p:animEffect>
                                  </p:childTnLst>
                                </p:cTn>
                              </p:par>
                            </p:childTnLst>
                          </p:cTn>
                        </p:par>
                        <p:par>
                          <p:cTn id="82" fill="hold">
                            <p:stCondLst>
                              <p:cond delay="500"/>
                            </p:stCondLst>
                            <p:childTnLst>
                              <p:par>
                                <p:cTn id="83" presetID="10" presetClass="entr" presetSubtype="0" fill="hold" grpId="0" nodeType="afterEffect">
                                  <p:stCondLst>
                                    <p:cond delay="0"/>
                                  </p:stCondLst>
                                  <p:childTnLst>
                                    <p:set>
                                      <p:cBhvr>
                                        <p:cTn id="84" dur="1" fill="hold">
                                          <p:stCondLst>
                                            <p:cond delay="0"/>
                                          </p:stCondLst>
                                        </p:cTn>
                                        <p:tgtEl>
                                          <p:spTgt spid="11">
                                            <p:txEl>
                                              <p:pRg st="8" end="8"/>
                                            </p:txEl>
                                          </p:spTgt>
                                        </p:tgtEl>
                                        <p:attrNameLst>
                                          <p:attrName>style.visibility</p:attrName>
                                        </p:attrNameLst>
                                      </p:cBhvr>
                                      <p:to>
                                        <p:strVal val="visible"/>
                                      </p:to>
                                    </p:set>
                                    <p:animEffect transition="in" filter="fade">
                                      <p:cBhvr>
                                        <p:cTn id="85" dur="500"/>
                                        <p:tgtEl>
                                          <p:spTgt spid="11">
                                            <p:txEl>
                                              <p:pRg st="8" end="8"/>
                                            </p:txEl>
                                          </p:spTgt>
                                        </p:tgtEl>
                                      </p:cBhvr>
                                    </p:animEffect>
                                  </p:childTnLst>
                                </p:cTn>
                              </p:par>
                            </p:childTnLst>
                          </p:cTn>
                        </p:par>
                        <p:par>
                          <p:cTn id="86" fill="hold">
                            <p:stCondLst>
                              <p:cond delay="1000"/>
                            </p:stCondLst>
                            <p:childTnLst>
                              <p:par>
                                <p:cTn id="87" presetID="10" presetClass="entr" presetSubtype="0" fill="hold" grpId="0" nodeType="afterEffect">
                                  <p:stCondLst>
                                    <p:cond delay="25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500"/>
                                        <p:tgtEl>
                                          <p:spTgt spid="21"/>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
                                        </p:tgtEl>
                                        <p:attrNameLst>
                                          <p:attrName>style.visibility</p:attrName>
                                        </p:attrNameLst>
                                      </p:cBhvr>
                                      <p:to>
                                        <p:strVal val="visible"/>
                                      </p:to>
                                    </p:set>
                                    <p:animEffect transition="in" filter="fade">
                                      <p:cBhvr>
                                        <p:cTn id="9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0" grpId="0" animBg="1"/>
      <p:bldP spid="12" grpId="0" animBg="1"/>
      <p:bldP spid="9" grpId="0" animBg="1"/>
      <p:bldP spid="13" grpId="0" animBg="1"/>
      <p:bldP spid="16" grpId="0" animBg="1"/>
      <p:bldP spid="19" grpId="0" animBg="1"/>
      <p:bldP spid="20" grpId="0" animBg="1"/>
      <p:bldP spid="21" grpId="0" animBg="1"/>
      <p:bldP spid="22" grpId="0" animBg="1"/>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r="-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C33A9-306E-681A-3759-CCDA8DBA2F6C}"/>
              </a:ext>
            </a:extLst>
          </p:cNvPr>
          <p:cNvSpPr>
            <a:spLocks noGrp="1"/>
          </p:cNvSpPr>
          <p:nvPr>
            <p:ph type="title"/>
          </p:nvPr>
        </p:nvSpPr>
        <p:spPr>
          <a:xfrm>
            <a:off x="4754880" y="1005840"/>
            <a:ext cx="1964512" cy="646331"/>
          </a:xfrm>
          <a:solidFill>
            <a:schemeClr val="accent4">
              <a:lumMod val="20000"/>
              <a:lumOff val="80000"/>
              <a:alpha val="70000"/>
            </a:schemeClr>
          </a:solidFill>
          <a:effectLst>
            <a:softEdge rad="50800"/>
          </a:effectLst>
        </p:spPr>
        <p:txBody>
          <a:bodyPr wrap="none">
            <a:spAutoFit/>
          </a:bodyPr>
          <a:lstStyle/>
          <a:p>
            <a:pPr algn="ctr"/>
            <a:r>
              <a:rPr lang="en-US" sz="4000" dirty="0"/>
              <a:t>Agenda</a:t>
            </a:r>
          </a:p>
        </p:txBody>
      </p:sp>
      <p:sp>
        <p:nvSpPr>
          <p:cNvPr id="7" name="Footer Placeholder 7">
            <a:extLst>
              <a:ext uri="{FF2B5EF4-FFF2-40B4-BE49-F238E27FC236}">
                <a16:creationId xmlns:a16="http://schemas.microsoft.com/office/drawing/2014/main" id="{E07CE488-9903-73D3-9507-D8342A47F7EB}"/>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
        <p:nvSpPr>
          <p:cNvPr id="2" name="Text Placeholder 4">
            <a:extLst>
              <a:ext uri="{FF2B5EF4-FFF2-40B4-BE49-F238E27FC236}">
                <a16:creationId xmlns:a16="http://schemas.microsoft.com/office/drawing/2014/main" id="{FE7F2FC7-566A-4542-0611-0DA438244FDA}"/>
              </a:ext>
            </a:extLst>
          </p:cNvPr>
          <p:cNvSpPr txBox="1">
            <a:spLocks/>
          </p:cNvSpPr>
          <p:nvPr/>
        </p:nvSpPr>
        <p:spPr>
          <a:xfrm>
            <a:off x="1463040" y="2194560"/>
            <a:ext cx="2088649" cy="424732"/>
          </a:xfrm>
          <a:prstGeom prst="rect">
            <a:avLst/>
          </a:prstGeom>
          <a:solidFill>
            <a:schemeClr val="accent4">
              <a:lumMod val="20000"/>
              <a:lumOff val="80000"/>
              <a:alpha val="70000"/>
            </a:schemeClr>
          </a:solidFill>
          <a:effectLst>
            <a:softEdge rad="50800"/>
          </a:effectLst>
        </p:spPr>
        <p:txBody>
          <a:bodyPr vert="horz" wrap="none" lIns="91440" tIns="45720" rIns="91440" bIns="45720" rtlCol="0" anchor="t" anchorCtr="0">
            <a:sp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2">
                    <a:lumMod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9pPr>
          </a:lstStyle>
          <a:p>
            <a:pPr algn="ctr"/>
            <a:r>
              <a:rPr lang="en-US" sz="2400" b="1" dirty="0">
                <a:solidFill>
                  <a:schemeClr val="accent2">
                    <a:lumMod val="75000"/>
                  </a:schemeClr>
                </a:solidFill>
              </a:rPr>
              <a:t>Standard Plans</a:t>
            </a:r>
          </a:p>
        </p:txBody>
      </p:sp>
      <p:sp>
        <p:nvSpPr>
          <p:cNvPr id="5" name="Text Placeholder 4">
            <a:extLst>
              <a:ext uri="{FF2B5EF4-FFF2-40B4-BE49-F238E27FC236}">
                <a16:creationId xmlns:a16="http://schemas.microsoft.com/office/drawing/2014/main" id="{10E3D928-1482-59C9-0B35-74F938D3AA25}"/>
              </a:ext>
            </a:extLst>
          </p:cNvPr>
          <p:cNvSpPr txBox="1">
            <a:spLocks/>
          </p:cNvSpPr>
          <p:nvPr/>
        </p:nvSpPr>
        <p:spPr>
          <a:xfrm>
            <a:off x="4676174" y="2834640"/>
            <a:ext cx="2523769" cy="424732"/>
          </a:xfrm>
          <a:prstGeom prst="rect">
            <a:avLst/>
          </a:prstGeom>
          <a:solidFill>
            <a:schemeClr val="accent4">
              <a:lumMod val="20000"/>
              <a:lumOff val="80000"/>
              <a:alpha val="70000"/>
            </a:schemeClr>
          </a:solidFill>
          <a:effectLst>
            <a:softEdge rad="50800"/>
          </a:effectLst>
        </p:spPr>
        <p:txBody>
          <a:bodyPr vert="horz" wrap="none" lIns="91440" tIns="45720" rIns="91440" bIns="45720" rtlCol="0" anchor="t" anchorCtr="0">
            <a:sp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2">
                    <a:lumMod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9pPr>
          </a:lstStyle>
          <a:p>
            <a:pPr algn="ctr"/>
            <a:r>
              <a:rPr lang="en-US" sz="2400" b="1" dirty="0" err="1">
                <a:solidFill>
                  <a:schemeClr val="accent2">
                    <a:lumMod val="75000"/>
                  </a:schemeClr>
                </a:solidFill>
              </a:rPr>
              <a:t>MDLive</a:t>
            </a:r>
            <a:r>
              <a:rPr lang="en-US" sz="2400" b="1" dirty="0">
                <a:solidFill>
                  <a:schemeClr val="accent2">
                    <a:lumMod val="75000"/>
                  </a:schemeClr>
                </a:solidFill>
              </a:rPr>
              <a:t> Expansion</a:t>
            </a:r>
          </a:p>
        </p:txBody>
      </p:sp>
      <p:sp>
        <p:nvSpPr>
          <p:cNvPr id="6" name="Text Placeholder 4">
            <a:extLst>
              <a:ext uri="{FF2B5EF4-FFF2-40B4-BE49-F238E27FC236}">
                <a16:creationId xmlns:a16="http://schemas.microsoft.com/office/drawing/2014/main" id="{C1F47291-01B0-CA8E-2550-9D17C20210D5}"/>
              </a:ext>
            </a:extLst>
          </p:cNvPr>
          <p:cNvSpPr txBox="1">
            <a:spLocks/>
          </p:cNvSpPr>
          <p:nvPr/>
        </p:nvSpPr>
        <p:spPr>
          <a:xfrm>
            <a:off x="8229600" y="3474720"/>
            <a:ext cx="2409506" cy="424732"/>
          </a:xfrm>
          <a:prstGeom prst="rect">
            <a:avLst/>
          </a:prstGeom>
          <a:solidFill>
            <a:schemeClr val="accent4">
              <a:lumMod val="20000"/>
              <a:lumOff val="80000"/>
              <a:alpha val="70000"/>
            </a:schemeClr>
          </a:solidFill>
          <a:effectLst>
            <a:softEdge rad="50800"/>
          </a:effectLst>
        </p:spPr>
        <p:txBody>
          <a:bodyPr vert="horz" wrap="none" lIns="91440" tIns="45720" rIns="91440" bIns="45720" rtlCol="0" anchor="t" anchorCtr="0">
            <a:spAutoFit/>
          </a:bodyPr>
          <a:lstStyle>
            <a:defPPr>
              <a:defRPr lang="en-US"/>
            </a:defPPr>
            <a:lvl1pPr indent="0" algn="ctr">
              <a:lnSpc>
                <a:spcPct val="90000"/>
              </a:lnSpc>
              <a:spcBef>
                <a:spcPts val="1000"/>
              </a:spcBef>
              <a:buFont typeface="Arial" panose="020B0604020202020204" pitchFamily="34" charset="0"/>
              <a:buNone/>
              <a:defRPr sz="2400" b="1">
                <a:solidFill>
                  <a:schemeClr val="accent2">
                    <a:lumMod val="75000"/>
                  </a:schemeClr>
                </a:solidFill>
              </a:defRPr>
            </a:lvl1pPr>
            <a:lvl2pPr indent="0">
              <a:lnSpc>
                <a:spcPct val="90000"/>
              </a:lnSpc>
              <a:spcBef>
                <a:spcPts val="500"/>
              </a:spcBef>
              <a:buFont typeface="Arial" panose="020B0604020202020204" pitchFamily="34" charset="0"/>
              <a:buNone/>
              <a:defRPr>
                <a:solidFill>
                  <a:schemeClr val="tx1">
                    <a:tint val="75000"/>
                  </a:schemeClr>
                </a:solidFill>
              </a:defRPr>
            </a:lvl2pPr>
            <a:lvl3pPr indent="0">
              <a:lnSpc>
                <a:spcPct val="90000"/>
              </a:lnSpc>
              <a:spcBef>
                <a:spcPts val="500"/>
              </a:spcBef>
              <a:buFont typeface="Arial" panose="020B0604020202020204" pitchFamily="34" charset="0"/>
              <a:buNone/>
              <a:defRPr sz="1600">
                <a:solidFill>
                  <a:schemeClr val="tx1">
                    <a:tint val="75000"/>
                  </a:schemeClr>
                </a:solidFill>
              </a:defRPr>
            </a:lvl3pPr>
            <a:lvl4pPr indent="0">
              <a:lnSpc>
                <a:spcPct val="90000"/>
              </a:lnSpc>
              <a:spcBef>
                <a:spcPts val="500"/>
              </a:spcBef>
              <a:buFont typeface="Arial" panose="020B0604020202020204" pitchFamily="34" charset="0"/>
              <a:buNone/>
              <a:defRPr sz="1400">
                <a:solidFill>
                  <a:schemeClr val="tx1">
                    <a:tint val="75000"/>
                  </a:schemeClr>
                </a:solidFill>
              </a:defRPr>
            </a:lvl4pPr>
            <a:lvl5pPr indent="0">
              <a:lnSpc>
                <a:spcPct val="90000"/>
              </a:lnSpc>
              <a:spcBef>
                <a:spcPts val="500"/>
              </a:spcBef>
              <a:buFont typeface="Arial" panose="020B0604020202020204" pitchFamily="34" charset="0"/>
              <a:buNone/>
              <a:defRPr sz="1400">
                <a:solidFill>
                  <a:schemeClr val="tx1">
                    <a:tint val="75000"/>
                  </a:schemeClr>
                </a:solidFill>
              </a:defRPr>
            </a:lvl5pPr>
            <a:lvl6pPr indent="0">
              <a:lnSpc>
                <a:spcPct val="90000"/>
              </a:lnSpc>
              <a:spcBef>
                <a:spcPts val="500"/>
              </a:spcBef>
              <a:buFont typeface="Arial" panose="020B0604020202020204" pitchFamily="34" charset="0"/>
              <a:buNone/>
              <a:defRPr sz="1400">
                <a:solidFill>
                  <a:schemeClr val="tx1">
                    <a:tint val="75000"/>
                  </a:schemeClr>
                </a:solidFill>
              </a:defRPr>
            </a:lvl6pPr>
            <a:lvl7pPr indent="0">
              <a:lnSpc>
                <a:spcPct val="90000"/>
              </a:lnSpc>
              <a:spcBef>
                <a:spcPts val="500"/>
              </a:spcBef>
              <a:buFont typeface="Arial" panose="020B0604020202020204" pitchFamily="34" charset="0"/>
              <a:buNone/>
              <a:defRPr sz="1400">
                <a:solidFill>
                  <a:schemeClr val="tx1">
                    <a:tint val="75000"/>
                  </a:schemeClr>
                </a:solidFill>
              </a:defRPr>
            </a:lvl7pPr>
            <a:lvl8pPr indent="0">
              <a:lnSpc>
                <a:spcPct val="90000"/>
              </a:lnSpc>
              <a:spcBef>
                <a:spcPts val="500"/>
              </a:spcBef>
              <a:buFont typeface="Arial" panose="020B0604020202020204" pitchFamily="34" charset="0"/>
              <a:buNone/>
              <a:defRPr sz="1400">
                <a:solidFill>
                  <a:schemeClr val="tx1">
                    <a:tint val="75000"/>
                  </a:schemeClr>
                </a:solidFill>
              </a:defRPr>
            </a:lvl8pPr>
            <a:lvl9pPr indent="0">
              <a:lnSpc>
                <a:spcPct val="90000"/>
              </a:lnSpc>
              <a:spcBef>
                <a:spcPts val="500"/>
              </a:spcBef>
              <a:buFont typeface="Arial" panose="020B0604020202020204" pitchFamily="34" charset="0"/>
              <a:buNone/>
              <a:defRPr sz="1400">
                <a:solidFill>
                  <a:schemeClr val="tx1">
                    <a:tint val="75000"/>
                  </a:schemeClr>
                </a:solidFill>
              </a:defRPr>
            </a:lvl9pPr>
          </a:lstStyle>
          <a:p>
            <a:pPr algn="ctr"/>
            <a:r>
              <a:rPr lang="en-US" sz="2400" b="1" dirty="0">
                <a:solidFill>
                  <a:schemeClr val="accent2">
                    <a:lumMod val="75000"/>
                  </a:schemeClr>
                </a:solidFill>
              </a:rPr>
              <a:t>MG/PCP Changes</a:t>
            </a:r>
          </a:p>
        </p:txBody>
      </p:sp>
      <p:sp>
        <p:nvSpPr>
          <p:cNvPr id="3" name="Text Placeholder 4">
            <a:extLst>
              <a:ext uri="{FF2B5EF4-FFF2-40B4-BE49-F238E27FC236}">
                <a16:creationId xmlns:a16="http://schemas.microsoft.com/office/drawing/2014/main" id="{8EF9AFB0-51B3-12C0-E750-03F4B3F6D0FC}"/>
              </a:ext>
            </a:extLst>
          </p:cNvPr>
          <p:cNvSpPr txBox="1">
            <a:spLocks/>
          </p:cNvSpPr>
          <p:nvPr/>
        </p:nvSpPr>
        <p:spPr>
          <a:xfrm>
            <a:off x="5303520" y="4663440"/>
            <a:ext cx="2340192" cy="424732"/>
          </a:xfrm>
          <a:prstGeom prst="rect">
            <a:avLst/>
          </a:prstGeom>
          <a:solidFill>
            <a:schemeClr val="accent4">
              <a:lumMod val="20000"/>
              <a:lumOff val="80000"/>
              <a:alpha val="70000"/>
            </a:schemeClr>
          </a:solidFill>
          <a:effectLst>
            <a:softEdge rad="50800"/>
          </a:effectLst>
        </p:spPr>
        <p:txBody>
          <a:bodyPr vert="horz" wrap="none" lIns="91440" tIns="45720" rIns="91440" bIns="45720" rtlCol="0" anchor="t" anchorCtr="0">
            <a:sp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2">
                    <a:lumMod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9pPr>
          </a:lstStyle>
          <a:p>
            <a:pPr algn="ctr"/>
            <a:r>
              <a:rPr lang="en-US" sz="2400" b="1" dirty="0">
                <a:solidFill>
                  <a:schemeClr val="bg2">
                    <a:lumMod val="25000"/>
                  </a:schemeClr>
                </a:solidFill>
              </a:rPr>
              <a:t>Address Updates</a:t>
            </a:r>
          </a:p>
        </p:txBody>
      </p:sp>
      <p:sp>
        <p:nvSpPr>
          <p:cNvPr id="8" name="Text Placeholder 4">
            <a:extLst>
              <a:ext uri="{FF2B5EF4-FFF2-40B4-BE49-F238E27FC236}">
                <a16:creationId xmlns:a16="http://schemas.microsoft.com/office/drawing/2014/main" id="{C9416572-23EB-C1B3-DF79-4E40EC6DC107}"/>
              </a:ext>
            </a:extLst>
          </p:cNvPr>
          <p:cNvSpPr txBox="1">
            <a:spLocks/>
          </p:cNvSpPr>
          <p:nvPr/>
        </p:nvSpPr>
        <p:spPr>
          <a:xfrm>
            <a:off x="894689" y="4023360"/>
            <a:ext cx="3842655" cy="424732"/>
          </a:xfrm>
          <a:prstGeom prst="rect">
            <a:avLst/>
          </a:prstGeom>
          <a:solidFill>
            <a:schemeClr val="accent4">
              <a:lumMod val="20000"/>
              <a:lumOff val="80000"/>
              <a:alpha val="70000"/>
            </a:schemeClr>
          </a:solidFill>
          <a:effectLst>
            <a:softEdge rad="50800"/>
          </a:effectLst>
        </p:spPr>
        <p:txBody>
          <a:bodyPr vert="horz" wrap="none" lIns="91440" tIns="45720" rIns="91440" bIns="45720" rtlCol="0" anchor="t" anchorCtr="0">
            <a:sp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2">
                    <a:lumMod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9pPr>
          </a:lstStyle>
          <a:p>
            <a:pPr algn="ctr"/>
            <a:r>
              <a:rPr lang="en-US" sz="2400" b="1" dirty="0">
                <a:solidFill>
                  <a:schemeClr val="bg2">
                    <a:lumMod val="25000"/>
                  </a:schemeClr>
                </a:solidFill>
              </a:rPr>
              <a:t>Locating ID Card Information</a:t>
            </a:r>
          </a:p>
        </p:txBody>
      </p:sp>
      <p:sp>
        <p:nvSpPr>
          <p:cNvPr id="9" name="Text Placeholder 4">
            <a:extLst>
              <a:ext uri="{FF2B5EF4-FFF2-40B4-BE49-F238E27FC236}">
                <a16:creationId xmlns:a16="http://schemas.microsoft.com/office/drawing/2014/main" id="{9D2D330B-9696-99AC-DBB1-79D96FFAB6D8}"/>
              </a:ext>
            </a:extLst>
          </p:cNvPr>
          <p:cNvSpPr txBox="1">
            <a:spLocks/>
          </p:cNvSpPr>
          <p:nvPr/>
        </p:nvSpPr>
        <p:spPr>
          <a:xfrm>
            <a:off x="8762509" y="5303520"/>
            <a:ext cx="1457258" cy="424732"/>
          </a:xfrm>
          <a:prstGeom prst="rect">
            <a:avLst/>
          </a:prstGeom>
          <a:solidFill>
            <a:schemeClr val="accent4">
              <a:lumMod val="20000"/>
              <a:lumOff val="80000"/>
              <a:alpha val="70000"/>
            </a:schemeClr>
          </a:solidFill>
          <a:effectLst>
            <a:softEdge rad="50800"/>
          </a:effectLst>
        </p:spPr>
        <p:txBody>
          <a:bodyPr vert="horz" wrap="none" lIns="91440" tIns="45720" rIns="91440" bIns="45720" rtlCol="0" anchor="t" anchorCtr="0">
            <a:sp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bg2">
                    <a:lumMod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400" kern="1200">
                <a:solidFill>
                  <a:schemeClr val="tx1">
                    <a:tint val="75000"/>
                  </a:schemeClr>
                </a:solidFill>
                <a:latin typeface="+mn-lt"/>
                <a:ea typeface="+mn-ea"/>
                <a:cs typeface="+mn-cs"/>
              </a:defRPr>
            </a:lvl9pPr>
          </a:lstStyle>
          <a:p>
            <a:pPr algn="ctr"/>
            <a:r>
              <a:rPr lang="en-US" sz="2400" b="1" dirty="0" err="1">
                <a:solidFill>
                  <a:schemeClr val="bg2">
                    <a:lumMod val="25000"/>
                  </a:schemeClr>
                </a:solidFill>
              </a:rPr>
              <a:t>AutoDraft</a:t>
            </a:r>
            <a:endParaRPr lang="en-US" sz="2400" b="1" dirty="0">
              <a:solidFill>
                <a:schemeClr val="bg2">
                  <a:lumMod val="25000"/>
                </a:schemeClr>
              </a:solidFill>
            </a:endParaRPr>
          </a:p>
        </p:txBody>
      </p:sp>
    </p:spTree>
    <p:extLst>
      <p:ext uri="{BB962C8B-B14F-4D97-AF65-F5344CB8AC3E}">
        <p14:creationId xmlns:p14="http://schemas.microsoft.com/office/powerpoint/2010/main" val="4215521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C33A9-306E-681A-3759-CCDA8DBA2F6C}"/>
              </a:ext>
            </a:extLst>
          </p:cNvPr>
          <p:cNvSpPr>
            <a:spLocks noGrp="1"/>
          </p:cNvSpPr>
          <p:nvPr>
            <p:ph type="title"/>
          </p:nvPr>
        </p:nvSpPr>
        <p:spPr>
          <a:xfrm>
            <a:off x="457200" y="457200"/>
            <a:ext cx="5808385" cy="535531"/>
          </a:xfrm>
          <a:solidFill>
            <a:schemeClr val="accent2">
              <a:lumMod val="75000"/>
              <a:alpha val="70000"/>
            </a:schemeClr>
          </a:solidFill>
          <a:effectLst>
            <a:softEdge rad="50800"/>
          </a:effectLst>
        </p:spPr>
        <p:txBody>
          <a:bodyPr wrap="none">
            <a:spAutoFit/>
          </a:bodyPr>
          <a:lstStyle/>
          <a:p>
            <a:r>
              <a:rPr lang="en-US" dirty="0">
                <a:solidFill>
                  <a:schemeClr val="bg1"/>
                </a:solidFill>
              </a:rPr>
              <a:t>Locating ID Card Information</a:t>
            </a:r>
          </a:p>
        </p:txBody>
      </p:sp>
      <p:sp>
        <p:nvSpPr>
          <p:cNvPr id="5" name="Text Placeholder 4">
            <a:extLst>
              <a:ext uri="{FF2B5EF4-FFF2-40B4-BE49-F238E27FC236}">
                <a16:creationId xmlns:a16="http://schemas.microsoft.com/office/drawing/2014/main" id="{1E643D93-B6AB-E264-5121-150375A944FF}"/>
              </a:ext>
            </a:extLst>
          </p:cNvPr>
          <p:cNvSpPr>
            <a:spLocks noGrp="1"/>
          </p:cNvSpPr>
          <p:nvPr>
            <p:ph type="body" idx="1"/>
          </p:nvPr>
        </p:nvSpPr>
        <p:spPr>
          <a:xfrm>
            <a:off x="1737360" y="1097280"/>
            <a:ext cx="2182392" cy="369332"/>
          </a:xfrm>
          <a:solidFill>
            <a:schemeClr val="accent2">
              <a:lumMod val="75000"/>
              <a:alpha val="70000"/>
            </a:schemeClr>
          </a:solidFill>
          <a:effectLst>
            <a:softEdge rad="50800"/>
          </a:effectLst>
        </p:spPr>
        <p:txBody>
          <a:bodyPr wrap="none" anchor="t" anchorCtr="0">
            <a:spAutoFit/>
          </a:bodyPr>
          <a:lstStyle/>
          <a:p>
            <a:r>
              <a:rPr lang="en-US" dirty="0">
                <a:solidFill>
                  <a:schemeClr val="bg1"/>
                </a:solidFill>
              </a:rPr>
              <a:t>Patient Card in ACE</a:t>
            </a:r>
          </a:p>
        </p:txBody>
      </p:sp>
      <p:sp>
        <p:nvSpPr>
          <p:cNvPr id="2" name="TextBox 1">
            <a:extLst>
              <a:ext uri="{FF2B5EF4-FFF2-40B4-BE49-F238E27FC236}">
                <a16:creationId xmlns:a16="http://schemas.microsoft.com/office/drawing/2014/main" id="{F9DE26CA-FD07-8C9B-630E-EFBB3A2B374E}"/>
              </a:ext>
            </a:extLst>
          </p:cNvPr>
          <p:cNvSpPr txBox="1"/>
          <p:nvPr/>
        </p:nvSpPr>
        <p:spPr>
          <a:xfrm>
            <a:off x="457200" y="2011680"/>
            <a:ext cx="4772025" cy="1077218"/>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If no ID Card displays when you click the </a:t>
            </a:r>
            <a:r>
              <a:rPr lang="en-US" sz="1600" dirty="0" err="1">
                <a:solidFill>
                  <a:schemeClr val="bg1"/>
                </a:solidFill>
                <a:latin typeface="Goudy Old Style" panose="02020502050305020303" pitchFamily="18" charset="0"/>
              </a:rPr>
              <a:t>Vew</a:t>
            </a:r>
            <a:r>
              <a:rPr lang="en-US" sz="1600" dirty="0">
                <a:solidFill>
                  <a:schemeClr val="bg1"/>
                </a:solidFill>
                <a:latin typeface="Goudy Old Style" panose="02020502050305020303" pitchFamily="18" charset="0"/>
              </a:rPr>
              <a:t> ID Card link, we can find the Medical Information (ID#, Alpha Prefix and Group Number) in BAM CSR on the Dashboard Page.</a:t>
            </a:r>
          </a:p>
        </p:txBody>
      </p:sp>
      <p:sp>
        <p:nvSpPr>
          <p:cNvPr id="7" name="Footer Placeholder 7">
            <a:extLst>
              <a:ext uri="{FF2B5EF4-FFF2-40B4-BE49-F238E27FC236}">
                <a16:creationId xmlns:a16="http://schemas.microsoft.com/office/drawing/2014/main" id="{853CD5A6-1376-0916-9684-B230AD23BB6E}"/>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
        <p:nvSpPr>
          <p:cNvPr id="9" name="TextBox 8">
            <a:extLst>
              <a:ext uri="{FF2B5EF4-FFF2-40B4-BE49-F238E27FC236}">
                <a16:creationId xmlns:a16="http://schemas.microsoft.com/office/drawing/2014/main" id="{A6C16808-9817-9C66-1139-9E197B876998}"/>
              </a:ext>
            </a:extLst>
          </p:cNvPr>
          <p:cNvSpPr txBox="1"/>
          <p:nvPr/>
        </p:nvSpPr>
        <p:spPr>
          <a:xfrm>
            <a:off x="4937760" y="4480560"/>
            <a:ext cx="4772025" cy="830997"/>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The BIN and PCN information needed for Prescriptions can be found in ACE Document </a:t>
            </a:r>
            <a:r>
              <a:rPr lang="en-US" sz="1600" dirty="0">
                <a:solidFill>
                  <a:schemeClr val="bg1"/>
                </a:solidFill>
                <a:latin typeface="Goudy Old Style" panose="02020502050305020303" pitchFamily="18" charset="0"/>
                <a:hlinkClick r:id="rId4"/>
              </a:rPr>
              <a:t>RMO HANDLING PRESCRIPTION INQUIRIES</a:t>
            </a:r>
            <a:r>
              <a:rPr lang="en-US" sz="1600" dirty="0">
                <a:solidFill>
                  <a:schemeClr val="bg1"/>
                </a:solidFill>
                <a:latin typeface="Goudy Old Style" panose="02020502050305020303" pitchFamily="18" charset="0"/>
              </a:rPr>
              <a:t>, Article# 000002006.</a:t>
            </a:r>
          </a:p>
        </p:txBody>
      </p:sp>
      <p:pic>
        <p:nvPicPr>
          <p:cNvPr id="10" name="Picture 9">
            <a:extLst>
              <a:ext uri="{FF2B5EF4-FFF2-40B4-BE49-F238E27FC236}">
                <a16:creationId xmlns:a16="http://schemas.microsoft.com/office/drawing/2014/main" id="{CEC7700E-E8CF-18B9-1255-22AACDFCD902}"/>
              </a:ext>
            </a:extLst>
          </p:cNvPr>
          <p:cNvPicPr>
            <a:picLocks noChangeAspect="1"/>
          </p:cNvPicPr>
          <p:nvPr/>
        </p:nvPicPr>
        <p:blipFill>
          <a:blip r:embed="rId5"/>
          <a:stretch>
            <a:fillRect/>
          </a:stretch>
        </p:blipFill>
        <p:spPr>
          <a:xfrm>
            <a:off x="5669280" y="1463040"/>
            <a:ext cx="6170563" cy="2180212"/>
          </a:xfrm>
          <a:prstGeom prst="rect">
            <a:avLst/>
          </a:prstGeom>
          <a:ln>
            <a:solidFill>
              <a:schemeClr val="tx1"/>
            </a:solidFill>
          </a:ln>
        </p:spPr>
      </p:pic>
      <p:sp>
        <p:nvSpPr>
          <p:cNvPr id="8" name="Rectangle 7">
            <a:extLst>
              <a:ext uri="{FF2B5EF4-FFF2-40B4-BE49-F238E27FC236}">
                <a16:creationId xmlns:a16="http://schemas.microsoft.com/office/drawing/2014/main" id="{2359E001-E916-80BF-27BC-5EB741B67931}"/>
              </a:ext>
            </a:extLst>
          </p:cNvPr>
          <p:cNvSpPr/>
          <p:nvPr/>
        </p:nvSpPr>
        <p:spPr>
          <a:xfrm>
            <a:off x="5862906" y="3028056"/>
            <a:ext cx="1695450" cy="200919"/>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C2ABB5-AF6E-A075-764A-6C8DCE84C799}"/>
              </a:ext>
            </a:extLst>
          </p:cNvPr>
          <p:cNvSpPr/>
          <p:nvPr/>
        </p:nvSpPr>
        <p:spPr>
          <a:xfrm>
            <a:off x="8741403" y="3028056"/>
            <a:ext cx="1398228" cy="200919"/>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097B5D9-0972-ECAA-30AB-99E5425A3804}"/>
              </a:ext>
            </a:extLst>
          </p:cNvPr>
          <p:cNvPicPr>
            <a:picLocks noChangeAspect="1"/>
          </p:cNvPicPr>
          <p:nvPr/>
        </p:nvPicPr>
        <p:blipFill>
          <a:blip r:embed="rId6"/>
          <a:stretch>
            <a:fillRect/>
          </a:stretch>
        </p:blipFill>
        <p:spPr>
          <a:xfrm>
            <a:off x="1097280" y="3657600"/>
            <a:ext cx="3409950" cy="2628900"/>
          </a:xfrm>
          <a:prstGeom prst="rect">
            <a:avLst/>
          </a:prstGeom>
          <a:ln>
            <a:solidFill>
              <a:schemeClr val="tx1"/>
            </a:solidFill>
          </a:ln>
        </p:spPr>
      </p:pic>
    </p:spTree>
    <p:extLst>
      <p:ext uri="{BB962C8B-B14F-4D97-AF65-F5344CB8AC3E}">
        <p14:creationId xmlns:p14="http://schemas.microsoft.com/office/powerpoint/2010/main" val="75723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par>
                          <p:cTn id="13" fill="hold">
                            <p:stCondLst>
                              <p:cond delay="50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250"/>
                            </p:stCondLst>
                            <p:childTnLst>
                              <p:par>
                                <p:cTn id="18" presetID="10" presetClass="entr" presetSubtype="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500"/>
                            </p:stCondLst>
                            <p:childTnLst>
                              <p:par>
                                <p:cTn id="27" presetID="21" presetClass="entr" presetSubtype="1" fill="hold" nodeType="afterEffect">
                                  <p:stCondLst>
                                    <p:cond delay="250"/>
                                  </p:stCondLst>
                                  <p:childTnLst>
                                    <p:set>
                                      <p:cBhvr>
                                        <p:cTn id="28" dur="1" fill="hold">
                                          <p:stCondLst>
                                            <p:cond delay="0"/>
                                          </p:stCondLst>
                                        </p:cTn>
                                        <p:tgtEl>
                                          <p:spTgt spid="15"/>
                                        </p:tgtEl>
                                        <p:attrNameLst>
                                          <p:attrName>style.visibility</p:attrName>
                                        </p:attrNameLst>
                                      </p:cBhvr>
                                      <p:to>
                                        <p:strVal val="visible"/>
                                      </p:to>
                                    </p:set>
                                    <p:animEffect transition="in" filter="wheel(1)">
                                      <p:cBhvr>
                                        <p:cTn id="2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8"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A5BC27-89EA-CCA9-07B7-4D48CDEE2CDA}"/>
              </a:ext>
            </a:extLst>
          </p:cNvPr>
          <p:cNvSpPr>
            <a:spLocks noGrp="1"/>
          </p:cNvSpPr>
          <p:nvPr>
            <p:ph type="title"/>
          </p:nvPr>
        </p:nvSpPr>
        <p:spPr>
          <a:xfrm>
            <a:off x="3325745" y="2834640"/>
            <a:ext cx="5385769" cy="923330"/>
          </a:xfrm>
          <a:solidFill>
            <a:schemeClr val="accent2">
              <a:lumMod val="75000"/>
              <a:alpha val="61000"/>
            </a:schemeClr>
          </a:solidFill>
          <a:effectLst>
            <a:softEdge rad="50800"/>
          </a:effectLst>
        </p:spPr>
        <p:txBody>
          <a:bodyPr wrap="none">
            <a:spAutoFit/>
          </a:bodyPr>
          <a:lstStyle/>
          <a:p>
            <a:pPr algn="ctr"/>
            <a:r>
              <a:rPr lang="en-US" dirty="0">
                <a:solidFill>
                  <a:schemeClr val="bg1"/>
                </a:solidFill>
              </a:rPr>
              <a:t>Address Updates</a:t>
            </a:r>
          </a:p>
        </p:txBody>
      </p:sp>
      <p:sp>
        <p:nvSpPr>
          <p:cNvPr id="2" name="Footer Placeholder 7">
            <a:extLst>
              <a:ext uri="{FF2B5EF4-FFF2-40B4-BE49-F238E27FC236}">
                <a16:creationId xmlns:a16="http://schemas.microsoft.com/office/drawing/2014/main" id="{25A9FB76-9C27-A1C5-F93F-444AA3E2299A}"/>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Tree>
    <p:extLst>
      <p:ext uri="{BB962C8B-B14F-4D97-AF65-F5344CB8AC3E}">
        <p14:creationId xmlns:p14="http://schemas.microsoft.com/office/powerpoint/2010/main" val="1223467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C33A9-306E-681A-3759-CCDA8DBA2F6C}"/>
              </a:ext>
            </a:extLst>
          </p:cNvPr>
          <p:cNvSpPr>
            <a:spLocks noGrp="1"/>
          </p:cNvSpPr>
          <p:nvPr>
            <p:ph type="title"/>
          </p:nvPr>
        </p:nvSpPr>
        <p:spPr>
          <a:xfrm>
            <a:off x="6126480" y="457200"/>
            <a:ext cx="3285579" cy="535531"/>
          </a:xfrm>
          <a:solidFill>
            <a:schemeClr val="accent2">
              <a:lumMod val="75000"/>
              <a:alpha val="70000"/>
            </a:schemeClr>
          </a:solidFill>
          <a:effectLst>
            <a:softEdge rad="50800"/>
          </a:effectLst>
        </p:spPr>
        <p:txBody>
          <a:bodyPr wrap="none">
            <a:spAutoFit/>
          </a:bodyPr>
          <a:lstStyle/>
          <a:p>
            <a:r>
              <a:rPr lang="en-US" dirty="0">
                <a:solidFill>
                  <a:schemeClr val="bg1"/>
                </a:solidFill>
              </a:rPr>
              <a:t>Address Updates</a:t>
            </a:r>
          </a:p>
        </p:txBody>
      </p:sp>
      <p:sp>
        <p:nvSpPr>
          <p:cNvPr id="5" name="Text Placeholder 4">
            <a:extLst>
              <a:ext uri="{FF2B5EF4-FFF2-40B4-BE49-F238E27FC236}">
                <a16:creationId xmlns:a16="http://schemas.microsoft.com/office/drawing/2014/main" id="{1E643D93-B6AB-E264-5121-150375A944FF}"/>
              </a:ext>
            </a:extLst>
          </p:cNvPr>
          <p:cNvSpPr>
            <a:spLocks noGrp="1"/>
          </p:cNvSpPr>
          <p:nvPr>
            <p:ph type="body" idx="1"/>
          </p:nvPr>
        </p:nvSpPr>
        <p:spPr>
          <a:xfrm>
            <a:off x="6766560" y="1097280"/>
            <a:ext cx="1810304" cy="369332"/>
          </a:xfrm>
          <a:solidFill>
            <a:schemeClr val="accent2">
              <a:lumMod val="75000"/>
              <a:alpha val="70000"/>
            </a:schemeClr>
          </a:solidFill>
          <a:effectLst>
            <a:softEdge rad="50800"/>
          </a:effectLst>
        </p:spPr>
        <p:txBody>
          <a:bodyPr wrap="none" anchor="t" anchorCtr="0">
            <a:spAutoFit/>
          </a:bodyPr>
          <a:lstStyle/>
          <a:p>
            <a:r>
              <a:rPr lang="en-US" dirty="0">
                <a:solidFill>
                  <a:schemeClr val="bg1"/>
                </a:solidFill>
              </a:rPr>
              <a:t>Process Change</a:t>
            </a:r>
          </a:p>
        </p:txBody>
      </p:sp>
      <p:sp>
        <p:nvSpPr>
          <p:cNvPr id="10" name="TextBox 9">
            <a:extLst>
              <a:ext uri="{FF2B5EF4-FFF2-40B4-BE49-F238E27FC236}">
                <a16:creationId xmlns:a16="http://schemas.microsoft.com/office/drawing/2014/main" id="{9ADDB64D-27D0-741C-A1BA-4A843348D44B}"/>
              </a:ext>
            </a:extLst>
          </p:cNvPr>
          <p:cNvSpPr txBox="1"/>
          <p:nvPr/>
        </p:nvSpPr>
        <p:spPr>
          <a:xfrm>
            <a:off x="4663440" y="1554480"/>
            <a:ext cx="6271260" cy="338554"/>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Effective </a:t>
            </a:r>
            <a:r>
              <a:rPr lang="en-US" sz="1600" i="1" dirty="0">
                <a:solidFill>
                  <a:schemeClr val="bg1"/>
                </a:solidFill>
                <a:latin typeface="Goudy Old Style" panose="02020502050305020303" pitchFamily="18" charset="0"/>
              </a:rPr>
              <a:t>immediately</a:t>
            </a:r>
            <a:r>
              <a:rPr lang="en-US" sz="1600" dirty="0">
                <a:solidFill>
                  <a:schemeClr val="bg1"/>
                </a:solidFill>
                <a:latin typeface="Goudy Old Style" panose="02020502050305020303" pitchFamily="18" charset="0"/>
              </a:rPr>
              <a:t>, we need to verify the member’s address on every call.</a:t>
            </a:r>
          </a:p>
        </p:txBody>
      </p:sp>
      <p:sp>
        <p:nvSpPr>
          <p:cNvPr id="11" name="TextBox 10">
            <a:extLst>
              <a:ext uri="{FF2B5EF4-FFF2-40B4-BE49-F238E27FC236}">
                <a16:creationId xmlns:a16="http://schemas.microsoft.com/office/drawing/2014/main" id="{CA40D917-A101-FF73-2A9A-7065CF072A08}"/>
              </a:ext>
            </a:extLst>
          </p:cNvPr>
          <p:cNvSpPr txBox="1"/>
          <p:nvPr/>
        </p:nvSpPr>
        <p:spPr>
          <a:xfrm>
            <a:off x="2834640" y="2926080"/>
            <a:ext cx="8689463" cy="830997"/>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This change does not mean that we can accept an updated address from just anyone – we still have to follow the Address Change guidelines, but if the PI (or covered Spouse) calls and advises that the address we have is not correct, follow the standard process to </a:t>
            </a:r>
            <a:r>
              <a:rPr lang="en-US" sz="1600" dirty="0" err="1">
                <a:solidFill>
                  <a:schemeClr val="bg1"/>
                </a:solidFill>
                <a:latin typeface="Goudy Old Style" panose="02020502050305020303" pitchFamily="18" charset="0"/>
              </a:rPr>
              <a:t>to</a:t>
            </a:r>
            <a:r>
              <a:rPr lang="en-US" sz="1600" dirty="0">
                <a:solidFill>
                  <a:schemeClr val="bg1"/>
                </a:solidFill>
                <a:latin typeface="Goudy Old Style" panose="02020502050305020303" pitchFamily="18" charset="0"/>
              </a:rPr>
              <a:t> update the address.</a:t>
            </a:r>
          </a:p>
        </p:txBody>
      </p:sp>
      <p:sp>
        <p:nvSpPr>
          <p:cNvPr id="12" name="TextBox 11">
            <a:extLst>
              <a:ext uri="{FF2B5EF4-FFF2-40B4-BE49-F238E27FC236}">
                <a16:creationId xmlns:a16="http://schemas.microsoft.com/office/drawing/2014/main" id="{CF69CC9E-B79A-C43F-19B1-C97C7299BE03}"/>
              </a:ext>
            </a:extLst>
          </p:cNvPr>
          <p:cNvSpPr txBox="1"/>
          <p:nvPr/>
        </p:nvSpPr>
        <p:spPr>
          <a:xfrm>
            <a:off x="4114800" y="2011680"/>
            <a:ext cx="7387590" cy="830997"/>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This change from the documented process is an attempt to make sure that we have correct addresses for our members to reduce the cost of returned mail processing due to invalid addresses.</a:t>
            </a:r>
          </a:p>
        </p:txBody>
      </p:sp>
      <p:sp>
        <p:nvSpPr>
          <p:cNvPr id="13" name="TextBox 12">
            <a:extLst>
              <a:ext uri="{FF2B5EF4-FFF2-40B4-BE49-F238E27FC236}">
                <a16:creationId xmlns:a16="http://schemas.microsoft.com/office/drawing/2014/main" id="{EB9B711C-C191-79C7-7384-04FF88442CBE}"/>
              </a:ext>
            </a:extLst>
          </p:cNvPr>
          <p:cNvSpPr txBox="1"/>
          <p:nvPr/>
        </p:nvSpPr>
        <p:spPr>
          <a:xfrm>
            <a:off x="4343400" y="3840480"/>
            <a:ext cx="7397873" cy="830997"/>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For On Exchange members </a:t>
            </a:r>
            <a:r>
              <a:rPr lang="en-US" sz="1600" i="1" dirty="0">
                <a:solidFill>
                  <a:schemeClr val="bg1"/>
                </a:solidFill>
                <a:latin typeface="Goudy Old Style" panose="02020502050305020303" pitchFamily="18" charset="0"/>
              </a:rPr>
              <a:t>other</a:t>
            </a:r>
            <a:r>
              <a:rPr lang="en-US" sz="1600" dirty="0">
                <a:solidFill>
                  <a:schemeClr val="bg1"/>
                </a:solidFill>
                <a:latin typeface="Goudy Old Style" panose="02020502050305020303" pitchFamily="18" charset="0"/>
              </a:rPr>
              <a:t> than On Exchange New Mexico, if there is an address change, update the Mailing Address in SLP. Then refer the member back to the Exchange to make the updates there as well.</a:t>
            </a:r>
          </a:p>
        </p:txBody>
      </p:sp>
      <p:sp>
        <p:nvSpPr>
          <p:cNvPr id="15" name="Footer Placeholder 7">
            <a:extLst>
              <a:ext uri="{FF2B5EF4-FFF2-40B4-BE49-F238E27FC236}">
                <a16:creationId xmlns:a16="http://schemas.microsoft.com/office/drawing/2014/main" id="{6FC5B29D-4C83-86D7-3B0F-06222537EFD4}"/>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
        <p:nvSpPr>
          <p:cNvPr id="2" name="TextBox 1">
            <a:extLst>
              <a:ext uri="{FF2B5EF4-FFF2-40B4-BE49-F238E27FC236}">
                <a16:creationId xmlns:a16="http://schemas.microsoft.com/office/drawing/2014/main" id="{0DBC7BCE-273E-B88E-9089-2A03DBCDA60B}"/>
              </a:ext>
            </a:extLst>
          </p:cNvPr>
          <p:cNvSpPr txBox="1"/>
          <p:nvPr/>
        </p:nvSpPr>
        <p:spPr>
          <a:xfrm>
            <a:off x="182879" y="6126480"/>
            <a:ext cx="8236294" cy="338554"/>
          </a:xfrm>
          <a:prstGeom prst="rect">
            <a:avLst/>
          </a:prstGeom>
          <a:solidFill>
            <a:schemeClr val="accent2">
              <a:lumMod val="75000"/>
              <a:alpha val="70000"/>
            </a:schemeClr>
          </a:solidFill>
          <a:effectLst>
            <a:softEdge rad="50800"/>
          </a:effectLst>
        </p:spPr>
        <p:txBody>
          <a:bodyPr wrap="none" rtlCol="0">
            <a:spAutoFit/>
          </a:bodyPr>
          <a:lstStyle/>
          <a:p>
            <a:r>
              <a:rPr lang="en-US" sz="1600" b="1" dirty="0">
                <a:solidFill>
                  <a:schemeClr val="bg1"/>
                </a:solidFill>
                <a:latin typeface="Goudy Old Style" panose="02020502050305020303" pitchFamily="18" charset="0"/>
              </a:rPr>
              <a:t>ACE Document Reference</a:t>
            </a:r>
            <a:r>
              <a:rPr lang="en-US" sz="1600" dirty="0">
                <a:solidFill>
                  <a:schemeClr val="bg1"/>
                </a:solidFill>
                <a:latin typeface="Goudy Old Style" panose="02020502050305020303" pitchFamily="18" charset="0"/>
              </a:rPr>
              <a:t>: </a:t>
            </a:r>
            <a:r>
              <a:rPr lang="en-US" sz="1600" dirty="0">
                <a:solidFill>
                  <a:schemeClr val="bg1"/>
                </a:solidFill>
                <a:latin typeface="Goudy Old Style" panose="02020502050305020303" pitchFamily="18" charset="0"/>
                <a:hlinkClick r:id="rId4"/>
              </a:rPr>
              <a:t>RMO CHANGING ADDRESSES GUIDELINE</a:t>
            </a:r>
            <a:r>
              <a:rPr lang="en-US" sz="1600" dirty="0">
                <a:solidFill>
                  <a:schemeClr val="bg1"/>
                </a:solidFill>
                <a:latin typeface="Goudy Old Style" panose="02020502050305020303" pitchFamily="18" charset="0"/>
              </a:rPr>
              <a:t>, Article# 000002762 </a:t>
            </a:r>
          </a:p>
        </p:txBody>
      </p:sp>
      <p:sp>
        <p:nvSpPr>
          <p:cNvPr id="3" name="TextBox 2">
            <a:extLst>
              <a:ext uri="{FF2B5EF4-FFF2-40B4-BE49-F238E27FC236}">
                <a16:creationId xmlns:a16="http://schemas.microsoft.com/office/drawing/2014/main" id="{43A8CB18-EB25-DA87-1CC6-0BC296AB0807}"/>
              </a:ext>
            </a:extLst>
          </p:cNvPr>
          <p:cNvSpPr txBox="1"/>
          <p:nvPr/>
        </p:nvSpPr>
        <p:spPr>
          <a:xfrm>
            <a:off x="3566160" y="4846320"/>
            <a:ext cx="7751286" cy="1077218"/>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For Off Exchange members:</a:t>
            </a:r>
          </a:p>
          <a:p>
            <a:pPr marL="285750" indent="-285750">
              <a:buFont typeface="Wingdings" panose="05000000000000000000" pitchFamily="2" charset="2"/>
              <a:buChar char="v"/>
            </a:pPr>
            <a:r>
              <a:rPr lang="en-US" sz="1600" dirty="0">
                <a:solidFill>
                  <a:schemeClr val="bg1"/>
                </a:solidFill>
                <a:latin typeface="Goudy Old Style" panose="02020502050305020303" pitchFamily="18" charset="0"/>
              </a:rPr>
              <a:t>If there is no Zip Code change update both the Mailing and the Physical Address in SLP.</a:t>
            </a:r>
          </a:p>
          <a:p>
            <a:pPr marL="285750" indent="-285750">
              <a:buFont typeface="Wingdings" panose="05000000000000000000" pitchFamily="2" charset="2"/>
              <a:buChar char="v"/>
            </a:pPr>
            <a:r>
              <a:rPr lang="en-US" sz="1600" dirty="0">
                <a:solidFill>
                  <a:schemeClr val="bg1"/>
                </a:solidFill>
                <a:latin typeface="Goudy Old Style" panose="02020502050305020303" pitchFamily="18" charset="0"/>
              </a:rPr>
              <a:t>If there is a Zip Code change, update the Mailing address in SLP and route a Case to UHUESCA for processing to update the Physical Address.</a:t>
            </a:r>
          </a:p>
        </p:txBody>
      </p:sp>
      <p:sp>
        <p:nvSpPr>
          <p:cNvPr id="6" name="TextBox 5">
            <a:extLst>
              <a:ext uri="{FF2B5EF4-FFF2-40B4-BE49-F238E27FC236}">
                <a16:creationId xmlns:a16="http://schemas.microsoft.com/office/drawing/2014/main" id="{DD0845CF-D259-AFA4-AC6E-C297614126A8}"/>
              </a:ext>
            </a:extLst>
          </p:cNvPr>
          <p:cNvSpPr txBox="1"/>
          <p:nvPr/>
        </p:nvSpPr>
        <p:spPr>
          <a:xfrm>
            <a:off x="182879" y="3840480"/>
            <a:ext cx="2832576" cy="1077218"/>
          </a:xfrm>
          <a:prstGeom prst="rect">
            <a:avLst/>
          </a:prstGeom>
          <a:solidFill>
            <a:schemeClr val="accent2">
              <a:lumMod val="75000"/>
              <a:alpha val="70000"/>
            </a:schemeClr>
          </a:solidFill>
          <a:effectLst>
            <a:softEdge rad="50800"/>
          </a:effectLst>
        </p:spPr>
        <p:txBody>
          <a:bodyPr wrap="square" rtlCol="0">
            <a:spAutoFit/>
          </a:bodyPr>
          <a:lstStyle/>
          <a:p>
            <a:r>
              <a:rPr lang="en-US" sz="1600" b="1" dirty="0">
                <a:solidFill>
                  <a:srgbClr val="FFFF00"/>
                </a:solidFill>
                <a:latin typeface="Goudy Old Style" panose="02020502050305020303" pitchFamily="18" charset="0"/>
              </a:rPr>
              <a:t>Critical Note</a:t>
            </a:r>
            <a:r>
              <a:rPr lang="en-US" sz="1600" dirty="0">
                <a:solidFill>
                  <a:schemeClr val="bg1"/>
                </a:solidFill>
                <a:latin typeface="Goudy Old Style" panose="02020502050305020303" pitchFamily="18" charset="0"/>
              </a:rPr>
              <a:t>: For On Exchange New Mexico, refer the member back to </a:t>
            </a:r>
            <a:r>
              <a:rPr lang="en-US" sz="1600" dirty="0" err="1">
                <a:solidFill>
                  <a:schemeClr val="bg1"/>
                </a:solidFill>
                <a:latin typeface="Goudy Old Style" panose="02020502050305020303" pitchFamily="18" charset="0"/>
              </a:rPr>
              <a:t>BeWellNM</a:t>
            </a:r>
            <a:r>
              <a:rPr lang="en-US" sz="1600" dirty="0">
                <a:solidFill>
                  <a:schemeClr val="bg1"/>
                </a:solidFill>
                <a:latin typeface="Goudy Old Style" panose="02020502050305020303" pitchFamily="18" charset="0"/>
              </a:rPr>
              <a:t> to have the address updated.</a:t>
            </a:r>
          </a:p>
        </p:txBody>
      </p:sp>
    </p:spTree>
    <p:extLst>
      <p:ext uri="{BB962C8B-B14F-4D97-AF65-F5344CB8AC3E}">
        <p14:creationId xmlns:p14="http://schemas.microsoft.com/office/powerpoint/2010/main" val="339461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par>
                          <p:cTn id="23" fill="hold">
                            <p:stCondLst>
                              <p:cond delay="500"/>
                            </p:stCondLst>
                            <p:childTnLst>
                              <p:par>
                                <p:cTn id="24" presetID="10" presetClass="entr" presetSubtype="0" fill="hold" grpId="0" nodeType="afterEffect">
                                  <p:stCondLst>
                                    <p:cond delay="25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bg/>
                                          </p:spTgt>
                                        </p:tgtEl>
                                        <p:attrNameLst>
                                          <p:attrName>style.visibility</p:attrName>
                                        </p:attrNameLst>
                                      </p:cBhvr>
                                      <p:to>
                                        <p:strVal val="visible"/>
                                      </p:to>
                                    </p:set>
                                    <p:animEffect transition="in" filter="fade">
                                      <p:cBhvr>
                                        <p:cTn id="36" dur="500"/>
                                        <p:tgtEl>
                                          <p:spTgt spid="3">
                                            <p:bg/>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animEffect transition="in" filter="fade">
                                      <p:cBhvr>
                                        <p:cTn id="39" dur="500"/>
                                        <p:tgtEl>
                                          <p:spTgt spid="3">
                                            <p:txEl>
                                              <p:pRg st="0" end="0"/>
                                            </p:txEl>
                                          </p:spTgt>
                                        </p:tgtEl>
                                      </p:cBhvr>
                                    </p:animEffect>
                                  </p:childTnLst>
                                </p:cTn>
                              </p:par>
                            </p:childTnLst>
                          </p:cTn>
                        </p:par>
                        <p:par>
                          <p:cTn id="40" fill="hold">
                            <p:stCondLst>
                              <p:cond delay="500"/>
                            </p:stCondLst>
                            <p:childTnLst>
                              <p:par>
                                <p:cTn id="41" presetID="10" presetClass="entr" presetSubtype="0" fill="hold" grpId="0" nodeType="afterEffect">
                                  <p:stCondLst>
                                    <p:cond delay="25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fade">
                                      <p:cBhvr>
                                        <p:cTn id="43" dur="500"/>
                                        <p:tgtEl>
                                          <p:spTgt spid="3">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fade">
                                      <p:cBhvr>
                                        <p:cTn id="48" dur="500"/>
                                        <p:tgtEl>
                                          <p:spTgt spid="3">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animBg="1"/>
      <p:bldP spid="10" grpId="0" animBg="1"/>
      <p:bldP spid="11" grpId="0" animBg="1"/>
      <p:bldP spid="12" grpId="0" animBg="1"/>
      <p:bldP spid="13" grpId="0" animBg="1"/>
      <p:bldP spid="2" grpId="0" animBg="1"/>
      <p:bldP spid="3" grpId="0" uiExpand="1" build="p"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A5BC27-89EA-CCA9-07B7-4D48CDEE2CDA}"/>
              </a:ext>
            </a:extLst>
          </p:cNvPr>
          <p:cNvSpPr>
            <a:spLocks noGrp="1"/>
          </p:cNvSpPr>
          <p:nvPr>
            <p:ph type="title"/>
          </p:nvPr>
        </p:nvSpPr>
        <p:spPr>
          <a:xfrm>
            <a:off x="4408574" y="2834640"/>
            <a:ext cx="3220113" cy="923330"/>
          </a:xfrm>
          <a:solidFill>
            <a:schemeClr val="accent2">
              <a:lumMod val="75000"/>
              <a:alpha val="61000"/>
            </a:schemeClr>
          </a:solidFill>
          <a:effectLst>
            <a:softEdge rad="50800"/>
          </a:effectLst>
        </p:spPr>
        <p:txBody>
          <a:bodyPr wrap="none">
            <a:spAutoFit/>
          </a:bodyPr>
          <a:lstStyle/>
          <a:p>
            <a:pPr algn="ctr"/>
            <a:r>
              <a:rPr lang="en-US" dirty="0" err="1">
                <a:solidFill>
                  <a:schemeClr val="bg1"/>
                </a:solidFill>
              </a:rPr>
              <a:t>AutoDraft</a:t>
            </a:r>
            <a:endParaRPr lang="en-US" dirty="0">
              <a:solidFill>
                <a:schemeClr val="bg1"/>
              </a:solidFill>
            </a:endParaRPr>
          </a:p>
        </p:txBody>
      </p:sp>
      <p:sp>
        <p:nvSpPr>
          <p:cNvPr id="2" name="Footer Placeholder 7">
            <a:extLst>
              <a:ext uri="{FF2B5EF4-FFF2-40B4-BE49-F238E27FC236}">
                <a16:creationId xmlns:a16="http://schemas.microsoft.com/office/drawing/2014/main" id="{25A9FB76-9C27-A1C5-F93F-444AA3E2299A}"/>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Tree>
    <p:extLst>
      <p:ext uri="{BB962C8B-B14F-4D97-AF65-F5344CB8AC3E}">
        <p14:creationId xmlns:p14="http://schemas.microsoft.com/office/powerpoint/2010/main" val="46246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C33A9-306E-681A-3759-CCDA8DBA2F6C}"/>
              </a:ext>
            </a:extLst>
          </p:cNvPr>
          <p:cNvSpPr>
            <a:spLocks noGrp="1"/>
          </p:cNvSpPr>
          <p:nvPr>
            <p:ph type="title"/>
          </p:nvPr>
        </p:nvSpPr>
        <p:spPr>
          <a:xfrm>
            <a:off x="6126480" y="457200"/>
            <a:ext cx="2212016" cy="535531"/>
          </a:xfrm>
          <a:solidFill>
            <a:schemeClr val="accent2">
              <a:lumMod val="75000"/>
              <a:alpha val="70000"/>
            </a:schemeClr>
          </a:solidFill>
          <a:effectLst>
            <a:softEdge rad="50800"/>
          </a:effectLst>
        </p:spPr>
        <p:txBody>
          <a:bodyPr wrap="none">
            <a:spAutoFit/>
          </a:bodyPr>
          <a:lstStyle/>
          <a:p>
            <a:r>
              <a:rPr lang="en-US" dirty="0" err="1">
                <a:solidFill>
                  <a:schemeClr val="bg1"/>
                </a:solidFill>
              </a:rPr>
              <a:t>AutoDraft</a:t>
            </a:r>
            <a:endParaRPr lang="en-US" dirty="0">
              <a:solidFill>
                <a:schemeClr val="bg1"/>
              </a:solidFill>
            </a:endParaRPr>
          </a:p>
        </p:txBody>
      </p:sp>
      <p:sp>
        <p:nvSpPr>
          <p:cNvPr id="5" name="Text Placeholder 4">
            <a:extLst>
              <a:ext uri="{FF2B5EF4-FFF2-40B4-BE49-F238E27FC236}">
                <a16:creationId xmlns:a16="http://schemas.microsoft.com/office/drawing/2014/main" id="{1E643D93-B6AB-E264-5121-150375A944FF}"/>
              </a:ext>
            </a:extLst>
          </p:cNvPr>
          <p:cNvSpPr>
            <a:spLocks noGrp="1"/>
          </p:cNvSpPr>
          <p:nvPr>
            <p:ph type="body" idx="1"/>
          </p:nvPr>
        </p:nvSpPr>
        <p:spPr>
          <a:xfrm>
            <a:off x="6766560" y="1097280"/>
            <a:ext cx="1199687" cy="369332"/>
          </a:xfrm>
          <a:solidFill>
            <a:schemeClr val="accent2">
              <a:lumMod val="75000"/>
              <a:alpha val="70000"/>
            </a:schemeClr>
          </a:solidFill>
          <a:effectLst>
            <a:softEdge rad="50800"/>
          </a:effectLst>
        </p:spPr>
        <p:txBody>
          <a:bodyPr wrap="none" anchor="t" anchorCtr="0">
            <a:spAutoFit/>
          </a:bodyPr>
          <a:lstStyle/>
          <a:p>
            <a:r>
              <a:rPr lang="en-US" dirty="0">
                <a:solidFill>
                  <a:schemeClr val="bg1"/>
                </a:solidFill>
              </a:rPr>
              <a:t>Reminder</a:t>
            </a:r>
          </a:p>
        </p:txBody>
      </p:sp>
      <p:sp>
        <p:nvSpPr>
          <p:cNvPr id="10" name="TextBox 9">
            <a:extLst>
              <a:ext uri="{FF2B5EF4-FFF2-40B4-BE49-F238E27FC236}">
                <a16:creationId xmlns:a16="http://schemas.microsoft.com/office/drawing/2014/main" id="{9ADDB64D-27D0-741C-A1BA-4A843348D44B}"/>
              </a:ext>
            </a:extLst>
          </p:cNvPr>
          <p:cNvSpPr txBox="1"/>
          <p:nvPr/>
        </p:nvSpPr>
        <p:spPr>
          <a:xfrm>
            <a:off x="4663440" y="1554480"/>
            <a:ext cx="6995160" cy="830997"/>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As a reminder, current members who are on </a:t>
            </a:r>
            <a:r>
              <a:rPr lang="en-US" sz="1600" dirty="0" err="1">
                <a:solidFill>
                  <a:schemeClr val="bg1"/>
                </a:solidFill>
                <a:latin typeface="Goudy Old Style" panose="02020502050305020303" pitchFamily="18" charset="0"/>
              </a:rPr>
              <a:t>Autodraft</a:t>
            </a:r>
            <a:r>
              <a:rPr lang="en-US" sz="1600" dirty="0">
                <a:solidFill>
                  <a:schemeClr val="bg1"/>
                </a:solidFill>
                <a:latin typeface="Goudy Old Style" panose="02020502050305020303" pitchFamily="18" charset="0"/>
              </a:rPr>
              <a:t> for their premium payments, if they are renewing for 2025, the </a:t>
            </a:r>
            <a:r>
              <a:rPr lang="en-US" sz="1600" dirty="0" err="1">
                <a:solidFill>
                  <a:schemeClr val="bg1"/>
                </a:solidFill>
                <a:latin typeface="Goudy Old Style" panose="02020502050305020303" pitchFamily="18" charset="0"/>
              </a:rPr>
              <a:t>autodraft</a:t>
            </a:r>
            <a:r>
              <a:rPr lang="en-US" sz="1600" dirty="0">
                <a:solidFill>
                  <a:schemeClr val="bg1"/>
                </a:solidFill>
                <a:latin typeface="Goudy Old Style" panose="02020502050305020303" pitchFamily="18" charset="0"/>
              </a:rPr>
              <a:t> will continue – there is nothing that they need to do to remain on </a:t>
            </a:r>
            <a:r>
              <a:rPr lang="en-US" sz="1600" dirty="0" err="1">
                <a:solidFill>
                  <a:schemeClr val="bg1"/>
                </a:solidFill>
                <a:latin typeface="Goudy Old Style" panose="02020502050305020303" pitchFamily="18" charset="0"/>
              </a:rPr>
              <a:t>autodraft</a:t>
            </a:r>
            <a:r>
              <a:rPr lang="en-US" sz="1600" dirty="0">
                <a:solidFill>
                  <a:schemeClr val="bg1"/>
                </a:solidFill>
                <a:latin typeface="Goudy Old Style" panose="02020502050305020303" pitchFamily="18" charset="0"/>
              </a:rPr>
              <a:t>.</a:t>
            </a:r>
          </a:p>
        </p:txBody>
      </p:sp>
      <p:sp>
        <p:nvSpPr>
          <p:cNvPr id="12" name="TextBox 11">
            <a:extLst>
              <a:ext uri="{FF2B5EF4-FFF2-40B4-BE49-F238E27FC236}">
                <a16:creationId xmlns:a16="http://schemas.microsoft.com/office/drawing/2014/main" id="{CF69CC9E-B79A-C43F-19B1-C97C7299BE03}"/>
              </a:ext>
            </a:extLst>
          </p:cNvPr>
          <p:cNvSpPr txBox="1"/>
          <p:nvPr/>
        </p:nvSpPr>
        <p:spPr>
          <a:xfrm>
            <a:off x="3017520" y="2651760"/>
            <a:ext cx="7387590"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This applies even if the member ends up renewing to a new ILB – the information for </a:t>
            </a:r>
            <a:r>
              <a:rPr lang="en-US" sz="1600" dirty="0" err="1">
                <a:solidFill>
                  <a:schemeClr val="bg1"/>
                </a:solidFill>
                <a:latin typeface="Goudy Old Style" panose="02020502050305020303" pitchFamily="18" charset="0"/>
              </a:rPr>
              <a:t>autodraft</a:t>
            </a:r>
            <a:r>
              <a:rPr lang="en-US" sz="1600" dirty="0">
                <a:solidFill>
                  <a:schemeClr val="bg1"/>
                </a:solidFill>
                <a:latin typeface="Goudy Old Style" panose="02020502050305020303" pitchFamily="18" charset="0"/>
              </a:rPr>
              <a:t> will carry over to the new ILB.</a:t>
            </a:r>
          </a:p>
        </p:txBody>
      </p:sp>
      <p:sp>
        <p:nvSpPr>
          <p:cNvPr id="15" name="Footer Placeholder 7">
            <a:extLst>
              <a:ext uri="{FF2B5EF4-FFF2-40B4-BE49-F238E27FC236}">
                <a16:creationId xmlns:a16="http://schemas.microsoft.com/office/drawing/2014/main" id="{6FC5B29D-4C83-86D7-3B0F-06222537EFD4}"/>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
        <p:nvSpPr>
          <p:cNvPr id="2" name="TextBox 1">
            <a:extLst>
              <a:ext uri="{FF2B5EF4-FFF2-40B4-BE49-F238E27FC236}">
                <a16:creationId xmlns:a16="http://schemas.microsoft.com/office/drawing/2014/main" id="{0DBC7BCE-273E-B88E-9089-2A03DBCDA60B}"/>
              </a:ext>
            </a:extLst>
          </p:cNvPr>
          <p:cNvSpPr txBox="1"/>
          <p:nvPr/>
        </p:nvSpPr>
        <p:spPr>
          <a:xfrm>
            <a:off x="5120640" y="5942335"/>
            <a:ext cx="6637020" cy="584775"/>
          </a:xfrm>
          <a:prstGeom prst="rect">
            <a:avLst/>
          </a:prstGeom>
          <a:solidFill>
            <a:schemeClr val="accent2">
              <a:lumMod val="75000"/>
              <a:alpha val="70000"/>
            </a:schemeClr>
          </a:solidFill>
          <a:effectLst>
            <a:softEdge rad="50800"/>
          </a:effectLst>
        </p:spPr>
        <p:txBody>
          <a:bodyPr wrap="square" rtlCol="0">
            <a:spAutoFit/>
          </a:bodyPr>
          <a:lstStyle/>
          <a:p>
            <a:r>
              <a:rPr lang="en-US" sz="1600" b="1" dirty="0">
                <a:solidFill>
                  <a:schemeClr val="bg1"/>
                </a:solidFill>
                <a:latin typeface="Goudy Old Style" panose="02020502050305020303" pitchFamily="18" charset="0"/>
              </a:rPr>
              <a:t>ACE Document Reference</a:t>
            </a:r>
            <a:r>
              <a:rPr lang="en-US" sz="1600" dirty="0">
                <a:solidFill>
                  <a:schemeClr val="bg1"/>
                </a:solidFill>
                <a:latin typeface="Goudy Old Style" panose="02020502050305020303" pitchFamily="18" charset="0"/>
              </a:rPr>
              <a:t>: </a:t>
            </a:r>
            <a:r>
              <a:rPr lang="en-US" sz="1600" dirty="0">
                <a:solidFill>
                  <a:schemeClr val="bg1"/>
                </a:solidFill>
                <a:latin typeface="Goudy Old Style" panose="02020502050305020303" pitchFamily="18" charset="0"/>
                <a:hlinkClick r:id="rId4"/>
              </a:rPr>
              <a:t>RMO ADDING PREAUTHORIZED CHECKING (PAC, ACH) GUIDELINE (RECURRING PAYMENTS)</a:t>
            </a:r>
            <a:r>
              <a:rPr lang="en-US" sz="1600" dirty="0">
                <a:solidFill>
                  <a:schemeClr val="bg1"/>
                </a:solidFill>
                <a:latin typeface="Goudy Old Style" panose="02020502050305020303" pitchFamily="18" charset="0"/>
              </a:rPr>
              <a:t>, Article# 000002738 </a:t>
            </a:r>
          </a:p>
        </p:txBody>
      </p:sp>
      <p:sp>
        <p:nvSpPr>
          <p:cNvPr id="7" name="TextBox 6">
            <a:extLst>
              <a:ext uri="{FF2B5EF4-FFF2-40B4-BE49-F238E27FC236}">
                <a16:creationId xmlns:a16="http://schemas.microsoft.com/office/drawing/2014/main" id="{65772F1C-37C6-B365-F307-3827F1449634}"/>
              </a:ext>
            </a:extLst>
          </p:cNvPr>
          <p:cNvSpPr txBox="1"/>
          <p:nvPr/>
        </p:nvSpPr>
        <p:spPr>
          <a:xfrm>
            <a:off x="3017520" y="3474720"/>
            <a:ext cx="7387590"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If a member needs to update/change the bank information for their </a:t>
            </a:r>
            <a:r>
              <a:rPr lang="en-US" sz="1600" dirty="0" err="1">
                <a:solidFill>
                  <a:schemeClr val="bg1"/>
                </a:solidFill>
                <a:latin typeface="Goudy Old Style" panose="02020502050305020303" pitchFamily="18" charset="0"/>
              </a:rPr>
              <a:t>autodraft</a:t>
            </a:r>
            <a:r>
              <a:rPr lang="en-US" sz="1600" dirty="0">
                <a:solidFill>
                  <a:schemeClr val="bg1"/>
                </a:solidFill>
                <a:latin typeface="Goudy Old Style" panose="02020502050305020303" pitchFamily="18" charset="0"/>
              </a:rPr>
              <a:t>, as long as the </a:t>
            </a:r>
            <a:r>
              <a:rPr lang="en-US" sz="1600" dirty="0" err="1">
                <a:solidFill>
                  <a:schemeClr val="bg1"/>
                </a:solidFill>
                <a:latin typeface="Goudy Old Style" panose="02020502050305020303" pitchFamily="18" charset="0"/>
              </a:rPr>
              <a:t>autodraft</a:t>
            </a:r>
            <a:r>
              <a:rPr lang="en-US" sz="1600" dirty="0">
                <a:solidFill>
                  <a:schemeClr val="bg1"/>
                </a:solidFill>
                <a:latin typeface="Goudy Old Style" panose="02020502050305020303" pitchFamily="18" charset="0"/>
              </a:rPr>
              <a:t> is not turned off there will be no disruption to the draft.</a:t>
            </a:r>
          </a:p>
        </p:txBody>
      </p:sp>
      <p:sp>
        <p:nvSpPr>
          <p:cNvPr id="8" name="TextBox 7">
            <a:extLst>
              <a:ext uri="{FF2B5EF4-FFF2-40B4-BE49-F238E27FC236}">
                <a16:creationId xmlns:a16="http://schemas.microsoft.com/office/drawing/2014/main" id="{DE6DF315-6D9F-ABE4-2E9F-E4AEE7B94E71}"/>
              </a:ext>
            </a:extLst>
          </p:cNvPr>
          <p:cNvSpPr txBox="1"/>
          <p:nvPr/>
        </p:nvSpPr>
        <p:spPr>
          <a:xfrm>
            <a:off x="4206240" y="4297680"/>
            <a:ext cx="7387590"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New members and returning members with a gap in coverage will need to set-up </a:t>
            </a:r>
            <a:r>
              <a:rPr lang="en-US" sz="1600" dirty="0" err="1">
                <a:solidFill>
                  <a:schemeClr val="bg1"/>
                </a:solidFill>
                <a:latin typeface="Goudy Old Style" panose="02020502050305020303" pitchFamily="18" charset="0"/>
              </a:rPr>
              <a:t>autodraft</a:t>
            </a:r>
            <a:r>
              <a:rPr lang="en-US" sz="1600" dirty="0">
                <a:solidFill>
                  <a:schemeClr val="bg1"/>
                </a:solidFill>
                <a:latin typeface="Goudy Old Style" panose="02020502050305020303" pitchFamily="18" charset="0"/>
              </a:rPr>
              <a:t>, this can be done with the application or after the policy has been effectuated.</a:t>
            </a:r>
          </a:p>
        </p:txBody>
      </p:sp>
      <p:sp>
        <p:nvSpPr>
          <p:cNvPr id="9" name="TextBox 8">
            <a:extLst>
              <a:ext uri="{FF2B5EF4-FFF2-40B4-BE49-F238E27FC236}">
                <a16:creationId xmlns:a16="http://schemas.microsoft.com/office/drawing/2014/main" id="{BBDFF0DB-B378-CEFB-0259-DFBC33DDE8C1}"/>
              </a:ext>
            </a:extLst>
          </p:cNvPr>
          <p:cNvSpPr txBox="1"/>
          <p:nvPr/>
        </p:nvSpPr>
        <p:spPr>
          <a:xfrm>
            <a:off x="3657600" y="5120640"/>
            <a:ext cx="6995160"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If, for some reason, </a:t>
            </a:r>
            <a:r>
              <a:rPr lang="en-US" sz="1600" dirty="0" err="1">
                <a:solidFill>
                  <a:schemeClr val="bg1"/>
                </a:solidFill>
                <a:latin typeface="Goudy Old Style" panose="02020502050305020303" pitchFamily="18" charset="0"/>
              </a:rPr>
              <a:t>autodraft</a:t>
            </a:r>
            <a:r>
              <a:rPr lang="en-US" sz="1600" dirty="0">
                <a:solidFill>
                  <a:schemeClr val="bg1"/>
                </a:solidFill>
                <a:latin typeface="Goudy Old Style" panose="02020502050305020303" pitchFamily="18" charset="0"/>
              </a:rPr>
              <a:t> for a renewing member does not carry over to the new ILB, assist the member with setting it up in the MPP.</a:t>
            </a:r>
          </a:p>
        </p:txBody>
      </p:sp>
    </p:spTree>
    <p:extLst>
      <p:ext uri="{BB962C8B-B14F-4D97-AF65-F5344CB8AC3E}">
        <p14:creationId xmlns:p14="http://schemas.microsoft.com/office/powerpoint/2010/main" val="305477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par>
                          <p:cTn id="33" fill="hold">
                            <p:stCondLst>
                              <p:cond delay="500"/>
                            </p:stCondLst>
                            <p:childTnLst>
                              <p:par>
                                <p:cTn id="34" presetID="10" presetClass="entr" presetSubtype="0" fill="hold" grpId="0" nodeType="afterEffect">
                                  <p:stCondLst>
                                    <p:cond delay="25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animBg="1"/>
      <p:bldP spid="10" grpId="0" animBg="1"/>
      <p:bldP spid="12" grpId="0" animBg="1"/>
      <p:bldP spid="2" grpId="0" animBg="1"/>
      <p:bldP spid="7" grpId="0" animBg="1"/>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A5BC27-89EA-CCA9-07B7-4D48CDEE2CDA}"/>
              </a:ext>
            </a:extLst>
          </p:cNvPr>
          <p:cNvSpPr>
            <a:spLocks noGrp="1"/>
          </p:cNvSpPr>
          <p:nvPr>
            <p:ph type="title"/>
          </p:nvPr>
        </p:nvSpPr>
        <p:spPr>
          <a:xfrm>
            <a:off x="4421930" y="2834640"/>
            <a:ext cx="3193374" cy="923330"/>
          </a:xfrm>
          <a:solidFill>
            <a:schemeClr val="accent2">
              <a:lumMod val="75000"/>
              <a:alpha val="61000"/>
            </a:schemeClr>
          </a:solidFill>
          <a:effectLst>
            <a:softEdge rad="50800"/>
          </a:effectLst>
        </p:spPr>
        <p:txBody>
          <a:bodyPr wrap="none">
            <a:spAutoFit/>
          </a:bodyPr>
          <a:lstStyle/>
          <a:p>
            <a:pPr algn="ctr"/>
            <a:r>
              <a:rPr lang="en-US" dirty="0">
                <a:solidFill>
                  <a:schemeClr val="bg1"/>
                </a:solidFill>
              </a:rPr>
              <a:t>Key Dates</a:t>
            </a:r>
          </a:p>
        </p:txBody>
      </p:sp>
      <p:sp>
        <p:nvSpPr>
          <p:cNvPr id="2" name="Footer Placeholder 7">
            <a:extLst>
              <a:ext uri="{FF2B5EF4-FFF2-40B4-BE49-F238E27FC236}">
                <a16:creationId xmlns:a16="http://schemas.microsoft.com/office/drawing/2014/main" id="{ED07FE31-E705-92F6-7B74-01B9108CAAE2}"/>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Tree>
    <p:extLst>
      <p:ext uri="{BB962C8B-B14F-4D97-AF65-F5344CB8AC3E}">
        <p14:creationId xmlns:p14="http://schemas.microsoft.com/office/powerpoint/2010/main" val="3319571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A86AEF89-780B-F10A-D060-DECA93C37028}"/>
              </a:ext>
            </a:extLst>
          </p:cNvPr>
          <p:cNvCxnSpPr>
            <a:cxnSpLocks/>
          </p:cNvCxnSpPr>
          <p:nvPr/>
        </p:nvCxnSpPr>
        <p:spPr>
          <a:xfrm>
            <a:off x="4572000" y="2468880"/>
            <a:ext cx="0" cy="1188720"/>
          </a:xfrm>
          <a:prstGeom prst="line">
            <a:avLst/>
          </a:prstGeom>
          <a:ln w="28575">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7A828AD1-85E9-9A80-A6BF-9D6B281F95DE}"/>
              </a:ext>
            </a:extLst>
          </p:cNvPr>
          <p:cNvGrpSpPr/>
          <p:nvPr/>
        </p:nvGrpSpPr>
        <p:grpSpPr>
          <a:xfrm>
            <a:off x="3200400" y="3497802"/>
            <a:ext cx="2743200" cy="313932"/>
            <a:chOff x="3200400" y="3497802"/>
            <a:chExt cx="2743200" cy="313932"/>
          </a:xfrm>
        </p:grpSpPr>
        <p:cxnSp>
          <p:nvCxnSpPr>
            <p:cNvPr id="11" name="Straight Connector 10">
              <a:extLst>
                <a:ext uri="{FF2B5EF4-FFF2-40B4-BE49-F238E27FC236}">
                  <a16:creationId xmlns:a16="http://schemas.microsoft.com/office/drawing/2014/main" id="{9543F522-472D-7372-18D6-584D1DB7209E}"/>
                </a:ext>
              </a:extLst>
            </p:cNvPr>
            <p:cNvCxnSpPr>
              <a:cxnSpLocks/>
            </p:cNvCxnSpPr>
            <p:nvPr/>
          </p:nvCxnSpPr>
          <p:spPr>
            <a:xfrm>
              <a:off x="3200400" y="3657600"/>
              <a:ext cx="2743200" cy="0"/>
            </a:xfrm>
            <a:prstGeom prst="line">
              <a:avLst/>
            </a:prstGeom>
            <a:ln w="28575">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6C64C7D1-13E6-FD6C-F83E-B1CFAB1176A7}"/>
                </a:ext>
              </a:extLst>
            </p:cNvPr>
            <p:cNvSpPr txBox="1">
              <a:spLocks/>
            </p:cNvSpPr>
            <p:nvPr/>
          </p:nvSpPr>
          <p:spPr>
            <a:xfrm>
              <a:off x="4065257" y="3497802"/>
              <a:ext cx="865558" cy="313932"/>
            </a:xfrm>
            <a:prstGeom prst="rect">
              <a:avLst/>
            </a:prstGeom>
            <a:solidFill>
              <a:schemeClr val="accent2">
                <a:lumMod val="75000"/>
                <a:alpha val="70000"/>
              </a:schemeClr>
            </a:solidFill>
            <a:effectLst>
              <a:softEdge rad="50800"/>
            </a:effectLst>
          </p:spPr>
          <p:txBody>
            <a:bodyPr wrap="none"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FFF00"/>
                  </a:solidFill>
                  <a:effectLst/>
                  <a:uLnTx/>
                  <a:uFillTx/>
                  <a:latin typeface="Calibri" panose="020F0502020204030204"/>
                  <a:ea typeface="+mn-ea"/>
                  <a:cs typeface="+mn-cs"/>
                </a:rPr>
                <a:t>October</a:t>
              </a:r>
            </a:p>
          </p:txBody>
        </p:sp>
      </p:grpSp>
      <p:grpSp>
        <p:nvGrpSpPr>
          <p:cNvPr id="20" name="Group 19">
            <a:extLst>
              <a:ext uri="{FF2B5EF4-FFF2-40B4-BE49-F238E27FC236}">
                <a16:creationId xmlns:a16="http://schemas.microsoft.com/office/drawing/2014/main" id="{9B59D520-5CF5-FAA1-2954-76022DB6E54A}"/>
              </a:ext>
            </a:extLst>
          </p:cNvPr>
          <p:cNvGrpSpPr/>
          <p:nvPr/>
        </p:nvGrpSpPr>
        <p:grpSpPr>
          <a:xfrm>
            <a:off x="457200" y="3497802"/>
            <a:ext cx="2743200" cy="313932"/>
            <a:chOff x="457200" y="3497802"/>
            <a:chExt cx="2743200" cy="313932"/>
          </a:xfrm>
        </p:grpSpPr>
        <p:cxnSp>
          <p:nvCxnSpPr>
            <p:cNvPr id="7" name="Straight Connector 6">
              <a:extLst>
                <a:ext uri="{FF2B5EF4-FFF2-40B4-BE49-F238E27FC236}">
                  <a16:creationId xmlns:a16="http://schemas.microsoft.com/office/drawing/2014/main" id="{5CE6387D-A234-1C3F-1955-365F97A1E34E}"/>
                </a:ext>
              </a:extLst>
            </p:cNvPr>
            <p:cNvCxnSpPr>
              <a:cxnSpLocks/>
            </p:cNvCxnSpPr>
            <p:nvPr/>
          </p:nvCxnSpPr>
          <p:spPr>
            <a:xfrm>
              <a:off x="457200" y="3657600"/>
              <a:ext cx="2743200" cy="0"/>
            </a:xfrm>
            <a:prstGeom prst="line">
              <a:avLst/>
            </a:prstGeom>
            <a:ln w="28575">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A8451983-3B4A-51C4-164F-7787F1E4AF26}"/>
                </a:ext>
              </a:extLst>
            </p:cNvPr>
            <p:cNvSpPr txBox="1">
              <a:spLocks/>
            </p:cNvSpPr>
            <p:nvPr/>
          </p:nvSpPr>
          <p:spPr>
            <a:xfrm>
              <a:off x="1284844" y="3497802"/>
              <a:ext cx="1103315" cy="313932"/>
            </a:xfrm>
            <a:prstGeom prst="rect">
              <a:avLst/>
            </a:prstGeom>
            <a:solidFill>
              <a:schemeClr val="accent2">
                <a:lumMod val="75000"/>
                <a:alpha val="70000"/>
              </a:schemeClr>
            </a:solidFill>
            <a:effectLst>
              <a:softEdge rad="50800"/>
            </a:effectLst>
          </p:spPr>
          <p:txBody>
            <a:bodyPr wrap="none"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FFF00"/>
                  </a:solidFill>
                  <a:effectLst/>
                  <a:uLnTx/>
                  <a:uFillTx/>
                  <a:latin typeface="Calibri" panose="020F0502020204030204"/>
                  <a:ea typeface="+mn-ea"/>
                  <a:cs typeface="+mn-cs"/>
                </a:rPr>
                <a:t>September</a:t>
              </a:r>
            </a:p>
          </p:txBody>
        </p:sp>
      </p:grpSp>
      <p:sp>
        <p:nvSpPr>
          <p:cNvPr id="5" name="Title 3">
            <a:extLst>
              <a:ext uri="{FF2B5EF4-FFF2-40B4-BE49-F238E27FC236}">
                <a16:creationId xmlns:a16="http://schemas.microsoft.com/office/drawing/2014/main" id="{7A705068-1382-FCB7-9FE5-2019CC7D69C1}"/>
              </a:ext>
            </a:extLst>
          </p:cNvPr>
          <p:cNvSpPr>
            <a:spLocks noGrp="1"/>
          </p:cNvSpPr>
          <p:nvPr>
            <p:ph type="title"/>
          </p:nvPr>
        </p:nvSpPr>
        <p:spPr>
          <a:xfrm>
            <a:off x="365760" y="365760"/>
            <a:ext cx="4718984" cy="701731"/>
          </a:xfrm>
          <a:solidFill>
            <a:schemeClr val="accent2">
              <a:lumMod val="75000"/>
              <a:alpha val="70000"/>
            </a:schemeClr>
          </a:solidFill>
          <a:effectLst>
            <a:softEdge rad="50800"/>
          </a:effectLst>
        </p:spPr>
        <p:txBody>
          <a:bodyPr wrap="none">
            <a:spAutoFit/>
          </a:bodyPr>
          <a:lstStyle/>
          <a:p>
            <a:r>
              <a:rPr lang="en-US" dirty="0">
                <a:solidFill>
                  <a:schemeClr val="bg1"/>
                </a:solidFill>
              </a:rPr>
              <a:t>Key Dates Reminder</a:t>
            </a:r>
          </a:p>
        </p:txBody>
      </p:sp>
      <p:cxnSp>
        <p:nvCxnSpPr>
          <p:cNvPr id="32" name="Straight Connector 31">
            <a:extLst>
              <a:ext uri="{FF2B5EF4-FFF2-40B4-BE49-F238E27FC236}">
                <a16:creationId xmlns:a16="http://schemas.microsoft.com/office/drawing/2014/main" id="{3D914AE1-6CDE-DDFA-9F2A-4A3BFC1E9807}"/>
              </a:ext>
            </a:extLst>
          </p:cNvPr>
          <p:cNvCxnSpPr>
            <a:cxnSpLocks/>
          </p:cNvCxnSpPr>
          <p:nvPr/>
        </p:nvCxnSpPr>
        <p:spPr>
          <a:xfrm>
            <a:off x="7589520" y="2651760"/>
            <a:ext cx="0" cy="1005840"/>
          </a:xfrm>
          <a:prstGeom prst="line">
            <a:avLst/>
          </a:prstGeom>
          <a:ln w="28575">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753F20A-0527-6B20-CE58-489D7DD7DB8E}"/>
              </a:ext>
            </a:extLst>
          </p:cNvPr>
          <p:cNvSpPr txBox="1"/>
          <p:nvPr/>
        </p:nvSpPr>
        <p:spPr>
          <a:xfrm>
            <a:off x="7068046" y="1869210"/>
            <a:ext cx="1059550" cy="769441"/>
          </a:xfrm>
          <a:prstGeom prst="rect">
            <a:avLst/>
          </a:prstGeom>
          <a:solidFill>
            <a:schemeClr val="accent2">
              <a:lumMod val="75000"/>
              <a:alpha val="70000"/>
            </a:schemeClr>
          </a:solidFill>
          <a:ln w="28575">
            <a:solidFill>
              <a:schemeClr val="bg1">
                <a:lumMod val="65000"/>
              </a:schemeClr>
            </a:solidFill>
          </a:ln>
          <a:effectLst>
            <a:softEdge rad="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11/18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Release New Member Policy Kits</a:t>
            </a:r>
          </a:p>
        </p:txBody>
      </p:sp>
      <p:sp>
        <p:nvSpPr>
          <p:cNvPr id="27" name="TextBox 26">
            <a:extLst>
              <a:ext uri="{FF2B5EF4-FFF2-40B4-BE49-F238E27FC236}">
                <a16:creationId xmlns:a16="http://schemas.microsoft.com/office/drawing/2014/main" id="{3A040CE8-5D75-0ED4-DF4E-B0C6EC758771}"/>
              </a:ext>
            </a:extLst>
          </p:cNvPr>
          <p:cNvSpPr txBox="1"/>
          <p:nvPr/>
        </p:nvSpPr>
        <p:spPr>
          <a:xfrm>
            <a:off x="9144000" y="548640"/>
            <a:ext cx="2484860" cy="1115690"/>
          </a:xfrm>
          <a:prstGeom prst="rect">
            <a:avLst/>
          </a:prstGeom>
          <a:solidFill>
            <a:schemeClr val="accent2">
              <a:lumMod val="75000"/>
              <a:alpha val="70000"/>
            </a:schemeClr>
          </a:solidFill>
          <a:effectLst>
            <a:softEdge rad="3810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sng" strike="noStrike" kern="1200" cap="none" spc="0" normalizeH="0" baseline="0" noProof="0" dirty="0">
                <a:ln>
                  <a:noFill/>
                </a:ln>
                <a:solidFill>
                  <a:prstClr val="white"/>
                </a:solidFill>
                <a:effectLst/>
                <a:uLnTx/>
                <a:uFillTx/>
                <a:latin typeface="Calibri" panose="020F0502020204030204"/>
                <a:ea typeface="+mn-ea"/>
                <a:cs typeface="+mn-cs"/>
              </a:rPr>
              <a:t>Legend</a:t>
            </a:r>
          </a:p>
          <a:p>
            <a:pPr marL="45720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Legacy Discontinuance Mailing</a:t>
            </a:r>
          </a:p>
          <a:p>
            <a:pPr marL="45720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Window Shopping Dates</a:t>
            </a:r>
          </a:p>
          <a:p>
            <a:pPr marL="45720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Renewal ID Card Processing</a:t>
            </a:r>
          </a:p>
          <a:p>
            <a:pPr marL="45720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Policy Kit Processing</a:t>
            </a:r>
          </a:p>
          <a:p>
            <a:pPr marL="45720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You are Here...</a:t>
            </a:r>
          </a:p>
        </p:txBody>
      </p:sp>
      <p:cxnSp>
        <p:nvCxnSpPr>
          <p:cNvPr id="28" name="Straight Connector 27">
            <a:extLst>
              <a:ext uri="{FF2B5EF4-FFF2-40B4-BE49-F238E27FC236}">
                <a16:creationId xmlns:a16="http://schemas.microsoft.com/office/drawing/2014/main" id="{499F2D9A-C4E6-E487-9373-9A9167ECD712}"/>
              </a:ext>
            </a:extLst>
          </p:cNvPr>
          <p:cNvCxnSpPr>
            <a:cxnSpLocks/>
          </p:cNvCxnSpPr>
          <p:nvPr/>
        </p:nvCxnSpPr>
        <p:spPr>
          <a:xfrm>
            <a:off x="9281160" y="884834"/>
            <a:ext cx="320040" cy="0"/>
          </a:xfrm>
          <a:prstGeom prst="line">
            <a:avLst/>
          </a:prstGeom>
          <a:ln w="28575">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32A2178-ECB8-C489-440C-8093D0BE876D}"/>
              </a:ext>
            </a:extLst>
          </p:cNvPr>
          <p:cNvCxnSpPr>
            <a:cxnSpLocks/>
          </p:cNvCxnSpPr>
          <p:nvPr/>
        </p:nvCxnSpPr>
        <p:spPr>
          <a:xfrm>
            <a:off x="9281160" y="1042150"/>
            <a:ext cx="320040" cy="0"/>
          </a:xfrm>
          <a:prstGeom prst="line">
            <a:avLst/>
          </a:prstGeom>
          <a:ln w="28575">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0AABCB1-558A-5C46-AEF7-404741365D5A}"/>
              </a:ext>
            </a:extLst>
          </p:cNvPr>
          <p:cNvSpPr txBox="1"/>
          <p:nvPr/>
        </p:nvSpPr>
        <p:spPr>
          <a:xfrm>
            <a:off x="5422126" y="1223640"/>
            <a:ext cx="1059550" cy="769441"/>
          </a:xfrm>
          <a:prstGeom prst="rect">
            <a:avLst/>
          </a:prstGeom>
          <a:solidFill>
            <a:schemeClr val="accent2">
              <a:lumMod val="75000"/>
              <a:alpha val="70000"/>
            </a:schemeClr>
          </a:solidFill>
          <a:ln w="28575">
            <a:solidFill>
              <a:schemeClr val="bg1">
                <a:lumMod val="65000"/>
              </a:schemeClr>
            </a:solidFill>
          </a:ln>
          <a:effectLst>
            <a:softEdge rad="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11/01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Renewal ID Cards sent to the Vendor</a:t>
            </a:r>
          </a:p>
        </p:txBody>
      </p:sp>
      <p:cxnSp>
        <p:nvCxnSpPr>
          <p:cNvPr id="58" name="Straight Connector 57">
            <a:extLst>
              <a:ext uri="{FF2B5EF4-FFF2-40B4-BE49-F238E27FC236}">
                <a16:creationId xmlns:a16="http://schemas.microsoft.com/office/drawing/2014/main" id="{3B35D491-A4AA-90A3-1C1B-1451ED03D5A4}"/>
              </a:ext>
            </a:extLst>
          </p:cNvPr>
          <p:cNvCxnSpPr>
            <a:cxnSpLocks/>
          </p:cNvCxnSpPr>
          <p:nvPr/>
        </p:nvCxnSpPr>
        <p:spPr>
          <a:xfrm>
            <a:off x="10149840" y="3657600"/>
            <a:ext cx="0" cy="1280160"/>
          </a:xfrm>
          <a:prstGeom prst="line">
            <a:avLst/>
          </a:prstGeom>
          <a:ln w="28575">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32F987B-7E8B-5F3C-464E-D9BFF903A3CC}"/>
              </a:ext>
            </a:extLst>
          </p:cNvPr>
          <p:cNvCxnSpPr>
            <a:cxnSpLocks/>
          </p:cNvCxnSpPr>
          <p:nvPr/>
        </p:nvCxnSpPr>
        <p:spPr>
          <a:xfrm>
            <a:off x="7269480" y="3657600"/>
            <a:ext cx="0" cy="1280160"/>
          </a:xfrm>
          <a:prstGeom prst="line">
            <a:avLst/>
          </a:prstGeom>
          <a:ln w="28575">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14E49DC-1ED4-7273-4B2F-D18E6901FE0D}"/>
              </a:ext>
            </a:extLst>
          </p:cNvPr>
          <p:cNvSpPr txBox="1"/>
          <p:nvPr/>
        </p:nvSpPr>
        <p:spPr>
          <a:xfrm>
            <a:off x="9464306" y="4956295"/>
            <a:ext cx="1371600" cy="600164"/>
          </a:xfrm>
          <a:prstGeom prst="rect">
            <a:avLst/>
          </a:prstGeom>
          <a:solidFill>
            <a:schemeClr val="accent2">
              <a:lumMod val="75000"/>
              <a:alpha val="70000"/>
            </a:schemeClr>
          </a:solidFill>
          <a:ln w="28575">
            <a:solidFill>
              <a:srgbClr val="C00000"/>
            </a:solidFill>
          </a:ln>
          <a:effectLst>
            <a:softEdge rad="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12/16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Release Renewal Member Policy Kits</a:t>
            </a:r>
          </a:p>
        </p:txBody>
      </p:sp>
      <p:sp>
        <p:nvSpPr>
          <p:cNvPr id="65" name="TextBox 64">
            <a:extLst>
              <a:ext uri="{FF2B5EF4-FFF2-40B4-BE49-F238E27FC236}">
                <a16:creationId xmlns:a16="http://schemas.microsoft.com/office/drawing/2014/main" id="{F1C60913-9B7E-92FD-F97B-D36457771FFE}"/>
              </a:ext>
            </a:extLst>
          </p:cNvPr>
          <p:cNvSpPr txBox="1"/>
          <p:nvPr/>
        </p:nvSpPr>
        <p:spPr>
          <a:xfrm>
            <a:off x="6583680" y="4952512"/>
            <a:ext cx="1371600" cy="600164"/>
          </a:xfrm>
          <a:prstGeom prst="rect">
            <a:avLst/>
          </a:prstGeom>
          <a:solidFill>
            <a:schemeClr val="accent2">
              <a:lumMod val="75000"/>
              <a:alpha val="70000"/>
            </a:schemeClr>
          </a:solidFill>
          <a:ln w="28575">
            <a:solidFill>
              <a:schemeClr val="bg1">
                <a:lumMod val="65000"/>
              </a:schemeClr>
            </a:solidFill>
          </a:ln>
          <a:effectLst>
            <a:softEdge rad="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11/13 – 11/16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Policy Kit Production Verification</a:t>
            </a:r>
          </a:p>
        </p:txBody>
      </p:sp>
      <p:grpSp>
        <p:nvGrpSpPr>
          <p:cNvPr id="23" name="Group 22">
            <a:extLst>
              <a:ext uri="{FF2B5EF4-FFF2-40B4-BE49-F238E27FC236}">
                <a16:creationId xmlns:a16="http://schemas.microsoft.com/office/drawing/2014/main" id="{4482CD80-5B0D-0488-9460-C66B03822D96}"/>
              </a:ext>
            </a:extLst>
          </p:cNvPr>
          <p:cNvGrpSpPr/>
          <p:nvPr/>
        </p:nvGrpSpPr>
        <p:grpSpPr>
          <a:xfrm>
            <a:off x="8686800" y="3497802"/>
            <a:ext cx="2743200" cy="313932"/>
            <a:chOff x="8686800" y="3497802"/>
            <a:chExt cx="2743200" cy="313932"/>
          </a:xfrm>
        </p:grpSpPr>
        <p:cxnSp>
          <p:nvCxnSpPr>
            <p:cNvPr id="13" name="Straight Connector 12">
              <a:extLst>
                <a:ext uri="{FF2B5EF4-FFF2-40B4-BE49-F238E27FC236}">
                  <a16:creationId xmlns:a16="http://schemas.microsoft.com/office/drawing/2014/main" id="{C1084E03-6A81-27A8-4599-D7474A5D3198}"/>
                </a:ext>
              </a:extLst>
            </p:cNvPr>
            <p:cNvCxnSpPr>
              <a:cxnSpLocks/>
            </p:cNvCxnSpPr>
            <p:nvPr/>
          </p:nvCxnSpPr>
          <p:spPr>
            <a:xfrm>
              <a:off x="8686800" y="3657600"/>
              <a:ext cx="2743200" cy="0"/>
            </a:xfrm>
            <a:prstGeom prst="line">
              <a:avLst/>
            </a:prstGeom>
            <a:ln w="28575">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CA51C1FE-6AFD-C148-22EC-41DD258C7F1F}"/>
                </a:ext>
              </a:extLst>
            </p:cNvPr>
            <p:cNvSpPr txBox="1">
              <a:spLocks/>
            </p:cNvSpPr>
            <p:nvPr/>
          </p:nvSpPr>
          <p:spPr>
            <a:xfrm>
              <a:off x="9698219" y="3497802"/>
              <a:ext cx="1048685" cy="313932"/>
            </a:xfrm>
            <a:prstGeom prst="rect">
              <a:avLst/>
            </a:prstGeom>
            <a:solidFill>
              <a:schemeClr val="accent2">
                <a:lumMod val="75000"/>
                <a:alpha val="70000"/>
              </a:schemeClr>
            </a:solidFill>
            <a:effectLst>
              <a:softEdge rad="50800"/>
            </a:effectLst>
          </p:spPr>
          <p:txBody>
            <a:bodyPr wrap="none"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FFF00"/>
                  </a:solidFill>
                  <a:effectLst/>
                  <a:uLnTx/>
                  <a:uFillTx/>
                  <a:latin typeface="Calibri" panose="020F0502020204030204"/>
                  <a:ea typeface="+mn-ea"/>
                  <a:cs typeface="+mn-cs"/>
                </a:rPr>
                <a:t>December</a:t>
              </a:r>
            </a:p>
          </p:txBody>
        </p:sp>
      </p:grpSp>
      <p:cxnSp>
        <p:nvCxnSpPr>
          <p:cNvPr id="2" name="Straight Connector 1">
            <a:extLst>
              <a:ext uri="{FF2B5EF4-FFF2-40B4-BE49-F238E27FC236}">
                <a16:creationId xmlns:a16="http://schemas.microsoft.com/office/drawing/2014/main" id="{A7BC346F-9C35-12E0-8215-7EF7E48676E8}"/>
              </a:ext>
            </a:extLst>
          </p:cNvPr>
          <p:cNvCxnSpPr>
            <a:cxnSpLocks/>
          </p:cNvCxnSpPr>
          <p:nvPr/>
        </p:nvCxnSpPr>
        <p:spPr>
          <a:xfrm>
            <a:off x="2286000" y="3657600"/>
            <a:ext cx="0" cy="731520"/>
          </a:xfrm>
          <a:prstGeom prst="line">
            <a:avLst/>
          </a:prstGeom>
          <a:ln w="28575">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7065223F-FF3A-BB26-3CBD-2816C6BD4BC1}"/>
              </a:ext>
            </a:extLst>
          </p:cNvPr>
          <p:cNvCxnSpPr>
            <a:cxnSpLocks/>
          </p:cNvCxnSpPr>
          <p:nvPr/>
        </p:nvCxnSpPr>
        <p:spPr>
          <a:xfrm>
            <a:off x="2743200" y="1922004"/>
            <a:ext cx="0" cy="1737360"/>
          </a:xfrm>
          <a:prstGeom prst="line">
            <a:avLst/>
          </a:prstGeom>
          <a:ln w="28575">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833B1D5-AE7A-92B4-AD68-3431DAA66371}"/>
              </a:ext>
            </a:extLst>
          </p:cNvPr>
          <p:cNvCxnSpPr>
            <a:cxnSpLocks/>
          </p:cNvCxnSpPr>
          <p:nvPr/>
        </p:nvCxnSpPr>
        <p:spPr>
          <a:xfrm>
            <a:off x="9281160" y="1207008"/>
            <a:ext cx="320040" cy="0"/>
          </a:xfrm>
          <a:prstGeom prst="line">
            <a:avLst/>
          </a:prstGeom>
          <a:ln w="28575">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D2FFF25-2AE5-EFC5-6E05-45E0ED81DDC8}"/>
              </a:ext>
            </a:extLst>
          </p:cNvPr>
          <p:cNvSpPr txBox="1"/>
          <p:nvPr/>
        </p:nvSpPr>
        <p:spPr>
          <a:xfrm>
            <a:off x="1766654" y="4416455"/>
            <a:ext cx="1059550" cy="600164"/>
          </a:xfrm>
          <a:prstGeom prst="rect">
            <a:avLst/>
          </a:prstGeom>
          <a:solidFill>
            <a:schemeClr val="accent2">
              <a:lumMod val="75000"/>
              <a:alpha val="70000"/>
            </a:schemeClr>
          </a:solidFill>
          <a:ln w="28575">
            <a:solidFill>
              <a:schemeClr val="bg1">
                <a:lumMod val="65000"/>
              </a:schemeClr>
            </a:solidFill>
          </a:ln>
          <a:effectLst>
            <a:softEdge rad="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09/20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Discontinuance Letters Printed</a:t>
            </a:r>
          </a:p>
        </p:txBody>
      </p:sp>
      <p:sp>
        <p:nvSpPr>
          <p:cNvPr id="8" name="TextBox 7">
            <a:extLst>
              <a:ext uri="{FF2B5EF4-FFF2-40B4-BE49-F238E27FC236}">
                <a16:creationId xmlns:a16="http://schemas.microsoft.com/office/drawing/2014/main" id="{972192AB-2133-B54A-A1ED-716E7EA6C3CD}"/>
              </a:ext>
            </a:extLst>
          </p:cNvPr>
          <p:cNvSpPr txBox="1"/>
          <p:nvPr/>
        </p:nvSpPr>
        <p:spPr>
          <a:xfrm>
            <a:off x="2214179" y="1305879"/>
            <a:ext cx="1059550" cy="600164"/>
          </a:xfrm>
          <a:prstGeom prst="rect">
            <a:avLst/>
          </a:prstGeom>
          <a:solidFill>
            <a:schemeClr val="accent2">
              <a:lumMod val="75000"/>
              <a:alpha val="70000"/>
            </a:schemeClr>
          </a:solidFill>
          <a:ln w="28575">
            <a:solidFill>
              <a:schemeClr val="bg1">
                <a:lumMod val="65000"/>
              </a:schemeClr>
            </a:solidFill>
          </a:ln>
          <a:effectLst>
            <a:softEdge rad="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09/25 &amp; 09/26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Discontinuance Letters Mailed</a:t>
            </a:r>
          </a:p>
        </p:txBody>
      </p:sp>
      <p:sp>
        <p:nvSpPr>
          <p:cNvPr id="9" name="Title 3">
            <a:extLst>
              <a:ext uri="{FF2B5EF4-FFF2-40B4-BE49-F238E27FC236}">
                <a16:creationId xmlns:a16="http://schemas.microsoft.com/office/drawing/2014/main" id="{ABE16BE3-D9E1-58B4-6EF7-DB93EE44B33A}"/>
              </a:ext>
            </a:extLst>
          </p:cNvPr>
          <p:cNvSpPr txBox="1">
            <a:spLocks/>
          </p:cNvSpPr>
          <p:nvPr/>
        </p:nvSpPr>
        <p:spPr>
          <a:xfrm>
            <a:off x="546100" y="6091925"/>
            <a:ext cx="4940300" cy="341632"/>
          </a:xfrm>
          <a:prstGeom prst="rect">
            <a:avLst/>
          </a:prstGeom>
          <a:solidFill>
            <a:schemeClr val="accent2">
              <a:lumMod val="75000"/>
              <a:alpha val="70000"/>
            </a:schemeClr>
          </a:solidFill>
          <a:effectLst>
            <a:softEdge rad="50800"/>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Light" panose="020F0302020204030204"/>
                <a:ea typeface="+mj-ea"/>
                <a:cs typeface="+mj-cs"/>
              </a:rPr>
              <a:t>Critical Note</a:t>
            </a:r>
            <a:r>
              <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rPr>
              <a:t>: Items in Grey have already happened</a:t>
            </a:r>
          </a:p>
        </p:txBody>
      </p:sp>
      <p:sp>
        <p:nvSpPr>
          <p:cNvPr id="10" name="Footer Placeholder 7">
            <a:extLst>
              <a:ext uri="{FF2B5EF4-FFF2-40B4-BE49-F238E27FC236}">
                <a16:creationId xmlns:a16="http://schemas.microsoft.com/office/drawing/2014/main" id="{1539271E-2ACF-8291-8E91-32C713F80929}"/>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a:ea typeface="+mn-ea"/>
                <a:cs typeface="+mn-cs"/>
              </a:rPr>
              <a:t>Proprietary and Confidential: HCSC – DS/All Depts. – IFM  Not to be copied without permission.</a:t>
            </a:r>
          </a:p>
        </p:txBody>
      </p:sp>
      <p:cxnSp>
        <p:nvCxnSpPr>
          <p:cNvPr id="14" name="Straight Connector 13">
            <a:extLst>
              <a:ext uri="{FF2B5EF4-FFF2-40B4-BE49-F238E27FC236}">
                <a16:creationId xmlns:a16="http://schemas.microsoft.com/office/drawing/2014/main" id="{0FA9A243-33F6-1E55-EF5B-740F16ADE039}"/>
              </a:ext>
            </a:extLst>
          </p:cNvPr>
          <p:cNvCxnSpPr>
            <a:cxnSpLocks/>
          </p:cNvCxnSpPr>
          <p:nvPr/>
        </p:nvCxnSpPr>
        <p:spPr>
          <a:xfrm>
            <a:off x="3200400" y="3657600"/>
            <a:ext cx="0" cy="1463040"/>
          </a:xfrm>
          <a:prstGeom prst="line">
            <a:avLst/>
          </a:prstGeom>
          <a:ln w="28575">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637690F-6E19-F995-7C59-F2FD73746A75}"/>
              </a:ext>
            </a:extLst>
          </p:cNvPr>
          <p:cNvSpPr txBox="1"/>
          <p:nvPr/>
        </p:nvSpPr>
        <p:spPr>
          <a:xfrm>
            <a:off x="2641058" y="5146180"/>
            <a:ext cx="1131948" cy="600164"/>
          </a:xfrm>
          <a:prstGeom prst="rect">
            <a:avLst/>
          </a:prstGeom>
          <a:solidFill>
            <a:schemeClr val="accent2">
              <a:lumMod val="75000"/>
              <a:alpha val="70000"/>
            </a:schemeClr>
          </a:solidFill>
          <a:ln w="28575">
            <a:solidFill>
              <a:schemeClr val="bg1">
                <a:lumMod val="65000"/>
              </a:schemeClr>
            </a:solidFill>
          </a:ln>
          <a:effectLst>
            <a:softEdge rad="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10/01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Discontinuance Letters In-Home</a:t>
            </a:r>
          </a:p>
        </p:txBody>
      </p:sp>
      <p:grpSp>
        <p:nvGrpSpPr>
          <p:cNvPr id="22" name="Group 21">
            <a:extLst>
              <a:ext uri="{FF2B5EF4-FFF2-40B4-BE49-F238E27FC236}">
                <a16:creationId xmlns:a16="http://schemas.microsoft.com/office/drawing/2014/main" id="{657572C4-40C1-8550-D385-2ED049436D24}"/>
              </a:ext>
            </a:extLst>
          </p:cNvPr>
          <p:cNvGrpSpPr/>
          <p:nvPr/>
        </p:nvGrpSpPr>
        <p:grpSpPr>
          <a:xfrm>
            <a:off x="5943600" y="3497802"/>
            <a:ext cx="2743200" cy="313932"/>
            <a:chOff x="5943600" y="3497802"/>
            <a:chExt cx="2743200" cy="313932"/>
          </a:xfrm>
        </p:grpSpPr>
        <p:cxnSp>
          <p:nvCxnSpPr>
            <p:cNvPr id="12" name="Straight Connector 11">
              <a:extLst>
                <a:ext uri="{FF2B5EF4-FFF2-40B4-BE49-F238E27FC236}">
                  <a16:creationId xmlns:a16="http://schemas.microsoft.com/office/drawing/2014/main" id="{49609E19-6BDD-1E03-6890-F7E23BA40B9B}"/>
                </a:ext>
              </a:extLst>
            </p:cNvPr>
            <p:cNvCxnSpPr>
              <a:cxnSpLocks/>
            </p:cNvCxnSpPr>
            <p:nvPr/>
          </p:nvCxnSpPr>
          <p:spPr>
            <a:xfrm>
              <a:off x="5943600" y="3657600"/>
              <a:ext cx="2743200" cy="0"/>
            </a:xfrm>
            <a:prstGeom prst="line">
              <a:avLst/>
            </a:prstGeom>
            <a:ln w="28575">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157D895D-4954-A7E6-9B36-6FE9FC0A3309}"/>
                </a:ext>
              </a:extLst>
            </p:cNvPr>
            <p:cNvSpPr txBox="1">
              <a:spLocks/>
            </p:cNvSpPr>
            <p:nvPr/>
          </p:nvSpPr>
          <p:spPr>
            <a:xfrm>
              <a:off x="6793952" y="3497802"/>
              <a:ext cx="1065035" cy="313932"/>
            </a:xfrm>
            <a:prstGeom prst="rect">
              <a:avLst/>
            </a:prstGeom>
            <a:solidFill>
              <a:schemeClr val="accent2">
                <a:lumMod val="75000"/>
                <a:alpha val="70000"/>
              </a:schemeClr>
            </a:solidFill>
            <a:effectLst>
              <a:softEdge rad="50800"/>
            </a:effectLst>
          </p:spPr>
          <p:txBody>
            <a:bodyPr wrap="none"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FFF00"/>
                  </a:solidFill>
                  <a:effectLst/>
                  <a:uLnTx/>
                  <a:uFillTx/>
                  <a:latin typeface="Calibri" panose="020F0502020204030204"/>
                  <a:ea typeface="+mn-ea"/>
                  <a:cs typeface="+mn-cs"/>
                </a:rPr>
                <a:t>November</a:t>
              </a:r>
            </a:p>
          </p:txBody>
        </p:sp>
      </p:grpSp>
      <p:cxnSp>
        <p:nvCxnSpPr>
          <p:cNvPr id="39" name="Straight Connector 38">
            <a:extLst>
              <a:ext uri="{FF2B5EF4-FFF2-40B4-BE49-F238E27FC236}">
                <a16:creationId xmlns:a16="http://schemas.microsoft.com/office/drawing/2014/main" id="{9713EF56-0A15-CF9B-66F3-6F3BE749270D}"/>
              </a:ext>
            </a:extLst>
          </p:cNvPr>
          <p:cNvCxnSpPr>
            <a:cxnSpLocks/>
          </p:cNvCxnSpPr>
          <p:nvPr/>
        </p:nvCxnSpPr>
        <p:spPr>
          <a:xfrm>
            <a:off x="5943600" y="2011680"/>
            <a:ext cx="0" cy="1645920"/>
          </a:xfrm>
          <a:prstGeom prst="line">
            <a:avLst/>
          </a:prstGeom>
          <a:ln w="28575">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4A9087D-9105-250C-0238-0B4DB48D210B}"/>
              </a:ext>
            </a:extLst>
          </p:cNvPr>
          <p:cNvSpPr txBox="1"/>
          <p:nvPr/>
        </p:nvSpPr>
        <p:spPr>
          <a:xfrm>
            <a:off x="3938127" y="1682088"/>
            <a:ext cx="1273155" cy="769441"/>
          </a:xfrm>
          <a:prstGeom prst="rect">
            <a:avLst/>
          </a:prstGeom>
          <a:solidFill>
            <a:schemeClr val="accent2">
              <a:lumMod val="75000"/>
              <a:alpha val="70000"/>
            </a:schemeClr>
          </a:solidFill>
          <a:ln w="28575">
            <a:solidFill>
              <a:schemeClr val="bg1">
                <a:lumMod val="65000"/>
              </a:schemeClr>
            </a:solidFill>
          </a:ln>
          <a:effectLst>
            <a:softEdge rad="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10/15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Window Shopping at </a:t>
            </a:r>
            <a:r>
              <a:rPr kumimoji="0" lang="en-US" sz="1100" b="0" i="0" u="none" strike="noStrike" kern="1200" cap="none" spc="0" normalizeH="0" baseline="0" noProof="0" dirty="0" err="1">
                <a:ln>
                  <a:noFill/>
                </a:ln>
                <a:solidFill>
                  <a:prstClr val="white"/>
                </a:solidFill>
                <a:effectLst/>
                <a:uLnTx/>
                <a:uFillTx/>
                <a:latin typeface="Calibri" panose="020F0502020204030204"/>
                <a:ea typeface="+mn-ea"/>
                <a:cs typeface="+mn-cs"/>
              </a:rPr>
              <a:t>BeWellNM</a:t>
            </a: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 begins</a:t>
            </a:r>
          </a:p>
        </p:txBody>
      </p:sp>
      <p:cxnSp>
        <p:nvCxnSpPr>
          <p:cNvPr id="26" name="Straight Connector 25">
            <a:extLst>
              <a:ext uri="{FF2B5EF4-FFF2-40B4-BE49-F238E27FC236}">
                <a16:creationId xmlns:a16="http://schemas.microsoft.com/office/drawing/2014/main" id="{4E7D656E-C845-2B4B-8EC9-3C61CEC7242F}"/>
              </a:ext>
            </a:extLst>
          </p:cNvPr>
          <p:cNvCxnSpPr>
            <a:cxnSpLocks/>
          </p:cNvCxnSpPr>
          <p:nvPr/>
        </p:nvCxnSpPr>
        <p:spPr>
          <a:xfrm>
            <a:off x="9281160" y="1362456"/>
            <a:ext cx="320040" cy="0"/>
          </a:xfrm>
          <a:prstGeom prst="line">
            <a:avLst/>
          </a:prstGeom>
          <a:ln w="28575">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3C609ED-EB8F-1641-2C18-256CD1173A82}"/>
              </a:ext>
            </a:extLst>
          </p:cNvPr>
          <p:cNvSpPr txBox="1"/>
          <p:nvPr/>
        </p:nvSpPr>
        <p:spPr>
          <a:xfrm>
            <a:off x="4839032" y="4602961"/>
            <a:ext cx="1294735" cy="769441"/>
          </a:xfrm>
          <a:prstGeom prst="rect">
            <a:avLst/>
          </a:prstGeom>
          <a:solidFill>
            <a:schemeClr val="accent2">
              <a:lumMod val="75000"/>
              <a:alpha val="70000"/>
            </a:schemeClr>
          </a:solidFill>
          <a:ln w="28575">
            <a:solidFill>
              <a:schemeClr val="bg1">
                <a:lumMod val="65000"/>
              </a:schemeClr>
            </a:solidFill>
          </a:ln>
          <a:effectLst>
            <a:softEdge rad="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10/25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Window Shopping at CMS (Federal Exchange) begins</a:t>
            </a:r>
          </a:p>
        </p:txBody>
      </p:sp>
      <p:cxnSp>
        <p:nvCxnSpPr>
          <p:cNvPr id="30" name="Straight Connector 29">
            <a:extLst>
              <a:ext uri="{FF2B5EF4-FFF2-40B4-BE49-F238E27FC236}">
                <a16:creationId xmlns:a16="http://schemas.microsoft.com/office/drawing/2014/main" id="{88822040-B887-3B6A-7BE2-BE09F60415D2}"/>
              </a:ext>
            </a:extLst>
          </p:cNvPr>
          <p:cNvCxnSpPr>
            <a:cxnSpLocks/>
          </p:cNvCxnSpPr>
          <p:nvPr/>
        </p:nvCxnSpPr>
        <p:spPr>
          <a:xfrm>
            <a:off x="5486400" y="3657600"/>
            <a:ext cx="0" cy="914400"/>
          </a:xfrm>
          <a:prstGeom prst="line">
            <a:avLst/>
          </a:prstGeom>
          <a:ln w="28575">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1" name="Star: 5 Points 30">
            <a:extLst>
              <a:ext uri="{FF2B5EF4-FFF2-40B4-BE49-F238E27FC236}">
                <a16:creationId xmlns:a16="http://schemas.microsoft.com/office/drawing/2014/main" id="{BB9A0754-26FF-C191-D12B-9BB9B818655C}"/>
              </a:ext>
            </a:extLst>
          </p:cNvPr>
          <p:cNvSpPr/>
          <p:nvPr/>
        </p:nvSpPr>
        <p:spPr>
          <a:xfrm>
            <a:off x="7772400" y="3570331"/>
            <a:ext cx="202060" cy="174537"/>
          </a:xfrm>
          <a:prstGeom prst="star5">
            <a:avLst/>
          </a:prstGeom>
          <a:solidFill>
            <a:srgbClr val="FFE5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Star: 5 Points 33">
            <a:extLst>
              <a:ext uri="{FF2B5EF4-FFF2-40B4-BE49-F238E27FC236}">
                <a16:creationId xmlns:a16="http://schemas.microsoft.com/office/drawing/2014/main" id="{16C21F3C-0ADA-421D-BDFC-27307D2CE9FC}"/>
              </a:ext>
            </a:extLst>
          </p:cNvPr>
          <p:cNvSpPr/>
          <p:nvPr/>
        </p:nvSpPr>
        <p:spPr>
          <a:xfrm>
            <a:off x="9363276" y="1426125"/>
            <a:ext cx="202060" cy="174537"/>
          </a:xfrm>
          <a:prstGeom prst="star5">
            <a:avLst/>
          </a:prstGeom>
          <a:solidFill>
            <a:srgbClr val="FFE5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89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bg/>
                                          </p:spTgt>
                                        </p:tgtEl>
                                        <p:attrNameLst>
                                          <p:attrName>style.visibility</p:attrName>
                                        </p:attrNameLst>
                                      </p:cBhvr>
                                      <p:to>
                                        <p:strVal val="visible"/>
                                      </p:to>
                                    </p:set>
                                    <p:animEffect transition="in" filter="fade">
                                      <p:cBhvr>
                                        <p:cTn id="7" dur="500"/>
                                        <p:tgtEl>
                                          <p:spTgt spid="2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xEl>
                                              <p:pRg st="0" end="0"/>
                                            </p:txEl>
                                          </p:spTgt>
                                        </p:tgtEl>
                                        <p:attrNameLst>
                                          <p:attrName>style.visibility</p:attrName>
                                        </p:attrNameLst>
                                      </p:cBhvr>
                                      <p:to>
                                        <p:strVal val="visible"/>
                                      </p:to>
                                    </p:set>
                                    <p:animEffect transition="in" filter="fade">
                                      <p:cBhvr>
                                        <p:cTn id="10" dur="500"/>
                                        <p:tgtEl>
                                          <p:spTgt spid="27">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27">
                                            <p:txEl>
                                              <p:pRg st="1" end="1"/>
                                            </p:txEl>
                                          </p:spTgt>
                                        </p:tgtEl>
                                        <p:attrNameLst>
                                          <p:attrName>style.visibility</p:attrName>
                                        </p:attrNameLst>
                                      </p:cBhvr>
                                      <p:to>
                                        <p:strVal val="visible"/>
                                      </p:to>
                                    </p:set>
                                    <p:animEffect transition="in" filter="wipe(left)">
                                      <p:cBhvr>
                                        <p:cTn id="27" dur="500"/>
                                        <p:tgtEl>
                                          <p:spTgt spid="27">
                                            <p:txEl>
                                              <p:pRg st="1" end="1"/>
                                            </p:txEl>
                                          </p:spTgt>
                                        </p:tgtEl>
                                      </p:cBhvr>
                                    </p:animEffect>
                                  </p:childTnLst>
                                </p:cTn>
                              </p:par>
                            </p:childTnLst>
                          </p:cTn>
                        </p:par>
                        <p:par>
                          <p:cTn id="28" fill="hold">
                            <p:stCondLst>
                              <p:cond delay="1500"/>
                            </p:stCondLst>
                            <p:childTnLst>
                              <p:par>
                                <p:cTn id="29" presetID="22" presetClass="entr" presetSubtype="1"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up)">
                                      <p:cBhvr>
                                        <p:cTn id="31" dur="500"/>
                                        <p:tgtEl>
                                          <p:spTgt spid="2"/>
                                        </p:tgtEl>
                                      </p:cBhvr>
                                    </p:animEffect>
                                  </p:childTnLst>
                                </p:cTn>
                              </p:par>
                            </p:childTnLst>
                          </p:cTn>
                        </p:par>
                        <p:par>
                          <p:cTn id="32" fill="hold">
                            <p:stCondLst>
                              <p:cond delay="2000"/>
                            </p:stCondLst>
                            <p:childTnLst>
                              <p:par>
                                <p:cTn id="33" presetID="22" presetClass="entr" presetSubtype="1"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up)">
                                      <p:cBhvr>
                                        <p:cTn id="35" dur="500"/>
                                        <p:tgtEl>
                                          <p:spTgt spid="6"/>
                                        </p:tgtEl>
                                      </p:cBhvr>
                                    </p:animEffect>
                                  </p:childTnLst>
                                </p:cTn>
                              </p:par>
                            </p:childTnLst>
                          </p:cTn>
                        </p:par>
                        <p:par>
                          <p:cTn id="36" fill="hold">
                            <p:stCondLst>
                              <p:cond delay="2500"/>
                            </p:stCondLst>
                            <p:childTnLst>
                              <p:par>
                                <p:cTn id="37" presetID="22" presetClass="entr" presetSubtype="4"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00"/>
                                        <p:tgtEl>
                                          <p:spTgt spid="3"/>
                                        </p:tgtEl>
                                      </p:cBhvr>
                                    </p:animEffect>
                                  </p:childTnLst>
                                </p:cTn>
                              </p:par>
                            </p:childTnLst>
                          </p:cTn>
                        </p:par>
                        <p:par>
                          <p:cTn id="40" fill="hold">
                            <p:stCondLst>
                              <p:cond delay="3000"/>
                            </p:stCondLst>
                            <p:childTnLst>
                              <p:par>
                                <p:cTn id="41" presetID="22" presetClass="entr" presetSubtype="4"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par>
                          <p:cTn id="48" fill="hold">
                            <p:stCondLst>
                              <p:cond delay="4000"/>
                            </p:stCondLst>
                            <p:childTnLst>
                              <p:par>
                                <p:cTn id="49" presetID="22" presetClass="entr" presetSubtype="1"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par>
                          <p:cTn id="52" fill="hold">
                            <p:stCondLst>
                              <p:cond delay="4500"/>
                            </p:stCondLst>
                            <p:childTnLst>
                              <p:par>
                                <p:cTn id="53" presetID="22" presetClass="entr" presetSubtype="1"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up)">
                                      <p:cBhvr>
                                        <p:cTn id="55" dur="500"/>
                                        <p:tgtEl>
                                          <p:spTgt spid="19"/>
                                        </p:tgtEl>
                                      </p:cBhvr>
                                    </p:animEffect>
                                  </p:childTnLst>
                                </p:cTn>
                              </p:par>
                            </p:childTnLst>
                          </p:cTn>
                        </p:par>
                        <p:par>
                          <p:cTn id="56" fill="hold">
                            <p:stCondLst>
                              <p:cond delay="5000"/>
                            </p:stCondLst>
                            <p:childTnLst>
                              <p:par>
                                <p:cTn id="57" presetID="22" presetClass="entr" presetSubtype="8" fill="hold"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left)">
                                      <p:cBhvr>
                                        <p:cTn id="59" dur="500"/>
                                        <p:tgtEl>
                                          <p:spTgt spid="40"/>
                                        </p:tgtEl>
                                      </p:cBhvr>
                                    </p:animEffect>
                                  </p:childTnLst>
                                </p:cTn>
                              </p:par>
                            </p:childTnLst>
                          </p:cTn>
                        </p:par>
                        <p:par>
                          <p:cTn id="60" fill="hold">
                            <p:stCondLst>
                              <p:cond delay="5500"/>
                            </p:stCondLst>
                            <p:childTnLst>
                              <p:par>
                                <p:cTn id="61" presetID="22" presetClass="entr" presetSubtype="8" fill="hold" grpId="0" nodeType="afterEffect">
                                  <p:stCondLst>
                                    <p:cond delay="0"/>
                                  </p:stCondLst>
                                  <p:childTnLst>
                                    <p:set>
                                      <p:cBhvr>
                                        <p:cTn id="62" dur="1" fill="hold">
                                          <p:stCondLst>
                                            <p:cond delay="0"/>
                                          </p:stCondLst>
                                        </p:cTn>
                                        <p:tgtEl>
                                          <p:spTgt spid="27">
                                            <p:txEl>
                                              <p:pRg st="2" end="2"/>
                                            </p:txEl>
                                          </p:spTgt>
                                        </p:tgtEl>
                                        <p:attrNameLst>
                                          <p:attrName>style.visibility</p:attrName>
                                        </p:attrNameLst>
                                      </p:cBhvr>
                                      <p:to>
                                        <p:strVal val="visible"/>
                                      </p:to>
                                    </p:set>
                                    <p:animEffect transition="in" filter="wipe(left)">
                                      <p:cBhvr>
                                        <p:cTn id="63" dur="500"/>
                                        <p:tgtEl>
                                          <p:spTgt spid="27">
                                            <p:txEl>
                                              <p:pRg st="2" end="2"/>
                                            </p:txEl>
                                          </p:spTgt>
                                        </p:tgtEl>
                                      </p:cBhvr>
                                    </p:animEffect>
                                  </p:childTnLst>
                                </p:cTn>
                              </p:par>
                            </p:childTnLst>
                          </p:cTn>
                        </p:par>
                        <p:par>
                          <p:cTn id="64" fill="hold">
                            <p:stCondLst>
                              <p:cond delay="6000"/>
                            </p:stCondLst>
                            <p:childTnLst>
                              <p:par>
                                <p:cTn id="65" presetID="22" presetClass="entr" presetSubtype="4" fill="hold"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childTnLst>
                          </p:cTn>
                        </p:par>
                        <p:par>
                          <p:cTn id="68" fill="hold">
                            <p:stCondLst>
                              <p:cond delay="6500"/>
                            </p:stCondLst>
                            <p:childTnLst>
                              <p:par>
                                <p:cTn id="69" presetID="22" presetClass="entr" presetSubtype="4" fill="hold" grpId="0" nodeType="after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down)">
                                      <p:cBhvr>
                                        <p:cTn id="71" dur="500"/>
                                        <p:tgtEl>
                                          <p:spTgt spid="25"/>
                                        </p:tgtEl>
                                      </p:cBhvr>
                                    </p:animEffect>
                                  </p:childTnLst>
                                </p:cTn>
                              </p:par>
                            </p:childTnLst>
                          </p:cTn>
                        </p:par>
                        <p:par>
                          <p:cTn id="72" fill="hold">
                            <p:stCondLst>
                              <p:cond delay="7000"/>
                            </p:stCondLst>
                            <p:childTnLst>
                              <p:par>
                                <p:cTn id="73" presetID="22" presetClass="entr" presetSubtype="1" fill="hold"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up)">
                                      <p:cBhvr>
                                        <p:cTn id="75" dur="500"/>
                                        <p:tgtEl>
                                          <p:spTgt spid="30"/>
                                        </p:tgtEl>
                                      </p:cBhvr>
                                    </p:animEffect>
                                  </p:childTnLst>
                                </p:cTn>
                              </p:par>
                            </p:childTnLst>
                          </p:cTn>
                        </p:par>
                        <p:par>
                          <p:cTn id="76" fill="hold">
                            <p:stCondLst>
                              <p:cond delay="7500"/>
                            </p:stCondLst>
                            <p:childTnLst>
                              <p:par>
                                <p:cTn id="77" presetID="22" presetClass="entr" presetSubtype="1" fill="hold" grpId="0" nodeType="after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wipe(up)">
                                      <p:cBhvr>
                                        <p:cTn id="79" dur="500"/>
                                        <p:tgtEl>
                                          <p:spTgt spid="29"/>
                                        </p:tgtEl>
                                      </p:cBhvr>
                                    </p:animEffect>
                                  </p:childTnLst>
                                </p:cTn>
                              </p:par>
                            </p:childTnLst>
                          </p:cTn>
                        </p:par>
                        <p:par>
                          <p:cTn id="80" fill="hold">
                            <p:stCondLst>
                              <p:cond delay="8000"/>
                            </p:stCondLst>
                            <p:childTnLst>
                              <p:par>
                                <p:cTn id="81" presetID="22" presetClass="entr" presetSubtype="8" fill="hold" nodeType="after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left)">
                                      <p:cBhvr>
                                        <p:cTn id="83" dur="500"/>
                                        <p:tgtEl>
                                          <p:spTgt spid="22"/>
                                        </p:tgtEl>
                                      </p:cBhvr>
                                    </p:animEffect>
                                  </p:childTnLst>
                                </p:cTn>
                              </p:par>
                            </p:childTnLst>
                          </p:cTn>
                        </p:par>
                        <p:par>
                          <p:cTn id="84" fill="hold">
                            <p:stCondLst>
                              <p:cond delay="8500"/>
                            </p:stCondLst>
                            <p:childTnLst>
                              <p:par>
                                <p:cTn id="85" presetID="22" presetClass="entr" presetSubtype="8" fill="hold" nodeType="after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wipe(left)">
                                      <p:cBhvr>
                                        <p:cTn id="87" dur="500"/>
                                        <p:tgtEl>
                                          <p:spTgt spid="4"/>
                                        </p:tgtEl>
                                      </p:cBhvr>
                                    </p:animEffect>
                                  </p:childTnLst>
                                </p:cTn>
                              </p:par>
                            </p:childTnLst>
                          </p:cTn>
                        </p:par>
                        <p:par>
                          <p:cTn id="88" fill="hold">
                            <p:stCondLst>
                              <p:cond delay="9000"/>
                            </p:stCondLst>
                            <p:childTnLst>
                              <p:par>
                                <p:cTn id="89" presetID="22" presetClass="entr" presetSubtype="8" fill="hold" grpId="0" nodeType="afterEffect">
                                  <p:stCondLst>
                                    <p:cond delay="0"/>
                                  </p:stCondLst>
                                  <p:childTnLst>
                                    <p:set>
                                      <p:cBhvr>
                                        <p:cTn id="90" dur="1" fill="hold">
                                          <p:stCondLst>
                                            <p:cond delay="0"/>
                                          </p:stCondLst>
                                        </p:cTn>
                                        <p:tgtEl>
                                          <p:spTgt spid="27">
                                            <p:txEl>
                                              <p:pRg st="3" end="3"/>
                                            </p:txEl>
                                          </p:spTgt>
                                        </p:tgtEl>
                                        <p:attrNameLst>
                                          <p:attrName>style.visibility</p:attrName>
                                        </p:attrNameLst>
                                      </p:cBhvr>
                                      <p:to>
                                        <p:strVal val="visible"/>
                                      </p:to>
                                    </p:set>
                                    <p:animEffect transition="in" filter="wipe(left)">
                                      <p:cBhvr>
                                        <p:cTn id="91" dur="500"/>
                                        <p:tgtEl>
                                          <p:spTgt spid="27">
                                            <p:txEl>
                                              <p:pRg st="3" end="3"/>
                                            </p:txEl>
                                          </p:spTgt>
                                        </p:tgtEl>
                                      </p:cBhvr>
                                    </p:animEffect>
                                  </p:childTnLst>
                                </p:cTn>
                              </p:par>
                            </p:childTnLst>
                          </p:cTn>
                        </p:par>
                        <p:par>
                          <p:cTn id="92" fill="hold">
                            <p:stCondLst>
                              <p:cond delay="9500"/>
                            </p:stCondLst>
                            <p:childTnLst>
                              <p:par>
                                <p:cTn id="93" presetID="22" presetClass="entr" presetSubtype="4" fill="hold" nodeType="after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wipe(down)">
                                      <p:cBhvr>
                                        <p:cTn id="95" dur="500"/>
                                        <p:tgtEl>
                                          <p:spTgt spid="39"/>
                                        </p:tgtEl>
                                      </p:cBhvr>
                                    </p:animEffect>
                                  </p:childTnLst>
                                </p:cTn>
                              </p:par>
                            </p:childTnLst>
                          </p:cTn>
                        </p:par>
                        <p:par>
                          <p:cTn id="96" fill="hold">
                            <p:stCondLst>
                              <p:cond delay="10000"/>
                            </p:stCondLst>
                            <p:childTnLst>
                              <p:par>
                                <p:cTn id="97" presetID="22" presetClass="entr" presetSubtype="4" fill="hold" grpId="0" nodeType="after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wipe(down)">
                                      <p:cBhvr>
                                        <p:cTn id="99" dur="500"/>
                                        <p:tgtEl>
                                          <p:spTgt spid="44"/>
                                        </p:tgtEl>
                                      </p:cBhvr>
                                    </p:animEffect>
                                  </p:childTnLst>
                                </p:cTn>
                              </p:par>
                            </p:childTnLst>
                          </p:cTn>
                        </p:par>
                        <p:par>
                          <p:cTn id="100" fill="hold">
                            <p:stCondLst>
                              <p:cond delay="10500"/>
                            </p:stCondLst>
                            <p:childTnLst>
                              <p:par>
                                <p:cTn id="101" presetID="22" presetClass="entr" presetSubtype="8" fill="hold"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wipe(left)">
                                      <p:cBhvr>
                                        <p:cTn id="103" dur="500"/>
                                        <p:tgtEl>
                                          <p:spTgt spid="26"/>
                                        </p:tgtEl>
                                      </p:cBhvr>
                                    </p:animEffect>
                                  </p:childTnLst>
                                </p:cTn>
                              </p:par>
                            </p:childTnLst>
                          </p:cTn>
                        </p:par>
                        <p:par>
                          <p:cTn id="104" fill="hold">
                            <p:stCondLst>
                              <p:cond delay="11000"/>
                            </p:stCondLst>
                            <p:childTnLst>
                              <p:par>
                                <p:cTn id="105" presetID="22" presetClass="entr" presetSubtype="8" fill="hold" grpId="0" nodeType="afterEffect">
                                  <p:stCondLst>
                                    <p:cond delay="0"/>
                                  </p:stCondLst>
                                  <p:childTnLst>
                                    <p:set>
                                      <p:cBhvr>
                                        <p:cTn id="106" dur="1" fill="hold">
                                          <p:stCondLst>
                                            <p:cond delay="0"/>
                                          </p:stCondLst>
                                        </p:cTn>
                                        <p:tgtEl>
                                          <p:spTgt spid="27">
                                            <p:txEl>
                                              <p:pRg st="4" end="4"/>
                                            </p:txEl>
                                          </p:spTgt>
                                        </p:tgtEl>
                                        <p:attrNameLst>
                                          <p:attrName>style.visibility</p:attrName>
                                        </p:attrNameLst>
                                      </p:cBhvr>
                                      <p:to>
                                        <p:strVal val="visible"/>
                                      </p:to>
                                    </p:set>
                                    <p:animEffect transition="in" filter="wipe(left)">
                                      <p:cBhvr>
                                        <p:cTn id="107" dur="500"/>
                                        <p:tgtEl>
                                          <p:spTgt spid="27">
                                            <p:txEl>
                                              <p:pRg st="4" end="4"/>
                                            </p:txEl>
                                          </p:spTgt>
                                        </p:tgtEl>
                                      </p:cBhvr>
                                    </p:animEffect>
                                  </p:childTnLst>
                                </p:cTn>
                              </p:par>
                            </p:childTnLst>
                          </p:cTn>
                        </p:par>
                        <p:par>
                          <p:cTn id="108" fill="hold">
                            <p:stCondLst>
                              <p:cond delay="11500"/>
                            </p:stCondLst>
                            <p:childTnLst>
                              <p:par>
                                <p:cTn id="109" presetID="22" presetClass="entr" presetSubtype="1" fill="hold" nodeType="afterEffect">
                                  <p:stCondLst>
                                    <p:cond delay="0"/>
                                  </p:stCondLst>
                                  <p:childTnLst>
                                    <p:set>
                                      <p:cBhvr>
                                        <p:cTn id="110" dur="1" fill="hold">
                                          <p:stCondLst>
                                            <p:cond delay="0"/>
                                          </p:stCondLst>
                                        </p:cTn>
                                        <p:tgtEl>
                                          <p:spTgt spid="59"/>
                                        </p:tgtEl>
                                        <p:attrNameLst>
                                          <p:attrName>style.visibility</p:attrName>
                                        </p:attrNameLst>
                                      </p:cBhvr>
                                      <p:to>
                                        <p:strVal val="visible"/>
                                      </p:to>
                                    </p:set>
                                    <p:animEffect transition="in" filter="wipe(up)">
                                      <p:cBhvr>
                                        <p:cTn id="111" dur="500"/>
                                        <p:tgtEl>
                                          <p:spTgt spid="59"/>
                                        </p:tgtEl>
                                      </p:cBhvr>
                                    </p:animEffect>
                                  </p:childTnLst>
                                </p:cTn>
                              </p:par>
                            </p:childTnLst>
                          </p:cTn>
                        </p:par>
                        <p:par>
                          <p:cTn id="112" fill="hold">
                            <p:stCondLst>
                              <p:cond delay="12000"/>
                            </p:stCondLst>
                            <p:childTnLst>
                              <p:par>
                                <p:cTn id="113" presetID="22" presetClass="entr" presetSubtype="1" fill="hold" grpId="0" nodeType="afterEffect">
                                  <p:stCondLst>
                                    <p:cond delay="0"/>
                                  </p:stCondLst>
                                  <p:childTnLst>
                                    <p:set>
                                      <p:cBhvr>
                                        <p:cTn id="114" dur="1" fill="hold">
                                          <p:stCondLst>
                                            <p:cond delay="0"/>
                                          </p:stCondLst>
                                        </p:cTn>
                                        <p:tgtEl>
                                          <p:spTgt spid="65"/>
                                        </p:tgtEl>
                                        <p:attrNameLst>
                                          <p:attrName>style.visibility</p:attrName>
                                        </p:attrNameLst>
                                      </p:cBhvr>
                                      <p:to>
                                        <p:strVal val="visible"/>
                                      </p:to>
                                    </p:set>
                                    <p:animEffect transition="in" filter="wipe(up)">
                                      <p:cBhvr>
                                        <p:cTn id="115" dur="500"/>
                                        <p:tgtEl>
                                          <p:spTgt spid="65"/>
                                        </p:tgtEl>
                                      </p:cBhvr>
                                    </p:animEffect>
                                  </p:childTnLst>
                                </p:cTn>
                              </p:par>
                            </p:childTnLst>
                          </p:cTn>
                        </p:par>
                        <p:par>
                          <p:cTn id="116" fill="hold">
                            <p:stCondLst>
                              <p:cond delay="12500"/>
                            </p:stCondLst>
                            <p:childTnLst>
                              <p:par>
                                <p:cTn id="117" presetID="22" presetClass="entr" presetSubtype="4" fill="hold"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wipe(down)">
                                      <p:cBhvr>
                                        <p:cTn id="119" dur="500"/>
                                        <p:tgtEl>
                                          <p:spTgt spid="32"/>
                                        </p:tgtEl>
                                      </p:cBhvr>
                                    </p:animEffect>
                                  </p:childTnLst>
                                </p:cTn>
                              </p:par>
                            </p:childTnLst>
                          </p:cTn>
                        </p:par>
                        <p:par>
                          <p:cTn id="120" fill="hold">
                            <p:stCondLst>
                              <p:cond delay="13000"/>
                            </p:stCondLst>
                            <p:childTnLst>
                              <p:par>
                                <p:cTn id="121" presetID="22" presetClass="entr" presetSubtype="4" fill="hold" grpId="0" nodeType="afterEffect">
                                  <p:stCondLst>
                                    <p:cond delay="0"/>
                                  </p:stCondLst>
                                  <p:childTnLst>
                                    <p:set>
                                      <p:cBhvr>
                                        <p:cTn id="122" dur="1" fill="hold">
                                          <p:stCondLst>
                                            <p:cond delay="0"/>
                                          </p:stCondLst>
                                        </p:cTn>
                                        <p:tgtEl>
                                          <p:spTgt spid="36"/>
                                        </p:tgtEl>
                                        <p:attrNameLst>
                                          <p:attrName>style.visibility</p:attrName>
                                        </p:attrNameLst>
                                      </p:cBhvr>
                                      <p:to>
                                        <p:strVal val="visible"/>
                                      </p:to>
                                    </p:set>
                                    <p:animEffect transition="in" filter="wipe(down)">
                                      <p:cBhvr>
                                        <p:cTn id="123" dur="500"/>
                                        <p:tgtEl>
                                          <p:spTgt spid="36"/>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27">
                                            <p:txEl>
                                              <p:pRg st="5" end="5"/>
                                            </p:txEl>
                                          </p:spTgt>
                                        </p:tgtEl>
                                        <p:attrNameLst>
                                          <p:attrName>style.visibility</p:attrName>
                                        </p:attrNameLst>
                                      </p:cBhvr>
                                      <p:to>
                                        <p:strVal val="visible"/>
                                      </p:to>
                                    </p:set>
                                    <p:animEffect transition="in" filter="wipe(left)">
                                      <p:cBhvr>
                                        <p:cTn id="128" dur="500"/>
                                        <p:tgtEl>
                                          <p:spTgt spid="27">
                                            <p:txEl>
                                              <p:pRg st="5" end="5"/>
                                            </p:txEl>
                                          </p:spTgt>
                                        </p:tgtEl>
                                      </p:cBhvr>
                                    </p:animEffect>
                                  </p:childTnLst>
                                </p:cTn>
                              </p:par>
                            </p:childTnLst>
                          </p:cTn>
                        </p:par>
                        <p:par>
                          <p:cTn id="129" fill="hold">
                            <p:stCondLst>
                              <p:cond delay="500"/>
                            </p:stCondLst>
                            <p:childTnLst>
                              <p:par>
                                <p:cTn id="130" presetID="10" presetClass="entr" presetSubtype="0" fill="hold" grpId="0" nodeType="afterEffect">
                                  <p:stCondLst>
                                    <p:cond delay="0"/>
                                  </p:stCondLst>
                                  <p:childTnLst>
                                    <p:set>
                                      <p:cBhvr>
                                        <p:cTn id="131" dur="1" fill="hold">
                                          <p:stCondLst>
                                            <p:cond delay="0"/>
                                          </p:stCondLst>
                                        </p:cTn>
                                        <p:tgtEl>
                                          <p:spTgt spid="34"/>
                                        </p:tgtEl>
                                        <p:attrNameLst>
                                          <p:attrName>style.visibility</p:attrName>
                                        </p:attrNameLst>
                                      </p:cBhvr>
                                      <p:to>
                                        <p:strVal val="visible"/>
                                      </p:to>
                                    </p:set>
                                    <p:animEffect transition="in" filter="fade">
                                      <p:cBhvr>
                                        <p:cTn id="132" dur="500"/>
                                        <p:tgtEl>
                                          <p:spTgt spid="34"/>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1"/>
                                        </p:tgtEl>
                                        <p:attrNameLst>
                                          <p:attrName>style.visibility</p:attrName>
                                        </p:attrNameLst>
                                      </p:cBhvr>
                                      <p:to>
                                        <p:strVal val="visible"/>
                                      </p:to>
                                    </p:set>
                                    <p:animEffect transition="in" filter="fade">
                                      <p:cBhvr>
                                        <p:cTn id="135" dur="500"/>
                                        <p:tgtEl>
                                          <p:spTgt spid="31"/>
                                        </p:tgtEl>
                                      </p:cBhvr>
                                    </p:animEffect>
                                  </p:childTnLst>
                                </p:cTn>
                              </p:par>
                            </p:childTnLst>
                          </p:cTn>
                        </p:par>
                        <p:par>
                          <p:cTn id="136" fill="hold">
                            <p:stCondLst>
                              <p:cond delay="1000"/>
                            </p:stCondLst>
                            <p:childTnLst>
                              <p:par>
                                <p:cTn id="137" presetID="26" presetClass="emph" presetSubtype="0" repeatCount="2000" fill="hold" grpId="1" nodeType="afterEffect">
                                  <p:stCondLst>
                                    <p:cond delay="0"/>
                                  </p:stCondLst>
                                  <p:childTnLst>
                                    <p:animEffect transition="out" filter="fade">
                                      <p:cBhvr>
                                        <p:cTn id="138" dur="1000" tmFilter="0, 0; .2, .5; .8, .5; 1, 0"/>
                                        <p:tgtEl>
                                          <p:spTgt spid="34"/>
                                        </p:tgtEl>
                                      </p:cBhvr>
                                    </p:animEffect>
                                    <p:animScale>
                                      <p:cBhvr>
                                        <p:cTn id="139" dur="500" autoRev="1" fill="hold"/>
                                        <p:tgtEl>
                                          <p:spTgt spid="34"/>
                                        </p:tgtEl>
                                      </p:cBhvr>
                                      <p:by x="105000" y="105000"/>
                                    </p:animScale>
                                  </p:childTnLst>
                                </p:cTn>
                              </p:par>
                              <p:par>
                                <p:cTn id="140" presetID="26" presetClass="emph" presetSubtype="0" repeatCount="2000" fill="hold" grpId="1" nodeType="withEffect">
                                  <p:stCondLst>
                                    <p:cond delay="0"/>
                                  </p:stCondLst>
                                  <p:childTnLst>
                                    <p:animEffect transition="out" filter="fade">
                                      <p:cBhvr>
                                        <p:cTn id="141" dur="1000" tmFilter="0, 0; .2, .5; .8, .5; 1, 0"/>
                                        <p:tgtEl>
                                          <p:spTgt spid="31"/>
                                        </p:tgtEl>
                                      </p:cBhvr>
                                    </p:animEffect>
                                    <p:animScale>
                                      <p:cBhvr>
                                        <p:cTn id="142" dur="500" autoRev="1" fill="hold"/>
                                        <p:tgtEl>
                                          <p:spTgt spid="31"/>
                                        </p:tgtEl>
                                      </p:cBhvr>
                                      <p:by x="105000" y="105000"/>
                                    </p:animScale>
                                  </p:childTnLst>
                                </p:cTn>
                              </p:par>
                            </p:childTnLst>
                          </p:cTn>
                        </p:par>
                        <p:par>
                          <p:cTn id="143" fill="hold">
                            <p:stCondLst>
                              <p:cond delay="3000"/>
                            </p:stCondLst>
                            <p:childTnLst>
                              <p:par>
                                <p:cTn id="144" presetID="22" presetClass="entr" presetSubtype="8" fill="hold" nodeType="afterEffect">
                                  <p:stCondLst>
                                    <p:cond delay="0"/>
                                  </p:stCondLst>
                                  <p:childTnLst>
                                    <p:set>
                                      <p:cBhvr>
                                        <p:cTn id="145" dur="1" fill="hold">
                                          <p:stCondLst>
                                            <p:cond delay="0"/>
                                          </p:stCondLst>
                                        </p:cTn>
                                        <p:tgtEl>
                                          <p:spTgt spid="23"/>
                                        </p:tgtEl>
                                        <p:attrNameLst>
                                          <p:attrName>style.visibility</p:attrName>
                                        </p:attrNameLst>
                                      </p:cBhvr>
                                      <p:to>
                                        <p:strVal val="visible"/>
                                      </p:to>
                                    </p:set>
                                    <p:animEffect transition="in" filter="wipe(left)">
                                      <p:cBhvr>
                                        <p:cTn id="146" dur="500"/>
                                        <p:tgtEl>
                                          <p:spTgt spid="23"/>
                                        </p:tgtEl>
                                      </p:cBhvr>
                                    </p:animEffect>
                                  </p:childTnLst>
                                </p:cTn>
                              </p:par>
                            </p:childTnLst>
                          </p:cTn>
                        </p:par>
                        <p:par>
                          <p:cTn id="147" fill="hold">
                            <p:stCondLst>
                              <p:cond delay="3500"/>
                            </p:stCondLst>
                            <p:childTnLst>
                              <p:par>
                                <p:cTn id="148" presetID="22" presetClass="entr" presetSubtype="1" fill="hold" nodeType="afterEffect">
                                  <p:stCondLst>
                                    <p:cond delay="250"/>
                                  </p:stCondLst>
                                  <p:childTnLst>
                                    <p:set>
                                      <p:cBhvr>
                                        <p:cTn id="149" dur="1" fill="hold">
                                          <p:stCondLst>
                                            <p:cond delay="0"/>
                                          </p:stCondLst>
                                        </p:cTn>
                                        <p:tgtEl>
                                          <p:spTgt spid="58"/>
                                        </p:tgtEl>
                                        <p:attrNameLst>
                                          <p:attrName>style.visibility</p:attrName>
                                        </p:attrNameLst>
                                      </p:cBhvr>
                                      <p:to>
                                        <p:strVal val="visible"/>
                                      </p:to>
                                    </p:set>
                                    <p:animEffect transition="in" filter="wipe(up)">
                                      <p:cBhvr>
                                        <p:cTn id="150" dur="500"/>
                                        <p:tgtEl>
                                          <p:spTgt spid="58"/>
                                        </p:tgtEl>
                                      </p:cBhvr>
                                    </p:animEffect>
                                  </p:childTnLst>
                                </p:cTn>
                              </p:par>
                            </p:childTnLst>
                          </p:cTn>
                        </p:par>
                        <p:par>
                          <p:cTn id="151" fill="hold">
                            <p:stCondLst>
                              <p:cond delay="4250"/>
                            </p:stCondLst>
                            <p:childTnLst>
                              <p:par>
                                <p:cTn id="152" presetID="22" presetClass="entr" presetSubtype="1" fill="hold" grpId="0" nodeType="afterEffect">
                                  <p:stCondLst>
                                    <p:cond delay="0"/>
                                  </p:stCondLst>
                                  <p:childTnLst>
                                    <p:set>
                                      <p:cBhvr>
                                        <p:cTn id="153" dur="1" fill="hold">
                                          <p:stCondLst>
                                            <p:cond delay="0"/>
                                          </p:stCondLst>
                                        </p:cTn>
                                        <p:tgtEl>
                                          <p:spTgt spid="63"/>
                                        </p:tgtEl>
                                        <p:attrNameLst>
                                          <p:attrName>style.visibility</p:attrName>
                                        </p:attrNameLst>
                                      </p:cBhvr>
                                      <p:to>
                                        <p:strVal val="visible"/>
                                      </p:to>
                                    </p:set>
                                    <p:animEffect transition="in" filter="wipe(up)">
                                      <p:cBhvr>
                                        <p:cTn id="15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uiExpand="1" animBg="1"/>
      <p:bldP spid="27" grpId="0" uiExpand="1" build="p" animBg="1"/>
      <p:bldP spid="44" grpId="0" uiExpand="1" animBg="1"/>
      <p:bldP spid="63" grpId="0" uiExpand="1" animBg="1"/>
      <p:bldP spid="65" grpId="0" uiExpand="1" animBg="1"/>
      <p:bldP spid="6" grpId="0" uiExpand="1" animBg="1"/>
      <p:bldP spid="8" grpId="0" uiExpand="1" animBg="1"/>
      <p:bldP spid="9" grpId="0" uiExpand="1" animBg="1"/>
      <p:bldP spid="19" grpId="0" uiExpand="1" animBg="1"/>
      <p:bldP spid="25" grpId="0" uiExpand="1" animBg="1"/>
      <p:bldP spid="29" grpId="0" uiExpand="1" animBg="1"/>
      <p:bldP spid="31" grpId="0" animBg="1"/>
      <p:bldP spid="31" grpId="1" animBg="1"/>
      <p:bldP spid="34" grpId="0" animBg="1"/>
      <p:bldP spid="34"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7A705068-1382-FCB7-9FE5-2019CC7D69C1}"/>
              </a:ext>
            </a:extLst>
          </p:cNvPr>
          <p:cNvSpPr>
            <a:spLocks noGrp="1"/>
          </p:cNvSpPr>
          <p:nvPr>
            <p:ph type="title"/>
          </p:nvPr>
        </p:nvSpPr>
        <p:spPr>
          <a:xfrm>
            <a:off x="365760" y="365760"/>
            <a:ext cx="4718984" cy="701731"/>
          </a:xfrm>
          <a:solidFill>
            <a:schemeClr val="accent2">
              <a:lumMod val="75000"/>
              <a:alpha val="70000"/>
            </a:schemeClr>
          </a:solidFill>
          <a:effectLst>
            <a:softEdge rad="50800"/>
          </a:effectLst>
        </p:spPr>
        <p:txBody>
          <a:bodyPr wrap="none">
            <a:spAutoFit/>
          </a:bodyPr>
          <a:lstStyle/>
          <a:p>
            <a:r>
              <a:rPr lang="en-US">
                <a:solidFill>
                  <a:schemeClr val="bg1"/>
                </a:solidFill>
              </a:rPr>
              <a:t>Key Dates Reminder</a:t>
            </a:r>
            <a:endParaRPr lang="en-US" dirty="0">
              <a:solidFill>
                <a:schemeClr val="bg1"/>
              </a:solidFill>
            </a:endParaRPr>
          </a:p>
        </p:txBody>
      </p:sp>
      <p:sp>
        <p:nvSpPr>
          <p:cNvPr id="33" name="TextBox 32">
            <a:extLst>
              <a:ext uri="{FF2B5EF4-FFF2-40B4-BE49-F238E27FC236}">
                <a16:creationId xmlns:a16="http://schemas.microsoft.com/office/drawing/2014/main" id="{874ABD2B-B2BB-F78A-7A8C-4CF7DEFA60DB}"/>
              </a:ext>
            </a:extLst>
          </p:cNvPr>
          <p:cNvSpPr txBox="1"/>
          <p:nvPr/>
        </p:nvSpPr>
        <p:spPr>
          <a:xfrm>
            <a:off x="1203391" y="4086040"/>
            <a:ext cx="1059550" cy="600164"/>
          </a:xfrm>
          <a:prstGeom prst="rect">
            <a:avLst/>
          </a:prstGeom>
          <a:solidFill>
            <a:schemeClr val="accent2">
              <a:lumMod val="75000"/>
              <a:alpha val="70000"/>
            </a:schemeClr>
          </a:solidFill>
          <a:ln w="28575">
            <a:solidFill>
              <a:schemeClr val="bg1">
                <a:lumMod val="65000"/>
              </a:schemeClr>
            </a:solidFill>
          </a:ln>
          <a:effectLst>
            <a:softEdge rad="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10/17 – 10/22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Initial Mailing Illinois &amp; Texas</a:t>
            </a:r>
          </a:p>
        </p:txBody>
      </p:sp>
      <p:sp>
        <p:nvSpPr>
          <p:cNvPr id="34" name="TextBox 33">
            <a:extLst>
              <a:ext uri="{FF2B5EF4-FFF2-40B4-BE49-F238E27FC236}">
                <a16:creationId xmlns:a16="http://schemas.microsoft.com/office/drawing/2014/main" id="{AA01763F-A8E1-B3E9-3068-9F554E710C2D}"/>
              </a:ext>
            </a:extLst>
          </p:cNvPr>
          <p:cNvSpPr txBox="1"/>
          <p:nvPr/>
        </p:nvSpPr>
        <p:spPr>
          <a:xfrm>
            <a:off x="2085143" y="2059854"/>
            <a:ext cx="1059550" cy="938719"/>
          </a:xfrm>
          <a:prstGeom prst="rect">
            <a:avLst/>
          </a:prstGeom>
          <a:solidFill>
            <a:schemeClr val="accent2">
              <a:lumMod val="75000"/>
              <a:alpha val="70000"/>
            </a:schemeClr>
          </a:solidFill>
          <a:ln w="28575">
            <a:solidFill>
              <a:schemeClr val="bg1">
                <a:lumMod val="65000"/>
              </a:schemeClr>
            </a:solidFill>
          </a:ln>
          <a:effectLst>
            <a:softEdge rad="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10/22– 10/25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Initial Mailing Montana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New Mexico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Oklahoma</a:t>
            </a:r>
          </a:p>
        </p:txBody>
      </p:sp>
      <p:sp>
        <p:nvSpPr>
          <p:cNvPr id="35" name="TextBox 34">
            <a:extLst>
              <a:ext uri="{FF2B5EF4-FFF2-40B4-BE49-F238E27FC236}">
                <a16:creationId xmlns:a16="http://schemas.microsoft.com/office/drawing/2014/main" id="{EBF584AF-DBBC-ECCD-E9A2-A0610FD88EFF}"/>
              </a:ext>
            </a:extLst>
          </p:cNvPr>
          <p:cNvSpPr txBox="1"/>
          <p:nvPr/>
        </p:nvSpPr>
        <p:spPr>
          <a:xfrm>
            <a:off x="3045661" y="4103529"/>
            <a:ext cx="1059550" cy="600164"/>
          </a:xfrm>
          <a:prstGeom prst="rect">
            <a:avLst/>
          </a:prstGeom>
          <a:solidFill>
            <a:schemeClr val="accent2">
              <a:lumMod val="75000"/>
              <a:alpha val="70000"/>
            </a:schemeClr>
          </a:solidFill>
          <a:ln w="28575">
            <a:solidFill>
              <a:schemeClr val="bg1">
                <a:lumMod val="65000"/>
              </a:schemeClr>
            </a:solidFill>
          </a:ln>
          <a:effectLst>
            <a:softEdge rad="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10/28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Catch up #1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All States</a:t>
            </a:r>
          </a:p>
        </p:txBody>
      </p:sp>
      <p:sp>
        <p:nvSpPr>
          <p:cNvPr id="36" name="TextBox 35">
            <a:extLst>
              <a:ext uri="{FF2B5EF4-FFF2-40B4-BE49-F238E27FC236}">
                <a16:creationId xmlns:a16="http://schemas.microsoft.com/office/drawing/2014/main" id="{F753F20A-0527-6B20-CE58-489D7DD7DB8E}"/>
              </a:ext>
            </a:extLst>
          </p:cNvPr>
          <p:cNvSpPr txBox="1"/>
          <p:nvPr/>
        </p:nvSpPr>
        <p:spPr>
          <a:xfrm>
            <a:off x="4963086" y="4688394"/>
            <a:ext cx="1059550" cy="600164"/>
          </a:xfrm>
          <a:prstGeom prst="rect">
            <a:avLst/>
          </a:prstGeom>
          <a:solidFill>
            <a:schemeClr val="accent2">
              <a:lumMod val="75000"/>
              <a:alpha val="70000"/>
            </a:schemeClr>
          </a:solidFill>
          <a:ln w="28575">
            <a:solidFill>
              <a:srgbClr val="0070C0"/>
            </a:solidFill>
          </a:ln>
          <a:effectLst>
            <a:softEdge rad="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11/25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Catch up #2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All States</a:t>
            </a:r>
          </a:p>
        </p:txBody>
      </p:sp>
      <p:sp>
        <p:nvSpPr>
          <p:cNvPr id="38" name="TextBox 37">
            <a:extLst>
              <a:ext uri="{FF2B5EF4-FFF2-40B4-BE49-F238E27FC236}">
                <a16:creationId xmlns:a16="http://schemas.microsoft.com/office/drawing/2014/main" id="{EED1E3B9-3ACE-17FC-05CF-7D9C7F48F31A}"/>
              </a:ext>
            </a:extLst>
          </p:cNvPr>
          <p:cNvSpPr txBox="1"/>
          <p:nvPr/>
        </p:nvSpPr>
        <p:spPr>
          <a:xfrm>
            <a:off x="8808015" y="4733853"/>
            <a:ext cx="1059550" cy="600164"/>
          </a:xfrm>
          <a:prstGeom prst="rect">
            <a:avLst/>
          </a:prstGeom>
          <a:solidFill>
            <a:schemeClr val="accent2">
              <a:lumMod val="75000"/>
              <a:alpha val="70000"/>
            </a:schemeClr>
          </a:solidFill>
          <a:ln w="28575">
            <a:solidFill>
              <a:srgbClr val="0070C0"/>
            </a:solidFill>
          </a:ln>
          <a:effectLst>
            <a:softEdge rad="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01/02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Catch up #3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All States</a:t>
            </a:r>
          </a:p>
        </p:txBody>
      </p:sp>
      <p:sp>
        <p:nvSpPr>
          <p:cNvPr id="27" name="TextBox 26">
            <a:extLst>
              <a:ext uri="{FF2B5EF4-FFF2-40B4-BE49-F238E27FC236}">
                <a16:creationId xmlns:a16="http://schemas.microsoft.com/office/drawing/2014/main" id="{3A040CE8-5D75-0ED4-DF4E-B0C6EC758771}"/>
              </a:ext>
            </a:extLst>
          </p:cNvPr>
          <p:cNvSpPr txBox="1"/>
          <p:nvPr/>
        </p:nvSpPr>
        <p:spPr>
          <a:xfrm>
            <a:off x="9144000" y="548640"/>
            <a:ext cx="2484860" cy="954107"/>
          </a:xfrm>
          <a:prstGeom prst="rect">
            <a:avLst/>
          </a:prstGeom>
          <a:solidFill>
            <a:schemeClr val="accent2">
              <a:lumMod val="75000"/>
              <a:alpha val="70000"/>
            </a:schemeClr>
          </a:solidFill>
          <a:effectLst>
            <a:softEdge rad="3810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sng" strike="noStrike" kern="1200" cap="none" spc="0" normalizeH="0" baseline="0" noProof="0" dirty="0">
                <a:ln>
                  <a:noFill/>
                </a:ln>
                <a:solidFill>
                  <a:prstClr val="white"/>
                </a:solidFill>
                <a:effectLst/>
                <a:uLnTx/>
                <a:uFillTx/>
                <a:latin typeface="Calibri" panose="020F0502020204030204"/>
                <a:ea typeface="+mn-ea"/>
                <a:cs typeface="+mn-cs"/>
              </a:rPr>
              <a:t>Legend</a:t>
            </a:r>
          </a:p>
          <a:p>
            <a:pPr marL="45720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60-Day Renewal Letters Mailed</a:t>
            </a:r>
          </a:p>
          <a:p>
            <a:pPr marL="45720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BAR File Processing Dates</a:t>
            </a:r>
            <a:endParaRPr kumimoji="0" lang="en-US" sz="1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Open Enrollment Date</a:t>
            </a:r>
          </a:p>
          <a:p>
            <a:pPr marL="45720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panose="020F0502020204030204"/>
                <a:ea typeface="+mn-ea"/>
                <a:cs typeface="+mn-cs"/>
              </a:rPr>
              <a:t>You are Here...</a:t>
            </a:r>
          </a:p>
        </p:txBody>
      </p:sp>
      <p:cxnSp>
        <p:nvCxnSpPr>
          <p:cNvPr id="28" name="Straight Connector 27">
            <a:extLst>
              <a:ext uri="{FF2B5EF4-FFF2-40B4-BE49-F238E27FC236}">
                <a16:creationId xmlns:a16="http://schemas.microsoft.com/office/drawing/2014/main" id="{499F2D9A-C4E6-E487-9373-9A9167ECD712}"/>
              </a:ext>
            </a:extLst>
          </p:cNvPr>
          <p:cNvCxnSpPr>
            <a:cxnSpLocks/>
          </p:cNvCxnSpPr>
          <p:nvPr/>
        </p:nvCxnSpPr>
        <p:spPr>
          <a:xfrm>
            <a:off x="9281160" y="884834"/>
            <a:ext cx="320040" cy="0"/>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32A2178-ECB8-C489-440C-8093D0BE876D}"/>
              </a:ext>
            </a:extLst>
          </p:cNvPr>
          <p:cNvCxnSpPr>
            <a:cxnSpLocks/>
          </p:cNvCxnSpPr>
          <p:nvPr/>
        </p:nvCxnSpPr>
        <p:spPr>
          <a:xfrm>
            <a:off x="9281160" y="1042150"/>
            <a:ext cx="320040" cy="0"/>
          </a:xfrm>
          <a:prstGeom prst="line">
            <a:avLst/>
          </a:prstGeom>
          <a:ln w="28575">
            <a:solidFill>
              <a:srgbClr val="FFC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9EEBC2F-87CD-06BC-AACB-D074A18623E7}"/>
              </a:ext>
            </a:extLst>
          </p:cNvPr>
          <p:cNvCxnSpPr>
            <a:cxnSpLocks/>
          </p:cNvCxnSpPr>
          <p:nvPr/>
        </p:nvCxnSpPr>
        <p:spPr>
          <a:xfrm>
            <a:off x="7315200" y="1463040"/>
            <a:ext cx="0" cy="2194560"/>
          </a:xfrm>
          <a:prstGeom prst="line">
            <a:avLst/>
          </a:prstGeom>
          <a:ln w="28575">
            <a:solidFill>
              <a:srgbClr val="92D05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80B149E-9D99-C8DA-A0A5-DA214ECEEC4E}"/>
              </a:ext>
            </a:extLst>
          </p:cNvPr>
          <p:cNvCxnSpPr>
            <a:cxnSpLocks/>
          </p:cNvCxnSpPr>
          <p:nvPr/>
        </p:nvCxnSpPr>
        <p:spPr>
          <a:xfrm>
            <a:off x="10058400" y="2651760"/>
            <a:ext cx="0" cy="1005840"/>
          </a:xfrm>
          <a:prstGeom prst="line">
            <a:avLst/>
          </a:prstGeom>
          <a:ln w="28575">
            <a:solidFill>
              <a:srgbClr val="92D05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BC98DF03-4243-BEEF-DE4E-294FD1C0176A}"/>
              </a:ext>
            </a:extLst>
          </p:cNvPr>
          <p:cNvGrpSpPr/>
          <p:nvPr/>
        </p:nvGrpSpPr>
        <p:grpSpPr>
          <a:xfrm>
            <a:off x="8686800" y="3497802"/>
            <a:ext cx="2743200" cy="313932"/>
            <a:chOff x="8686800" y="3497802"/>
            <a:chExt cx="2743200" cy="313932"/>
          </a:xfrm>
        </p:grpSpPr>
        <p:cxnSp>
          <p:nvCxnSpPr>
            <p:cNvPr id="13" name="Straight Connector 12">
              <a:extLst>
                <a:ext uri="{FF2B5EF4-FFF2-40B4-BE49-F238E27FC236}">
                  <a16:creationId xmlns:a16="http://schemas.microsoft.com/office/drawing/2014/main" id="{C1084E03-6A81-27A8-4599-D7474A5D3198}"/>
                </a:ext>
              </a:extLst>
            </p:cNvPr>
            <p:cNvCxnSpPr>
              <a:cxnSpLocks/>
            </p:cNvCxnSpPr>
            <p:nvPr/>
          </p:nvCxnSpPr>
          <p:spPr>
            <a:xfrm>
              <a:off x="8686800" y="3657600"/>
              <a:ext cx="2743200" cy="0"/>
            </a:xfrm>
            <a:prstGeom prst="line">
              <a:avLst/>
            </a:prstGeom>
            <a:ln w="28575">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CA51C1FE-6AFD-C148-22EC-41DD258C7F1F}"/>
                </a:ext>
              </a:extLst>
            </p:cNvPr>
            <p:cNvSpPr txBox="1">
              <a:spLocks/>
            </p:cNvSpPr>
            <p:nvPr/>
          </p:nvSpPr>
          <p:spPr>
            <a:xfrm>
              <a:off x="9698219" y="3497802"/>
              <a:ext cx="826893" cy="313932"/>
            </a:xfrm>
            <a:prstGeom prst="rect">
              <a:avLst/>
            </a:prstGeom>
            <a:solidFill>
              <a:schemeClr val="accent2">
                <a:lumMod val="75000"/>
                <a:alpha val="70000"/>
              </a:schemeClr>
            </a:solidFill>
            <a:effectLst>
              <a:softEdge rad="50800"/>
            </a:effectLst>
          </p:spPr>
          <p:txBody>
            <a:bodyPr wrap="none"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FFF00"/>
                  </a:solidFill>
                  <a:effectLst/>
                  <a:uLnTx/>
                  <a:uFillTx/>
                  <a:latin typeface="Calibri" panose="020F0502020204030204"/>
                  <a:ea typeface="+mn-ea"/>
                  <a:cs typeface="+mn-cs"/>
                </a:rPr>
                <a:t>January</a:t>
              </a:r>
            </a:p>
          </p:txBody>
        </p:sp>
      </p:grpSp>
      <p:sp>
        <p:nvSpPr>
          <p:cNvPr id="44" name="TextBox 43">
            <a:extLst>
              <a:ext uri="{FF2B5EF4-FFF2-40B4-BE49-F238E27FC236}">
                <a16:creationId xmlns:a16="http://schemas.microsoft.com/office/drawing/2014/main" id="{60AABCB1-558A-5C46-AEF7-404741365D5A}"/>
              </a:ext>
            </a:extLst>
          </p:cNvPr>
          <p:cNvSpPr txBox="1"/>
          <p:nvPr/>
        </p:nvSpPr>
        <p:spPr>
          <a:xfrm>
            <a:off x="2797367" y="1209921"/>
            <a:ext cx="798647" cy="600164"/>
          </a:xfrm>
          <a:prstGeom prst="rect">
            <a:avLst/>
          </a:prstGeom>
          <a:solidFill>
            <a:schemeClr val="accent2">
              <a:lumMod val="75000"/>
              <a:alpha val="70000"/>
            </a:schemeClr>
          </a:solidFill>
          <a:ln w="28575">
            <a:solidFill>
              <a:schemeClr val="bg1">
                <a:lumMod val="65000"/>
              </a:schemeClr>
            </a:solidFill>
          </a:ln>
          <a:effectLst>
            <a:softEdge rad="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11/01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OE Begins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All States</a:t>
            </a:r>
          </a:p>
        </p:txBody>
      </p:sp>
      <p:sp>
        <p:nvSpPr>
          <p:cNvPr id="45" name="TextBox 44">
            <a:extLst>
              <a:ext uri="{FF2B5EF4-FFF2-40B4-BE49-F238E27FC236}">
                <a16:creationId xmlns:a16="http://schemas.microsoft.com/office/drawing/2014/main" id="{222664D8-8B47-FEDD-9657-28E51090545E}"/>
              </a:ext>
            </a:extLst>
          </p:cNvPr>
          <p:cNvSpPr txBox="1"/>
          <p:nvPr/>
        </p:nvSpPr>
        <p:spPr>
          <a:xfrm>
            <a:off x="6230577" y="1162207"/>
            <a:ext cx="1059550" cy="600164"/>
          </a:xfrm>
          <a:prstGeom prst="rect">
            <a:avLst/>
          </a:prstGeom>
          <a:solidFill>
            <a:schemeClr val="accent2">
              <a:lumMod val="75000"/>
              <a:alpha val="70000"/>
            </a:schemeClr>
          </a:solidFill>
          <a:ln w="28575">
            <a:solidFill>
              <a:srgbClr val="92D050"/>
            </a:solidFill>
          </a:ln>
          <a:effectLst>
            <a:softEdge rad="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12/15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OE Ends for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Off Ex NM</a:t>
            </a:r>
          </a:p>
        </p:txBody>
      </p:sp>
      <p:sp>
        <p:nvSpPr>
          <p:cNvPr id="46" name="TextBox 45">
            <a:extLst>
              <a:ext uri="{FF2B5EF4-FFF2-40B4-BE49-F238E27FC236}">
                <a16:creationId xmlns:a16="http://schemas.microsoft.com/office/drawing/2014/main" id="{1162A4D5-47E1-AC50-3612-08518A5B1C2B}"/>
              </a:ext>
            </a:extLst>
          </p:cNvPr>
          <p:cNvSpPr txBox="1"/>
          <p:nvPr/>
        </p:nvSpPr>
        <p:spPr>
          <a:xfrm>
            <a:off x="7343087" y="1155560"/>
            <a:ext cx="1152491" cy="600164"/>
          </a:xfrm>
          <a:prstGeom prst="rect">
            <a:avLst/>
          </a:prstGeom>
          <a:solidFill>
            <a:schemeClr val="accent2">
              <a:lumMod val="75000"/>
              <a:alpha val="70000"/>
            </a:schemeClr>
          </a:solidFill>
          <a:ln w="28575">
            <a:solidFill>
              <a:srgbClr val="92D050"/>
            </a:solidFill>
          </a:ln>
          <a:effectLst>
            <a:softEdge rad="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12/15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Last Day to apply for 1/1 coverage</a:t>
            </a:r>
          </a:p>
        </p:txBody>
      </p:sp>
      <p:grpSp>
        <p:nvGrpSpPr>
          <p:cNvPr id="3" name="Group 2">
            <a:extLst>
              <a:ext uri="{FF2B5EF4-FFF2-40B4-BE49-F238E27FC236}">
                <a16:creationId xmlns:a16="http://schemas.microsoft.com/office/drawing/2014/main" id="{A2D8FAEF-AED8-F0E0-78B5-C3C05C98C01C}"/>
              </a:ext>
            </a:extLst>
          </p:cNvPr>
          <p:cNvGrpSpPr/>
          <p:nvPr/>
        </p:nvGrpSpPr>
        <p:grpSpPr>
          <a:xfrm>
            <a:off x="457200" y="3497802"/>
            <a:ext cx="2743200" cy="313932"/>
            <a:chOff x="457200" y="3497802"/>
            <a:chExt cx="2743200" cy="313932"/>
          </a:xfrm>
        </p:grpSpPr>
        <p:cxnSp>
          <p:nvCxnSpPr>
            <p:cNvPr id="7" name="Straight Connector 6">
              <a:extLst>
                <a:ext uri="{FF2B5EF4-FFF2-40B4-BE49-F238E27FC236}">
                  <a16:creationId xmlns:a16="http://schemas.microsoft.com/office/drawing/2014/main" id="{5CE6387D-A234-1C3F-1955-365F97A1E34E}"/>
                </a:ext>
              </a:extLst>
            </p:cNvPr>
            <p:cNvCxnSpPr>
              <a:cxnSpLocks/>
            </p:cNvCxnSpPr>
            <p:nvPr/>
          </p:nvCxnSpPr>
          <p:spPr>
            <a:xfrm>
              <a:off x="457200" y="3657600"/>
              <a:ext cx="2743200" cy="0"/>
            </a:xfrm>
            <a:prstGeom prst="line">
              <a:avLst/>
            </a:prstGeom>
            <a:ln w="28575">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A8451983-3B4A-51C4-164F-7787F1E4AF26}"/>
                </a:ext>
              </a:extLst>
            </p:cNvPr>
            <p:cNvSpPr txBox="1">
              <a:spLocks/>
            </p:cNvSpPr>
            <p:nvPr/>
          </p:nvSpPr>
          <p:spPr>
            <a:xfrm>
              <a:off x="1284844" y="3497802"/>
              <a:ext cx="865558" cy="313932"/>
            </a:xfrm>
            <a:prstGeom prst="rect">
              <a:avLst/>
            </a:prstGeom>
            <a:solidFill>
              <a:schemeClr val="accent2">
                <a:lumMod val="75000"/>
                <a:alpha val="70000"/>
              </a:schemeClr>
            </a:solidFill>
            <a:effectLst>
              <a:softEdge rad="50800"/>
            </a:effectLst>
          </p:spPr>
          <p:txBody>
            <a:bodyPr wrap="none"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FFF00"/>
                  </a:solidFill>
                  <a:effectLst/>
                  <a:uLnTx/>
                  <a:uFillTx/>
                  <a:latin typeface="Calibri" panose="020F0502020204030204"/>
                  <a:ea typeface="+mn-ea"/>
                  <a:cs typeface="+mn-cs"/>
                </a:rPr>
                <a:t>October</a:t>
              </a:r>
            </a:p>
          </p:txBody>
        </p:sp>
      </p:grpSp>
      <p:sp>
        <p:nvSpPr>
          <p:cNvPr id="50" name="TextBox 49">
            <a:extLst>
              <a:ext uri="{FF2B5EF4-FFF2-40B4-BE49-F238E27FC236}">
                <a16:creationId xmlns:a16="http://schemas.microsoft.com/office/drawing/2014/main" id="{F7106625-1CDA-4062-B74E-A042DB5304E8}"/>
              </a:ext>
            </a:extLst>
          </p:cNvPr>
          <p:cNvSpPr txBox="1"/>
          <p:nvPr/>
        </p:nvSpPr>
        <p:spPr>
          <a:xfrm>
            <a:off x="9531540" y="2022236"/>
            <a:ext cx="1059550" cy="600164"/>
          </a:xfrm>
          <a:prstGeom prst="rect">
            <a:avLst/>
          </a:prstGeom>
          <a:solidFill>
            <a:schemeClr val="accent2">
              <a:lumMod val="75000"/>
              <a:alpha val="70000"/>
            </a:schemeClr>
          </a:solidFill>
          <a:ln w="28575">
            <a:solidFill>
              <a:srgbClr val="92D050"/>
            </a:solidFill>
          </a:ln>
          <a:effectLst>
            <a:softEdge rad="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01/15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OE Ends for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All States</a:t>
            </a:r>
          </a:p>
        </p:txBody>
      </p:sp>
      <p:cxnSp>
        <p:nvCxnSpPr>
          <p:cNvPr id="51" name="Straight Connector 50">
            <a:extLst>
              <a:ext uri="{FF2B5EF4-FFF2-40B4-BE49-F238E27FC236}">
                <a16:creationId xmlns:a16="http://schemas.microsoft.com/office/drawing/2014/main" id="{50D875C6-C638-3CB8-6891-14667FEABEF9}"/>
              </a:ext>
            </a:extLst>
          </p:cNvPr>
          <p:cNvCxnSpPr>
            <a:cxnSpLocks/>
          </p:cNvCxnSpPr>
          <p:nvPr/>
        </p:nvCxnSpPr>
        <p:spPr>
          <a:xfrm>
            <a:off x="9281160" y="1207008"/>
            <a:ext cx="320040" cy="0"/>
          </a:xfrm>
          <a:prstGeom prst="line">
            <a:avLst/>
          </a:prstGeom>
          <a:ln w="28575">
            <a:solidFill>
              <a:srgbClr val="92D05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DA35907-0E59-ACF0-00B4-6A1A020B05B0}"/>
              </a:ext>
            </a:extLst>
          </p:cNvPr>
          <p:cNvCxnSpPr>
            <a:cxnSpLocks/>
          </p:cNvCxnSpPr>
          <p:nvPr/>
        </p:nvCxnSpPr>
        <p:spPr>
          <a:xfrm>
            <a:off x="2514600" y="3657600"/>
            <a:ext cx="0" cy="1188720"/>
          </a:xfrm>
          <a:prstGeom prst="line">
            <a:avLst/>
          </a:prstGeom>
          <a:ln w="28575">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B35D491-A4AA-90A3-1C1B-1451ED03D5A4}"/>
              </a:ext>
            </a:extLst>
          </p:cNvPr>
          <p:cNvCxnSpPr>
            <a:cxnSpLocks/>
          </p:cNvCxnSpPr>
          <p:nvPr/>
        </p:nvCxnSpPr>
        <p:spPr>
          <a:xfrm>
            <a:off x="7589520" y="3657600"/>
            <a:ext cx="0" cy="914400"/>
          </a:xfrm>
          <a:prstGeom prst="line">
            <a:avLst/>
          </a:prstGeom>
          <a:ln w="28575">
            <a:solidFill>
              <a:srgbClr val="FFC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9719A46F-5E64-1DD9-60C9-814936113E2E}"/>
              </a:ext>
            </a:extLst>
          </p:cNvPr>
          <p:cNvGrpSpPr/>
          <p:nvPr/>
        </p:nvGrpSpPr>
        <p:grpSpPr>
          <a:xfrm>
            <a:off x="5943600" y="3497802"/>
            <a:ext cx="2743200" cy="313932"/>
            <a:chOff x="5943600" y="3497802"/>
            <a:chExt cx="2743200" cy="313932"/>
          </a:xfrm>
        </p:grpSpPr>
        <p:cxnSp>
          <p:nvCxnSpPr>
            <p:cNvPr id="12" name="Straight Connector 11">
              <a:extLst>
                <a:ext uri="{FF2B5EF4-FFF2-40B4-BE49-F238E27FC236}">
                  <a16:creationId xmlns:a16="http://schemas.microsoft.com/office/drawing/2014/main" id="{49609E19-6BDD-1E03-6890-F7E23BA40B9B}"/>
                </a:ext>
              </a:extLst>
            </p:cNvPr>
            <p:cNvCxnSpPr>
              <a:cxnSpLocks/>
            </p:cNvCxnSpPr>
            <p:nvPr/>
          </p:nvCxnSpPr>
          <p:spPr>
            <a:xfrm>
              <a:off x="5943600" y="3657600"/>
              <a:ext cx="2743200" cy="0"/>
            </a:xfrm>
            <a:prstGeom prst="line">
              <a:avLst/>
            </a:prstGeom>
            <a:ln w="28575">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157D895D-4954-A7E6-9B36-6FE9FC0A3309}"/>
                </a:ext>
              </a:extLst>
            </p:cNvPr>
            <p:cNvSpPr txBox="1">
              <a:spLocks/>
            </p:cNvSpPr>
            <p:nvPr/>
          </p:nvSpPr>
          <p:spPr>
            <a:xfrm>
              <a:off x="6793952" y="3497802"/>
              <a:ext cx="1048685" cy="313932"/>
            </a:xfrm>
            <a:prstGeom prst="rect">
              <a:avLst/>
            </a:prstGeom>
            <a:solidFill>
              <a:schemeClr val="accent2">
                <a:lumMod val="75000"/>
                <a:alpha val="70000"/>
              </a:schemeClr>
            </a:solidFill>
            <a:effectLst>
              <a:softEdge rad="50800"/>
            </a:effectLst>
          </p:spPr>
          <p:txBody>
            <a:bodyPr wrap="none"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FFF00"/>
                  </a:solidFill>
                  <a:effectLst/>
                  <a:uLnTx/>
                  <a:uFillTx/>
                  <a:latin typeface="Calibri" panose="020F0502020204030204"/>
                  <a:ea typeface="+mn-ea"/>
                  <a:cs typeface="+mn-cs"/>
                </a:rPr>
                <a:t>December</a:t>
              </a:r>
            </a:p>
          </p:txBody>
        </p:sp>
      </p:grpSp>
      <p:cxnSp>
        <p:nvCxnSpPr>
          <p:cNvPr id="59" name="Straight Connector 58">
            <a:extLst>
              <a:ext uri="{FF2B5EF4-FFF2-40B4-BE49-F238E27FC236}">
                <a16:creationId xmlns:a16="http://schemas.microsoft.com/office/drawing/2014/main" id="{F32F987B-7E8B-5F3C-464E-D9BFF903A3CC}"/>
              </a:ext>
            </a:extLst>
          </p:cNvPr>
          <p:cNvCxnSpPr>
            <a:cxnSpLocks/>
          </p:cNvCxnSpPr>
          <p:nvPr/>
        </p:nvCxnSpPr>
        <p:spPr>
          <a:xfrm>
            <a:off x="4343400" y="2377440"/>
            <a:ext cx="0" cy="1280160"/>
          </a:xfrm>
          <a:prstGeom prst="line">
            <a:avLst/>
          </a:prstGeom>
          <a:ln w="28575">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D78F84E8-C976-58B7-0B82-075B85ADABD5}"/>
              </a:ext>
            </a:extLst>
          </p:cNvPr>
          <p:cNvGrpSpPr/>
          <p:nvPr/>
        </p:nvGrpSpPr>
        <p:grpSpPr>
          <a:xfrm>
            <a:off x="3200400" y="3497802"/>
            <a:ext cx="2743200" cy="313932"/>
            <a:chOff x="3200400" y="3497802"/>
            <a:chExt cx="2743200" cy="313932"/>
          </a:xfrm>
        </p:grpSpPr>
        <p:cxnSp>
          <p:nvCxnSpPr>
            <p:cNvPr id="11" name="Straight Connector 10">
              <a:extLst>
                <a:ext uri="{FF2B5EF4-FFF2-40B4-BE49-F238E27FC236}">
                  <a16:creationId xmlns:a16="http://schemas.microsoft.com/office/drawing/2014/main" id="{9543F522-472D-7372-18D6-584D1DB7209E}"/>
                </a:ext>
              </a:extLst>
            </p:cNvPr>
            <p:cNvCxnSpPr>
              <a:cxnSpLocks/>
            </p:cNvCxnSpPr>
            <p:nvPr/>
          </p:nvCxnSpPr>
          <p:spPr>
            <a:xfrm>
              <a:off x="3200400" y="3657600"/>
              <a:ext cx="2743200" cy="0"/>
            </a:xfrm>
            <a:prstGeom prst="line">
              <a:avLst/>
            </a:prstGeom>
            <a:ln w="28575">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6C64C7D1-13E6-FD6C-F83E-B1CFAB1176A7}"/>
                </a:ext>
              </a:extLst>
            </p:cNvPr>
            <p:cNvSpPr txBox="1">
              <a:spLocks/>
            </p:cNvSpPr>
            <p:nvPr/>
          </p:nvSpPr>
          <p:spPr>
            <a:xfrm>
              <a:off x="4065257" y="3497802"/>
              <a:ext cx="1065035" cy="313932"/>
            </a:xfrm>
            <a:prstGeom prst="rect">
              <a:avLst/>
            </a:prstGeom>
            <a:solidFill>
              <a:schemeClr val="accent2">
                <a:lumMod val="75000"/>
                <a:alpha val="70000"/>
              </a:schemeClr>
            </a:solidFill>
            <a:effectLst>
              <a:softEdge rad="50800"/>
            </a:effectLst>
          </p:spPr>
          <p:txBody>
            <a:bodyPr wrap="none"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FFFF00"/>
                  </a:solidFill>
                  <a:effectLst/>
                  <a:uLnTx/>
                  <a:uFillTx/>
                  <a:latin typeface="Calibri" panose="020F0502020204030204"/>
                  <a:ea typeface="+mn-ea"/>
                  <a:cs typeface="+mn-cs"/>
                </a:rPr>
                <a:t>November</a:t>
              </a:r>
            </a:p>
          </p:txBody>
        </p:sp>
      </p:grpSp>
      <p:sp>
        <p:nvSpPr>
          <p:cNvPr id="62" name="TextBox 61">
            <a:extLst>
              <a:ext uri="{FF2B5EF4-FFF2-40B4-BE49-F238E27FC236}">
                <a16:creationId xmlns:a16="http://schemas.microsoft.com/office/drawing/2014/main" id="{63E05740-9C2D-F245-E9BD-EA51021C7686}"/>
              </a:ext>
            </a:extLst>
          </p:cNvPr>
          <p:cNvSpPr txBox="1"/>
          <p:nvPr/>
        </p:nvSpPr>
        <p:spPr>
          <a:xfrm>
            <a:off x="1823080" y="4869457"/>
            <a:ext cx="1371600" cy="769441"/>
          </a:xfrm>
          <a:prstGeom prst="rect">
            <a:avLst/>
          </a:prstGeom>
          <a:solidFill>
            <a:schemeClr val="accent2">
              <a:lumMod val="75000"/>
              <a:alpha val="70000"/>
            </a:schemeClr>
          </a:solidFill>
          <a:ln w="28575">
            <a:solidFill>
              <a:schemeClr val="bg1">
                <a:lumMod val="65000"/>
              </a:schemeClr>
            </a:solidFill>
          </a:ln>
          <a:effectLst>
            <a:softEdge rad="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10/15 – 10/31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CMS/</a:t>
            </a:r>
            <a:r>
              <a:rPr kumimoji="0" lang="en-US" sz="1100" b="0" i="0" u="none" strike="noStrike" kern="1200" cap="none" spc="0" normalizeH="0" baseline="0" noProof="0" dirty="0" err="1">
                <a:ln>
                  <a:noFill/>
                </a:ln>
                <a:solidFill>
                  <a:prstClr val="white"/>
                </a:solidFill>
                <a:effectLst/>
                <a:uLnTx/>
                <a:uFillTx/>
                <a:latin typeface="Calibri" panose="020F0502020204030204"/>
                <a:ea typeface="+mn-ea"/>
                <a:cs typeface="+mn-cs"/>
              </a:rPr>
              <a:t>BeWellNM</a:t>
            </a: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 BAR File Processing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Wave 1</a:t>
            </a:r>
          </a:p>
        </p:txBody>
      </p:sp>
      <p:sp>
        <p:nvSpPr>
          <p:cNvPr id="63" name="TextBox 62">
            <a:extLst>
              <a:ext uri="{FF2B5EF4-FFF2-40B4-BE49-F238E27FC236}">
                <a16:creationId xmlns:a16="http://schemas.microsoft.com/office/drawing/2014/main" id="{514E49DC-1ED4-7273-4B2F-D18E6901FE0D}"/>
              </a:ext>
            </a:extLst>
          </p:cNvPr>
          <p:cNvSpPr txBox="1"/>
          <p:nvPr/>
        </p:nvSpPr>
        <p:spPr>
          <a:xfrm>
            <a:off x="6912598" y="4591541"/>
            <a:ext cx="1371600" cy="769441"/>
          </a:xfrm>
          <a:prstGeom prst="rect">
            <a:avLst/>
          </a:prstGeom>
          <a:solidFill>
            <a:schemeClr val="accent2">
              <a:lumMod val="75000"/>
              <a:alpha val="70000"/>
            </a:schemeClr>
          </a:solidFill>
          <a:ln w="28575">
            <a:solidFill>
              <a:srgbClr val="FFC000"/>
            </a:solidFill>
          </a:ln>
          <a:effectLst>
            <a:softEdge rad="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12/16 – 12/20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CMS/</a:t>
            </a:r>
            <a:r>
              <a:rPr kumimoji="0" lang="en-US" sz="1100" b="0" i="0" u="none" strike="noStrike" kern="1200" cap="none" spc="0" normalizeH="0" baseline="0" noProof="0" dirty="0" err="1">
                <a:ln>
                  <a:noFill/>
                </a:ln>
                <a:solidFill>
                  <a:prstClr val="white"/>
                </a:solidFill>
                <a:effectLst/>
                <a:uLnTx/>
                <a:uFillTx/>
                <a:latin typeface="Calibri" panose="020F0502020204030204"/>
                <a:ea typeface="+mn-ea"/>
                <a:cs typeface="+mn-cs"/>
              </a:rPr>
              <a:t>BeWellNM</a:t>
            </a: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 BAR File Processing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Wave 3</a:t>
            </a:r>
          </a:p>
        </p:txBody>
      </p:sp>
      <p:sp>
        <p:nvSpPr>
          <p:cNvPr id="64" name="TextBox 63">
            <a:extLst>
              <a:ext uri="{FF2B5EF4-FFF2-40B4-BE49-F238E27FC236}">
                <a16:creationId xmlns:a16="http://schemas.microsoft.com/office/drawing/2014/main" id="{6F2122EB-7F02-C580-56AA-EF5981506C7D}"/>
              </a:ext>
            </a:extLst>
          </p:cNvPr>
          <p:cNvSpPr txBox="1"/>
          <p:nvPr/>
        </p:nvSpPr>
        <p:spPr>
          <a:xfrm>
            <a:off x="4988635" y="2421753"/>
            <a:ext cx="1371600" cy="769441"/>
          </a:xfrm>
          <a:prstGeom prst="rect">
            <a:avLst/>
          </a:prstGeom>
          <a:solidFill>
            <a:schemeClr val="accent2">
              <a:lumMod val="75000"/>
              <a:alpha val="70000"/>
            </a:schemeClr>
          </a:solidFill>
          <a:ln w="28575">
            <a:solidFill>
              <a:srgbClr val="FFC000"/>
            </a:solidFill>
          </a:ln>
          <a:effectLst>
            <a:softEdge rad="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11/25 – 11/29</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CMS/</a:t>
            </a:r>
            <a:r>
              <a:rPr kumimoji="0" lang="en-US" sz="1100" b="0" i="0" u="none" strike="noStrike" kern="1200" cap="none" spc="0" normalizeH="0" baseline="0" noProof="0" dirty="0" err="1">
                <a:ln>
                  <a:noFill/>
                </a:ln>
                <a:solidFill>
                  <a:prstClr val="white"/>
                </a:solidFill>
                <a:effectLst/>
                <a:uLnTx/>
                <a:uFillTx/>
                <a:latin typeface="Calibri" panose="020F0502020204030204"/>
                <a:ea typeface="+mn-ea"/>
                <a:cs typeface="+mn-cs"/>
              </a:rPr>
              <a:t>BeWellNM</a:t>
            </a: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 BAR File Processing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Wave 2</a:t>
            </a:r>
          </a:p>
        </p:txBody>
      </p:sp>
      <p:sp>
        <p:nvSpPr>
          <p:cNvPr id="65" name="TextBox 64">
            <a:extLst>
              <a:ext uri="{FF2B5EF4-FFF2-40B4-BE49-F238E27FC236}">
                <a16:creationId xmlns:a16="http://schemas.microsoft.com/office/drawing/2014/main" id="{F1C60913-9B7E-92FD-F97B-D36457771FFE}"/>
              </a:ext>
            </a:extLst>
          </p:cNvPr>
          <p:cNvSpPr txBox="1"/>
          <p:nvPr/>
        </p:nvSpPr>
        <p:spPr>
          <a:xfrm>
            <a:off x="3664916" y="1765464"/>
            <a:ext cx="1371600" cy="600164"/>
          </a:xfrm>
          <a:prstGeom prst="rect">
            <a:avLst/>
          </a:prstGeom>
          <a:solidFill>
            <a:schemeClr val="accent2">
              <a:lumMod val="75000"/>
              <a:alpha val="70000"/>
            </a:schemeClr>
          </a:solidFill>
          <a:ln w="28575">
            <a:solidFill>
              <a:schemeClr val="bg1">
                <a:lumMod val="65000"/>
              </a:schemeClr>
            </a:solidFill>
          </a:ln>
          <a:effectLst>
            <a:softEdge rad="0"/>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11/11 – 11/15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Off Exchange BAR File Processing</a:t>
            </a:r>
          </a:p>
        </p:txBody>
      </p:sp>
      <p:sp>
        <p:nvSpPr>
          <p:cNvPr id="66" name="Title 3">
            <a:extLst>
              <a:ext uri="{FF2B5EF4-FFF2-40B4-BE49-F238E27FC236}">
                <a16:creationId xmlns:a16="http://schemas.microsoft.com/office/drawing/2014/main" id="{13EC26FE-B7F9-C5AB-7CB5-2216EED713D5}"/>
              </a:ext>
            </a:extLst>
          </p:cNvPr>
          <p:cNvSpPr txBox="1">
            <a:spLocks/>
          </p:cNvSpPr>
          <p:nvPr/>
        </p:nvSpPr>
        <p:spPr>
          <a:xfrm>
            <a:off x="546099" y="5669280"/>
            <a:ext cx="4863767" cy="341632"/>
          </a:xfrm>
          <a:prstGeom prst="rect">
            <a:avLst/>
          </a:prstGeom>
          <a:solidFill>
            <a:schemeClr val="accent2">
              <a:lumMod val="75000"/>
              <a:alpha val="70000"/>
            </a:schemeClr>
          </a:solidFill>
          <a:effectLst>
            <a:softEdge rad="50800"/>
          </a:effectLst>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Light" panose="020F0302020204030204"/>
                <a:ea typeface="+mj-ea"/>
                <a:cs typeface="+mj-cs"/>
              </a:rPr>
              <a:t>Critical Note</a:t>
            </a:r>
            <a:r>
              <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rPr>
              <a:t>: Items in Grey have already happened</a:t>
            </a:r>
          </a:p>
        </p:txBody>
      </p:sp>
      <p:sp>
        <p:nvSpPr>
          <p:cNvPr id="2" name="Footer Placeholder 7">
            <a:extLst>
              <a:ext uri="{FF2B5EF4-FFF2-40B4-BE49-F238E27FC236}">
                <a16:creationId xmlns:a16="http://schemas.microsoft.com/office/drawing/2014/main" id="{A784D298-7CDB-74E5-974E-4E4CF4A93470}"/>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alibri"/>
                <a:ea typeface="+mn-ea"/>
                <a:cs typeface="+mn-cs"/>
              </a:rPr>
              <a:t>Proprietary and Confidential: HCSC – DS/All Depts. – IFM  Not to be copied without permission.</a:t>
            </a:r>
          </a:p>
        </p:txBody>
      </p:sp>
      <p:cxnSp>
        <p:nvCxnSpPr>
          <p:cNvPr id="21" name="Straight Connector 20">
            <a:extLst>
              <a:ext uri="{FF2B5EF4-FFF2-40B4-BE49-F238E27FC236}">
                <a16:creationId xmlns:a16="http://schemas.microsoft.com/office/drawing/2014/main" id="{D0B03BF8-5FA8-9B92-3A63-431E106820AC}"/>
              </a:ext>
            </a:extLst>
          </p:cNvPr>
          <p:cNvCxnSpPr>
            <a:cxnSpLocks/>
          </p:cNvCxnSpPr>
          <p:nvPr/>
        </p:nvCxnSpPr>
        <p:spPr>
          <a:xfrm>
            <a:off x="2286000" y="3657599"/>
            <a:ext cx="0" cy="731520"/>
          </a:xfrm>
          <a:prstGeom prst="line">
            <a:avLst/>
          </a:prstGeom>
          <a:ln w="28575">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3C8756-8D56-E03B-A6C0-41544BFF2D49}"/>
              </a:ext>
            </a:extLst>
          </p:cNvPr>
          <p:cNvCxnSpPr>
            <a:cxnSpLocks/>
          </p:cNvCxnSpPr>
          <p:nvPr/>
        </p:nvCxnSpPr>
        <p:spPr>
          <a:xfrm>
            <a:off x="2606040" y="3017520"/>
            <a:ext cx="0" cy="640080"/>
          </a:xfrm>
          <a:prstGeom prst="line">
            <a:avLst/>
          </a:prstGeom>
          <a:ln w="28575">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46A98D-3C2A-8DE0-9B13-F845FE239260}"/>
              </a:ext>
            </a:extLst>
          </p:cNvPr>
          <p:cNvCxnSpPr>
            <a:cxnSpLocks/>
          </p:cNvCxnSpPr>
          <p:nvPr/>
        </p:nvCxnSpPr>
        <p:spPr>
          <a:xfrm>
            <a:off x="3017520" y="3657600"/>
            <a:ext cx="0" cy="731520"/>
          </a:xfrm>
          <a:prstGeom prst="line">
            <a:avLst/>
          </a:prstGeom>
          <a:ln w="28575">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14AE1-6CDE-DDFA-9F2A-4A3BFC1E9807}"/>
              </a:ext>
            </a:extLst>
          </p:cNvPr>
          <p:cNvCxnSpPr>
            <a:cxnSpLocks/>
          </p:cNvCxnSpPr>
          <p:nvPr/>
        </p:nvCxnSpPr>
        <p:spPr>
          <a:xfrm>
            <a:off x="5486400" y="3657600"/>
            <a:ext cx="0" cy="1005840"/>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C460E36-81AE-BAFB-8B32-373C980E084A}"/>
              </a:ext>
            </a:extLst>
          </p:cNvPr>
          <p:cNvCxnSpPr>
            <a:cxnSpLocks/>
          </p:cNvCxnSpPr>
          <p:nvPr/>
        </p:nvCxnSpPr>
        <p:spPr>
          <a:xfrm>
            <a:off x="8778240" y="3657600"/>
            <a:ext cx="0" cy="1371600"/>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B241CD-AD92-98CC-E06E-44C178A79197}"/>
              </a:ext>
            </a:extLst>
          </p:cNvPr>
          <p:cNvCxnSpPr>
            <a:cxnSpLocks/>
          </p:cNvCxnSpPr>
          <p:nvPr/>
        </p:nvCxnSpPr>
        <p:spPr>
          <a:xfrm>
            <a:off x="5669280" y="3200400"/>
            <a:ext cx="0" cy="457200"/>
          </a:xfrm>
          <a:prstGeom prst="line">
            <a:avLst/>
          </a:prstGeom>
          <a:ln w="28575">
            <a:solidFill>
              <a:srgbClr val="FFC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713EF56-0A15-CF9B-66F3-6F3BE749270D}"/>
              </a:ext>
            </a:extLst>
          </p:cNvPr>
          <p:cNvCxnSpPr>
            <a:cxnSpLocks/>
          </p:cNvCxnSpPr>
          <p:nvPr/>
        </p:nvCxnSpPr>
        <p:spPr>
          <a:xfrm>
            <a:off x="3200400" y="1828800"/>
            <a:ext cx="0" cy="1828800"/>
          </a:xfrm>
          <a:prstGeom prst="line">
            <a:avLst/>
          </a:prstGeom>
          <a:ln w="28575">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Star: 5 Points 8">
            <a:extLst>
              <a:ext uri="{FF2B5EF4-FFF2-40B4-BE49-F238E27FC236}">
                <a16:creationId xmlns:a16="http://schemas.microsoft.com/office/drawing/2014/main" id="{4E1B5B56-667E-0876-6200-C435893EF00A}"/>
              </a:ext>
            </a:extLst>
          </p:cNvPr>
          <p:cNvSpPr/>
          <p:nvPr/>
        </p:nvSpPr>
        <p:spPr>
          <a:xfrm>
            <a:off x="5029200" y="3570331"/>
            <a:ext cx="202060" cy="174537"/>
          </a:xfrm>
          <a:prstGeom prst="star5">
            <a:avLst/>
          </a:prstGeom>
          <a:solidFill>
            <a:srgbClr val="FFE5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Star: 5 Points 9">
            <a:extLst>
              <a:ext uri="{FF2B5EF4-FFF2-40B4-BE49-F238E27FC236}">
                <a16:creationId xmlns:a16="http://schemas.microsoft.com/office/drawing/2014/main" id="{CB602155-42B4-2FD5-59D0-4523B23C4C40}"/>
              </a:ext>
            </a:extLst>
          </p:cNvPr>
          <p:cNvSpPr/>
          <p:nvPr/>
        </p:nvSpPr>
        <p:spPr>
          <a:xfrm>
            <a:off x="9340150" y="1270831"/>
            <a:ext cx="202060" cy="174537"/>
          </a:xfrm>
          <a:prstGeom prst="star5">
            <a:avLst/>
          </a:prstGeom>
          <a:solidFill>
            <a:srgbClr val="FFE5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itle 3">
            <a:extLst>
              <a:ext uri="{FF2B5EF4-FFF2-40B4-BE49-F238E27FC236}">
                <a16:creationId xmlns:a16="http://schemas.microsoft.com/office/drawing/2014/main" id="{C480B7CB-8B51-40AB-2E46-1D9FA87A5B1C}"/>
              </a:ext>
            </a:extLst>
          </p:cNvPr>
          <p:cNvSpPr txBox="1">
            <a:spLocks/>
          </p:cNvSpPr>
          <p:nvPr/>
        </p:nvSpPr>
        <p:spPr>
          <a:xfrm>
            <a:off x="548640" y="6035040"/>
            <a:ext cx="9821008" cy="590931"/>
          </a:xfrm>
          <a:prstGeom prst="rect">
            <a:avLst/>
          </a:prstGeom>
          <a:solidFill>
            <a:schemeClr val="accent2">
              <a:lumMod val="75000"/>
              <a:alpha val="70000"/>
            </a:schemeClr>
          </a:solidFill>
          <a:effectLst>
            <a:softEdge rad="50800"/>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Light" panose="020F0302020204030204"/>
                <a:ea typeface="+mj-ea"/>
                <a:cs typeface="+mj-cs"/>
              </a:rPr>
              <a:t>Critical Note</a:t>
            </a:r>
            <a:r>
              <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rPr>
              <a:t>: The initial mailing of the 60-day renewal letter has an In-Home target date of 11/01.</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panose="020F0302020204030204"/>
                <a:ea typeface="+mj-ea"/>
                <a:cs typeface="+mj-cs"/>
              </a:rPr>
              <a:t>Any member who is missed in the Initial Mailing will receive their letter in one of the Catch up Mailings.</a:t>
            </a:r>
          </a:p>
        </p:txBody>
      </p:sp>
    </p:spTree>
    <p:extLst>
      <p:ext uri="{BB962C8B-B14F-4D97-AF65-F5344CB8AC3E}">
        <p14:creationId xmlns:p14="http://schemas.microsoft.com/office/powerpoint/2010/main" val="369405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bg/>
                                          </p:spTgt>
                                        </p:tgtEl>
                                        <p:attrNameLst>
                                          <p:attrName>style.visibility</p:attrName>
                                        </p:attrNameLst>
                                      </p:cBhvr>
                                      <p:to>
                                        <p:strVal val="visible"/>
                                      </p:to>
                                    </p:set>
                                    <p:animEffect transition="in" filter="fade">
                                      <p:cBhvr>
                                        <p:cTn id="7" dur="500"/>
                                        <p:tgtEl>
                                          <p:spTgt spid="2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xEl>
                                              <p:pRg st="0" end="0"/>
                                            </p:txEl>
                                          </p:spTgt>
                                        </p:tgtEl>
                                        <p:attrNameLst>
                                          <p:attrName>style.visibility</p:attrName>
                                        </p:attrNameLst>
                                      </p:cBhvr>
                                      <p:to>
                                        <p:strVal val="visible"/>
                                      </p:to>
                                    </p:set>
                                    <p:animEffect transition="in" filter="fade">
                                      <p:cBhvr>
                                        <p:cTn id="10" dur="500"/>
                                        <p:tgtEl>
                                          <p:spTgt spid="27">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27">
                                            <p:txEl>
                                              <p:pRg st="1" end="1"/>
                                            </p:txEl>
                                          </p:spTgt>
                                        </p:tgtEl>
                                        <p:attrNameLst>
                                          <p:attrName>style.visibility</p:attrName>
                                        </p:attrNameLst>
                                      </p:cBhvr>
                                      <p:to>
                                        <p:strVal val="visible"/>
                                      </p:to>
                                    </p:set>
                                    <p:animEffect transition="in" filter="wipe(left)">
                                      <p:cBhvr>
                                        <p:cTn id="27" dur="500"/>
                                        <p:tgtEl>
                                          <p:spTgt spid="27">
                                            <p:txEl>
                                              <p:pRg st="1" end="1"/>
                                            </p:txEl>
                                          </p:spTgt>
                                        </p:tgtEl>
                                      </p:cBhvr>
                                    </p:animEffect>
                                  </p:childTnLst>
                                </p:cTn>
                              </p:par>
                            </p:childTnLst>
                          </p:cTn>
                        </p:par>
                        <p:par>
                          <p:cTn id="28" fill="hold">
                            <p:stCondLst>
                              <p:cond delay="1500"/>
                            </p:stCondLst>
                            <p:childTnLst>
                              <p:par>
                                <p:cTn id="29" presetID="22" presetClass="entr" presetSubtype="1" fill="hold" nodeType="afterEffect">
                                  <p:stCondLst>
                                    <p:cond delay="250"/>
                                  </p:stCondLst>
                                  <p:childTnLst>
                                    <p:set>
                                      <p:cBhvr>
                                        <p:cTn id="30" dur="1" fill="hold">
                                          <p:stCondLst>
                                            <p:cond delay="0"/>
                                          </p:stCondLst>
                                        </p:cTn>
                                        <p:tgtEl>
                                          <p:spTgt spid="21"/>
                                        </p:tgtEl>
                                        <p:attrNameLst>
                                          <p:attrName>style.visibility</p:attrName>
                                        </p:attrNameLst>
                                      </p:cBhvr>
                                      <p:to>
                                        <p:strVal val="visible"/>
                                      </p:to>
                                    </p:set>
                                    <p:animEffect transition="in" filter="wipe(up)">
                                      <p:cBhvr>
                                        <p:cTn id="31" dur="500"/>
                                        <p:tgtEl>
                                          <p:spTgt spid="21"/>
                                        </p:tgtEl>
                                      </p:cBhvr>
                                    </p:animEffect>
                                  </p:childTnLst>
                                </p:cTn>
                              </p:par>
                            </p:childTnLst>
                          </p:cTn>
                        </p:par>
                        <p:par>
                          <p:cTn id="32" fill="hold">
                            <p:stCondLst>
                              <p:cond delay="2250"/>
                            </p:stCondLst>
                            <p:childTnLst>
                              <p:par>
                                <p:cTn id="33" presetID="22" presetClass="entr" presetSubtype="2"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right)">
                                      <p:cBhvr>
                                        <p:cTn id="35" dur="500"/>
                                        <p:tgtEl>
                                          <p:spTgt spid="33"/>
                                        </p:tgtEl>
                                      </p:cBhvr>
                                    </p:animEffect>
                                  </p:childTnLst>
                                </p:cTn>
                              </p:par>
                            </p:childTnLst>
                          </p:cTn>
                        </p:par>
                        <p:par>
                          <p:cTn id="36" fill="hold">
                            <p:stCondLst>
                              <p:cond delay="2750"/>
                            </p:stCondLst>
                            <p:childTnLst>
                              <p:par>
                                <p:cTn id="37" presetID="22" presetClass="entr" presetSubtype="4" fill="hold" nodeType="afterEffect">
                                  <p:stCondLst>
                                    <p:cond delay="250"/>
                                  </p:stCondLst>
                                  <p:childTnLst>
                                    <p:set>
                                      <p:cBhvr>
                                        <p:cTn id="38" dur="1" fill="hold">
                                          <p:stCondLst>
                                            <p:cond delay="0"/>
                                          </p:stCondLst>
                                        </p:cTn>
                                        <p:tgtEl>
                                          <p:spTgt spid="25"/>
                                        </p:tgtEl>
                                        <p:attrNameLst>
                                          <p:attrName>style.visibility</p:attrName>
                                        </p:attrNameLst>
                                      </p:cBhvr>
                                      <p:to>
                                        <p:strVal val="visible"/>
                                      </p:to>
                                    </p:set>
                                    <p:animEffect transition="in" filter="wipe(down)">
                                      <p:cBhvr>
                                        <p:cTn id="39" dur="500"/>
                                        <p:tgtEl>
                                          <p:spTgt spid="25"/>
                                        </p:tgtEl>
                                      </p:cBhvr>
                                    </p:animEffect>
                                  </p:childTnLst>
                                </p:cTn>
                              </p:par>
                            </p:childTnLst>
                          </p:cTn>
                        </p:par>
                        <p:par>
                          <p:cTn id="40" fill="hold">
                            <p:stCondLst>
                              <p:cond delay="3500"/>
                            </p:stCondLst>
                            <p:childTnLst>
                              <p:par>
                                <p:cTn id="41" presetID="22" presetClass="entr" presetSubtype="4"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down)">
                                      <p:cBhvr>
                                        <p:cTn id="43" dur="500"/>
                                        <p:tgtEl>
                                          <p:spTgt spid="34"/>
                                        </p:tgtEl>
                                      </p:cBhvr>
                                    </p:animEffect>
                                  </p:childTnLst>
                                </p:cTn>
                              </p:par>
                            </p:childTnLst>
                          </p:cTn>
                        </p:par>
                        <p:par>
                          <p:cTn id="44" fill="hold">
                            <p:stCondLst>
                              <p:cond delay="4000"/>
                            </p:stCondLst>
                            <p:childTnLst>
                              <p:par>
                                <p:cTn id="45" presetID="22" presetClass="entr" presetSubtype="1" fill="hold"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up)">
                                      <p:cBhvr>
                                        <p:cTn id="47" dur="500"/>
                                        <p:tgtEl>
                                          <p:spTgt spid="31"/>
                                        </p:tgtEl>
                                      </p:cBhvr>
                                    </p:animEffect>
                                  </p:childTnLst>
                                </p:cTn>
                              </p:par>
                            </p:childTnLst>
                          </p:cTn>
                        </p:par>
                        <p:par>
                          <p:cTn id="48" fill="hold">
                            <p:stCondLst>
                              <p:cond delay="4500"/>
                            </p:stCondLst>
                            <p:childTnLst>
                              <p:par>
                                <p:cTn id="49" presetID="22" presetClass="entr" presetSubtype="8"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left)">
                                      <p:cBhvr>
                                        <p:cTn id="51" dur="500"/>
                                        <p:tgtEl>
                                          <p:spTgt spid="35"/>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14">
                                            <p:bg/>
                                          </p:spTgt>
                                        </p:tgtEl>
                                        <p:attrNameLst>
                                          <p:attrName>style.visibility</p:attrName>
                                        </p:attrNameLst>
                                      </p:cBhvr>
                                      <p:to>
                                        <p:strVal val="visible"/>
                                      </p:to>
                                    </p:set>
                                    <p:animEffect transition="in" filter="fade">
                                      <p:cBhvr>
                                        <p:cTn id="55" dur="500"/>
                                        <p:tgtEl>
                                          <p:spTgt spid="14">
                                            <p:bg/>
                                          </p:spTgt>
                                        </p:tgtEl>
                                      </p:cBhvr>
                                    </p:animEffect>
                                  </p:childTnLst>
                                </p:cTn>
                              </p:par>
                            </p:childTnLst>
                          </p:cTn>
                        </p:par>
                        <p:par>
                          <p:cTn id="56" fill="hold">
                            <p:stCondLst>
                              <p:cond delay="5500"/>
                            </p:stCondLst>
                            <p:childTnLst>
                              <p:par>
                                <p:cTn id="57" presetID="10" presetClass="entr" presetSubtype="0" fill="hold" grpId="0" nodeType="afterEffect">
                                  <p:stCondLst>
                                    <p:cond delay="0"/>
                                  </p:stCondLst>
                                  <p:childTnLst>
                                    <p:set>
                                      <p:cBhvr>
                                        <p:cTn id="58" dur="1" fill="hold">
                                          <p:stCondLst>
                                            <p:cond delay="0"/>
                                          </p:stCondLst>
                                        </p:cTn>
                                        <p:tgtEl>
                                          <p:spTgt spid="14">
                                            <p:txEl>
                                              <p:pRg st="0" end="0"/>
                                            </p:txEl>
                                          </p:spTgt>
                                        </p:tgtEl>
                                        <p:attrNameLst>
                                          <p:attrName>style.visibility</p:attrName>
                                        </p:attrNameLst>
                                      </p:cBhvr>
                                      <p:to>
                                        <p:strVal val="visible"/>
                                      </p:to>
                                    </p:set>
                                    <p:animEffect transition="in" filter="fade">
                                      <p:cBhvr>
                                        <p:cTn id="59" dur="500"/>
                                        <p:tgtEl>
                                          <p:spTgt spid="14">
                                            <p:txEl>
                                              <p:pRg st="0" end="0"/>
                                            </p:txEl>
                                          </p:spTgt>
                                        </p:tgtEl>
                                      </p:cBhvr>
                                    </p:animEffect>
                                  </p:childTnLst>
                                </p:cTn>
                              </p:par>
                            </p:childTnLst>
                          </p:cTn>
                        </p:par>
                        <p:par>
                          <p:cTn id="60" fill="hold">
                            <p:stCondLst>
                              <p:cond delay="6000"/>
                            </p:stCondLst>
                            <p:childTnLst>
                              <p:par>
                                <p:cTn id="61" presetID="10" presetClass="entr" presetSubtype="0" fill="hold" grpId="0" nodeType="afterEffect">
                                  <p:stCondLst>
                                    <p:cond delay="250"/>
                                  </p:stCondLst>
                                  <p:childTnLst>
                                    <p:set>
                                      <p:cBhvr>
                                        <p:cTn id="62" dur="1" fill="hold">
                                          <p:stCondLst>
                                            <p:cond delay="0"/>
                                          </p:stCondLst>
                                        </p:cTn>
                                        <p:tgtEl>
                                          <p:spTgt spid="14">
                                            <p:txEl>
                                              <p:pRg st="1" end="1"/>
                                            </p:txEl>
                                          </p:spTgt>
                                        </p:tgtEl>
                                        <p:attrNameLst>
                                          <p:attrName>style.visibility</p:attrName>
                                        </p:attrNameLst>
                                      </p:cBhvr>
                                      <p:to>
                                        <p:strVal val="visible"/>
                                      </p:to>
                                    </p:set>
                                    <p:animEffect transition="in" filter="fade">
                                      <p:cBhvr>
                                        <p:cTn id="63" dur="500"/>
                                        <p:tgtEl>
                                          <p:spTgt spid="14">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wipe(left)">
                                      <p:cBhvr>
                                        <p:cTn id="68" dur="500"/>
                                        <p:tgtEl>
                                          <p:spTgt spid="4"/>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27">
                                            <p:txEl>
                                              <p:pRg st="4" end="4"/>
                                            </p:txEl>
                                          </p:spTgt>
                                        </p:tgtEl>
                                        <p:attrNameLst>
                                          <p:attrName>style.visibility</p:attrName>
                                        </p:attrNameLst>
                                      </p:cBhvr>
                                      <p:to>
                                        <p:strVal val="visible"/>
                                      </p:to>
                                    </p:set>
                                    <p:animEffect transition="in" filter="fade">
                                      <p:cBhvr>
                                        <p:cTn id="72" dur="500"/>
                                        <p:tgtEl>
                                          <p:spTgt spid="27">
                                            <p:txEl>
                                              <p:pRg st="4" end="4"/>
                                            </p:txEl>
                                          </p:spTgt>
                                        </p:tgtEl>
                                      </p:cBhvr>
                                    </p:animEffect>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fade">
                                      <p:cBhvr>
                                        <p:cTn id="76" dur="500"/>
                                        <p:tgtEl>
                                          <p:spTgt spid="1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fade">
                                      <p:cBhvr>
                                        <p:cTn id="79" dur="500"/>
                                        <p:tgtEl>
                                          <p:spTgt spid="9"/>
                                        </p:tgtEl>
                                      </p:cBhvr>
                                    </p:animEffect>
                                  </p:childTnLst>
                                </p:cTn>
                              </p:par>
                            </p:childTnLst>
                          </p:cTn>
                        </p:par>
                        <p:par>
                          <p:cTn id="80" fill="hold">
                            <p:stCondLst>
                              <p:cond delay="1500"/>
                            </p:stCondLst>
                            <p:childTnLst>
                              <p:par>
                                <p:cTn id="81" presetID="26" presetClass="emph" presetSubtype="0" repeatCount="2000" fill="hold" grpId="1" nodeType="afterEffect">
                                  <p:stCondLst>
                                    <p:cond delay="0"/>
                                  </p:stCondLst>
                                  <p:childTnLst>
                                    <p:animEffect transition="out" filter="fade">
                                      <p:cBhvr>
                                        <p:cTn id="82" dur="1000" tmFilter="0, 0; .2, .5; .8, .5; 1, 0"/>
                                        <p:tgtEl>
                                          <p:spTgt spid="10"/>
                                        </p:tgtEl>
                                      </p:cBhvr>
                                    </p:animEffect>
                                    <p:animScale>
                                      <p:cBhvr>
                                        <p:cTn id="83" dur="500" autoRev="1" fill="hold"/>
                                        <p:tgtEl>
                                          <p:spTgt spid="10"/>
                                        </p:tgtEl>
                                      </p:cBhvr>
                                      <p:by x="105000" y="105000"/>
                                    </p:animScale>
                                  </p:childTnLst>
                                </p:cTn>
                              </p:par>
                              <p:par>
                                <p:cTn id="84" presetID="26" presetClass="emph" presetSubtype="0" repeatCount="2000" fill="hold" grpId="1" nodeType="withEffect">
                                  <p:stCondLst>
                                    <p:cond delay="0"/>
                                  </p:stCondLst>
                                  <p:childTnLst>
                                    <p:animEffect transition="out" filter="fade">
                                      <p:cBhvr>
                                        <p:cTn id="85" dur="1000" tmFilter="0, 0; .2, .5; .8, .5; 1, 0"/>
                                        <p:tgtEl>
                                          <p:spTgt spid="9"/>
                                        </p:tgtEl>
                                      </p:cBhvr>
                                    </p:animEffect>
                                    <p:animScale>
                                      <p:cBhvr>
                                        <p:cTn id="86" dur="500" autoRev="1" fill="hold"/>
                                        <p:tgtEl>
                                          <p:spTgt spid="9"/>
                                        </p:tgtEl>
                                      </p:cBhvr>
                                      <p:by x="105000" y="105000"/>
                                    </p:animScale>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wipe(up)">
                                      <p:cBhvr>
                                        <p:cTn id="91" dur="500"/>
                                        <p:tgtEl>
                                          <p:spTgt spid="32"/>
                                        </p:tgtEl>
                                      </p:cBhvr>
                                    </p:animEffect>
                                  </p:childTnLst>
                                </p:cTn>
                              </p:par>
                            </p:childTnLst>
                          </p:cTn>
                        </p:par>
                        <p:par>
                          <p:cTn id="92" fill="hold">
                            <p:stCondLst>
                              <p:cond delay="500"/>
                            </p:stCondLst>
                            <p:childTnLst>
                              <p:par>
                                <p:cTn id="93" presetID="22" presetClass="entr" presetSubtype="1" fill="hold" grpId="0" nodeType="after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up)">
                                      <p:cBhvr>
                                        <p:cTn id="95" dur="500"/>
                                        <p:tgtEl>
                                          <p:spTgt spid="36"/>
                                        </p:tgtEl>
                                      </p:cBhvr>
                                    </p:animEffect>
                                  </p:childTnLst>
                                </p:cTn>
                              </p:par>
                            </p:childTnLst>
                          </p:cTn>
                        </p:par>
                        <p:par>
                          <p:cTn id="96" fill="hold">
                            <p:stCondLst>
                              <p:cond delay="1000"/>
                            </p:stCondLst>
                            <p:childTnLst>
                              <p:par>
                                <p:cTn id="97" presetID="22" presetClass="entr" presetSubtype="8" fill="hold" nodeType="afterEffect">
                                  <p:stCondLst>
                                    <p:cond delay="250"/>
                                  </p:stCondLst>
                                  <p:childTnLst>
                                    <p:set>
                                      <p:cBhvr>
                                        <p:cTn id="98" dur="1" fill="hold">
                                          <p:stCondLst>
                                            <p:cond delay="0"/>
                                          </p:stCondLst>
                                        </p:cTn>
                                        <p:tgtEl>
                                          <p:spTgt spid="6"/>
                                        </p:tgtEl>
                                        <p:attrNameLst>
                                          <p:attrName>style.visibility</p:attrName>
                                        </p:attrNameLst>
                                      </p:cBhvr>
                                      <p:to>
                                        <p:strVal val="visible"/>
                                      </p:to>
                                    </p:set>
                                    <p:animEffect transition="in" filter="wipe(left)">
                                      <p:cBhvr>
                                        <p:cTn id="99" dur="500"/>
                                        <p:tgtEl>
                                          <p:spTgt spid="6"/>
                                        </p:tgtEl>
                                      </p:cBhvr>
                                    </p:animEffect>
                                  </p:childTnLst>
                                </p:cTn>
                              </p:par>
                            </p:childTnLst>
                          </p:cTn>
                        </p:par>
                        <p:par>
                          <p:cTn id="100" fill="hold">
                            <p:stCondLst>
                              <p:cond delay="1750"/>
                            </p:stCondLst>
                            <p:childTnLst>
                              <p:par>
                                <p:cTn id="101" presetID="22" presetClass="entr" presetSubtype="8" fill="hold" nodeType="afterEffect">
                                  <p:stCondLst>
                                    <p:cond delay="0"/>
                                  </p:stCondLst>
                                  <p:childTnLst>
                                    <p:set>
                                      <p:cBhvr>
                                        <p:cTn id="102" dur="1" fill="hold">
                                          <p:stCondLst>
                                            <p:cond delay="0"/>
                                          </p:stCondLst>
                                        </p:cTn>
                                        <p:tgtEl>
                                          <p:spTgt spid="8"/>
                                        </p:tgtEl>
                                        <p:attrNameLst>
                                          <p:attrName>style.visibility</p:attrName>
                                        </p:attrNameLst>
                                      </p:cBhvr>
                                      <p:to>
                                        <p:strVal val="visible"/>
                                      </p:to>
                                    </p:set>
                                    <p:animEffect transition="in" filter="wipe(left)">
                                      <p:cBhvr>
                                        <p:cTn id="103" dur="500"/>
                                        <p:tgtEl>
                                          <p:spTgt spid="8"/>
                                        </p:tgtEl>
                                      </p:cBhvr>
                                    </p:animEffect>
                                  </p:childTnLst>
                                </p:cTn>
                              </p:par>
                            </p:childTnLst>
                          </p:cTn>
                        </p:par>
                        <p:par>
                          <p:cTn id="104" fill="hold">
                            <p:stCondLst>
                              <p:cond delay="2250"/>
                            </p:stCondLst>
                            <p:childTnLst>
                              <p:par>
                                <p:cTn id="105" presetID="22" presetClass="entr" presetSubtype="1" fill="hold" nodeType="afterEffect">
                                  <p:stCondLst>
                                    <p:cond delay="250"/>
                                  </p:stCondLst>
                                  <p:childTnLst>
                                    <p:set>
                                      <p:cBhvr>
                                        <p:cTn id="106" dur="1" fill="hold">
                                          <p:stCondLst>
                                            <p:cond delay="0"/>
                                          </p:stCondLst>
                                        </p:cTn>
                                        <p:tgtEl>
                                          <p:spTgt spid="37"/>
                                        </p:tgtEl>
                                        <p:attrNameLst>
                                          <p:attrName>style.visibility</p:attrName>
                                        </p:attrNameLst>
                                      </p:cBhvr>
                                      <p:to>
                                        <p:strVal val="visible"/>
                                      </p:to>
                                    </p:set>
                                    <p:animEffect transition="in" filter="wipe(up)">
                                      <p:cBhvr>
                                        <p:cTn id="107" dur="500"/>
                                        <p:tgtEl>
                                          <p:spTgt spid="37"/>
                                        </p:tgtEl>
                                      </p:cBhvr>
                                    </p:animEffect>
                                  </p:childTnLst>
                                </p:cTn>
                              </p:par>
                            </p:childTnLst>
                          </p:cTn>
                        </p:par>
                        <p:par>
                          <p:cTn id="108" fill="hold">
                            <p:stCondLst>
                              <p:cond delay="3000"/>
                            </p:stCondLst>
                            <p:childTnLst>
                              <p:par>
                                <p:cTn id="109" presetID="22" presetClass="entr" presetSubtype="8" fill="hold" grpId="0" nodeType="after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wipe(left)">
                                      <p:cBhvr>
                                        <p:cTn id="111" dur="500"/>
                                        <p:tgtEl>
                                          <p:spTgt spid="38"/>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wipe(left)">
                                      <p:cBhvr>
                                        <p:cTn id="116" dur="500"/>
                                        <p:tgtEl>
                                          <p:spTgt spid="40"/>
                                        </p:tgtEl>
                                      </p:cBhvr>
                                    </p:animEffect>
                                  </p:childTnLst>
                                </p:cTn>
                              </p:par>
                            </p:childTnLst>
                          </p:cTn>
                        </p:par>
                        <p:par>
                          <p:cTn id="117" fill="hold">
                            <p:stCondLst>
                              <p:cond delay="500"/>
                            </p:stCondLst>
                            <p:childTnLst>
                              <p:par>
                                <p:cTn id="118" presetID="10" presetClass="entr" presetSubtype="0" fill="hold" grpId="0" nodeType="afterEffect">
                                  <p:stCondLst>
                                    <p:cond delay="0"/>
                                  </p:stCondLst>
                                  <p:childTnLst>
                                    <p:set>
                                      <p:cBhvr>
                                        <p:cTn id="119" dur="1" fill="hold">
                                          <p:stCondLst>
                                            <p:cond delay="0"/>
                                          </p:stCondLst>
                                        </p:cTn>
                                        <p:tgtEl>
                                          <p:spTgt spid="27">
                                            <p:txEl>
                                              <p:pRg st="2" end="2"/>
                                            </p:txEl>
                                          </p:spTgt>
                                        </p:tgtEl>
                                        <p:attrNameLst>
                                          <p:attrName>style.visibility</p:attrName>
                                        </p:attrNameLst>
                                      </p:cBhvr>
                                      <p:to>
                                        <p:strVal val="visible"/>
                                      </p:to>
                                    </p:set>
                                    <p:animEffect transition="in" filter="fade">
                                      <p:cBhvr>
                                        <p:cTn id="120" dur="500"/>
                                        <p:tgtEl>
                                          <p:spTgt spid="27">
                                            <p:txEl>
                                              <p:pRg st="2" end="2"/>
                                            </p:txEl>
                                          </p:spTgt>
                                        </p:tgtEl>
                                      </p:cBhvr>
                                    </p:animEffect>
                                  </p:childTnLst>
                                </p:cTn>
                              </p:par>
                            </p:childTnLst>
                          </p:cTn>
                        </p:par>
                        <p:par>
                          <p:cTn id="121" fill="hold">
                            <p:stCondLst>
                              <p:cond delay="1000"/>
                            </p:stCondLst>
                            <p:childTnLst>
                              <p:par>
                                <p:cTn id="122" presetID="22" presetClass="entr" presetSubtype="1" fill="hold" nodeType="afterEffect">
                                  <p:stCondLst>
                                    <p:cond delay="250"/>
                                  </p:stCondLst>
                                  <p:childTnLst>
                                    <p:set>
                                      <p:cBhvr>
                                        <p:cTn id="123" dur="1" fill="hold">
                                          <p:stCondLst>
                                            <p:cond delay="0"/>
                                          </p:stCondLst>
                                        </p:cTn>
                                        <p:tgtEl>
                                          <p:spTgt spid="56"/>
                                        </p:tgtEl>
                                        <p:attrNameLst>
                                          <p:attrName>style.visibility</p:attrName>
                                        </p:attrNameLst>
                                      </p:cBhvr>
                                      <p:to>
                                        <p:strVal val="visible"/>
                                      </p:to>
                                    </p:set>
                                    <p:animEffect transition="in" filter="wipe(up)">
                                      <p:cBhvr>
                                        <p:cTn id="124" dur="500"/>
                                        <p:tgtEl>
                                          <p:spTgt spid="56"/>
                                        </p:tgtEl>
                                      </p:cBhvr>
                                    </p:animEffect>
                                  </p:childTnLst>
                                </p:cTn>
                              </p:par>
                            </p:childTnLst>
                          </p:cTn>
                        </p:par>
                        <p:par>
                          <p:cTn id="125" fill="hold">
                            <p:stCondLst>
                              <p:cond delay="1750"/>
                            </p:stCondLst>
                            <p:childTnLst>
                              <p:par>
                                <p:cTn id="126" presetID="22" presetClass="entr" presetSubtype="1" fill="hold" grpId="0" nodeType="afterEffect">
                                  <p:stCondLst>
                                    <p:cond delay="0"/>
                                  </p:stCondLst>
                                  <p:childTnLst>
                                    <p:set>
                                      <p:cBhvr>
                                        <p:cTn id="127" dur="1" fill="hold">
                                          <p:stCondLst>
                                            <p:cond delay="0"/>
                                          </p:stCondLst>
                                        </p:cTn>
                                        <p:tgtEl>
                                          <p:spTgt spid="62"/>
                                        </p:tgtEl>
                                        <p:attrNameLst>
                                          <p:attrName>style.visibility</p:attrName>
                                        </p:attrNameLst>
                                      </p:cBhvr>
                                      <p:to>
                                        <p:strVal val="visible"/>
                                      </p:to>
                                    </p:set>
                                    <p:animEffect transition="in" filter="wipe(up)">
                                      <p:cBhvr>
                                        <p:cTn id="128" dur="500"/>
                                        <p:tgtEl>
                                          <p:spTgt spid="62"/>
                                        </p:tgtEl>
                                      </p:cBhvr>
                                    </p:animEffect>
                                  </p:childTnLst>
                                </p:cTn>
                              </p:par>
                            </p:childTnLst>
                          </p:cTn>
                        </p:par>
                        <p:par>
                          <p:cTn id="129" fill="hold">
                            <p:stCondLst>
                              <p:cond delay="2250"/>
                            </p:stCondLst>
                            <p:childTnLst>
                              <p:par>
                                <p:cTn id="130" presetID="22" presetClass="entr" presetSubtype="4" fill="hold" nodeType="afterEffect">
                                  <p:stCondLst>
                                    <p:cond delay="250"/>
                                  </p:stCondLst>
                                  <p:childTnLst>
                                    <p:set>
                                      <p:cBhvr>
                                        <p:cTn id="131" dur="1" fill="hold">
                                          <p:stCondLst>
                                            <p:cond delay="0"/>
                                          </p:stCondLst>
                                        </p:cTn>
                                        <p:tgtEl>
                                          <p:spTgt spid="59"/>
                                        </p:tgtEl>
                                        <p:attrNameLst>
                                          <p:attrName>style.visibility</p:attrName>
                                        </p:attrNameLst>
                                      </p:cBhvr>
                                      <p:to>
                                        <p:strVal val="visible"/>
                                      </p:to>
                                    </p:set>
                                    <p:animEffect transition="in" filter="wipe(down)">
                                      <p:cBhvr>
                                        <p:cTn id="132" dur="500"/>
                                        <p:tgtEl>
                                          <p:spTgt spid="59"/>
                                        </p:tgtEl>
                                      </p:cBhvr>
                                    </p:animEffect>
                                  </p:childTnLst>
                                </p:cTn>
                              </p:par>
                            </p:childTnLst>
                          </p:cTn>
                        </p:par>
                        <p:par>
                          <p:cTn id="133" fill="hold">
                            <p:stCondLst>
                              <p:cond delay="3000"/>
                            </p:stCondLst>
                            <p:childTnLst>
                              <p:par>
                                <p:cTn id="134" presetID="22" presetClass="entr" presetSubtype="4" fill="hold" grpId="0" nodeType="afterEffect">
                                  <p:stCondLst>
                                    <p:cond delay="0"/>
                                  </p:stCondLst>
                                  <p:childTnLst>
                                    <p:set>
                                      <p:cBhvr>
                                        <p:cTn id="135" dur="1" fill="hold">
                                          <p:stCondLst>
                                            <p:cond delay="0"/>
                                          </p:stCondLst>
                                        </p:cTn>
                                        <p:tgtEl>
                                          <p:spTgt spid="65"/>
                                        </p:tgtEl>
                                        <p:attrNameLst>
                                          <p:attrName>style.visibility</p:attrName>
                                        </p:attrNameLst>
                                      </p:cBhvr>
                                      <p:to>
                                        <p:strVal val="visible"/>
                                      </p:to>
                                    </p:set>
                                    <p:animEffect transition="in" filter="wipe(down)">
                                      <p:cBhvr>
                                        <p:cTn id="136" dur="500"/>
                                        <p:tgtEl>
                                          <p:spTgt spid="65"/>
                                        </p:tgtEl>
                                      </p:cBhvr>
                                    </p:animEffect>
                                  </p:childTnLst>
                                </p:cTn>
                              </p:par>
                            </p:childTnLst>
                          </p:cTn>
                        </p:par>
                        <p:par>
                          <p:cTn id="137" fill="hold">
                            <p:stCondLst>
                              <p:cond delay="3500"/>
                            </p:stCondLst>
                            <p:childTnLst>
                              <p:par>
                                <p:cTn id="138" presetID="22" presetClass="entr" presetSubtype="4" fill="hold" nodeType="afterEffect">
                                  <p:stCondLst>
                                    <p:cond delay="250"/>
                                  </p:stCondLst>
                                  <p:childTnLst>
                                    <p:set>
                                      <p:cBhvr>
                                        <p:cTn id="139" dur="1" fill="hold">
                                          <p:stCondLst>
                                            <p:cond delay="0"/>
                                          </p:stCondLst>
                                        </p:cTn>
                                        <p:tgtEl>
                                          <p:spTgt spid="57"/>
                                        </p:tgtEl>
                                        <p:attrNameLst>
                                          <p:attrName>style.visibility</p:attrName>
                                        </p:attrNameLst>
                                      </p:cBhvr>
                                      <p:to>
                                        <p:strVal val="visible"/>
                                      </p:to>
                                    </p:set>
                                    <p:animEffect transition="in" filter="wipe(down)">
                                      <p:cBhvr>
                                        <p:cTn id="140" dur="500"/>
                                        <p:tgtEl>
                                          <p:spTgt spid="57"/>
                                        </p:tgtEl>
                                      </p:cBhvr>
                                    </p:animEffect>
                                  </p:childTnLst>
                                </p:cTn>
                              </p:par>
                            </p:childTnLst>
                          </p:cTn>
                        </p:par>
                        <p:par>
                          <p:cTn id="141" fill="hold">
                            <p:stCondLst>
                              <p:cond delay="4250"/>
                            </p:stCondLst>
                            <p:childTnLst>
                              <p:par>
                                <p:cTn id="142" presetID="22" presetClass="entr" presetSubtype="4" fill="hold" grpId="0" nodeType="afterEffect">
                                  <p:stCondLst>
                                    <p:cond delay="0"/>
                                  </p:stCondLst>
                                  <p:childTnLst>
                                    <p:set>
                                      <p:cBhvr>
                                        <p:cTn id="143" dur="1" fill="hold">
                                          <p:stCondLst>
                                            <p:cond delay="0"/>
                                          </p:stCondLst>
                                        </p:cTn>
                                        <p:tgtEl>
                                          <p:spTgt spid="64"/>
                                        </p:tgtEl>
                                        <p:attrNameLst>
                                          <p:attrName>style.visibility</p:attrName>
                                        </p:attrNameLst>
                                      </p:cBhvr>
                                      <p:to>
                                        <p:strVal val="visible"/>
                                      </p:to>
                                    </p:set>
                                    <p:animEffect transition="in" filter="wipe(down)">
                                      <p:cBhvr>
                                        <p:cTn id="144" dur="500"/>
                                        <p:tgtEl>
                                          <p:spTgt spid="64"/>
                                        </p:tgtEl>
                                      </p:cBhvr>
                                    </p:animEffect>
                                  </p:childTnLst>
                                </p:cTn>
                              </p:par>
                            </p:childTnLst>
                          </p:cTn>
                        </p:par>
                        <p:par>
                          <p:cTn id="145" fill="hold">
                            <p:stCondLst>
                              <p:cond delay="4750"/>
                            </p:stCondLst>
                            <p:childTnLst>
                              <p:par>
                                <p:cTn id="146" presetID="22" presetClass="entr" presetSubtype="1" fill="hold" nodeType="afterEffect">
                                  <p:stCondLst>
                                    <p:cond delay="250"/>
                                  </p:stCondLst>
                                  <p:childTnLst>
                                    <p:set>
                                      <p:cBhvr>
                                        <p:cTn id="147" dur="1" fill="hold">
                                          <p:stCondLst>
                                            <p:cond delay="0"/>
                                          </p:stCondLst>
                                        </p:cTn>
                                        <p:tgtEl>
                                          <p:spTgt spid="58"/>
                                        </p:tgtEl>
                                        <p:attrNameLst>
                                          <p:attrName>style.visibility</p:attrName>
                                        </p:attrNameLst>
                                      </p:cBhvr>
                                      <p:to>
                                        <p:strVal val="visible"/>
                                      </p:to>
                                    </p:set>
                                    <p:animEffect transition="in" filter="wipe(up)">
                                      <p:cBhvr>
                                        <p:cTn id="148" dur="500"/>
                                        <p:tgtEl>
                                          <p:spTgt spid="58"/>
                                        </p:tgtEl>
                                      </p:cBhvr>
                                    </p:animEffect>
                                  </p:childTnLst>
                                </p:cTn>
                              </p:par>
                            </p:childTnLst>
                          </p:cTn>
                        </p:par>
                        <p:par>
                          <p:cTn id="149" fill="hold">
                            <p:stCondLst>
                              <p:cond delay="5500"/>
                            </p:stCondLst>
                            <p:childTnLst>
                              <p:par>
                                <p:cTn id="150" presetID="22" presetClass="entr" presetSubtype="1" fill="hold" grpId="0" nodeType="afterEffect">
                                  <p:stCondLst>
                                    <p:cond delay="0"/>
                                  </p:stCondLst>
                                  <p:childTnLst>
                                    <p:set>
                                      <p:cBhvr>
                                        <p:cTn id="151" dur="1" fill="hold">
                                          <p:stCondLst>
                                            <p:cond delay="0"/>
                                          </p:stCondLst>
                                        </p:cTn>
                                        <p:tgtEl>
                                          <p:spTgt spid="63"/>
                                        </p:tgtEl>
                                        <p:attrNameLst>
                                          <p:attrName>style.visibility</p:attrName>
                                        </p:attrNameLst>
                                      </p:cBhvr>
                                      <p:to>
                                        <p:strVal val="visible"/>
                                      </p:to>
                                    </p:set>
                                    <p:animEffect transition="in" filter="wipe(up)">
                                      <p:cBhvr>
                                        <p:cTn id="152" dur="500"/>
                                        <p:tgtEl>
                                          <p:spTgt spid="63"/>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nodeType="clickEffect">
                                  <p:stCondLst>
                                    <p:cond delay="0"/>
                                  </p:stCondLst>
                                  <p:childTnLst>
                                    <p:set>
                                      <p:cBhvr>
                                        <p:cTn id="156" dur="1" fill="hold">
                                          <p:stCondLst>
                                            <p:cond delay="0"/>
                                          </p:stCondLst>
                                        </p:cTn>
                                        <p:tgtEl>
                                          <p:spTgt spid="51"/>
                                        </p:tgtEl>
                                        <p:attrNameLst>
                                          <p:attrName>style.visibility</p:attrName>
                                        </p:attrNameLst>
                                      </p:cBhvr>
                                      <p:to>
                                        <p:strVal val="visible"/>
                                      </p:to>
                                    </p:set>
                                    <p:animEffect transition="in" filter="wipe(left)">
                                      <p:cBhvr>
                                        <p:cTn id="157" dur="500"/>
                                        <p:tgtEl>
                                          <p:spTgt spid="51"/>
                                        </p:tgtEl>
                                      </p:cBhvr>
                                    </p:animEffect>
                                  </p:childTnLst>
                                </p:cTn>
                              </p:par>
                            </p:childTnLst>
                          </p:cTn>
                        </p:par>
                        <p:par>
                          <p:cTn id="158" fill="hold">
                            <p:stCondLst>
                              <p:cond delay="500"/>
                            </p:stCondLst>
                            <p:childTnLst>
                              <p:par>
                                <p:cTn id="159" presetID="10" presetClass="entr" presetSubtype="0" fill="hold" grpId="0" nodeType="afterEffect">
                                  <p:stCondLst>
                                    <p:cond delay="0"/>
                                  </p:stCondLst>
                                  <p:childTnLst>
                                    <p:set>
                                      <p:cBhvr>
                                        <p:cTn id="160" dur="1" fill="hold">
                                          <p:stCondLst>
                                            <p:cond delay="0"/>
                                          </p:stCondLst>
                                        </p:cTn>
                                        <p:tgtEl>
                                          <p:spTgt spid="27">
                                            <p:txEl>
                                              <p:pRg st="3" end="3"/>
                                            </p:txEl>
                                          </p:spTgt>
                                        </p:tgtEl>
                                        <p:attrNameLst>
                                          <p:attrName>style.visibility</p:attrName>
                                        </p:attrNameLst>
                                      </p:cBhvr>
                                      <p:to>
                                        <p:strVal val="visible"/>
                                      </p:to>
                                    </p:set>
                                    <p:animEffect transition="in" filter="fade">
                                      <p:cBhvr>
                                        <p:cTn id="161" dur="500"/>
                                        <p:tgtEl>
                                          <p:spTgt spid="27">
                                            <p:txEl>
                                              <p:pRg st="3" end="3"/>
                                            </p:txEl>
                                          </p:spTgt>
                                        </p:tgtEl>
                                      </p:cBhvr>
                                    </p:animEffect>
                                  </p:childTnLst>
                                </p:cTn>
                              </p:par>
                            </p:childTnLst>
                          </p:cTn>
                        </p:par>
                        <p:par>
                          <p:cTn id="162" fill="hold">
                            <p:stCondLst>
                              <p:cond delay="1000"/>
                            </p:stCondLst>
                            <p:childTnLst>
                              <p:par>
                                <p:cTn id="163" presetID="22" presetClass="entr" presetSubtype="4" fill="hold" nodeType="afterEffect">
                                  <p:stCondLst>
                                    <p:cond delay="250"/>
                                  </p:stCondLst>
                                  <p:childTnLst>
                                    <p:set>
                                      <p:cBhvr>
                                        <p:cTn id="164" dur="1" fill="hold">
                                          <p:stCondLst>
                                            <p:cond delay="0"/>
                                          </p:stCondLst>
                                        </p:cTn>
                                        <p:tgtEl>
                                          <p:spTgt spid="39"/>
                                        </p:tgtEl>
                                        <p:attrNameLst>
                                          <p:attrName>style.visibility</p:attrName>
                                        </p:attrNameLst>
                                      </p:cBhvr>
                                      <p:to>
                                        <p:strVal val="visible"/>
                                      </p:to>
                                    </p:set>
                                    <p:animEffect transition="in" filter="wipe(down)">
                                      <p:cBhvr>
                                        <p:cTn id="165" dur="500"/>
                                        <p:tgtEl>
                                          <p:spTgt spid="39"/>
                                        </p:tgtEl>
                                      </p:cBhvr>
                                    </p:animEffect>
                                  </p:childTnLst>
                                </p:cTn>
                              </p:par>
                            </p:childTnLst>
                          </p:cTn>
                        </p:par>
                        <p:par>
                          <p:cTn id="166" fill="hold">
                            <p:stCondLst>
                              <p:cond delay="1750"/>
                            </p:stCondLst>
                            <p:childTnLst>
                              <p:par>
                                <p:cTn id="167" presetID="22" presetClass="entr" presetSubtype="4" fill="hold" grpId="0" nodeType="afterEffect">
                                  <p:stCondLst>
                                    <p:cond delay="0"/>
                                  </p:stCondLst>
                                  <p:childTnLst>
                                    <p:set>
                                      <p:cBhvr>
                                        <p:cTn id="168" dur="1" fill="hold">
                                          <p:stCondLst>
                                            <p:cond delay="0"/>
                                          </p:stCondLst>
                                        </p:cTn>
                                        <p:tgtEl>
                                          <p:spTgt spid="44"/>
                                        </p:tgtEl>
                                        <p:attrNameLst>
                                          <p:attrName>style.visibility</p:attrName>
                                        </p:attrNameLst>
                                      </p:cBhvr>
                                      <p:to>
                                        <p:strVal val="visible"/>
                                      </p:to>
                                    </p:set>
                                    <p:animEffect transition="in" filter="wipe(down)">
                                      <p:cBhvr>
                                        <p:cTn id="169" dur="500"/>
                                        <p:tgtEl>
                                          <p:spTgt spid="44"/>
                                        </p:tgtEl>
                                      </p:cBhvr>
                                    </p:animEffect>
                                  </p:childTnLst>
                                </p:cTn>
                              </p:par>
                            </p:childTnLst>
                          </p:cTn>
                        </p:par>
                        <p:par>
                          <p:cTn id="170" fill="hold">
                            <p:stCondLst>
                              <p:cond delay="2250"/>
                            </p:stCondLst>
                            <p:childTnLst>
                              <p:par>
                                <p:cTn id="171" presetID="22" presetClass="entr" presetSubtype="4" fill="hold" nodeType="afterEffect">
                                  <p:stCondLst>
                                    <p:cond delay="250"/>
                                  </p:stCondLst>
                                  <p:childTnLst>
                                    <p:set>
                                      <p:cBhvr>
                                        <p:cTn id="172" dur="1" fill="hold">
                                          <p:stCondLst>
                                            <p:cond delay="0"/>
                                          </p:stCondLst>
                                        </p:cTn>
                                        <p:tgtEl>
                                          <p:spTgt spid="42"/>
                                        </p:tgtEl>
                                        <p:attrNameLst>
                                          <p:attrName>style.visibility</p:attrName>
                                        </p:attrNameLst>
                                      </p:cBhvr>
                                      <p:to>
                                        <p:strVal val="visible"/>
                                      </p:to>
                                    </p:set>
                                    <p:animEffect transition="in" filter="wipe(down)">
                                      <p:cBhvr>
                                        <p:cTn id="173" dur="500"/>
                                        <p:tgtEl>
                                          <p:spTgt spid="42"/>
                                        </p:tgtEl>
                                      </p:cBhvr>
                                    </p:animEffect>
                                  </p:childTnLst>
                                </p:cTn>
                              </p:par>
                            </p:childTnLst>
                          </p:cTn>
                        </p:par>
                        <p:par>
                          <p:cTn id="174" fill="hold">
                            <p:stCondLst>
                              <p:cond delay="3000"/>
                            </p:stCondLst>
                            <p:childTnLst>
                              <p:par>
                                <p:cTn id="175" presetID="22" presetClass="entr" presetSubtype="2" fill="hold" grpId="0" nodeType="afterEffect">
                                  <p:stCondLst>
                                    <p:cond delay="0"/>
                                  </p:stCondLst>
                                  <p:childTnLst>
                                    <p:set>
                                      <p:cBhvr>
                                        <p:cTn id="176" dur="1" fill="hold">
                                          <p:stCondLst>
                                            <p:cond delay="0"/>
                                          </p:stCondLst>
                                        </p:cTn>
                                        <p:tgtEl>
                                          <p:spTgt spid="45"/>
                                        </p:tgtEl>
                                        <p:attrNameLst>
                                          <p:attrName>style.visibility</p:attrName>
                                        </p:attrNameLst>
                                      </p:cBhvr>
                                      <p:to>
                                        <p:strVal val="visible"/>
                                      </p:to>
                                    </p:set>
                                    <p:animEffect transition="in" filter="wipe(right)">
                                      <p:cBhvr>
                                        <p:cTn id="177" dur="500"/>
                                        <p:tgtEl>
                                          <p:spTgt spid="45"/>
                                        </p:tgtEl>
                                      </p:cBhvr>
                                    </p:animEffect>
                                  </p:childTnLst>
                                </p:cTn>
                              </p:par>
                              <p:par>
                                <p:cTn id="178" presetID="22" presetClass="entr" presetSubtype="8" fill="hold" grpId="0" nodeType="withEffect">
                                  <p:stCondLst>
                                    <p:cond delay="0"/>
                                  </p:stCondLst>
                                  <p:childTnLst>
                                    <p:set>
                                      <p:cBhvr>
                                        <p:cTn id="179" dur="1" fill="hold">
                                          <p:stCondLst>
                                            <p:cond delay="0"/>
                                          </p:stCondLst>
                                        </p:cTn>
                                        <p:tgtEl>
                                          <p:spTgt spid="46"/>
                                        </p:tgtEl>
                                        <p:attrNameLst>
                                          <p:attrName>style.visibility</p:attrName>
                                        </p:attrNameLst>
                                      </p:cBhvr>
                                      <p:to>
                                        <p:strVal val="visible"/>
                                      </p:to>
                                    </p:set>
                                    <p:animEffect transition="in" filter="wipe(left)">
                                      <p:cBhvr>
                                        <p:cTn id="180" dur="500"/>
                                        <p:tgtEl>
                                          <p:spTgt spid="46"/>
                                        </p:tgtEl>
                                      </p:cBhvr>
                                    </p:animEffect>
                                  </p:childTnLst>
                                </p:cTn>
                              </p:par>
                            </p:childTnLst>
                          </p:cTn>
                        </p:par>
                        <p:par>
                          <p:cTn id="181" fill="hold">
                            <p:stCondLst>
                              <p:cond delay="3500"/>
                            </p:stCondLst>
                            <p:childTnLst>
                              <p:par>
                                <p:cTn id="182" presetID="22" presetClass="entr" presetSubtype="4" fill="hold" nodeType="afterEffect">
                                  <p:stCondLst>
                                    <p:cond delay="250"/>
                                  </p:stCondLst>
                                  <p:childTnLst>
                                    <p:set>
                                      <p:cBhvr>
                                        <p:cTn id="183" dur="1" fill="hold">
                                          <p:stCondLst>
                                            <p:cond delay="0"/>
                                          </p:stCondLst>
                                        </p:cTn>
                                        <p:tgtEl>
                                          <p:spTgt spid="43"/>
                                        </p:tgtEl>
                                        <p:attrNameLst>
                                          <p:attrName>style.visibility</p:attrName>
                                        </p:attrNameLst>
                                      </p:cBhvr>
                                      <p:to>
                                        <p:strVal val="visible"/>
                                      </p:to>
                                    </p:set>
                                    <p:animEffect transition="in" filter="wipe(down)">
                                      <p:cBhvr>
                                        <p:cTn id="184" dur="500"/>
                                        <p:tgtEl>
                                          <p:spTgt spid="43"/>
                                        </p:tgtEl>
                                      </p:cBhvr>
                                    </p:animEffect>
                                  </p:childTnLst>
                                </p:cTn>
                              </p:par>
                            </p:childTnLst>
                          </p:cTn>
                        </p:par>
                        <p:par>
                          <p:cTn id="185" fill="hold">
                            <p:stCondLst>
                              <p:cond delay="4250"/>
                            </p:stCondLst>
                            <p:childTnLst>
                              <p:par>
                                <p:cTn id="186" presetID="22" presetClass="entr" presetSubtype="4" fill="hold" grpId="0" nodeType="afterEffect">
                                  <p:stCondLst>
                                    <p:cond delay="0"/>
                                  </p:stCondLst>
                                  <p:childTnLst>
                                    <p:set>
                                      <p:cBhvr>
                                        <p:cTn id="187" dur="1" fill="hold">
                                          <p:stCondLst>
                                            <p:cond delay="0"/>
                                          </p:stCondLst>
                                        </p:cTn>
                                        <p:tgtEl>
                                          <p:spTgt spid="50"/>
                                        </p:tgtEl>
                                        <p:attrNameLst>
                                          <p:attrName>style.visibility</p:attrName>
                                        </p:attrNameLst>
                                      </p:cBhvr>
                                      <p:to>
                                        <p:strVal val="visible"/>
                                      </p:to>
                                    </p:set>
                                    <p:animEffect transition="in" filter="wipe(down)">
                                      <p:cBhvr>
                                        <p:cTn id="18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8" grpId="0" animBg="1"/>
      <p:bldP spid="27" grpId="0" uiExpand="1" build="p" animBg="1"/>
      <p:bldP spid="44" grpId="0" animBg="1"/>
      <p:bldP spid="45" grpId="0" animBg="1"/>
      <p:bldP spid="46" grpId="0" animBg="1"/>
      <p:bldP spid="50" grpId="0" animBg="1"/>
      <p:bldP spid="62" grpId="0" animBg="1"/>
      <p:bldP spid="63" grpId="0" animBg="1"/>
      <p:bldP spid="64" grpId="0" animBg="1"/>
      <p:bldP spid="65" grpId="0" animBg="1"/>
      <p:bldP spid="66" grpId="0" animBg="1"/>
      <p:bldP spid="9" grpId="0" animBg="1"/>
      <p:bldP spid="9" grpId="1" animBg="1"/>
      <p:bldP spid="10" grpId="0" animBg="1"/>
      <p:bldP spid="10" grpId="1" animBg="1"/>
      <p:bldP spid="14" grpId="0" uiExpand="1"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A5BC27-89EA-CCA9-07B7-4D48CDEE2CDA}"/>
              </a:ext>
            </a:extLst>
          </p:cNvPr>
          <p:cNvSpPr>
            <a:spLocks noGrp="1"/>
          </p:cNvSpPr>
          <p:nvPr>
            <p:ph type="title"/>
          </p:nvPr>
        </p:nvSpPr>
        <p:spPr>
          <a:xfrm>
            <a:off x="4197320" y="2834640"/>
            <a:ext cx="3642600" cy="923330"/>
          </a:xfrm>
          <a:solidFill>
            <a:schemeClr val="accent2">
              <a:lumMod val="75000"/>
              <a:alpha val="61000"/>
            </a:schemeClr>
          </a:solidFill>
          <a:effectLst>
            <a:softEdge rad="50800"/>
          </a:effectLst>
        </p:spPr>
        <p:txBody>
          <a:bodyPr wrap="none">
            <a:spAutoFit/>
          </a:bodyPr>
          <a:lstStyle/>
          <a:p>
            <a:pPr algn="ctr"/>
            <a:r>
              <a:rPr lang="en-US" dirty="0">
                <a:solidFill>
                  <a:schemeClr val="bg1"/>
                </a:solidFill>
              </a:rPr>
              <a:t>Questions?</a:t>
            </a:r>
          </a:p>
        </p:txBody>
      </p:sp>
      <p:sp>
        <p:nvSpPr>
          <p:cNvPr id="2" name="Footer Placeholder 7">
            <a:extLst>
              <a:ext uri="{FF2B5EF4-FFF2-40B4-BE49-F238E27FC236}">
                <a16:creationId xmlns:a16="http://schemas.microsoft.com/office/drawing/2014/main" id="{25A9FB76-9C27-A1C5-F93F-444AA3E2299A}"/>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Tree>
    <p:extLst>
      <p:ext uri="{BB962C8B-B14F-4D97-AF65-F5344CB8AC3E}">
        <p14:creationId xmlns:p14="http://schemas.microsoft.com/office/powerpoint/2010/main" val="2842213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Footer Placeholder 7">
            <a:extLst>
              <a:ext uri="{FF2B5EF4-FFF2-40B4-BE49-F238E27FC236}">
                <a16:creationId xmlns:a16="http://schemas.microsoft.com/office/drawing/2014/main" id="{25A9FB76-9C27-A1C5-F93F-444AA3E2299A}"/>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
        <p:nvSpPr>
          <p:cNvPr id="11" name="Google Shape;476;p30">
            <a:extLst>
              <a:ext uri="{FF2B5EF4-FFF2-40B4-BE49-F238E27FC236}">
                <a16:creationId xmlns:a16="http://schemas.microsoft.com/office/drawing/2014/main" id="{7E4F6C8C-1349-DCD3-4D0A-BD9B3CAE3094}"/>
              </a:ext>
            </a:extLst>
          </p:cNvPr>
          <p:cNvSpPr txBox="1"/>
          <p:nvPr/>
        </p:nvSpPr>
        <p:spPr>
          <a:xfrm>
            <a:off x="822960" y="822960"/>
            <a:ext cx="5988694" cy="1969770"/>
          </a:xfrm>
          <a:prstGeom prst="rect">
            <a:avLst/>
          </a:prstGeom>
          <a:solidFill>
            <a:schemeClr val="accent2">
              <a:lumMod val="75000"/>
              <a:alpha val="70000"/>
            </a:schemeClr>
          </a:solidFill>
          <a:ln>
            <a:noFill/>
          </a:ln>
          <a:effectLst>
            <a:softEdge rad="38100"/>
          </a:effectLst>
        </p:spPr>
        <p:txBody>
          <a:bodyPr spcFirstLastPara="1" wrap="square" lIns="0" tIns="0" rIns="0" bIns="0" anchor="ctr" anchorCtr="0">
            <a:spAutoFit/>
          </a:bodyPr>
          <a:lstStyle/>
          <a:p>
            <a:pPr marL="0" marR="0" lvl="0" indent="0" algn="ctr" rtl="0">
              <a:spcBef>
                <a:spcPts val="0"/>
              </a:spcBef>
              <a:spcAft>
                <a:spcPts val="0"/>
              </a:spcAft>
              <a:buNone/>
            </a:pPr>
            <a:r>
              <a:rPr lang="en-US" sz="3200" b="0" i="0" u="none" strike="noStrike" cap="none" dirty="0">
                <a:solidFill>
                  <a:schemeClr val="bg1"/>
                </a:solidFill>
                <a:latin typeface="Goudy Old Style" panose="02020502050305020303" pitchFamily="18" charset="0"/>
                <a:ea typeface="Merriweather"/>
                <a:cs typeface="Merriweather"/>
                <a:sym typeface="Merriweather"/>
              </a:rPr>
              <a:t>“To support a positive coaching and learning environment for our staff, so that they are best equipped to help our members.”</a:t>
            </a:r>
          </a:p>
        </p:txBody>
      </p:sp>
      <p:sp>
        <p:nvSpPr>
          <p:cNvPr id="12" name="Google Shape;476;p30">
            <a:extLst>
              <a:ext uri="{FF2B5EF4-FFF2-40B4-BE49-F238E27FC236}">
                <a16:creationId xmlns:a16="http://schemas.microsoft.com/office/drawing/2014/main" id="{B5D00561-5F8D-ECA4-133F-E578941B0DFC}"/>
              </a:ext>
            </a:extLst>
          </p:cNvPr>
          <p:cNvSpPr txBox="1"/>
          <p:nvPr/>
        </p:nvSpPr>
        <p:spPr>
          <a:xfrm>
            <a:off x="2011680" y="3474720"/>
            <a:ext cx="2914580" cy="781752"/>
          </a:xfrm>
          <a:prstGeom prst="rect">
            <a:avLst/>
          </a:prstGeom>
          <a:solidFill>
            <a:schemeClr val="accent2">
              <a:lumMod val="75000"/>
              <a:alpha val="70000"/>
            </a:schemeClr>
          </a:solidFill>
          <a:ln>
            <a:noFill/>
          </a:ln>
          <a:effectLst>
            <a:softEdge rad="38100"/>
          </a:effectLst>
        </p:spPr>
        <p:txBody>
          <a:bodyPr spcFirstLastPara="1" wrap="none" lIns="91440" tIns="45720" rIns="91440" bIns="45720" anchor="ctr" anchorCtr="1">
            <a:spAutoFit/>
          </a:bodyPr>
          <a:lstStyle/>
          <a:p>
            <a:pPr marL="0" marR="0" lvl="0" indent="0" algn="ctr" rtl="0">
              <a:lnSpc>
                <a:spcPct val="140000"/>
              </a:lnSpc>
              <a:spcBef>
                <a:spcPts val="0"/>
              </a:spcBef>
              <a:spcAft>
                <a:spcPts val="0"/>
              </a:spcAft>
              <a:buNone/>
            </a:pPr>
            <a:r>
              <a:rPr kumimoji="0" lang="en-US" sz="3200" b="1" i="0" u="none" strike="noStrike" kern="0" cap="none" spc="0" normalizeH="0" baseline="0" noProof="0" dirty="0">
                <a:ln>
                  <a:noFill/>
                </a:ln>
                <a:solidFill>
                  <a:srgbClr val="FFFF00"/>
                </a:solidFill>
                <a:effectLst/>
                <a:uLnTx/>
                <a:uFillTx/>
                <a:latin typeface="Goudy Old Style" panose="02020502050305020303" pitchFamily="18" charset="0"/>
                <a:hlinkClick r:id="rId4">
                  <a:extLst>
                    <a:ext uri="{A12FA001-AC4F-418D-AE19-62706E023703}">
                      <ahyp:hlinkClr xmlns:ahyp="http://schemas.microsoft.com/office/drawing/2018/hyperlinkcolor" val="tx"/>
                    </a:ext>
                  </a:extLst>
                </a:hlinkClick>
              </a:rPr>
              <a:t>CSI Survey Link</a:t>
            </a:r>
            <a:endParaRPr lang="en-US" sz="3200" b="1" i="0" u="none" strike="noStrike" cap="none" dirty="0">
              <a:solidFill>
                <a:srgbClr val="FFFF00"/>
              </a:solidFill>
              <a:latin typeface="Goudy Old Style" panose="02020502050305020303" pitchFamily="18" charset="0"/>
              <a:ea typeface="Merriweather"/>
              <a:cs typeface="Merriweather"/>
              <a:sym typeface="Merriweather"/>
            </a:endParaRPr>
          </a:p>
        </p:txBody>
      </p:sp>
      <p:sp>
        <p:nvSpPr>
          <p:cNvPr id="13" name="Google Shape;476;p30">
            <a:extLst>
              <a:ext uri="{FF2B5EF4-FFF2-40B4-BE49-F238E27FC236}">
                <a16:creationId xmlns:a16="http://schemas.microsoft.com/office/drawing/2014/main" id="{E394EEE0-B111-A358-A135-FD24AA0A2DC8}"/>
              </a:ext>
            </a:extLst>
          </p:cNvPr>
          <p:cNvSpPr txBox="1"/>
          <p:nvPr/>
        </p:nvSpPr>
        <p:spPr>
          <a:xfrm>
            <a:off x="548640" y="4846320"/>
            <a:ext cx="5779363" cy="1477328"/>
          </a:xfrm>
          <a:prstGeom prst="rect">
            <a:avLst/>
          </a:prstGeom>
          <a:solidFill>
            <a:schemeClr val="accent2">
              <a:lumMod val="75000"/>
              <a:alpha val="70000"/>
            </a:schemeClr>
          </a:solidFill>
          <a:ln>
            <a:noFill/>
          </a:ln>
          <a:effectLst>
            <a:softEdge rad="38100"/>
          </a:effectLst>
        </p:spPr>
        <p:txBody>
          <a:bodyPr spcFirstLastPara="1" wrap="square" lIns="0" tIns="0" rIns="0" bIns="0" anchor="ctr" anchorCtr="0">
            <a:spAutoFit/>
          </a:bodyPr>
          <a:lstStyle/>
          <a:p>
            <a:pPr marL="0" marR="0" lvl="0" indent="0" algn="ctr" rtl="0">
              <a:spcBef>
                <a:spcPts val="0"/>
              </a:spcBef>
              <a:spcAft>
                <a:spcPts val="0"/>
              </a:spcAft>
              <a:buNone/>
            </a:pPr>
            <a:r>
              <a:rPr lang="en-US" sz="2400" b="0" i="0" u="none" strike="noStrike" cap="none" dirty="0">
                <a:solidFill>
                  <a:schemeClr val="bg1"/>
                </a:solidFill>
                <a:latin typeface="Goudy Old Style" panose="02020502050305020303" pitchFamily="18" charset="0"/>
                <a:ea typeface="Merriweather"/>
                <a:cs typeface="Merriweather"/>
                <a:sym typeface="Merriweather"/>
              </a:rPr>
              <a:t>Questions/Suggestions:</a:t>
            </a:r>
          </a:p>
          <a:p>
            <a:pPr marL="0" marR="0" lvl="0" indent="0" algn="ctr" rtl="0">
              <a:spcBef>
                <a:spcPts val="0"/>
              </a:spcBef>
              <a:spcAft>
                <a:spcPts val="0"/>
              </a:spcAft>
              <a:buNone/>
            </a:pPr>
            <a:r>
              <a:rPr lang="en-US" sz="2400" dirty="0">
                <a:solidFill>
                  <a:schemeClr val="bg1"/>
                </a:solidFill>
                <a:latin typeface="Goudy Old Style" panose="02020502050305020303" pitchFamily="18" charset="0"/>
                <a:sym typeface="Merriweather"/>
              </a:rPr>
              <a:t>Refer to Job Aid </a:t>
            </a:r>
            <a:r>
              <a:rPr kumimoji="0" lang="en-US" sz="2400" b="1" i="0" u="none" strike="noStrike" kern="0" cap="none" spc="0" normalizeH="0" baseline="0" noProof="0" dirty="0">
                <a:ln>
                  <a:noFill/>
                </a:ln>
                <a:solidFill>
                  <a:srgbClr val="FFFF00"/>
                </a:solidFill>
                <a:effectLst/>
                <a:uLnTx/>
                <a:uFillTx/>
                <a:latin typeface="Goudy Old Style" panose="02020502050305020303" pitchFamily="18" charset="0"/>
                <a:hlinkClick r:id="rId5">
                  <a:extLst>
                    <a:ext uri="{A12FA001-AC4F-418D-AE19-62706E023703}">
                      <ahyp:hlinkClr xmlns:ahyp="http://schemas.microsoft.com/office/drawing/2018/hyperlinkcolor" val="tx"/>
                    </a:ext>
                  </a:extLst>
                </a:hlinkClick>
              </a:rPr>
              <a:t>Coord vs DS vs CDS Mailbox</a:t>
            </a:r>
            <a:r>
              <a:rPr kumimoji="0" lang="en-US" sz="2400" b="1" i="0" u="none" strike="noStrike" kern="0" cap="none" spc="0" normalizeH="0" baseline="0" noProof="0" dirty="0">
                <a:ln>
                  <a:noFill/>
                </a:ln>
                <a:solidFill>
                  <a:schemeClr val="bg1"/>
                </a:solidFill>
                <a:effectLst/>
                <a:uLnTx/>
                <a:uFillTx/>
                <a:latin typeface="Goudy Old Style" panose="02020502050305020303" pitchFamily="18" charset="0"/>
              </a:rPr>
              <a:t> </a:t>
            </a:r>
            <a:r>
              <a:rPr lang="en-US" sz="2400" dirty="0">
                <a:solidFill>
                  <a:schemeClr val="bg1"/>
                </a:solidFill>
                <a:latin typeface="Goudy Old Style" panose="02020502050305020303" pitchFamily="18" charset="0"/>
                <a:sym typeface="Merriweather"/>
              </a:rPr>
              <a:t>on RCS SharePoint page for assistance with what to send.</a:t>
            </a:r>
          </a:p>
        </p:txBody>
      </p:sp>
      <p:sp>
        <p:nvSpPr>
          <p:cNvPr id="14" name="Google Shape;476;p30">
            <a:extLst>
              <a:ext uri="{FF2B5EF4-FFF2-40B4-BE49-F238E27FC236}">
                <a16:creationId xmlns:a16="http://schemas.microsoft.com/office/drawing/2014/main" id="{A70F5656-2773-B751-41A4-C88DF19D9A12}"/>
              </a:ext>
            </a:extLst>
          </p:cNvPr>
          <p:cNvSpPr txBox="1"/>
          <p:nvPr/>
        </p:nvSpPr>
        <p:spPr>
          <a:xfrm>
            <a:off x="8321040" y="914402"/>
            <a:ext cx="3073651" cy="5170646"/>
          </a:xfrm>
          <a:prstGeom prst="rect">
            <a:avLst/>
          </a:prstGeom>
          <a:solidFill>
            <a:schemeClr val="accent2">
              <a:lumMod val="75000"/>
              <a:alpha val="70000"/>
            </a:schemeClr>
          </a:solidFill>
          <a:ln>
            <a:noFill/>
          </a:ln>
          <a:effectLst>
            <a:softEdge rad="38100"/>
          </a:effectLst>
        </p:spPr>
        <p:txBody>
          <a:bodyPr spcFirstLastPara="1" wrap="square" lIns="0" tIns="0" rIns="0" bIns="0" anchor="ctr" anchorCtr="0">
            <a:spAutoFit/>
          </a:bodyPr>
          <a:lstStyle/>
          <a:p>
            <a:pPr marL="0" marR="0" lvl="0" indent="0" algn="ctr" rtl="0">
              <a:spcBef>
                <a:spcPts val="0"/>
              </a:spcBef>
              <a:spcAft>
                <a:spcPts val="0"/>
              </a:spcAft>
              <a:buNone/>
            </a:pPr>
            <a:r>
              <a:rPr lang="en-US" sz="2400" b="1" i="0" u="none" strike="noStrike" cap="none" dirty="0">
                <a:solidFill>
                  <a:schemeClr val="bg1"/>
                </a:solidFill>
                <a:latin typeface="Goudy Old Style" panose="02020502050305020303" pitchFamily="18" charset="0"/>
                <a:ea typeface="Merriweather"/>
                <a:cs typeface="Merriweather"/>
                <a:sym typeface="Merriweather"/>
              </a:rPr>
              <a:t>Thank you from your</a:t>
            </a:r>
          </a:p>
          <a:p>
            <a:pPr marL="0" marR="0" lvl="0" indent="0" algn="ctr" rtl="0">
              <a:spcBef>
                <a:spcPts val="0"/>
              </a:spcBef>
              <a:spcAft>
                <a:spcPts val="0"/>
              </a:spcAft>
              <a:buNone/>
            </a:pPr>
            <a:r>
              <a:rPr lang="en-US" sz="2400" b="1" i="0" u="sng" strike="noStrike" cap="none" dirty="0">
                <a:solidFill>
                  <a:schemeClr val="bg1"/>
                </a:solidFill>
                <a:latin typeface="Goudy Old Style" panose="02020502050305020303" pitchFamily="18" charset="0"/>
                <a:ea typeface="Merriweather"/>
                <a:cs typeface="Merriweather"/>
                <a:sym typeface="Merriweather"/>
              </a:rPr>
              <a:t>Service Support Team:</a:t>
            </a:r>
          </a:p>
          <a:p>
            <a:pPr algn="ctr"/>
            <a:r>
              <a:rPr lang="en-US" sz="2400" b="1" dirty="0">
                <a:solidFill>
                  <a:schemeClr val="bg1"/>
                </a:solidFill>
                <a:latin typeface="Goudy Old Style" panose="02020502050305020303" pitchFamily="18" charset="0"/>
                <a:sym typeface="Merriweather"/>
              </a:rPr>
              <a:t>Tiffany Woodruff</a:t>
            </a:r>
          </a:p>
          <a:p>
            <a:pPr algn="ctr"/>
            <a:r>
              <a:rPr lang="en-US" sz="2400" b="1" dirty="0">
                <a:solidFill>
                  <a:schemeClr val="bg1"/>
                </a:solidFill>
                <a:latin typeface="Goudy Old Style" panose="02020502050305020303" pitchFamily="18" charset="0"/>
                <a:sym typeface="Merriweather"/>
              </a:rPr>
              <a:t>Domonique Chavez</a:t>
            </a:r>
          </a:p>
          <a:p>
            <a:pPr lvl="0" algn="ctr"/>
            <a:endParaRPr lang="en-US" sz="2400" b="1" dirty="0">
              <a:solidFill>
                <a:schemeClr val="bg1"/>
              </a:solidFill>
              <a:latin typeface="Goudy Old Style" panose="02020502050305020303" pitchFamily="18" charset="0"/>
              <a:sym typeface="Merriweather"/>
            </a:endParaRPr>
          </a:p>
          <a:p>
            <a:pPr lvl="0" algn="ctr"/>
            <a:r>
              <a:rPr lang="en-US" sz="2400" b="1" dirty="0">
                <a:solidFill>
                  <a:schemeClr val="bg1"/>
                </a:solidFill>
                <a:latin typeface="Goudy Old Style" panose="02020502050305020303" pitchFamily="18" charset="0"/>
                <a:sym typeface="Merriweather"/>
              </a:rPr>
              <a:t>Deanna Covington</a:t>
            </a:r>
          </a:p>
          <a:p>
            <a:pPr lvl="0" algn="ctr"/>
            <a:r>
              <a:rPr lang="en-US" sz="2400" b="1" dirty="0">
                <a:solidFill>
                  <a:schemeClr val="bg1"/>
                </a:solidFill>
                <a:latin typeface="Goudy Old Style" panose="02020502050305020303" pitchFamily="18" charset="0"/>
                <a:sym typeface="Merriweather"/>
              </a:rPr>
              <a:t>Geralyn Pantano</a:t>
            </a:r>
          </a:p>
          <a:p>
            <a:pPr lvl="0" algn="ctr"/>
            <a:r>
              <a:rPr lang="en-US" sz="2400" b="1" dirty="0">
                <a:solidFill>
                  <a:schemeClr val="bg1"/>
                </a:solidFill>
                <a:latin typeface="Goudy Old Style" panose="02020502050305020303" pitchFamily="18" charset="0"/>
                <a:sym typeface="Merriweather"/>
              </a:rPr>
              <a:t>Jennifer Hunt</a:t>
            </a:r>
          </a:p>
          <a:p>
            <a:pPr algn="ctr"/>
            <a:r>
              <a:rPr lang="en-US" sz="2400" b="1" dirty="0">
                <a:solidFill>
                  <a:schemeClr val="bg1"/>
                </a:solidFill>
                <a:latin typeface="Goudy Old Style" panose="02020502050305020303" pitchFamily="18" charset="0"/>
                <a:sym typeface="Merriweather"/>
              </a:rPr>
              <a:t>Kelly Corcoran</a:t>
            </a:r>
          </a:p>
          <a:p>
            <a:pPr algn="ctr"/>
            <a:r>
              <a:rPr lang="en-US" sz="2400" b="1" dirty="0">
                <a:solidFill>
                  <a:schemeClr val="bg1"/>
                </a:solidFill>
                <a:latin typeface="Goudy Old Style" panose="02020502050305020303" pitchFamily="18" charset="0"/>
                <a:sym typeface="Merriweather"/>
              </a:rPr>
              <a:t>Keydra Curry</a:t>
            </a:r>
            <a:endParaRPr lang="en-US" sz="2400" b="1" dirty="0">
              <a:solidFill>
                <a:schemeClr val="bg1"/>
              </a:solidFill>
              <a:latin typeface="Goudy Old Style" panose="02020502050305020303" pitchFamily="18" charset="0"/>
              <a:ea typeface="Merriweather"/>
              <a:cs typeface="Merriweather"/>
              <a:sym typeface="Merriweather"/>
            </a:endParaRPr>
          </a:p>
          <a:p>
            <a:pPr lvl="0" algn="ctr"/>
            <a:r>
              <a:rPr lang="en-US" sz="2400" b="1" dirty="0">
                <a:solidFill>
                  <a:schemeClr val="bg1"/>
                </a:solidFill>
                <a:latin typeface="Goudy Old Style" panose="02020502050305020303" pitchFamily="18" charset="0"/>
                <a:sym typeface="Merriweather"/>
              </a:rPr>
              <a:t>Mickey </a:t>
            </a:r>
            <a:r>
              <a:rPr lang="en-US" sz="2400" b="1" dirty="0" err="1">
                <a:solidFill>
                  <a:schemeClr val="bg1"/>
                </a:solidFill>
                <a:latin typeface="Goudy Old Style" panose="02020502050305020303" pitchFamily="18" charset="0"/>
                <a:sym typeface="Merriweather"/>
              </a:rPr>
              <a:t>DeVolder</a:t>
            </a:r>
            <a:endParaRPr lang="en-US" sz="2400" b="1" dirty="0">
              <a:solidFill>
                <a:schemeClr val="bg1"/>
              </a:solidFill>
              <a:latin typeface="Goudy Old Style" panose="02020502050305020303" pitchFamily="18" charset="0"/>
              <a:sym typeface="Merriweather"/>
            </a:endParaRPr>
          </a:p>
          <a:p>
            <a:pPr lvl="0" algn="ctr"/>
            <a:r>
              <a:rPr lang="en-US" sz="2400" b="1" dirty="0">
                <a:solidFill>
                  <a:schemeClr val="bg1"/>
                </a:solidFill>
                <a:latin typeface="Goudy Old Style" panose="02020502050305020303" pitchFamily="18" charset="0"/>
                <a:sym typeface="Merriweather"/>
              </a:rPr>
              <a:t>Salem Lundy-Sanchez</a:t>
            </a:r>
          </a:p>
          <a:p>
            <a:pPr lvl="0" algn="ctr"/>
            <a:r>
              <a:rPr lang="en-US" sz="2400" b="1" dirty="0">
                <a:solidFill>
                  <a:schemeClr val="bg1"/>
                </a:solidFill>
                <a:latin typeface="Goudy Old Style" panose="02020502050305020303" pitchFamily="18" charset="0"/>
                <a:sym typeface="Merriweather"/>
              </a:rPr>
              <a:t>Sunny Brown</a:t>
            </a:r>
          </a:p>
          <a:p>
            <a:pPr lvl="0" algn="ctr"/>
            <a:r>
              <a:rPr lang="en-US" sz="2400" b="1" dirty="0">
                <a:solidFill>
                  <a:schemeClr val="bg1"/>
                </a:solidFill>
                <a:latin typeface="Goudy Old Style" panose="02020502050305020303" pitchFamily="18" charset="0"/>
                <a:sym typeface="Merriweather"/>
              </a:rPr>
              <a:t>Travis Beeley</a:t>
            </a:r>
            <a:endParaRPr lang="en-US" sz="2400" b="1" i="0" u="none" strike="noStrike" cap="none" dirty="0">
              <a:solidFill>
                <a:schemeClr val="bg1"/>
              </a:solidFill>
              <a:latin typeface="Goudy Old Style" panose="02020502050305020303" pitchFamily="18" charset="0"/>
              <a:ea typeface="Merriweather"/>
              <a:cs typeface="Merriweather"/>
              <a:sym typeface="Merriweather"/>
            </a:endParaRPr>
          </a:p>
        </p:txBody>
      </p:sp>
    </p:spTree>
    <p:extLst>
      <p:ext uri="{BB962C8B-B14F-4D97-AF65-F5344CB8AC3E}">
        <p14:creationId xmlns:p14="http://schemas.microsoft.com/office/powerpoint/2010/main" val="14196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25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225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3250"/>
                            </p:stCondLst>
                            <p:childTnLst>
                              <p:par>
                                <p:cTn id="23" presetID="42"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A5BC27-89EA-CCA9-07B7-4D48CDEE2CDA}"/>
              </a:ext>
            </a:extLst>
          </p:cNvPr>
          <p:cNvSpPr>
            <a:spLocks noGrp="1"/>
          </p:cNvSpPr>
          <p:nvPr>
            <p:ph type="title"/>
          </p:nvPr>
        </p:nvSpPr>
        <p:spPr>
          <a:xfrm>
            <a:off x="3646079" y="2834640"/>
            <a:ext cx="4745082" cy="923330"/>
          </a:xfrm>
          <a:solidFill>
            <a:schemeClr val="accent2">
              <a:lumMod val="75000"/>
              <a:alpha val="61000"/>
            </a:schemeClr>
          </a:solidFill>
          <a:effectLst>
            <a:softEdge rad="50800"/>
          </a:effectLst>
        </p:spPr>
        <p:txBody>
          <a:bodyPr wrap="none">
            <a:spAutoFit/>
          </a:bodyPr>
          <a:lstStyle/>
          <a:p>
            <a:pPr algn="ctr"/>
            <a:r>
              <a:rPr lang="en-US" dirty="0">
                <a:solidFill>
                  <a:schemeClr val="bg1"/>
                </a:solidFill>
              </a:rPr>
              <a:t>Standard Plans</a:t>
            </a:r>
          </a:p>
        </p:txBody>
      </p:sp>
      <p:sp>
        <p:nvSpPr>
          <p:cNvPr id="2" name="Footer Placeholder 7">
            <a:extLst>
              <a:ext uri="{FF2B5EF4-FFF2-40B4-BE49-F238E27FC236}">
                <a16:creationId xmlns:a16="http://schemas.microsoft.com/office/drawing/2014/main" id="{35F48C21-F1F3-C5FB-C30A-16ADF9A271EC}"/>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Tree>
    <p:extLst>
      <p:ext uri="{BB962C8B-B14F-4D97-AF65-F5344CB8AC3E}">
        <p14:creationId xmlns:p14="http://schemas.microsoft.com/office/powerpoint/2010/main" val="3715228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C33A9-306E-681A-3759-CCDA8DBA2F6C}"/>
              </a:ext>
            </a:extLst>
          </p:cNvPr>
          <p:cNvSpPr>
            <a:spLocks noGrp="1"/>
          </p:cNvSpPr>
          <p:nvPr>
            <p:ph type="title"/>
          </p:nvPr>
        </p:nvSpPr>
        <p:spPr>
          <a:xfrm>
            <a:off x="6309360" y="457200"/>
            <a:ext cx="3120150" cy="535531"/>
          </a:xfrm>
          <a:solidFill>
            <a:schemeClr val="accent2">
              <a:lumMod val="75000"/>
              <a:alpha val="70000"/>
            </a:schemeClr>
          </a:solidFill>
          <a:effectLst>
            <a:softEdge rad="50800"/>
          </a:effectLst>
        </p:spPr>
        <p:txBody>
          <a:bodyPr wrap="none">
            <a:spAutoFit/>
          </a:bodyPr>
          <a:lstStyle/>
          <a:p>
            <a:r>
              <a:rPr lang="en-US" dirty="0">
                <a:solidFill>
                  <a:schemeClr val="bg1"/>
                </a:solidFill>
              </a:rPr>
              <a:t>Standard Plans</a:t>
            </a:r>
          </a:p>
        </p:txBody>
      </p:sp>
      <p:sp>
        <p:nvSpPr>
          <p:cNvPr id="5" name="Text Placeholder 4">
            <a:extLst>
              <a:ext uri="{FF2B5EF4-FFF2-40B4-BE49-F238E27FC236}">
                <a16:creationId xmlns:a16="http://schemas.microsoft.com/office/drawing/2014/main" id="{1E643D93-B6AB-E264-5121-150375A944FF}"/>
              </a:ext>
            </a:extLst>
          </p:cNvPr>
          <p:cNvSpPr>
            <a:spLocks noGrp="1"/>
          </p:cNvSpPr>
          <p:nvPr>
            <p:ph type="body" idx="1"/>
          </p:nvPr>
        </p:nvSpPr>
        <p:spPr>
          <a:xfrm>
            <a:off x="7132320" y="1097280"/>
            <a:ext cx="1172309" cy="369332"/>
          </a:xfrm>
          <a:solidFill>
            <a:schemeClr val="accent2">
              <a:lumMod val="75000"/>
              <a:alpha val="70000"/>
            </a:schemeClr>
          </a:solidFill>
          <a:effectLst>
            <a:softEdge rad="50800"/>
          </a:effectLst>
        </p:spPr>
        <p:txBody>
          <a:bodyPr wrap="none" anchor="t" anchorCtr="0">
            <a:spAutoFit/>
          </a:bodyPr>
          <a:lstStyle/>
          <a:p>
            <a:r>
              <a:rPr lang="en-US" dirty="0">
                <a:solidFill>
                  <a:schemeClr val="bg1"/>
                </a:solidFill>
              </a:rPr>
              <a:t>Overview</a:t>
            </a:r>
          </a:p>
        </p:txBody>
      </p:sp>
      <p:sp>
        <p:nvSpPr>
          <p:cNvPr id="2" name="TextBox 1">
            <a:extLst>
              <a:ext uri="{FF2B5EF4-FFF2-40B4-BE49-F238E27FC236}">
                <a16:creationId xmlns:a16="http://schemas.microsoft.com/office/drawing/2014/main" id="{F9DE26CA-FD07-8C9B-630E-EFBB3A2B374E}"/>
              </a:ext>
            </a:extLst>
          </p:cNvPr>
          <p:cNvSpPr txBox="1"/>
          <p:nvPr/>
        </p:nvSpPr>
        <p:spPr>
          <a:xfrm>
            <a:off x="4754880" y="1554480"/>
            <a:ext cx="7053309" cy="830997"/>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Standard (or Standardized) plans were first introduced for the 2023 plan year as part of an initiative by CMS where all QHP (Qualified Health Plan) insurance carriers are required to offer standardized plans both On and Off Exchange.</a:t>
            </a:r>
          </a:p>
        </p:txBody>
      </p:sp>
      <p:sp>
        <p:nvSpPr>
          <p:cNvPr id="14" name="TextBox 13">
            <a:extLst>
              <a:ext uri="{FF2B5EF4-FFF2-40B4-BE49-F238E27FC236}">
                <a16:creationId xmlns:a16="http://schemas.microsoft.com/office/drawing/2014/main" id="{45B74ADC-A4BA-B797-101F-CE8B1E13BE02}"/>
              </a:ext>
            </a:extLst>
          </p:cNvPr>
          <p:cNvSpPr txBox="1"/>
          <p:nvPr/>
        </p:nvSpPr>
        <p:spPr>
          <a:xfrm>
            <a:off x="4090324" y="4480560"/>
            <a:ext cx="4857035" cy="338554"/>
          </a:xfrm>
          <a:prstGeom prst="rect">
            <a:avLst/>
          </a:prstGeom>
          <a:solidFill>
            <a:schemeClr val="accent2">
              <a:lumMod val="75000"/>
              <a:alpha val="70000"/>
            </a:schemeClr>
          </a:solidFill>
          <a:effectLst>
            <a:softEdge rad="50800"/>
          </a:effectLst>
        </p:spPr>
        <p:txBody>
          <a:bodyPr wrap="none" rtlCol="0">
            <a:spAutoFit/>
          </a:bodyPr>
          <a:lstStyle/>
          <a:p>
            <a:pPr marL="285750" indent="-285750">
              <a:buFont typeface="Wingdings" panose="05000000000000000000" pitchFamily="2" charset="2"/>
              <a:buChar char="v"/>
            </a:pPr>
            <a:r>
              <a:rPr lang="en-US" sz="1600" dirty="0">
                <a:solidFill>
                  <a:schemeClr val="bg1"/>
                </a:solidFill>
                <a:latin typeface="Goudy Old Style" panose="02020502050305020303" pitchFamily="18" charset="0"/>
              </a:rPr>
              <a:t>Actuarial Value (Specific to Silver On Exchange Plans)</a:t>
            </a:r>
          </a:p>
        </p:txBody>
      </p:sp>
      <p:sp>
        <p:nvSpPr>
          <p:cNvPr id="3" name="Footer Placeholder 7">
            <a:extLst>
              <a:ext uri="{FF2B5EF4-FFF2-40B4-BE49-F238E27FC236}">
                <a16:creationId xmlns:a16="http://schemas.microsoft.com/office/drawing/2014/main" id="{5690F36B-D49A-A888-0BA1-D65C70FE9672}"/>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
        <p:nvSpPr>
          <p:cNvPr id="6" name="TextBox 5">
            <a:extLst>
              <a:ext uri="{FF2B5EF4-FFF2-40B4-BE49-F238E27FC236}">
                <a16:creationId xmlns:a16="http://schemas.microsoft.com/office/drawing/2014/main" id="{67D7B23A-1DA9-130C-1856-D1596C836E8A}"/>
              </a:ext>
            </a:extLst>
          </p:cNvPr>
          <p:cNvSpPr txBox="1"/>
          <p:nvPr/>
        </p:nvSpPr>
        <p:spPr>
          <a:xfrm>
            <a:off x="4459441" y="3931920"/>
            <a:ext cx="6518066" cy="338554"/>
          </a:xfrm>
          <a:prstGeom prst="rect">
            <a:avLst/>
          </a:prstGeom>
          <a:solidFill>
            <a:schemeClr val="accent2">
              <a:lumMod val="75000"/>
              <a:alpha val="70000"/>
            </a:schemeClr>
          </a:solidFill>
          <a:effectLst>
            <a:softEdge rad="50800"/>
          </a:effectLst>
        </p:spPr>
        <p:txBody>
          <a:bodyPr wrap="none" rtlCol="0">
            <a:spAutoFit/>
          </a:bodyPr>
          <a:lstStyle/>
          <a:p>
            <a:r>
              <a:rPr lang="en-US" sz="1600" dirty="0">
                <a:solidFill>
                  <a:schemeClr val="bg1"/>
                </a:solidFill>
                <a:latin typeface="Goudy Old Style" panose="02020502050305020303" pitchFamily="18" charset="0"/>
              </a:rPr>
              <a:t>All standard plans, within a given metallic level, are required to have the same:</a:t>
            </a:r>
          </a:p>
        </p:txBody>
      </p:sp>
      <p:sp>
        <p:nvSpPr>
          <p:cNvPr id="7" name="TextBox 6">
            <a:extLst>
              <a:ext uri="{FF2B5EF4-FFF2-40B4-BE49-F238E27FC236}">
                <a16:creationId xmlns:a16="http://schemas.microsoft.com/office/drawing/2014/main" id="{7C9614C8-E1BC-CB13-6E21-27C13F71A9DD}"/>
              </a:ext>
            </a:extLst>
          </p:cNvPr>
          <p:cNvSpPr txBox="1"/>
          <p:nvPr/>
        </p:nvSpPr>
        <p:spPr>
          <a:xfrm>
            <a:off x="9326880" y="4480560"/>
            <a:ext cx="2431628" cy="338554"/>
          </a:xfrm>
          <a:prstGeom prst="rect">
            <a:avLst/>
          </a:prstGeom>
          <a:solidFill>
            <a:schemeClr val="accent2">
              <a:lumMod val="75000"/>
              <a:alpha val="70000"/>
            </a:schemeClr>
          </a:solidFill>
          <a:effectLst>
            <a:softEdge rad="50800"/>
          </a:effectLst>
        </p:spPr>
        <p:txBody>
          <a:bodyPr wrap="none" rtlCol="0">
            <a:spAutoFit/>
          </a:bodyPr>
          <a:lstStyle/>
          <a:p>
            <a:pPr marL="285750" indent="-285750">
              <a:buFont typeface="Wingdings" panose="05000000000000000000" pitchFamily="2" charset="2"/>
              <a:buChar char="v"/>
            </a:pPr>
            <a:r>
              <a:rPr lang="en-US" sz="1600" dirty="0">
                <a:solidFill>
                  <a:schemeClr val="bg1"/>
                </a:solidFill>
                <a:latin typeface="Goudy Old Style" panose="02020502050305020303" pitchFamily="18" charset="0"/>
              </a:rPr>
              <a:t>Max Out of Pocket Cost</a:t>
            </a:r>
          </a:p>
        </p:txBody>
      </p:sp>
      <p:sp>
        <p:nvSpPr>
          <p:cNvPr id="8" name="TextBox 7">
            <a:extLst>
              <a:ext uri="{FF2B5EF4-FFF2-40B4-BE49-F238E27FC236}">
                <a16:creationId xmlns:a16="http://schemas.microsoft.com/office/drawing/2014/main" id="{83EA7708-1934-A648-B3CD-73ADA9263BBF}"/>
              </a:ext>
            </a:extLst>
          </p:cNvPr>
          <p:cNvSpPr txBox="1"/>
          <p:nvPr/>
        </p:nvSpPr>
        <p:spPr>
          <a:xfrm>
            <a:off x="3383280" y="5029200"/>
            <a:ext cx="1367682" cy="338554"/>
          </a:xfrm>
          <a:prstGeom prst="rect">
            <a:avLst/>
          </a:prstGeom>
          <a:solidFill>
            <a:schemeClr val="accent2">
              <a:lumMod val="75000"/>
              <a:alpha val="70000"/>
            </a:schemeClr>
          </a:solidFill>
          <a:effectLst>
            <a:softEdge rad="50800"/>
          </a:effectLst>
        </p:spPr>
        <p:txBody>
          <a:bodyPr wrap="none" rtlCol="0">
            <a:spAutoFit/>
          </a:bodyPr>
          <a:lstStyle/>
          <a:p>
            <a:pPr marL="285750" indent="-285750">
              <a:buFont typeface="Wingdings" panose="05000000000000000000" pitchFamily="2" charset="2"/>
              <a:buChar char="v"/>
            </a:pPr>
            <a:r>
              <a:rPr lang="en-US" sz="1600" dirty="0">
                <a:solidFill>
                  <a:schemeClr val="bg1"/>
                </a:solidFill>
                <a:latin typeface="Goudy Old Style" panose="02020502050305020303" pitchFamily="18" charset="0"/>
              </a:rPr>
              <a:t>Deductible</a:t>
            </a:r>
          </a:p>
        </p:txBody>
      </p:sp>
      <p:sp>
        <p:nvSpPr>
          <p:cNvPr id="9" name="TextBox 8">
            <a:extLst>
              <a:ext uri="{FF2B5EF4-FFF2-40B4-BE49-F238E27FC236}">
                <a16:creationId xmlns:a16="http://schemas.microsoft.com/office/drawing/2014/main" id="{1A7239FC-B603-A5E5-9560-2BEADE3778AD}"/>
              </a:ext>
            </a:extLst>
          </p:cNvPr>
          <p:cNvSpPr txBox="1"/>
          <p:nvPr/>
        </p:nvSpPr>
        <p:spPr>
          <a:xfrm>
            <a:off x="5394960" y="5029200"/>
            <a:ext cx="1527982" cy="338554"/>
          </a:xfrm>
          <a:prstGeom prst="rect">
            <a:avLst/>
          </a:prstGeom>
          <a:solidFill>
            <a:schemeClr val="accent2">
              <a:lumMod val="75000"/>
              <a:alpha val="70000"/>
            </a:schemeClr>
          </a:solidFill>
          <a:effectLst>
            <a:softEdge rad="50800"/>
          </a:effectLst>
        </p:spPr>
        <p:txBody>
          <a:bodyPr wrap="none" rtlCol="0">
            <a:spAutoFit/>
          </a:bodyPr>
          <a:lstStyle/>
          <a:p>
            <a:pPr marL="285750" indent="-285750">
              <a:buFont typeface="Wingdings" panose="05000000000000000000" pitchFamily="2" charset="2"/>
              <a:buChar char="v"/>
            </a:pPr>
            <a:r>
              <a:rPr lang="en-US" sz="1600" dirty="0">
                <a:solidFill>
                  <a:schemeClr val="bg1"/>
                </a:solidFill>
                <a:latin typeface="Goudy Old Style" panose="02020502050305020303" pitchFamily="18" charset="0"/>
              </a:rPr>
              <a:t>Cost Sharing</a:t>
            </a:r>
          </a:p>
        </p:txBody>
      </p:sp>
      <p:sp>
        <p:nvSpPr>
          <p:cNvPr id="11" name="TextBox 10">
            <a:extLst>
              <a:ext uri="{FF2B5EF4-FFF2-40B4-BE49-F238E27FC236}">
                <a16:creationId xmlns:a16="http://schemas.microsoft.com/office/drawing/2014/main" id="{9ADF5ACE-15E0-C49C-EEE0-D722AF1DC56F}"/>
              </a:ext>
            </a:extLst>
          </p:cNvPr>
          <p:cNvSpPr txBox="1"/>
          <p:nvPr/>
        </p:nvSpPr>
        <p:spPr>
          <a:xfrm>
            <a:off x="7772400" y="5029200"/>
            <a:ext cx="2367892" cy="338554"/>
          </a:xfrm>
          <a:prstGeom prst="rect">
            <a:avLst/>
          </a:prstGeom>
          <a:solidFill>
            <a:schemeClr val="accent2">
              <a:lumMod val="75000"/>
              <a:alpha val="70000"/>
            </a:schemeClr>
          </a:solidFill>
          <a:effectLst>
            <a:softEdge rad="50800"/>
          </a:effectLst>
        </p:spPr>
        <p:txBody>
          <a:bodyPr wrap="none" rtlCol="0">
            <a:spAutoFit/>
          </a:bodyPr>
          <a:lstStyle/>
          <a:p>
            <a:pPr marL="285750" indent="-285750">
              <a:buFont typeface="Wingdings" panose="05000000000000000000" pitchFamily="2" charset="2"/>
              <a:buChar char="v"/>
            </a:pPr>
            <a:r>
              <a:rPr lang="en-US" sz="1600" dirty="0">
                <a:solidFill>
                  <a:schemeClr val="bg1"/>
                </a:solidFill>
                <a:latin typeface="Goudy Old Style" panose="02020502050305020303" pitchFamily="18" charset="0"/>
              </a:rPr>
              <a:t>Number of Rx Tiers (4)</a:t>
            </a:r>
          </a:p>
        </p:txBody>
      </p:sp>
      <p:sp>
        <p:nvSpPr>
          <p:cNvPr id="13" name="TextBox 12">
            <a:extLst>
              <a:ext uri="{FF2B5EF4-FFF2-40B4-BE49-F238E27FC236}">
                <a16:creationId xmlns:a16="http://schemas.microsoft.com/office/drawing/2014/main" id="{EDDF14BF-2DDB-DBEF-391B-ABEBB99D6D1F}"/>
              </a:ext>
            </a:extLst>
          </p:cNvPr>
          <p:cNvSpPr txBox="1"/>
          <p:nvPr/>
        </p:nvSpPr>
        <p:spPr>
          <a:xfrm>
            <a:off x="3474720" y="2560320"/>
            <a:ext cx="6668314"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The Standard plans are required by the Federal Marketplace and will be offered in Illinois, Montana, Oklahoma and Texas both On and Off-Exchange.</a:t>
            </a:r>
          </a:p>
        </p:txBody>
      </p:sp>
      <p:sp>
        <p:nvSpPr>
          <p:cNvPr id="19" name="TextBox 18">
            <a:extLst>
              <a:ext uri="{FF2B5EF4-FFF2-40B4-BE49-F238E27FC236}">
                <a16:creationId xmlns:a16="http://schemas.microsoft.com/office/drawing/2014/main" id="{F20E807D-02DA-5599-9C16-8A20CC5F796D}"/>
              </a:ext>
            </a:extLst>
          </p:cNvPr>
          <p:cNvSpPr txBox="1"/>
          <p:nvPr/>
        </p:nvSpPr>
        <p:spPr>
          <a:xfrm>
            <a:off x="2834641" y="3293158"/>
            <a:ext cx="8016240" cy="338554"/>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The Standard Plans are NOT being offered in New Mexico and are not required by </a:t>
            </a:r>
            <a:r>
              <a:rPr lang="en-US" sz="1600" dirty="0" err="1">
                <a:solidFill>
                  <a:schemeClr val="bg1"/>
                </a:solidFill>
                <a:latin typeface="Goudy Old Style" panose="02020502050305020303" pitchFamily="18" charset="0"/>
              </a:rPr>
              <a:t>BeWellNM</a:t>
            </a:r>
            <a:r>
              <a:rPr lang="en-US" sz="1600" dirty="0">
                <a:solidFill>
                  <a:schemeClr val="bg1"/>
                </a:solidFill>
                <a:latin typeface="Goudy Old Style" panose="02020502050305020303" pitchFamily="18" charset="0"/>
              </a:rPr>
              <a:t>. </a:t>
            </a:r>
          </a:p>
        </p:txBody>
      </p:sp>
      <p:sp>
        <p:nvSpPr>
          <p:cNvPr id="10" name="TextBox 9">
            <a:extLst>
              <a:ext uri="{FF2B5EF4-FFF2-40B4-BE49-F238E27FC236}">
                <a16:creationId xmlns:a16="http://schemas.microsoft.com/office/drawing/2014/main" id="{A837188D-8E75-DB70-6078-14897F663C7A}"/>
              </a:ext>
            </a:extLst>
          </p:cNvPr>
          <p:cNvSpPr txBox="1"/>
          <p:nvPr/>
        </p:nvSpPr>
        <p:spPr>
          <a:xfrm>
            <a:off x="914400" y="5577840"/>
            <a:ext cx="8713694" cy="338554"/>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The Standard Plans are easily identified for 2025 because they have the word </a:t>
            </a:r>
            <a:r>
              <a:rPr lang="en-US" sz="1600" i="1" dirty="0">
                <a:solidFill>
                  <a:schemeClr val="bg1"/>
                </a:solidFill>
                <a:latin typeface="Goudy Old Style" panose="02020502050305020303" pitchFamily="18" charset="0"/>
              </a:rPr>
              <a:t>Standard</a:t>
            </a:r>
            <a:r>
              <a:rPr lang="en-US" sz="1600" dirty="0">
                <a:solidFill>
                  <a:schemeClr val="bg1"/>
                </a:solidFill>
                <a:latin typeface="Goudy Old Style" panose="02020502050305020303" pitchFamily="18" charset="0"/>
              </a:rPr>
              <a:t> in the plan name.</a:t>
            </a:r>
          </a:p>
        </p:txBody>
      </p:sp>
      <p:sp>
        <p:nvSpPr>
          <p:cNvPr id="12" name="TextBox 11">
            <a:extLst>
              <a:ext uri="{FF2B5EF4-FFF2-40B4-BE49-F238E27FC236}">
                <a16:creationId xmlns:a16="http://schemas.microsoft.com/office/drawing/2014/main" id="{C1E5BBA2-8353-513C-2ED6-0262BBB105BE}"/>
              </a:ext>
            </a:extLst>
          </p:cNvPr>
          <p:cNvSpPr txBox="1"/>
          <p:nvPr/>
        </p:nvSpPr>
        <p:spPr>
          <a:xfrm>
            <a:off x="3749040" y="6035040"/>
            <a:ext cx="5621026" cy="338554"/>
          </a:xfrm>
          <a:prstGeom prst="rect">
            <a:avLst/>
          </a:prstGeom>
          <a:solidFill>
            <a:schemeClr val="accent2">
              <a:lumMod val="75000"/>
              <a:alpha val="70000"/>
            </a:schemeClr>
          </a:solidFill>
          <a:effectLst>
            <a:softEdge rad="50800"/>
          </a:effectLst>
        </p:spPr>
        <p:txBody>
          <a:bodyPr wrap="none" rtlCol="0">
            <a:spAutoFit/>
          </a:bodyPr>
          <a:lstStyle/>
          <a:p>
            <a:r>
              <a:rPr lang="en-US" sz="1600" b="1" dirty="0">
                <a:solidFill>
                  <a:srgbClr val="FFFF00"/>
                </a:solidFill>
                <a:latin typeface="Goudy Old Style" panose="02020502050305020303" pitchFamily="18" charset="0"/>
              </a:rPr>
              <a:t>Example</a:t>
            </a:r>
            <a:r>
              <a:rPr lang="en-US" sz="1600" dirty="0">
                <a:solidFill>
                  <a:schemeClr val="bg1"/>
                </a:solidFill>
                <a:latin typeface="Goudy Old Style" panose="02020502050305020303" pitchFamily="18" charset="0"/>
              </a:rPr>
              <a:t>: Blue Choice Preferred Bronze PPO </a:t>
            </a:r>
            <a:r>
              <a:rPr lang="en-US" sz="1600" i="1" dirty="0">
                <a:solidFill>
                  <a:schemeClr val="bg1"/>
                </a:solidFill>
                <a:latin typeface="Goudy Old Style" panose="02020502050305020303" pitchFamily="18" charset="0"/>
              </a:rPr>
              <a:t>Standard</a:t>
            </a:r>
            <a:r>
              <a:rPr lang="en-US" sz="1600" dirty="0">
                <a:solidFill>
                  <a:schemeClr val="bg1"/>
                </a:solidFill>
                <a:latin typeface="Goudy Old Style" panose="02020502050305020303" pitchFamily="18" charset="0"/>
              </a:rPr>
              <a:t> - Rx Copays</a:t>
            </a:r>
          </a:p>
        </p:txBody>
      </p:sp>
    </p:spTree>
    <p:extLst>
      <p:ext uri="{BB962C8B-B14F-4D97-AF65-F5344CB8AC3E}">
        <p14:creationId xmlns:p14="http://schemas.microsoft.com/office/powerpoint/2010/main" val="374566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animBg="1"/>
      <p:bldP spid="2" grpId="0" uiExpand="1" animBg="1"/>
      <p:bldP spid="14" grpId="0" animBg="1"/>
      <p:bldP spid="6" grpId="0" animBg="1"/>
      <p:bldP spid="7" grpId="0" animBg="1"/>
      <p:bldP spid="8" grpId="0" animBg="1"/>
      <p:bldP spid="9" grpId="0" animBg="1"/>
      <p:bldP spid="11" grpId="0" animBg="1"/>
      <p:bldP spid="13" grpId="0" animBg="1"/>
      <p:bldP spid="19"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C33A9-306E-681A-3759-CCDA8DBA2F6C}"/>
              </a:ext>
            </a:extLst>
          </p:cNvPr>
          <p:cNvSpPr>
            <a:spLocks noGrp="1"/>
          </p:cNvSpPr>
          <p:nvPr>
            <p:ph type="title"/>
          </p:nvPr>
        </p:nvSpPr>
        <p:spPr>
          <a:xfrm>
            <a:off x="2286000" y="457200"/>
            <a:ext cx="3950505" cy="535531"/>
          </a:xfrm>
          <a:solidFill>
            <a:schemeClr val="accent2">
              <a:lumMod val="75000"/>
              <a:alpha val="70000"/>
            </a:schemeClr>
          </a:solidFill>
          <a:effectLst>
            <a:softEdge rad="50800"/>
          </a:effectLst>
        </p:spPr>
        <p:txBody>
          <a:bodyPr wrap="none">
            <a:spAutoFit/>
          </a:bodyPr>
          <a:lstStyle/>
          <a:p>
            <a:r>
              <a:rPr lang="en-US" dirty="0">
                <a:solidFill>
                  <a:schemeClr val="bg1"/>
                </a:solidFill>
              </a:rPr>
              <a:t>Standard QHP plans</a:t>
            </a:r>
          </a:p>
        </p:txBody>
      </p:sp>
      <p:sp>
        <p:nvSpPr>
          <p:cNvPr id="5" name="Text Placeholder 4">
            <a:extLst>
              <a:ext uri="{FF2B5EF4-FFF2-40B4-BE49-F238E27FC236}">
                <a16:creationId xmlns:a16="http://schemas.microsoft.com/office/drawing/2014/main" id="{1E643D93-B6AB-E264-5121-150375A944FF}"/>
              </a:ext>
            </a:extLst>
          </p:cNvPr>
          <p:cNvSpPr>
            <a:spLocks noGrp="1"/>
          </p:cNvSpPr>
          <p:nvPr>
            <p:ph type="body" idx="1"/>
          </p:nvPr>
        </p:nvSpPr>
        <p:spPr>
          <a:xfrm>
            <a:off x="2926080" y="1097280"/>
            <a:ext cx="1692195" cy="369332"/>
          </a:xfrm>
          <a:solidFill>
            <a:schemeClr val="accent2">
              <a:lumMod val="75000"/>
              <a:alpha val="70000"/>
            </a:schemeClr>
          </a:solidFill>
          <a:effectLst>
            <a:softEdge rad="50800"/>
          </a:effectLst>
        </p:spPr>
        <p:txBody>
          <a:bodyPr wrap="none" anchor="t" anchorCtr="0">
            <a:spAutoFit/>
          </a:bodyPr>
          <a:lstStyle/>
          <a:p>
            <a:r>
              <a:rPr lang="en-US" dirty="0">
                <a:solidFill>
                  <a:schemeClr val="bg1"/>
                </a:solidFill>
              </a:rPr>
              <a:t>Key Difference</a:t>
            </a:r>
          </a:p>
        </p:txBody>
      </p:sp>
      <p:sp>
        <p:nvSpPr>
          <p:cNvPr id="29" name="TextBox 28">
            <a:extLst>
              <a:ext uri="{FF2B5EF4-FFF2-40B4-BE49-F238E27FC236}">
                <a16:creationId xmlns:a16="http://schemas.microsoft.com/office/drawing/2014/main" id="{25B96124-68C5-C58D-BBB3-3C0657CED107}"/>
              </a:ext>
            </a:extLst>
          </p:cNvPr>
          <p:cNvSpPr txBox="1"/>
          <p:nvPr/>
        </p:nvSpPr>
        <p:spPr>
          <a:xfrm>
            <a:off x="365759" y="1645920"/>
            <a:ext cx="7437714"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The key difference between standard and non-standard plans is the Rx coverage. Standard plans only have 4 drug tiers where the non-standard plans have 6 drug tiers.</a:t>
            </a:r>
          </a:p>
        </p:txBody>
      </p:sp>
      <p:sp>
        <p:nvSpPr>
          <p:cNvPr id="8" name="TextBox 7">
            <a:extLst>
              <a:ext uri="{FF2B5EF4-FFF2-40B4-BE49-F238E27FC236}">
                <a16:creationId xmlns:a16="http://schemas.microsoft.com/office/drawing/2014/main" id="{2D8429F3-2EED-6EB2-1A73-EB04431FB9F5}"/>
              </a:ext>
            </a:extLst>
          </p:cNvPr>
          <p:cNvSpPr txBox="1"/>
          <p:nvPr/>
        </p:nvSpPr>
        <p:spPr>
          <a:xfrm>
            <a:off x="365759" y="2468880"/>
            <a:ext cx="8457227" cy="338554"/>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But regardless of the number of drug tiers, all QHP plans have the same drugs in their formulary lists.</a:t>
            </a:r>
          </a:p>
        </p:txBody>
      </p:sp>
      <p:sp>
        <p:nvSpPr>
          <p:cNvPr id="3" name="TextBox 2">
            <a:extLst>
              <a:ext uri="{FF2B5EF4-FFF2-40B4-BE49-F238E27FC236}">
                <a16:creationId xmlns:a16="http://schemas.microsoft.com/office/drawing/2014/main" id="{E86814D6-EF7D-E185-8832-A5B39334D3D2}"/>
              </a:ext>
            </a:extLst>
          </p:cNvPr>
          <p:cNvSpPr txBox="1"/>
          <p:nvPr/>
        </p:nvSpPr>
        <p:spPr>
          <a:xfrm>
            <a:off x="365757" y="2926080"/>
            <a:ext cx="6870599" cy="338554"/>
          </a:xfrm>
          <a:prstGeom prst="rect">
            <a:avLst/>
          </a:prstGeom>
          <a:solidFill>
            <a:schemeClr val="accent2">
              <a:lumMod val="75000"/>
              <a:alpha val="70000"/>
            </a:schemeClr>
          </a:solidFill>
          <a:effectLst>
            <a:softEdge rad="50800"/>
          </a:effectLst>
        </p:spPr>
        <p:txBody>
          <a:bodyPr wrap="none" rtlCol="0">
            <a:spAutoFit/>
          </a:bodyPr>
          <a:lstStyle/>
          <a:p>
            <a:r>
              <a:rPr lang="en-US" sz="1600" dirty="0">
                <a:solidFill>
                  <a:schemeClr val="bg1"/>
                </a:solidFill>
                <a:latin typeface="Goudy Old Style" panose="02020502050305020303" pitchFamily="18" charset="0"/>
              </a:rPr>
              <a:t>This is how the drug tiers compare between the Standard and Non-Standard plans.</a:t>
            </a:r>
          </a:p>
        </p:txBody>
      </p:sp>
      <p:sp>
        <p:nvSpPr>
          <p:cNvPr id="9" name="Footer Placeholder 7">
            <a:extLst>
              <a:ext uri="{FF2B5EF4-FFF2-40B4-BE49-F238E27FC236}">
                <a16:creationId xmlns:a16="http://schemas.microsoft.com/office/drawing/2014/main" id="{C68E8523-B371-CC12-17D9-A7DB14D913EE}"/>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
        <p:nvSpPr>
          <p:cNvPr id="2" name="TextBox 1">
            <a:extLst>
              <a:ext uri="{FF2B5EF4-FFF2-40B4-BE49-F238E27FC236}">
                <a16:creationId xmlns:a16="http://schemas.microsoft.com/office/drawing/2014/main" id="{AA7DC34E-2079-E2A9-D395-D112ED8CA08A}"/>
              </a:ext>
            </a:extLst>
          </p:cNvPr>
          <p:cNvSpPr txBox="1"/>
          <p:nvPr/>
        </p:nvSpPr>
        <p:spPr>
          <a:xfrm>
            <a:off x="822960" y="3566160"/>
            <a:ext cx="3016980" cy="338554"/>
          </a:xfrm>
          <a:prstGeom prst="rect">
            <a:avLst/>
          </a:prstGeom>
          <a:solidFill>
            <a:schemeClr val="accent2">
              <a:lumMod val="75000"/>
              <a:alpha val="70000"/>
            </a:schemeClr>
          </a:solidFill>
          <a:effectLst>
            <a:softEdge rad="50800"/>
          </a:effectLst>
        </p:spPr>
        <p:txBody>
          <a:bodyPr wrap="none" rtlCol="0">
            <a:spAutoFit/>
          </a:bodyPr>
          <a:lstStyle/>
          <a:p>
            <a:r>
              <a:rPr lang="en-US" sz="1600" b="1" dirty="0">
                <a:solidFill>
                  <a:schemeClr val="bg1"/>
                </a:solidFill>
                <a:latin typeface="Goudy Old Style" panose="02020502050305020303" pitchFamily="18" charset="0"/>
              </a:rPr>
              <a:t>Non-Standard (6 Tier) Drug Plans</a:t>
            </a:r>
          </a:p>
        </p:txBody>
      </p:sp>
      <p:sp>
        <p:nvSpPr>
          <p:cNvPr id="6" name="TextBox 5">
            <a:extLst>
              <a:ext uri="{FF2B5EF4-FFF2-40B4-BE49-F238E27FC236}">
                <a16:creationId xmlns:a16="http://schemas.microsoft.com/office/drawing/2014/main" id="{89E9CE31-3226-1016-B23C-272FC769DCDF}"/>
              </a:ext>
            </a:extLst>
          </p:cNvPr>
          <p:cNvSpPr txBox="1"/>
          <p:nvPr/>
        </p:nvSpPr>
        <p:spPr>
          <a:xfrm>
            <a:off x="5303520" y="3566160"/>
            <a:ext cx="2743200" cy="338554"/>
          </a:xfrm>
          <a:prstGeom prst="rect">
            <a:avLst/>
          </a:prstGeom>
          <a:solidFill>
            <a:schemeClr val="accent2">
              <a:lumMod val="75000"/>
              <a:alpha val="70000"/>
            </a:schemeClr>
          </a:solidFill>
          <a:effectLst>
            <a:softEdge rad="50800"/>
          </a:effectLst>
        </p:spPr>
        <p:txBody>
          <a:bodyPr wrap="square" rtlCol="0">
            <a:spAutoFit/>
          </a:bodyPr>
          <a:lstStyle/>
          <a:p>
            <a:r>
              <a:rPr lang="en-US" sz="1600" b="1" dirty="0">
                <a:solidFill>
                  <a:schemeClr val="bg1"/>
                </a:solidFill>
                <a:latin typeface="Goudy Old Style" panose="02020502050305020303" pitchFamily="18" charset="0"/>
              </a:rPr>
              <a:t>Standard (4 Tier) Drug Plans</a:t>
            </a:r>
          </a:p>
        </p:txBody>
      </p:sp>
      <p:sp>
        <p:nvSpPr>
          <p:cNvPr id="10" name="TextBox 9">
            <a:extLst>
              <a:ext uri="{FF2B5EF4-FFF2-40B4-BE49-F238E27FC236}">
                <a16:creationId xmlns:a16="http://schemas.microsoft.com/office/drawing/2014/main" id="{8D737EC0-6520-1899-533A-9BC3A1DB4CD0}"/>
              </a:ext>
            </a:extLst>
          </p:cNvPr>
          <p:cNvSpPr txBox="1"/>
          <p:nvPr/>
        </p:nvSpPr>
        <p:spPr>
          <a:xfrm>
            <a:off x="822960" y="3931920"/>
            <a:ext cx="3017520" cy="584775"/>
          </a:xfrm>
          <a:prstGeom prst="rect">
            <a:avLst/>
          </a:prstGeom>
          <a:solidFill>
            <a:schemeClr val="accent2">
              <a:lumMod val="75000"/>
              <a:alpha val="70000"/>
            </a:schemeClr>
          </a:solidFill>
          <a:effectLst>
            <a:softEdge rad="50800"/>
          </a:effectLst>
        </p:spPr>
        <p:txBody>
          <a:bodyPr wrap="none" rtlCol="0">
            <a:spAutoFit/>
          </a:bodyPr>
          <a:lstStyle/>
          <a:p>
            <a:r>
              <a:rPr lang="en-US" sz="1600" dirty="0">
                <a:solidFill>
                  <a:schemeClr val="bg1"/>
                </a:solidFill>
                <a:latin typeface="Goudy Old Style" panose="02020502050305020303" pitchFamily="18" charset="0"/>
              </a:rPr>
              <a:t>Tier 1:	Generic Preferred</a:t>
            </a:r>
          </a:p>
          <a:p>
            <a:r>
              <a:rPr lang="en-US" sz="1600" dirty="0">
                <a:solidFill>
                  <a:schemeClr val="bg1"/>
                </a:solidFill>
                <a:latin typeface="Goudy Old Style" panose="02020502050305020303" pitchFamily="18" charset="0"/>
              </a:rPr>
              <a:t>Tire 2: 	Generic Non-Preferred</a:t>
            </a:r>
          </a:p>
        </p:txBody>
      </p:sp>
      <p:sp>
        <p:nvSpPr>
          <p:cNvPr id="11" name="TextBox 10">
            <a:extLst>
              <a:ext uri="{FF2B5EF4-FFF2-40B4-BE49-F238E27FC236}">
                <a16:creationId xmlns:a16="http://schemas.microsoft.com/office/drawing/2014/main" id="{9FC0F54A-5C9B-1F6D-6B2D-526BEC2D3B92}"/>
              </a:ext>
            </a:extLst>
          </p:cNvPr>
          <p:cNvSpPr txBox="1"/>
          <p:nvPr/>
        </p:nvSpPr>
        <p:spPr>
          <a:xfrm>
            <a:off x="822959" y="4480560"/>
            <a:ext cx="3017520" cy="338554"/>
          </a:xfrm>
          <a:prstGeom prst="rect">
            <a:avLst/>
          </a:prstGeom>
          <a:solidFill>
            <a:schemeClr val="accent2">
              <a:lumMod val="75000"/>
              <a:alpha val="70000"/>
            </a:schemeClr>
          </a:solidFill>
          <a:effectLst>
            <a:softEdge rad="50800"/>
          </a:effectLst>
        </p:spPr>
        <p:txBody>
          <a:bodyPr wrap="none" rtlCol="0">
            <a:spAutoFit/>
          </a:bodyPr>
          <a:lstStyle/>
          <a:p>
            <a:r>
              <a:rPr lang="en-US" sz="1600" dirty="0">
                <a:solidFill>
                  <a:schemeClr val="bg1"/>
                </a:solidFill>
                <a:latin typeface="Goudy Old Style" panose="02020502050305020303" pitchFamily="18" charset="0"/>
              </a:rPr>
              <a:t>Tier 3:	Brand Preferred</a:t>
            </a:r>
          </a:p>
        </p:txBody>
      </p:sp>
      <p:sp>
        <p:nvSpPr>
          <p:cNvPr id="12" name="TextBox 11">
            <a:extLst>
              <a:ext uri="{FF2B5EF4-FFF2-40B4-BE49-F238E27FC236}">
                <a16:creationId xmlns:a16="http://schemas.microsoft.com/office/drawing/2014/main" id="{E4D57CBC-F801-FB7B-A640-D23F7C71811F}"/>
              </a:ext>
            </a:extLst>
          </p:cNvPr>
          <p:cNvSpPr txBox="1"/>
          <p:nvPr/>
        </p:nvSpPr>
        <p:spPr>
          <a:xfrm>
            <a:off x="822960" y="4846320"/>
            <a:ext cx="3017520" cy="338554"/>
          </a:xfrm>
          <a:prstGeom prst="rect">
            <a:avLst/>
          </a:prstGeom>
          <a:solidFill>
            <a:schemeClr val="accent2">
              <a:lumMod val="75000"/>
              <a:alpha val="70000"/>
            </a:schemeClr>
          </a:solidFill>
          <a:effectLst>
            <a:softEdge rad="50800"/>
          </a:effectLst>
        </p:spPr>
        <p:txBody>
          <a:bodyPr wrap="none" rtlCol="0">
            <a:spAutoFit/>
          </a:bodyPr>
          <a:lstStyle/>
          <a:p>
            <a:r>
              <a:rPr lang="en-US" sz="1600" dirty="0">
                <a:solidFill>
                  <a:schemeClr val="bg1"/>
                </a:solidFill>
                <a:latin typeface="Goudy Old Style" panose="02020502050305020303" pitchFamily="18" charset="0"/>
              </a:rPr>
              <a:t>Tier 4:	Brand Non-Preferred</a:t>
            </a:r>
          </a:p>
        </p:txBody>
      </p:sp>
      <p:sp>
        <p:nvSpPr>
          <p:cNvPr id="13" name="TextBox 12">
            <a:extLst>
              <a:ext uri="{FF2B5EF4-FFF2-40B4-BE49-F238E27FC236}">
                <a16:creationId xmlns:a16="http://schemas.microsoft.com/office/drawing/2014/main" id="{8A37E32E-5FFB-DD76-224C-AB2EED84A766}"/>
              </a:ext>
            </a:extLst>
          </p:cNvPr>
          <p:cNvSpPr txBox="1"/>
          <p:nvPr/>
        </p:nvSpPr>
        <p:spPr>
          <a:xfrm>
            <a:off x="822960" y="5212080"/>
            <a:ext cx="3017557" cy="584775"/>
          </a:xfrm>
          <a:prstGeom prst="rect">
            <a:avLst/>
          </a:prstGeom>
          <a:solidFill>
            <a:schemeClr val="accent2">
              <a:lumMod val="75000"/>
              <a:alpha val="70000"/>
            </a:schemeClr>
          </a:solidFill>
          <a:effectLst>
            <a:softEdge rad="50800"/>
          </a:effectLst>
        </p:spPr>
        <p:txBody>
          <a:bodyPr wrap="none" rtlCol="0">
            <a:spAutoFit/>
          </a:bodyPr>
          <a:lstStyle/>
          <a:p>
            <a:r>
              <a:rPr lang="en-US" sz="1600" dirty="0">
                <a:solidFill>
                  <a:schemeClr val="bg1"/>
                </a:solidFill>
                <a:latin typeface="Goudy Old Style" panose="02020502050305020303" pitchFamily="18" charset="0"/>
              </a:rPr>
              <a:t>Tier 5:	Specialty Preferred</a:t>
            </a:r>
          </a:p>
          <a:p>
            <a:r>
              <a:rPr lang="en-US" sz="1600" dirty="0">
                <a:solidFill>
                  <a:schemeClr val="bg1"/>
                </a:solidFill>
                <a:latin typeface="Goudy Old Style" panose="02020502050305020303" pitchFamily="18" charset="0"/>
              </a:rPr>
              <a:t>Tire 6: 	Specialty Non-Preferred</a:t>
            </a:r>
          </a:p>
        </p:txBody>
      </p:sp>
      <p:sp>
        <p:nvSpPr>
          <p:cNvPr id="14" name="TextBox 13">
            <a:extLst>
              <a:ext uri="{FF2B5EF4-FFF2-40B4-BE49-F238E27FC236}">
                <a16:creationId xmlns:a16="http://schemas.microsoft.com/office/drawing/2014/main" id="{FC45865F-18FF-391F-B1FA-3232DBEB2E7F}"/>
              </a:ext>
            </a:extLst>
          </p:cNvPr>
          <p:cNvSpPr txBox="1"/>
          <p:nvPr/>
        </p:nvSpPr>
        <p:spPr>
          <a:xfrm>
            <a:off x="5301062" y="3931920"/>
            <a:ext cx="3017520" cy="584775"/>
          </a:xfrm>
          <a:prstGeom prst="rect">
            <a:avLst/>
          </a:prstGeom>
          <a:solidFill>
            <a:schemeClr val="accent2">
              <a:lumMod val="75000"/>
              <a:alpha val="70000"/>
            </a:schemeClr>
          </a:solidFill>
          <a:effectLst>
            <a:softEdge rad="50800"/>
          </a:effectLst>
        </p:spPr>
        <p:txBody>
          <a:bodyPr wrap="none" rtlCol="0" anchor="ctr" anchorCtr="0">
            <a:noAutofit/>
          </a:bodyPr>
          <a:lstStyle/>
          <a:p>
            <a:r>
              <a:rPr lang="en-US" sz="1600" dirty="0">
                <a:solidFill>
                  <a:schemeClr val="bg1"/>
                </a:solidFill>
                <a:latin typeface="Goudy Old Style" panose="02020502050305020303" pitchFamily="18" charset="0"/>
              </a:rPr>
              <a:t>Tier 1:	Generic</a:t>
            </a:r>
          </a:p>
        </p:txBody>
      </p:sp>
      <p:sp>
        <p:nvSpPr>
          <p:cNvPr id="15" name="TextBox 14">
            <a:extLst>
              <a:ext uri="{FF2B5EF4-FFF2-40B4-BE49-F238E27FC236}">
                <a16:creationId xmlns:a16="http://schemas.microsoft.com/office/drawing/2014/main" id="{BF249206-871B-0526-2BDB-90A2E1BC2B4C}"/>
              </a:ext>
            </a:extLst>
          </p:cNvPr>
          <p:cNvSpPr txBox="1"/>
          <p:nvPr/>
        </p:nvSpPr>
        <p:spPr>
          <a:xfrm>
            <a:off x="5301060" y="4480560"/>
            <a:ext cx="3017520" cy="338554"/>
          </a:xfrm>
          <a:prstGeom prst="rect">
            <a:avLst/>
          </a:prstGeom>
          <a:solidFill>
            <a:schemeClr val="accent2">
              <a:lumMod val="75000"/>
              <a:alpha val="70000"/>
            </a:schemeClr>
          </a:solidFill>
          <a:effectLst>
            <a:softEdge rad="50800"/>
          </a:effectLst>
        </p:spPr>
        <p:txBody>
          <a:bodyPr wrap="none" rtlCol="0">
            <a:spAutoFit/>
          </a:bodyPr>
          <a:lstStyle/>
          <a:p>
            <a:r>
              <a:rPr lang="en-US" sz="1600" dirty="0">
                <a:solidFill>
                  <a:schemeClr val="bg1"/>
                </a:solidFill>
                <a:latin typeface="Goudy Old Style" panose="02020502050305020303" pitchFamily="18" charset="0"/>
              </a:rPr>
              <a:t>Tier 2:	Brand Preferred</a:t>
            </a:r>
          </a:p>
        </p:txBody>
      </p:sp>
      <p:sp>
        <p:nvSpPr>
          <p:cNvPr id="16" name="TextBox 15">
            <a:extLst>
              <a:ext uri="{FF2B5EF4-FFF2-40B4-BE49-F238E27FC236}">
                <a16:creationId xmlns:a16="http://schemas.microsoft.com/office/drawing/2014/main" id="{7CCAF973-7D67-84A6-44DE-BB02558F4FD7}"/>
              </a:ext>
            </a:extLst>
          </p:cNvPr>
          <p:cNvSpPr txBox="1"/>
          <p:nvPr/>
        </p:nvSpPr>
        <p:spPr>
          <a:xfrm>
            <a:off x="5301062" y="4846320"/>
            <a:ext cx="3017520" cy="338554"/>
          </a:xfrm>
          <a:prstGeom prst="rect">
            <a:avLst/>
          </a:prstGeom>
          <a:solidFill>
            <a:schemeClr val="accent2">
              <a:lumMod val="75000"/>
              <a:alpha val="70000"/>
            </a:schemeClr>
          </a:solidFill>
          <a:effectLst>
            <a:softEdge rad="50800"/>
          </a:effectLst>
        </p:spPr>
        <p:txBody>
          <a:bodyPr wrap="none" rtlCol="0">
            <a:spAutoFit/>
          </a:bodyPr>
          <a:lstStyle/>
          <a:p>
            <a:r>
              <a:rPr lang="en-US" sz="1600" dirty="0">
                <a:solidFill>
                  <a:schemeClr val="bg1"/>
                </a:solidFill>
                <a:latin typeface="Goudy Old Style" panose="02020502050305020303" pitchFamily="18" charset="0"/>
              </a:rPr>
              <a:t>Tier 3:	Brand Non-Preferred</a:t>
            </a:r>
          </a:p>
        </p:txBody>
      </p:sp>
      <p:sp>
        <p:nvSpPr>
          <p:cNvPr id="17" name="TextBox 16">
            <a:extLst>
              <a:ext uri="{FF2B5EF4-FFF2-40B4-BE49-F238E27FC236}">
                <a16:creationId xmlns:a16="http://schemas.microsoft.com/office/drawing/2014/main" id="{1BDB7D98-E942-14F0-B9BB-2D9711345017}"/>
              </a:ext>
            </a:extLst>
          </p:cNvPr>
          <p:cNvSpPr txBox="1"/>
          <p:nvPr/>
        </p:nvSpPr>
        <p:spPr>
          <a:xfrm>
            <a:off x="5301062" y="5212080"/>
            <a:ext cx="3017557" cy="584775"/>
          </a:xfrm>
          <a:prstGeom prst="rect">
            <a:avLst/>
          </a:prstGeom>
          <a:solidFill>
            <a:schemeClr val="accent2">
              <a:lumMod val="75000"/>
              <a:alpha val="70000"/>
            </a:schemeClr>
          </a:solidFill>
          <a:effectLst>
            <a:softEdge rad="50800"/>
          </a:effectLst>
        </p:spPr>
        <p:txBody>
          <a:bodyPr wrap="none" rtlCol="0" anchor="ctr" anchorCtr="0">
            <a:noAutofit/>
          </a:bodyPr>
          <a:lstStyle/>
          <a:p>
            <a:r>
              <a:rPr lang="en-US" sz="1600" dirty="0">
                <a:solidFill>
                  <a:schemeClr val="bg1"/>
                </a:solidFill>
                <a:latin typeface="Goudy Old Style" panose="02020502050305020303" pitchFamily="18" charset="0"/>
              </a:rPr>
              <a:t>Tier 4:	Specialty</a:t>
            </a:r>
          </a:p>
        </p:txBody>
      </p:sp>
      <p:cxnSp>
        <p:nvCxnSpPr>
          <p:cNvPr id="19" name="Straight Arrow Connector 18">
            <a:extLst>
              <a:ext uri="{FF2B5EF4-FFF2-40B4-BE49-F238E27FC236}">
                <a16:creationId xmlns:a16="http://schemas.microsoft.com/office/drawing/2014/main" id="{FEDAC9BB-3530-2C92-EED2-0930086B39F1}"/>
              </a:ext>
            </a:extLst>
          </p:cNvPr>
          <p:cNvCxnSpPr>
            <a:stCxn id="10" idx="3"/>
            <a:endCxn id="14" idx="1"/>
          </p:cNvCxnSpPr>
          <p:nvPr/>
        </p:nvCxnSpPr>
        <p:spPr>
          <a:xfrm>
            <a:off x="3840480" y="4224308"/>
            <a:ext cx="146058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68D634A-B830-F0C4-6FED-1642DA9A618B}"/>
              </a:ext>
            </a:extLst>
          </p:cNvPr>
          <p:cNvCxnSpPr>
            <a:stCxn id="11" idx="3"/>
            <a:endCxn id="15" idx="1"/>
          </p:cNvCxnSpPr>
          <p:nvPr/>
        </p:nvCxnSpPr>
        <p:spPr>
          <a:xfrm>
            <a:off x="3840479" y="4649837"/>
            <a:ext cx="146058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6623291-E47B-25BC-59D1-4960295652C3}"/>
              </a:ext>
            </a:extLst>
          </p:cNvPr>
          <p:cNvCxnSpPr>
            <a:stCxn id="12" idx="3"/>
            <a:endCxn id="16" idx="1"/>
          </p:cNvCxnSpPr>
          <p:nvPr/>
        </p:nvCxnSpPr>
        <p:spPr>
          <a:xfrm>
            <a:off x="3840480" y="5015597"/>
            <a:ext cx="146058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FEAB96-FC69-F1BF-2E5C-E92716DB4ECE}"/>
              </a:ext>
            </a:extLst>
          </p:cNvPr>
          <p:cNvCxnSpPr>
            <a:stCxn id="13" idx="3"/>
            <a:endCxn id="17" idx="1"/>
          </p:cNvCxnSpPr>
          <p:nvPr/>
        </p:nvCxnSpPr>
        <p:spPr>
          <a:xfrm>
            <a:off x="3840517" y="5504468"/>
            <a:ext cx="146054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7AA55E0-B5BA-F1D2-C346-49B8535A1B61}"/>
              </a:ext>
            </a:extLst>
          </p:cNvPr>
          <p:cNvSpPr txBox="1"/>
          <p:nvPr/>
        </p:nvSpPr>
        <p:spPr>
          <a:xfrm>
            <a:off x="365760" y="6126480"/>
            <a:ext cx="7814512" cy="338554"/>
          </a:xfrm>
          <a:prstGeom prst="rect">
            <a:avLst/>
          </a:prstGeom>
          <a:solidFill>
            <a:schemeClr val="accent2">
              <a:lumMod val="75000"/>
              <a:alpha val="70000"/>
            </a:schemeClr>
          </a:solidFill>
          <a:effectLst>
            <a:softEdge rad="50800"/>
          </a:effectLst>
        </p:spPr>
        <p:txBody>
          <a:bodyPr wrap="none" rtlCol="0">
            <a:spAutoFit/>
          </a:bodyPr>
          <a:lstStyle/>
          <a:p>
            <a:r>
              <a:rPr lang="en-US" sz="1600" b="1" dirty="0">
                <a:solidFill>
                  <a:srgbClr val="FFFF00"/>
                </a:solidFill>
                <a:latin typeface="Goudy Old Style" panose="02020502050305020303" pitchFamily="18" charset="0"/>
              </a:rPr>
              <a:t>Reminder</a:t>
            </a:r>
            <a:r>
              <a:rPr lang="en-US" sz="1600" dirty="0">
                <a:solidFill>
                  <a:schemeClr val="bg1"/>
                </a:solidFill>
                <a:latin typeface="Goudy Old Style" panose="02020502050305020303" pitchFamily="18" charset="0"/>
              </a:rPr>
              <a:t>: Standard QHP Plans are NOT being offered in New Mexico (On or Off Exchange).</a:t>
            </a:r>
          </a:p>
        </p:txBody>
      </p:sp>
    </p:spTree>
    <p:extLst>
      <p:ext uri="{BB962C8B-B14F-4D97-AF65-F5344CB8AC3E}">
        <p14:creationId xmlns:p14="http://schemas.microsoft.com/office/powerpoint/2010/main" val="133842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500"/>
                            </p:stCondLst>
                            <p:childTnLst>
                              <p:par>
                                <p:cTn id="37" presetID="22" presetClass="entr" presetSubtype="8" fill="hold" nodeType="afterEffect">
                                  <p:stCondLst>
                                    <p:cond delay="25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par>
                          <p:cTn id="40" fill="hold">
                            <p:stCondLst>
                              <p:cond delay="1250"/>
                            </p:stCondLst>
                            <p:childTnLst>
                              <p:par>
                                <p:cTn id="41" presetID="22" presetClass="entr" presetSubtype="8" fill="hold" grpId="0" nodeType="afterEffect">
                                  <p:stCondLst>
                                    <p:cond delay="25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childTnLst>
                          </p:cTn>
                        </p:par>
                        <p:par>
                          <p:cTn id="49" fill="hold">
                            <p:stCondLst>
                              <p:cond delay="500"/>
                            </p:stCondLst>
                            <p:childTnLst>
                              <p:par>
                                <p:cTn id="50" presetID="22" presetClass="entr" presetSubtype="8" fill="hold" nodeType="afterEffect">
                                  <p:stCondLst>
                                    <p:cond delay="25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1250"/>
                            </p:stCondLst>
                            <p:childTnLst>
                              <p:par>
                                <p:cTn id="54" presetID="22" presetClass="entr" presetSubtype="8"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left)">
                                      <p:cBhvr>
                                        <p:cTn id="61" dur="500"/>
                                        <p:tgtEl>
                                          <p:spTgt spid="12"/>
                                        </p:tgtEl>
                                      </p:cBhvr>
                                    </p:animEffect>
                                  </p:childTnLst>
                                </p:cTn>
                              </p:par>
                            </p:childTnLst>
                          </p:cTn>
                        </p:par>
                        <p:par>
                          <p:cTn id="62" fill="hold">
                            <p:stCondLst>
                              <p:cond delay="500"/>
                            </p:stCondLst>
                            <p:childTnLst>
                              <p:par>
                                <p:cTn id="63" presetID="22" presetClass="entr" presetSubtype="8" fill="hold" nodeType="afterEffect">
                                  <p:stCondLst>
                                    <p:cond delay="250"/>
                                  </p:stCondLst>
                                  <p:childTnLst>
                                    <p:set>
                                      <p:cBhvr>
                                        <p:cTn id="64" dur="1" fill="hold">
                                          <p:stCondLst>
                                            <p:cond delay="0"/>
                                          </p:stCondLst>
                                        </p:cTn>
                                        <p:tgtEl>
                                          <p:spTgt spid="23"/>
                                        </p:tgtEl>
                                        <p:attrNameLst>
                                          <p:attrName>style.visibility</p:attrName>
                                        </p:attrNameLst>
                                      </p:cBhvr>
                                      <p:to>
                                        <p:strVal val="visible"/>
                                      </p:to>
                                    </p:set>
                                    <p:animEffect transition="in" filter="wipe(left)">
                                      <p:cBhvr>
                                        <p:cTn id="65" dur="500"/>
                                        <p:tgtEl>
                                          <p:spTgt spid="23"/>
                                        </p:tgtEl>
                                      </p:cBhvr>
                                    </p:animEffect>
                                  </p:childTnLst>
                                </p:cTn>
                              </p:par>
                            </p:childTnLst>
                          </p:cTn>
                        </p:par>
                        <p:par>
                          <p:cTn id="66" fill="hold">
                            <p:stCondLst>
                              <p:cond delay="1250"/>
                            </p:stCondLst>
                            <p:childTnLst>
                              <p:par>
                                <p:cTn id="67" presetID="22" presetClass="entr" presetSubtype="8" fill="hold" grpId="0" nodeType="afterEffect">
                                  <p:stCondLst>
                                    <p:cond delay="250"/>
                                  </p:stCondLst>
                                  <p:childTnLst>
                                    <p:set>
                                      <p:cBhvr>
                                        <p:cTn id="68" dur="1" fill="hold">
                                          <p:stCondLst>
                                            <p:cond delay="0"/>
                                          </p:stCondLst>
                                        </p:cTn>
                                        <p:tgtEl>
                                          <p:spTgt spid="16"/>
                                        </p:tgtEl>
                                        <p:attrNameLst>
                                          <p:attrName>style.visibility</p:attrName>
                                        </p:attrNameLst>
                                      </p:cBhvr>
                                      <p:to>
                                        <p:strVal val="visible"/>
                                      </p:to>
                                    </p:set>
                                    <p:animEffect transition="in" filter="wipe(left)">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wipe(left)">
                                      <p:cBhvr>
                                        <p:cTn id="74" dur="500"/>
                                        <p:tgtEl>
                                          <p:spTgt spid="13"/>
                                        </p:tgtEl>
                                      </p:cBhvr>
                                    </p:animEffect>
                                  </p:childTnLst>
                                </p:cTn>
                              </p:par>
                            </p:childTnLst>
                          </p:cTn>
                        </p:par>
                        <p:par>
                          <p:cTn id="75" fill="hold">
                            <p:stCondLst>
                              <p:cond delay="500"/>
                            </p:stCondLst>
                            <p:childTnLst>
                              <p:par>
                                <p:cTn id="76" presetID="22" presetClass="entr" presetSubtype="8" fill="hold" nodeType="afterEffect">
                                  <p:stCondLst>
                                    <p:cond delay="250"/>
                                  </p:stCondLst>
                                  <p:childTnLst>
                                    <p:set>
                                      <p:cBhvr>
                                        <p:cTn id="77" dur="1" fill="hold">
                                          <p:stCondLst>
                                            <p:cond delay="0"/>
                                          </p:stCondLst>
                                        </p:cTn>
                                        <p:tgtEl>
                                          <p:spTgt spid="25"/>
                                        </p:tgtEl>
                                        <p:attrNameLst>
                                          <p:attrName>style.visibility</p:attrName>
                                        </p:attrNameLst>
                                      </p:cBhvr>
                                      <p:to>
                                        <p:strVal val="visible"/>
                                      </p:to>
                                    </p:set>
                                    <p:animEffect transition="in" filter="wipe(left)">
                                      <p:cBhvr>
                                        <p:cTn id="78" dur="500"/>
                                        <p:tgtEl>
                                          <p:spTgt spid="25"/>
                                        </p:tgtEl>
                                      </p:cBhvr>
                                    </p:animEffect>
                                  </p:childTnLst>
                                </p:cTn>
                              </p:par>
                            </p:childTnLst>
                          </p:cTn>
                        </p:par>
                        <p:par>
                          <p:cTn id="79" fill="hold">
                            <p:stCondLst>
                              <p:cond delay="1250"/>
                            </p:stCondLst>
                            <p:childTnLst>
                              <p:par>
                                <p:cTn id="80" presetID="22" presetClass="entr" presetSubtype="8" fill="hold" grpId="0" nodeType="afterEffect">
                                  <p:stCondLst>
                                    <p:cond delay="250"/>
                                  </p:stCondLst>
                                  <p:childTnLst>
                                    <p:set>
                                      <p:cBhvr>
                                        <p:cTn id="81" dur="1" fill="hold">
                                          <p:stCondLst>
                                            <p:cond delay="0"/>
                                          </p:stCondLst>
                                        </p:cTn>
                                        <p:tgtEl>
                                          <p:spTgt spid="17"/>
                                        </p:tgtEl>
                                        <p:attrNameLst>
                                          <p:attrName>style.visibility</p:attrName>
                                        </p:attrNameLst>
                                      </p:cBhvr>
                                      <p:to>
                                        <p:strVal val="visible"/>
                                      </p:to>
                                    </p:set>
                                    <p:animEffect transition="in" filter="wipe(left)">
                                      <p:cBhvr>
                                        <p:cTn id="82" dur="500"/>
                                        <p:tgtEl>
                                          <p:spTgt spid="1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animBg="1"/>
      <p:bldP spid="29" grpId="0" animBg="1"/>
      <p:bldP spid="8" grpId="0" animBg="1"/>
      <p:bldP spid="3" grpId="0" animBg="1"/>
      <p:bldP spid="2" grpId="0" uiExpand="1" animBg="1"/>
      <p:bldP spid="6" grpId="0" uiExpand="1" animBg="1"/>
      <p:bldP spid="10" grpId="0" animBg="1"/>
      <p:bldP spid="11" grpId="0" animBg="1"/>
      <p:bldP spid="12" grpId="0" animBg="1"/>
      <p:bldP spid="13" grpId="0" animBg="1"/>
      <p:bldP spid="14" grpId="0" animBg="1"/>
      <p:bldP spid="15" grpId="0" animBg="1"/>
      <p:bldP spid="16" grpId="0" animBg="1"/>
      <p:bldP spid="17"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A5BC27-89EA-CCA9-07B7-4D48CDEE2CDA}"/>
              </a:ext>
            </a:extLst>
          </p:cNvPr>
          <p:cNvSpPr>
            <a:spLocks noGrp="1"/>
          </p:cNvSpPr>
          <p:nvPr>
            <p:ph type="title"/>
          </p:nvPr>
        </p:nvSpPr>
        <p:spPr>
          <a:xfrm>
            <a:off x="3188327" y="2834640"/>
            <a:ext cx="5805307" cy="923330"/>
          </a:xfrm>
          <a:solidFill>
            <a:schemeClr val="accent2">
              <a:lumMod val="75000"/>
              <a:alpha val="61000"/>
            </a:schemeClr>
          </a:solidFill>
          <a:effectLst>
            <a:softEdge rad="50800"/>
          </a:effectLst>
        </p:spPr>
        <p:txBody>
          <a:bodyPr wrap="none">
            <a:spAutoFit/>
          </a:bodyPr>
          <a:lstStyle/>
          <a:p>
            <a:pPr algn="ctr"/>
            <a:r>
              <a:rPr lang="en-US" dirty="0" err="1">
                <a:solidFill>
                  <a:schemeClr val="bg1"/>
                </a:solidFill>
              </a:rPr>
              <a:t>MDLive</a:t>
            </a:r>
            <a:r>
              <a:rPr lang="en-US" dirty="0">
                <a:solidFill>
                  <a:schemeClr val="bg1"/>
                </a:solidFill>
              </a:rPr>
              <a:t> Expansion</a:t>
            </a:r>
          </a:p>
        </p:txBody>
      </p:sp>
      <p:sp>
        <p:nvSpPr>
          <p:cNvPr id="7" name="Footer Placeholder 7">
            <a:extLst>
              <a:ext uri="{FF2B5EF4-FFF2-40B4-BE49-F238E27FC236}">
                <a16:creationId xmlns:a16="http://schemas.microsoft.com/office/drawing/2014/main" id="{68963566-800D-C195-9E42-11C20ED5B382}"/>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Tree>
    <p:extLst>
      <p:ext uri="{BB962C8B-B14F-4D97-AF65-F5344CB8AC3E}">
        <p14:creationId xmlns:p14="http://schemas.microsoft.com/office/powerpoint/2010/main" val="827650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C33A9-306E-681A-3759-CCDA8DBA2F6C}"/>
              </a:ext>
            </a:extLst>
          </p:cNvPr>
          <p:cNvSpPr>
            <a:spLocks noGrp="1"/>
          </p:cNvSpPr>
          <p:nvPr>
            <p:ph type="title"/>
          </p:nvPr>
        </p:nvSpPr>
        <p:spPr>
          <a:xfrm>
            <a:off x="5577840" y="457200"/>
            <a:ext cx="3464410" cy="535531"/>
          </a:xfrm>
          <a:solidFill>
            <a:schemeClr val="accent2">
              <a:lumMod val="75000"/>
              <a:alpha val="70000"/>
            </a:schemeClr>
          </a:solidFill>
          <a:effectLst>
            <a:softEdge rad="50800"/>
          </a:effectLst>
        </p:spPr>
        <p:txBody>
          <a:bodyPr wrap="none">
            <a:spAutoFit/>
          </a:bodyPr>
          <a:lstStyle/>
          <a:p>
            <a:r>
              <a:rPr lang="en-US" dirty="0" err="1">
                <a:solidFill>
                  <a:schemeClr val="bg1"/>
                </a:solidFill>
              </a:rPr>
              <a:t>MDLive</a:t>
            </a:r>
            <a:r>
              <a:rPr lang="en-US" dirty="0">
                <a:solidFill>
                  <a:schemeClr val="bg1"/>
                </a:solidFill>
              </a:rPr>
              <a:t> Expansion</a:t>
            </a:r>
          </a:p>
        </p:txBody>
      </p:sp>
      <p:sp>
        <p:nvSpPr>
          <p:cNvPr id="5" name="Text Placeholder 4">
            <a:extLst>
              <a:ext uri="{FF2B5EF4-FFF2-40B4-BE49-F238E27FC236}">
                <a16:creationId xmlns:a16="http://schemas.microsoft.com/office/drawing/2014/main" id="{1E643D93-B6AB-E264-5121-150375A944FF}"/>
              </a:ext>
            </a:extLst>
          </p:cNvPr>
          <p:cNvSpPr>
            <a:spLocks noGrp="1"/>
          </p:cNvSpPr>
          <p:nvPr>
            <p:ph type="body" idx="1"/>
          </p:nvPr>
        </p:nvSpPr>
        <p:spPr>
          <a:xfrm>
            <a:off x="6583680" y="1097280"/>
            <a:ext cx="1727595" cy="369332"/>
          </a:xfrm>
          <a:solidFill>
            <a:schemeClr val="accent2">
              <a:lumMod val="75000"/>
              <a:alpha val="70000"/>
            </a:schemeClr>
          </a:solidFill>
          <a:effectLst>
            <a:softEdge rad="50800"/>
          </a:effectLst>
        </p:spPr>
        <p:txBody>
          <a:bodyPr wrap="square" anchor="t" anchorCtr="0">
            <a:spAutoFit/>
          </a:bodyPr>
          <a:lstStyle/>
          <a:p>
            <a:r>
              <a:rPr lang="en-US" dirty="0">
                <a:solidFill>
                  <a:schemeClr val="bg1"/>
                </a:solidFill>
              </a:rPr>
              <a:t>MDLive Access</a:t>
            </a:r>
          </a:p>
        </p:txBody>
      </p:sp>
      <p:sp>
        <p:nvSpPr>
          <p:cNvPr id="2" name="TextBox 1">
            <a:extLst>
              <a:ext uri="{FF2B5EF4-FFF2-40B4-BE49-F238E27FC236}">
                <a16:creationId xmlns:a16="http://schemas.microsoft.com/office/drawing/2014/main" id="{F9DE26CA-FD07-8C9B-630E-EFBB3A2B374E}"/>
              </a:ext>
            </a:extLst>
          </p:cNvPr>
          <p:cNvSpPr txBox="1"/>
          <p:nvPr/>
        </p:nvSpPr>
        <p:spPr>
          <a:xfrm>
            <a:off x="4754880" y="1554480"/>
            <a:ext cx="6570345" cy="830997"/>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MDLIVE’s virtual benefit suite (Virtual Primary Care, Urgent Care, Behavioral Health, and Dermatology) is expanding to the new IL </a:t>
            </a:r>
            <a:r>
              <a:rPr lang="en-US" sz="1600" dirty="0" err="1">
                <a:solidFill>
                  <a:schemeClr val="bg1"/>
                </a:solidFill>
                <a:latin typeface="Goudy Old Style" panose="02020502050305020303" pitchFamily="18" charset="0"/>
              </a:rPr>
              <a:t>MyBlue</a:t>
            </a:r>
            <a:r>
              <a:rPr lang="en-US" sz="1600" dirty="0">
                <a:solidFill>
                  <a:schemeClr val="bg1"/>
                </a:solidFill>
                <a:latin typeface="Goudy Old Style" panose="02020502050305020303" pitchFamily="18" charset="0"/>
              </a:rPr>
              <a:t> Plus POS plan and the MT Blue Focus Care POS plan for 2025.</a:t>
            </a:r>
          </a:p>
        </p:txBody>
      </p:sp>
      <p:sp>
        <p:nvSpPr>
          <p:cNvPr id="7" name="Footer Placeholder 7">
            <a:extLst>
              <a:ext uri="{FF2B5EF4-FFF2-40B4-BE49-F238E27FC236}">
                <a16:creationId xmlns:a16="http://schemas.microsoft.com/office/drawing/2014/main" id="{C6BB3BE9-E93A-9DAD-1091-17C16DDF5C5B}"/>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
        <p:nvSpPr>
          <p:cNvPr id="10" name="TextBox 9">
            <a:extLst>
              <a:ext uri="{FF2B5EF4-FFF2-40B4-BE49-F238E27FC236}">
                <a16:creationId xmlns:a16="http://schemas.microsoft.com/office/drawing/2014/main" id="{7B7EBAEA-D5FD-7F88-621F-98B38812A595}"/>
              </a:ext>
            </a:extLst>
          </p:cNvPr>
          <p:cNvSpPr txBox="1"/>
          <p:nvPr/>
        </p:nvSpPr>
        <p:spPr>
          <a:xfrm>
            <a:off x="3566160" y="2743200"/>
            <a:ext cx="7053309"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The MDLIVE Virtual Care suite offers members in hard to reach and remote areas an opportunity to receive care and enhance access for members.</a:t>
            </a:r>
          </a:p>
        </p:txBody>
      </p:sp>
      <p:sp>
        <p:nvSpPr>
          <p:cNvPr id="12" name="TextBox 11">
            <a:extLst>
              <a:ext uri="{FF2B5EF4-FFF2-40B4-BE49-F238E27FC236}">
                <a16:creationId xmlns:a16="http://schemas.microsoft.com/office/drawing/2014/main" id="{55CE475D-EFC9-4A9E-B021-F07A3E7C7399}"/>
              </a:ext>
            </a:extLst>
          </p:cNvPr>
          <p:cNvSpPr txBox="1"/>
          <p:nvPr/>
        </p:nvSpPr>
        <p:spPr>
          <a:xfrm>
            <a:off x="4389120" y="3749040"/>
            <a:ext cx="7053309" cy="830997"/>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Members will be allowed to select a virtual MDLIVE PCP as their Primary Care Physician via a robust Virtual Care option (reduced travel and wait times, remote care options, etc.). </a:t>
            </a:r>
          </a:p>
        </p:txBody>
      </p:sp>
    </p:spTree>
    <p:extLst>
      <p:ext uri="{BB962C8B-B14F-4D97-AF65-F5344CB8AC3E}">
        <p14:creationId xmlns:p14="http://schemas.microsoft.com/office/powerpoint/2010/main" val="122032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animBg="1"/>
      <p:bldP spid="2" grpId="0" animBg="1"/>
      <p:bldP spid="10"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A5BC27-89EA-CCA9-07B7-4D48CDEE2CDA}"/>
              </a:ext>
            </a:extLst>
          </p:cNvPr>
          <p:cNvSpPr>
            <a:spLocks noGrp="1"/>
          </p:cNvSpPr>
          <p:nvPr>
            <p:ph type="title"/>
          </p:nvPr>
        </p:nvSpPr>
        <p:spPr>
          <a:xfrm>
            <a:off x="3233670" y="2834640"/>
            <a:ext cx="5569923" cy="923330"/>
          </a:xfrm>
          <a:solidFill>
            <a:schemeClr val="accent2">
              <a:lumMod val="75000"/>
              <a:alpha val="61000"/>
            </a:schemeClr>
          </a:solidFill>
          <a:effectLst>
            <a:softEdge rad="50800"/>
          </a:effectLst>
        </p:spPr>
        <p:txBody>
          <a:bodyPr wrap="none">
            <a:spAutoFit/>
          </a:bodyPr>
          <a:lstStyle/>
          <a:p>
            <a:pPr algn="ctr"/>
            <a:r>
              <a:rPr lang="en-US" dirty="0">
                <a:solidFill>
                  <a:schemeClr val="bg1"/>
                </a:solidFill>
              </a:rPr>
              <a:t>MG/PCP Changes</a:t>
            </a:r>
          </a:p>
        </p:txBody>
      </p:sp>
      <p:sp>
        <p:nvSpPr>
          <p:cNvPr id="2" name="Footer Placeholder 7">
            <a:extLst>
              <a:ext uri="{FF2B5EF4-FFF2-40B4-BE49-F238E27FC236}">
                <a16:creationId xmlns:a16="http://schemas.microsoft.com/office/drawing/2014/main" id="{25A9FB76-9C27-A1C5-F93F-444AA3E2299A}"/>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spTree>
    <p:extLst>
      <p:ext uri="{BB962C8B-B14F-4D97-AF65-F5344CB8AC3E}">
        <p14:creationId xmlns:p14="http://schemas.microsoft.com/office/powerpoint/2010/main" val="178192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9C33A9-306E-681A-3759-CCDA8DBA2F6C}"/>
              </a:ext>
            </a:extLst>
          </p:cNvPr>
          <p:cNvSpPr>
            <a:spLocks noGrp="1"/>
          </p:cNvSpPr>
          <p:nvPr>
            <p:ph type="title"/>
          </p:nvPr>
        </p:nvSpPr>
        <p:spPr>
          <a:xfrm>
            <a:off x="5486400" y="457200"/>
            <a:ext cx="3274423" cy="535531"/>
          </a:xfrm>
          <a:solidFill>
            <a:schemeClr val="accent2">
              <a:lumMod val="75000"/>
              <a:alpha val="70000"/>
            </a:schemeClr>
          </a:solidFill>
          <a:effectLst>
            <a:softEdge rad="50800"/>
          </a:effectLst>
        </p:spPr>
        <p:txBody>
          <a:bodyPr wrap="none">
            <a:spAutoFit/>
          </a:bodyPr>
          <a:lstStyle/>
          <a:p>
            <a:r>
              <a:rPr lang="en-US" dirty="0">
                <a:solidFill>
                  <a:schemeClr val="bg1"/>
                </a:solidFill>
              </a:rPr>
              <a:t>MG/PCP Changes</a:t>
            </a:r>
          </a:p>
        </p:txBody>
      </p:sp>
      <p:sp>
        <p:nvSpPr>
          <p:cNvPr id="5" name="Text Placeholder 4">
            <a:extLst>
              <a:ext uri="{FF2B5EF4-FFF2-40B4-BE49-F238E27FC236}">
                <a16:creationId xmlns:a16="http://schemas.microsoft.com/office/drawing/2014/main" id="{1E643D93-B6AB-E264-5121-150375A944FF}"/>
              </a:ext>
            </a:extLst>
          </p:cNvPr>
          <p:cNvSpPr>
            <a:spLocks noGrp="1"/>
          </p:cNvSpPr>
          <p:nvPr>
            <p:ph type="body" idx="1"/>
          </p:nvPr>
        </p:nvSpPr>
        <p:spPr>
          <a:xfrm>
            <a:off x="6035040" y="1097280"/>
            <a:ext cx="3002425" cy="369332"/>
          </a:xfrm>
          <a:solidFill>
            <a:schemeClr val="accent2">
              <a:lumMod val="75000"/>
              <a:alpha val="70000"/>
            </a:schemeClr>
          </a:solidFill>
          <a:effectLst>
            <a:softEdge rad="50800"/>
          </a:effectLst>
        </p:spPr>
        <p:txBody>
          <a:bodyPr wrap="none" anchor="t" anchorCtr="0">
            <a:spAutoFit/>
          </a:bodyPr>
          <a:lstStyle/>
          <a:p>
            <a:r>
              <a:rPr lang="en-US" dirty="0">
                <a:solidFill>
                  <a:schemeClr val="bg1"/>
                </a:solidFill>
              </a:rPr>
              <a:t>Reminder about Term Date</a:t>
            </a:r>
          </a:p>
        </p:txBody>
      </p:sp>
      <p:sp>
        <p:nvSpPr>
          <p:cNvPr id="10" name="TextBox 9">
            <a:extLst>
              <a:ext uri="{FF2B5EF4-FFF2-40B4-BE49-F238E27FC236}">
                <a16:creationId xmlns:a16="http://schemas.microsoft.com/office/drawing/2014/main" id="{9ADDB64D-27D0-741C-A1BA-4A843348D44B}"/>
              </a:ext>
            </a:extLst>
          </p:cNvPr>
          <p:cNvSpPr txBox="1"/>
          <p:nvPr/>
        </p:nvSpPr>
        <p:spPr>
          <a:xfrm>
            <a:off x="4663440" y="1645920"/>
            <a:ext cx="6947535" cy="830997"/>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Whenever a policy has a future Term date, especially during OE, there is a slightly different process that must be followed when updating a MG or PCP for a member - the PCP Term Date must also be updated.</a:t>
            </a:r>
          </a:p>
        </p:txBody>
      </p:sp>
      <p:sp>
        <p:nvSpPr>
          <p:cNvPr id="11" name="TextBox 10">
            <a:extLst>
              <a:ext uri="{FF2B5EF4-FFF2-40B4-BE49-F238E27FC236}">
                <a16:creationId xmlns:a16="http://schemas.microsoft.com/office/drawing/2014/main" id="{CA40D917-A101-FF73-2A9A-7065CF072A08}"/>
              </a:ext>
            </a:extLst>
          </p:cNvPr>
          <p:cNvSpPr txBox="1"/>
          <p:nvPr/>
        </p:nvSpPr>
        <p:spPr>
          <a:xfrm>
            <a:off x="2743200" y="3383280"/>
            <a:ext cx="9140644"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However, in situations where the MG or PCP update must be done in RPI, you must remember to set the PCP Term Date to match the Policy Term Date.</a:t>
            </a:r>
          </a:p>
        </p:txBody>
      </p:sp>
      <p:sp>
        <p:nvSpPr>
          <p:cNvPr id="12" name="TextBox 11">
            <a:extLst>
              <a:ext uri="{FF2B5EF4-FFF2-40B4-BE49-F238E27FC236}">
                <a16:creationId xmlns:a16="http://schemas.microsoft.com/office/drawing/2014/main" id="{CF69CC9E-B79A-C43F-19B1-C97C7299BE03}"/>
              </a:ext>
            </a:extLst>
          </p:cNvPr>
          <p:cNvSpPr txBox="1"/>
          <p:nvPr/>
        </p:nvSpPr>
        <p:spPr>
          <a:xfrm>
            <a:off x="3108960" y="2651760"/>
            <a:ext cx="8774884" cy="584775"/>
          </a:xfrm>
          <a:prstGeom prst="rect">
            <a:avLst/>
          </a:prstGeom>
          <a:solidFill>
            <a:schemeClr val="accent2">
              <a:lumMod val="75000"/>
              <a:alpha val="70000"/>
            </a:schemeClr>
          </a:solidFill>
          <a:effectLst>
            <a:softEdge rad="50800"/>
          </a:effectLst>
        </p:spPr>
        <p:txBody>
          <a:bodyPr wrap="square" rtlCol="0">
            <a:spAutoFit/>
          </a:bodyPr>
          <a:lstStyle/>
          <a:p>
            <a:r>
              <a:rPr lang="en-US" sz="1600" dirty="0">
                <a:solidFill>
                  <a:schemeClr val="bg1"/>
                </a:solidFill>
                <a:latin typeface="Goudy Old Style" panose="02020502050305020303" pitchFamily="18" charset="0"/>
              </a:rPr>
              <a:t>When updating a MG or PCP in ACE, the system will automatically set the PCP Term date to match the Policy Term date – so there is nothing special that you need to do in ACE.</a:t>
            </a:r>
          </a:p>
        </p:txBody>
      </p:sp>
      <p:sp>
        <p:nvSpPr>
          <p:cNvPr id="15" name="Footer Placeholder 7">
            <a:extLst>
              <a:ext uri="{FF2B5EF4-FFF2-40B4-BE49-F238E27FC236}">
                <a16:creationId xmlns:a16="http://schemas.microsoft.com/office/drawing/2014/main" id="{6FC5B29D-4C83-86D7-3B0F-06222537EFD4}"/>
              </a:ext>
            </a:extLst>
          </p:cNvPr>
          <p:cNvSpPr>
            <a:spLocks noGrp="1"/>
          </p:cNvSpPr>
          <p:nvPr>
            <p:ph type="ftr" sz="quarter" idx="11"/>
          </p:nvPr>
        </p:nvSpPr>
        <p:spPr>
          <a:xfrm>
            <a:off x="3259614" y="6587527"/>
            <a:ext cx="5371983" cy="253916"/>
          </a:xfrm>
          <a:solidFill>
            <a:schemeClr val="accent2">
              <a:lumMod val="75000"/>
              <a:alpha val="70000"/>
            </a:schemeClr>
          </a:solidFill>
          <a:effectLst>
            <a:softEdge rad="63500"/>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bg1"/>
                </a:solidFill>
                <a:effectLst/>
                <a:uLnTx/>
                <a:uFillTx/>
                <a:latin typeface="Calibri"/>
                <a:ea typeface="+mn-ea"/>
                <a:cs typeface="+mn-cs"/>
              </a:rPr>
              <a:t>Proprietary and Confidential: HCSC – DS/All Depts. – IFM  Not to be copied without permission.</a:t>
            </a:r>
          </a:p>
        </p:txBody>
      </p:sp>
      <p:pic>
        <p:nvPicPr>
          <p:cNvPr id="2" name="Picture 1">
            <a:extLst>
              <a:ext uri="{FF2B5EF4-FFF2-40B4-BE49-F238E27FC236}">
                <a16:creationId xmlns:a16="http://schemas.microsoft.com/office/drawing/2014/main" id="{7CC9EC50-6751-E11E-C82D-60BE41E8D8C8}"/>
              </a:ext>
            </a:extLst>
          </p:cNvPr>
          <p:cNvPicPr>
            <a:picLocks noChangeAspect="1"/>
          </p:cNvPicPr>
          <p:nvPr/>
        </p:nvPicPr>
        <p:blipFill>
          <a:blip r:embed="rId4"/>
          <a:stretch>
            <a:fillRect/>
          </a:stretch>
        </p:blipFill>
        <p:spPr>
          <a:xfrm>
            <a:off x="3470455" y="4155758"/>
            <a:ext cx="8413389" cy="1766887"/>
          </a:xfrm>
          <a:prstGeom prst="rect">
            <a:avLst/>
          </a:prstGeom>
        </p:spPr>
      </p:pic>
      <p:pic>
        <p:nvPicPr>
          <p:cNvPr id="3" name="Picture 2">
            <a:extLst>
              <a:ext uri="{FF2B5EF4-FFF2-40B4-BE49-F238E27FC236}">
                <a16:creationId xmlns:a16="http://schemas.microsoft.com/office/drawing/2014/main" id="{038BC2F2-BAFD-134F-CA1A-7CC7635AE800}"/>
              </a:ext>
            </a:extLst>
          </p:cNvPr>
          <p:cNvPicPr>
            <a:picLocks noChangeAspect="1"/>
          </p:cNvPicPr>
          <p:nvPr/>
        </p:nvPicPr>
        <p:blipFill>
          <a:blip r:embed="rId5"/>
          <a:stretch>
            <a:fillRect/>
          </a:stretch>
        </p:blipFill>
        <p:spPr>
          <a:xfrm>
            <a:off x="1788001" y="4789170"/>
            <a:ext cx="5210175" cy="1133475"/>
          </a:xfrm>
          <a:prstGeom prst="rect">
            <a:avLst/>
          </a:prstGeom>
        </p:spPr>
      </p:pic>
      <p:sp>
        <p:nvSpPr>
          <p:cNvPr id="6" name="TextBox 5">
            <a:extLst>
              <a:ext uri="{FF2B5EF4-FFF2-40B4-BE49-F238E27FC236}">
                <a16:creationId xmlns:a16="http://schemas.microsoft.com/office/drawing/2014/main" id="{CC363323-AA6F-48E3-B2A2-99049A7FA409}"/>
              </a:ext>
            </a:extLst>
          </p:cNvPr>
          <p:cNvSpPr txBox="1"/>
          <p:nvPr/>
        </p:nvSpPr>
        <p:spPr>
          <a:xfrm>
            <a:off x="523875" y="6126480"/>
            <a:ext cx="8473282" cy="338554"/>
          </a:xfrm>
          <a:prstGeom prst="rect">
            <a:avLst/>
          </a:prstGeom>
          <a:solidFill>
            <a:schemeClr val="accent2">
              <a:lumMod val="75000"/>
              <a:alpha val="70000"/>
            </a:schemeClr>
          </a:solidFill>
          <a:effectLst>
            <a:softEdge rad="50800"/>
          </a:effectLst>
        </p:spPr>
        <p:txBody>
          <a:bodyPr wrap="none" rtlCol="0">
            <a:spAutoFit/>
          </a:bodyPr>
          <a:lstStyle/>
          <a:p>
            <a:r>
              <a:rPr lang="en-US" sz="1600" dirty="0">
                <a:solidFill>
                  <a:schemeClr val="bg1"/>
                </a:solidFill>
                <a:latin typeface="Goudy Old Style" panose="02020502050305020303" pitchFamily="18" charset="0"/>
              </a:rPr>
              <a:t>This will ensure that the PCP updates correctly in the system and the ID Cards are correctly generated.</a:t>
            </a:r>
          </a:p>
        </p:txBody>
      </p:sp>
      <p:sp>
        <p:nvSpPr>
          <p:cNvPr id="7" name="Rectangle 6">
            <a:extLst>
              <a:ext uri="{FF2B5EF4-FFF2-40B4-BE49-F238E27FC236}">
                <a16:creationId xmlns:a16="http://schemas.microsoft.com/office/drawing/2014/main" id="{A544ABF0-A066-5B4E-5099-CF46D97C1DD6}"/>
              </a:ext>
            </a:extLst>
          </p:cNvPr>
          <p:cNvSpPr/>
          <p:nvPr/>
        </p:nvSpPr>
        <p:spPr>
          <a:xfrm>
            <a:off x="5344998" y="4876309"/>
            <a:ext cx="829559" cy="27337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C1CC51C-9312-171A-EF7C-D006665ACEE8}"/>
              </a:ext>
            </a:extLst>
          </p:cNvPr>
          <p:cNvSpPr/>
          <p:nvPr/>
        </p:nvSpPr>
        <p:spPr>
          <a:xfrm>
            <a:off x="6963783" y="4986287"/>
            <a:ext cx="829559" cy="27337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F702FB-CC19-6AF1-3665-CC734EEA2691}"/>
              </a:ext>
            </a:extLst>
          </p:cNvPr>
          <p:cNvSpPr/>
          <p:nvPr/>
        </p:nvSpPr>
        <p:spPr>
          <a:xfrm>
            <a:off x="5344998" y="5208418"/>
            <a:ext cx="829559" cy="273377"/>
          </a:xfrm>
          <a:prstGeom prst="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5C53A6D-0FF5-6C4C-0A12-39428F39E931}"/>
              </a:ext>
            </a:extLst>
          </p:cNvPr>
          <p:cNvSpPr/>
          <p:nvPr/>
        </p:nvSpPr>
        <p:spPr>
          <a:xfrm>
            <a:off x="8451654" y="5039201"/>
            <a:ext cx="1144833" cy="273377"/>
          </a:xfrm>
          <a:prstGeom prst="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86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randombar(horizontal)">
                                      <p:cBhvr>
                                        <p:cTn id="27" dur="500"/>
                                        <p:tgtEl>
                                          <p:spTgt spid="3"/>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500"/>
                                        <p:tgtEl>
                                          <p:spTgt spid="7"/>
                                        </p:tgtEl>
                                      </p:cBhvr>
                                    </p:animEffect>
                                  </p:childTnLst>
                                </p:cTn>
                              </p:par>
                            </p:childTnLst>
                          </p:cTn>
                        </p:par>
                        <p:par>
                          <p:cTn id="32" fill="hold">
                            <p:stCondLst>
                              <p:cond delay="1000"/>
                            </p:stCondLst>
                            <p:childTnLst>
                              <p:par>
                                <p:cTn id="33" presetID="22"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childTnLst>
                          </p:cTn>
                        </p:par>
                        <p:par>
                          <p:cTn id="36" fill="hold">
                            <p:stCondLst>
                              <p:cond delay="1500"/>
                            </p:stCondLst>
                            <p:childTnLst>
                              <p:par>
                                <p:cTn id="37" presetID="14" presetClass="entr" presetSubtype="10" fill="hold" nodeType="afterEffect">
                                  <p:stCondLst>
                                    <p:cond delay="250"/>
                                  </p:stCondLst>
                                  <p:childTnLst>
                                    <p:set>
                                      <p:cBhvr>
                                        <p:cTn id="38" dur="1" fill="hold">
                                          <p:stCondLst>
                                            <p:cond delay="0"/>
                                          </p:stCondLst>
                                        </p:cTn>
                                        <p:tgtEl>
                                          <p:spTgt spid="2"/>
                                        </p:tgtEl>
                                        <p:attrNameLst>
                                          <p:attrName>style.visibility</p:attrName>
                                        </p:attrNameLst>
                                      </p:cBhvr>
                                      <p:to>
                                        <p:strVal val="visible"/>
                                      </p:to>
                                    </p:set>
                                    <p:animEffect transition="in" filter="randombar(horizontal)">
                                      <p:cBhvr>
                                        <p:cTn id="39" dur="500"/>
                                        <p:tgtEl>
                                          <p:spTgt spid="2"/>
                                        </p:tgtEl>
                                      </p:cBhvr>
                                    </p:animEffect>
                                  </p:childTnLst>
                                </p:cTn>
                              </p:par>
                            </p:childTnLst>
                          </p:cTn>
                        </p:par>
                        <p:par>
                          <p:cTn id="40" fill="hold">
                            <p:stCondLst>
                              <p:cond delay="225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par>
                          <p:cTn id="44" fill="hold">
                            <p:stCondLst>
                              <p:cond delay="2750"/>
                            </p:stCondLst>
                            <p:childTnLst>
                              <p:par>
                                <p:cTn id="45" presetID="22" presetClass="entr" presetSubtype="8"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animBg="1"/>
      <p:bldP spid="10" grpId="0" animBg="1"/>
      <p:bldP spid="11" grpId="0" animBg="1"/>
      <p:bldP spid="12" grpId="0" animBg="1"/>
      <p:bldP spid="6" grpId="0" animBg="1"/>
      <p:bldP spid="7" grpId="0" animBg="1"/>
      <p:bldP spid="8" grpId="0" animBg="1"/>
      <p:bldP spid="9" grpId="0" animBg="1"/>
      <p:bldP spid="16" grpId="0" animBg="1"/>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FFFF00"/>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SharedContentType xmlns="Microsoft.SharePoint.Taxonomy.ContentTypeSync" SourceId="54530e2d-b1ea-4ada-8c7e-d095980ec340" ContentTypeId="0x01010069CE749EA4B24C4CBEE01E9FA745B770" PreviousValue="false"/>
</file>

<file path=customXml/item3.xml><?xml version="1.0" encoding="utf-8"?>
<p:properties xmlns:p="http://schemas.microsoft.com/office/2006/metadata/properties" xmlns:xsi="http://www.w3.org/2001/XMLSchema-instance" xmlns:pc="http://schemas.microsoft.com/office/infopath/2007/PartnerControls">
  <documentManagement>
    <Zone xmlns="5c010ad1-c08e-4983-b227-f5575219fce8">Zone 2</Zone>
    <_ip_UnifiedCompliancePolicyUIAction xmlns="http://schemas.microsoft.com/sharepoint/v3" xsi:nil="true"/>
    <Order0 xmlns="cba02eb4-941c-4e4b-9c0f-94d79925f3e9" xsi:nil="true"/>
    <lcf76f155ced4ddcb4097134ff3c332f xmlns="cba02eb4-941c-4e4b-9c0f-94d79925f3e9">
      <Terms xmlns="http://schemas.microsoft.com/office/infopath/2007/PartnerControls"/>
    </lcf76f155ced4ddcb4097134ff3c332f>
    <TaxCatchAll xmlns="5c010ad1-c08e-4983-b227-f5575219fce8" xsi:nil="true"/>
    <_ip_UnifiedCompliancePolicyProperties xmlns="http://schemas.microsoft.com/sharepoint/v3" xsi:nil="true"/>
    <TaxKeywordTaxHTField xmlns="5c010ad1-c08e-4983-b227-f5575219fce8">
      <Terms xmlns="http://schemas.microsoft.com/office/infopath/2007/PartnerControls"/>
    </TaxKeywordTaxHTField>
    <_dlc_DocId xmlns="15c20377-777f-49ed-811e-745d5c8813c5">RETAILCS-486957928-5249</_dlc_DocId>
    <_dlc_DocIdUrl xmlns="15c20377-777f-49ed-811e-745d5c8813c5">
      <Url>https://myfyi.sharepoint.com/teams/RetailCS/_layouts/15/DocIdRedir.aspx?ID=RETAILCS-486957928-5249</Url>
      <Description>RETAILCS-486957928-5249</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HCSC Document" ma:contentTypeID="0x01010069CE749EA4B24C4CBEE01E9FA745B77000C764CBE6D6601D44A1C4017EDF3EA79A" ma:contentTypeVersion="24" ma:contentTypeDescription="" ma:contentTypeScope="" ma:versionID="1e8f90cfce523eaaf659d5a45626b1f1">
  <xsd:schema xmlns:xsd="http://www.w3.org/2001/XMLSchema" xmlns:xs="http://www.w3.org/2001/XMLSchema" xmlns:p="http://schemas.microsoft.com/office/2006/metadata/properties" xmlns:ns1="http://schemas.microsoft.com/sharepoint/v3" xmlns:ns2="5c010ad1-c08e-4983-b227-f5575219fce8" xmlns:ns3="15c20377-777f-49ed-811e-745d5c8813c5" xmlns:ns4="cba02eb4-941c-4e4b-9c0f-94d79925f3e9" targetNamespace="http://schemas.microsoft.com/office/2006/metadata/properties" ma:root="true" ma:fieldsID="064eabb015dce6adeebf84ceb6455e1d" ns1:_="" ns2:_="" ns3:_="" ns4:_="">
    <xsd:import namespace="http://schemas.microsoft.com/sharepoint/v3"/>
    <xsd:import namespace="5c010ad1-c08e-4983-b227-f5575219fce8"/>
    <xsd:import namespace="15c20377-777f-49ed-811e-745d5c8813c5"/>
    <xsd:import namespace="cba02eb4-941c-4e4b-9c0f-94d79925f3e9"/>
    <xsd:element name="properties">
      <xsd:complexType>
        <xsd:sequence>
          <xsd:element name="documentManagement">
            <xsd:complexType>
              <xsd:all>
                <xsd:element ref="ns2:Zone"/>
                <xsd:element ref="ns2:TaxKeywordTaxHTField" minOccurs="0"/>
                <xsd:element ref="ns2:TaxCatchAll" minOccurs="0"/>
                <xsd:element ref="ns2:TaxCatchAllLabel" minOccurs="0"/>
                <xsd:element ref="ns3:_dlc_DocId" minOccurs="0"/>
                <xsd:element ref="ns3:_dlc_DocIdUrl" minOccurs="0"/>
                <xsd:element ref="ns3:_dlc_DocIdPersistId" minOccurs="0"/>
                <xsd:element ref="ns4:MediaServiceMetadata" minOccurs="0"/>
                <xsd:element ref="ns4:MediaServiceFastMetadata" minOccurs="0"/>
                <xsd:element ref="ns1:_ip_UnifiedCompliancePolicyProperties" minOccurs="0"/>
                <xsd:element ref="ns1:_ip_UnifiedCompliancePolicyUIAction" minOccurs="0"/>
                <xsd:element ref="ns4:MediaServiceEventHashCode" minOccurs="0"/>
                <xsd:element ref="ns4:MediaServiceGenerationTime" minOccurs="0"/>
                <xsd:element ref="ns4:Order0" minOccurs="0"/>
                <xsd:element ref="ns4:MediaServiceAutoKeyPoints" minOccurs="0"/>
                <xsd:element ref="ns4:MediaServiceKeyPoints" minOccurs="0"/>
                <xsd:element ref="ns4:MediaServiceDateTaken" minOccurs="0"/>
                <xsd:element ref="ns4:MediaLengthInSeconds" minOccurs="0"/>
                <xsd:element ref="ns4:lcf76f155ced4ddcb4097134ff3c332f" minOccurs="0"/>
                <xsd:element ref="ns4:MediaServiceObjectDetectorVersion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010ad1-c08e-4983-b227-f5575219fce8" elementFormDefault="qualified">
    <xsd:import namespace="http://schemas.microsoft.com/office/2006/documentManagement/types"/>
    <xsd:import namespace="http://schemas.microsoft.com/office/infopath/2007/PartnerControls"/>
    <xsd:element name="Zone" ma:index="3" ma:displayName="Zone" ma:default="Zone 2" ma:format="Dropdown" ma:internalName="Zone">
      <xsd:simpleType>
        <xsd:restriction base="dms:Choice">
          <xsd:enumeration value="Zone 2"/>
          <xsd:enumeration value="(Zone 3) Account and Member Management"/>
          <xsd:enumeration value="(Zone 3) Benefits and Claim Management"/>
          <xsd:enumeration value="(Zone 3) Corporate Administration"/>
          <xsd:enumeration value="(Zone 3) Corporate Planning and Governance"/>
          <xsd:enumeration value="(Zone 3) Financial Management"/>
          <xsd:enumeration value="(Zone 3) Health Care Management"/>
          <xsd:enumeration value="(Zone 3) Human Resources Management"/>
          <xsd:enumeration value="(Zone 3) Information Management"/>
          <xsd:enumeration value="(Zone 3) Legal and Compliance Management"/>
          <xsd:enumeration value="(Zone 3) Provider Management"/>
          <xsd:enumeration value="(Zone 3) Sales, Marketing and Communications"/>
          <xsd:enumeration value="(Zone 3) Technology Management"/>
        </xsd:restriction>
      </xsd:simpleType>
    </xsd:element>
    <xsd:element name="TaxKeywordTaxHTField" ma:index="9" nillable="true" ma:taxonomy="true" ma:internalName="TaxKeywordTaxHTField" ma:taxonomyFieldName="TaxKeyword" ma:displayName="Enterprise Keywords"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302d6b56-c35b-47e5-8741-459838dffc32}" ma:internalName="TaxCatchAll" ma:showField="CatchAllData" ma:web="5bdb6c2c-eb48-45ec-a9e8-57cc542090ef">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302d6b56-c35b-47e5-8741-459838dffc32}" ma:internalName="TaxCatchAllLabel" ma:readOnly="true" ma:showField="CatchAllDataLabel" ma:web="5bdb6c2c-eb48-45ec-a9e8-57cc542090e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5c20377-777f-49ed-811e-745d5c8813c5" elementFormDefault="qualified">
    <xsd:import namespace="http://schemas.microsoft.com/office/2006/documentManagement/types"/>
    <xsd:import namespace="http://schemas.microsoft.com/office/infopath/2007/PartnerControls"/>
    <xsd:element name="_dlc_DocId" ma:index="13" nillable="true" ma:displayName="Document ID Value" ma:description="The value of the document ID assigned to this item." ma:internalName="_dlc_DocId" ma:readOnly="true">
      <xsd:simpleType>
        <xsd:restriction base="dms:Text"/>
      </xsd:simpleType>
    </xsd:element>
    <xsd:element name="_dlc_DocIdUrl" ma:index="14"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5"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cba02eb4-941c-4e4b-9c0f-94d79925f3e9" elementFormDefault="qualified">
    <xsd:import namespace="http://schemas.microsoft.com/office/2006/documentManagement/types"/>
    <xsd:import namespace="http://schemas.microsoft.com/office/infopath/2007/PartnerControls"/>
    <xsd:element name="MediaServiceMetadata" ma:index="16" nillable="true" ma:displayName="MediaServiceMetadata" ma:description="" ma:hidden="true" ma:internalName="MediaServiceMetadata" ma:readOnly="true">
      <xsd:simpleType>
        <xsd:restriction base="dms:Note"/>
      </xsd:simpleType>
    </xsd:element>
    <xsd:element name="MediaServiceFastMetadata" ma:index="17" nillable="true" ma:displayName="MediaServiceFastMetadata" ma:description="" ma:hidden="true" ma:internalName="MediaServiceFastMetadata" ma:readOnly="true">
      <xsd:simpleType>
        <xsd:restriction base="dms:Note"/>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Order0" ma:index="22" nillable="true" ma:displayName="Order" ma:internalName="Order0">
      <xsd:simpleType>
        <xsd:restriction base="dms:Number"/>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element name="MediaServiceDateTaken" ma:index="25" nillable="true" ma:displayName="MediaServiceDateTaken" ma:hidden="true" ma:internalName="MediaServiceDateTaken" ma:readOnly="true">
      <xsd:simpleType>
        <xsd:restriction base="dms:Text"/>
      </xsd:simpleType>
    </xsd:element>
    <xsd:element name="MediaLengthInSeconds" ma:index="26" nillable="true" ma:displayName="Length (seconds)" ma:internalName="MediaLengthInSeconds" ma:readOnly="true">
      <xsd:simpleType>
        <xsd:restriction base="dms:Unknown"/>
      </xsd:simpleType>
    </xsd:element>
    <xsd:element name="lcf76f155ced4ddcb4097134ff3c332f" ma:index="28" nillable="true" ma:taxonomy="true" ma:internalName="lcf76f155ced4ddcb4097134ff3c332f" ma:taxonomyFieldName="MediaServiceImageTags" ma:displayName="Image Tags" ma:readOnly="false" ma:fieldId="{5cf76f15-5ced-4ddc-b409-7134ff3c332f}" ma:taxonomyMulti="true" ma:sspId="54530e2d-b1ea-4ada-8c7e-d095980ec34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9" nillable="true" ma:displayName="MediaServiceObjectDetectorVersions" ma:hidden="true" ma:indexed="true" ma:internalName="MediaServiceObjectDetectorVersions" ma:readOnly="true">
      <xsd:simpleType>
        <xsd:restriction base="dms:Text"/>
      </xsd:simpleType>
    </xsd:element>
    <xsd:element name="MediaServiceSearchProperties" ma:index="3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081876-0262-487B-BDFB-0786628CD73B}">
  <ds:schemaRefs>
    <ds:schemaRef ds:uri="http://schemas.microsoft.com/sharepoint/events"/>
  </ds:schemaRefs>
</ds:datastoreItem>
</file>

<file path=customXml/itemProps2.xml><?xml version="1.0" encoding="utf-8"?>
<ds:datastoreItem xmlns:ds="http://schemas.openxmlformats.org/officeDocument/2006/customXml" ds:itemID="{793438F3-97C8-496B-AF69-73BCD2186462}">
  <ds:schemaRefs>
    <ds:schemaRef ds:uri="Microsoft.SharePoint.Taxonomy.ContentTypeSync"/>
  </ds:schemaRefs>
</ds:datastoreItem>
</file>

<file path=customXml/itemProps3.xml><?xml version="1.0" encoding="utf-8"?>
<ds:datastoreItem xmlns:ds="http://schemas.openxmlformats.org/officeDocument/2006/customXml" ds:itemID="{0C107139-55FA-4C0C-9BEC-F2E15F625421}">
  <ds:schemaRefs>
    <ds:schemaRef ds:uri="http://purl.org/dc/terms/"/>
    <ds:schemaRef ds:uri="http://schemas.microsoft.com/office/2006/metadata/properties"/>
    <ds:schemaRef ds:uri="http://schemas.microsoft.com/office/infopath/2007/PartnerControls"/>
    <ds:schemaRef ds:uri="http://schemas.microsoft.com/office/2006/documentManagement/types"/>
    <ds:schemaRef ds:uri="http://schemas.microsoft.com/sharepoint/v3"/>
    <ds:schemaRef ds:uri="http://schemas.openxmlformats.org/package/2006/metadata/core-properties"/>
    <ds:schemaRef ds:uri="cba02eb4-941c-4e4b-9c0f-94d79925f3e9"/>
    <ds:schemaRef ds:uri="http://purl.org/dc/elements/1.1/"/>
    <ds:schemaRef ds:uri="5c010ad1-c08e-4983-b227-f5575219fce8"/>
    <ds:schemaRef ds:uri="15c20377-777f-49ed-811e-745d5c8813c5"/>
    <ds:schemaRef ds:uri="http://www.w3.org/XML/1998/namespace"/>
    <ds:schemaRef ds:uri="http://purl.org/dc/dcmitype/"/>
  </ds:schemaRefs>
</ds:datastoreItem>
</file>

<file path=customXml/itemProps4.xml><?xml version="1.0" encoding="utf-8"?>
<ds:datastoreItem xmlns:ds="http://schemas.openxmlformats.org/officeDocument/2006/customXml" ds:itemID="{98918906-8D00-4F17-B955-5A95501857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c010ad1-c08e-4983-b227-f5575219fce8"/>
    <ds:schemaRef ds:uri="15c20377-777f-49ed-811e-745d5c8813c5"/>
    <ds:schemaRef ds:uri="cba02eb4-941c-4e4b-9c0f-94d79925f3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8A3F0119-C82C-4D59-B2D2-C8F486AA2BE7}">
  <ds:schemaRefs>
    <ds:schemaRef ds:uri="http://schemas.microsoft.com/sharepoint/v3/contenttype/forms"/>
  </ds:schemaRefs>
</ds:datastoreItem>
</file>

<file path=docMetadata/LabelInfo.xml><?xml version="1.0" encoding="utf-8"?>
<clbl:labelList xmlns:clbl="http://schemas.microsoft.com/office/2020/mipLabelMetadata">
  <clbl:label id="{02513295-34d7-4ce7-95f0-d6d90e122a36}" enabled="1" method="Standard" siteId="{2e0cb644-c094-41d7-ab3d-43201da24438}" removed="0"/>
</clbl:labelList>
</file>

<file path=docProps/app.xml><?xml version="1.0" encoding="utf-8"?>
<Properties xmlns="http://schemas.openxmlformats.org/officeDocument/2006/extended-properties" xmlns:vt="http://schemas.openxmlformats.org/officeDocument/2006/docPropsVTypes">
  <Template/>
  <TotalTime>3236</TotalTime>
  <Words>3035</Words>
  <Application>Microsoft Office PowerPoint</Application>
  <PresentationFormat>Widescreen</PresentationFormat>
  <Paragraphs>312</Paragraphs>
  <Slides>29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Goudy Old Style</vt:lpstr>
      <vt:lpstr>Wingdings</vt:lpstr>
      <vt:lpstr>Office Theme</vt:lpstr>
      <vt:lpstr>CSI week of 11/18:  Open Enrollment – 2024 Part 4</vt:lpstr>
      <vt:lpstr>Agenda</vt:lpstr>
      <vt:lpstr>Standard Plans</vt:lpstr>
      <vt:lpstr>Standard Plans</vt:lpstr>
      <vt:lpstr>Standard QHP plans</vt:lpstr>
      <vt:lpstr>MDLive Expansion</vt:lpstr>
      <vt:lpstr>MDLive Expansion</vt:lpstr>
      <vt:lpstr>MG/PCP Changes</vt:lpstr>
      <vt:lpstr>MG/PCP Changes</vt:lpstr>
      <vt:lpstr>MG/PCP Changes</vt:lpstr>
      <vt:lpstr>MG/PCP Changes</vt:lpstr>
      <vt:lpstr>MG/PCP Changes</vt:lpstr>
      <vt:lpstr>MG/PCP Changes</vt:lpstr>
      <vt:lpstr>MG/PCP Changes</vt:lpstr>
      <vt:lpstr>MG/PCP Changes</vt:lpstr>
      <vt:lpstr>Locating ID Card Information</vt:lpstr>
      <vt:lpstr>Locating ID Card Information</vt:lpstr>
      <vt:lpstr>Locating ID Card Information</vt:lpstr>
      <vt:lpstr>Locating ID Card Information</vt:lpstr>
      <vt:lpstr>Locating ID Card Information</vt:lpstr>
      <vt:lpstr>Address Updates</vt:lpstr>
      <vt:lpstr>Address Updates</vt:lpstr>
      <vt:lpstr>AutoDraft</vt:lpstr>
      <vt:lpstr>AutoDraft</vt:lpstr>
      <vt:lpstr>Key Dates</vt:lpstr>
      <vt:lpstr>Key Dates Reminder</vt:lpstr>
      <vt:lpstr>Key Dates Reminder</vt:lpstr>
      <vt:lpstr>Questions?</vt:lpstr>
      <vt:lpstr>PowerPoint Presentation</vt:lpstr>
    </vt:vector>
  </TitlesOfParts>
  <Company>HCSC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week of 10/28:  Open Enrollment - 2024</dc:title>
  <dc:creator>Scott Smith</dc:creator>
  <cp:lastModifiedBy>Janrey Cyril Faderanga</cp:lastModifiedBy>
  <cp:revision>4</cp:revision>
  <dcterms:created xsi:type="dcterms:W3CDTF">2024-10-21T16:43:23Z</dcterms:created>
  <dcterms:modified xsi:type="dcterms:W3CDTF">2024-11-22T00:09:49Z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0x01010069CE749EA4B24C4CBEE01E9FA745B77000C764CBE6D6601D44A1C4017EDF3EA79A</vt:lpwstr>
  </property>
  <property fmtid="{D5CDD505-2E9C-101B-9397-08002B2CF9AE}" pid="3" name="_dlc_DocIdItemGuid">
    <vt:lpwstr>5affc087-8f0b-4f03-80aa-afa49009a99a</vt:lpwstr>
  </property>
</Properties>
</file>