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Platypi Medium" panose="020B0604020202020204" charset="0"/>
      <p:regular r:id="rId20"/>
    </p:embeddedFont>
    <p:embeddedFont>
      <p:font typeface="Source Serif Pro" panose="02040603050405020204" pitchFamily="18" charset="0"/>
      <p:regular r:id="rId21"/>
      <p:bold r:id="rId22"/>
    </p:embeddedFont>
  </p:embeddedFontLst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1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836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Resolución de ejercicios con recursividad en Python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777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Exploraremos tres ejercicios prácticos que demuestran el poder de la recursividad: cálculo de potencia, conversión binaria y verificación de palíndromos.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44109"/>
            <a:ext cx="66790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¿Qué es la recursividad?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93050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9F7F7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719864"/>
            <a:ext cx="31899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Concepto fundamental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210282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Técnica donde una función se llama a sí misma para resolver problemas dividiéndolos en subproblemas más pequeños.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493050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F9F7F7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2719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Elementos clave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210282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Requiere un caso base (condición de parada) y una parte recursiva que reduzca el problema original.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15520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342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Aplicación ideal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832753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 utiliza cuando el problema se puede descomponer en partes similares más pequeñas.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84296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926318"/>
            <a:ext cx="3685937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Cálculo de Potencia</a:t>
            </a:r>
            <a:endParaRPr lang="en-US" sz="2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608189"/>
            <a:ext cx="737116" cy="8845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52005" y="3755588"/>
            <a:ext cx="2150626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Definición de la función</a:t>
            </a:r>
            <a:endParaRPr lang="en-US" sz="1450" dirty="0"/>
          </a:p>
        </p:txBody>
      </p:sp>
      <p:sp>
        <p:nvSpPr>
          <p:cNvPr id="6" name="Text 2"/>
          <p:cNvSpPr/>
          <p:nvPr/>
        </p:nvSpPr>
        <p:spPr>
          <a:xfrm>
            <a:off x="1752005" y="4074319"/>
            <a:ext cx="120846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Implementamos la función potencia(base, exponente) con un caso base cuando el exponente es cero.</a:t>
            </a:r>
            <a:endParaRPr lang="en-US" sz="11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492704"/>
            <a:ext cx="737116" cy="8845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52005" y="464010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Caso recursivo</a:t>
            </a:r>
            <a:endParaRPr lang="en-US" sz="1450" dirty="0"/>
          </a:p>
        </p:txBody>
      </p:sp>
      <p:sp>
        <p:nvSpPr>
          <p:cNvPr id="9" name="Text 4"/>
          <p:cNvSpPr/>
          <p:nvPr/>
        </p:nvSpPr>
        <p:spPr>
          <a:xfrm>
            <a:off x="1752005" y="4958834"/>
            <a:ext cx="120846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Multiplicamos la base por el resultado de potencia(base, exponente-1).</a:t>
            </a:r>
            <a:endParaRPr lang="en-US" sz="11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377220"/>
            <a:ext cx="737116" cy="8845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52005" y="5524619"/>
            <a:ext cx="1946434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Ejecución del ejemplo</a:t>
            </a:r>
            <a:endParaRPr lang="en-US" sz="1450" dirty="0"/>
          </a:p>
        </p:txBody>
      </p:sp>
      <p:sp>
        <p:nvSpPr>
          <p:cNvPr id="12" name="Text 6"/>
          <p:cNvSpPr/>
          <p:nvPr/>
        </p:nvSpPr>
        <p:spPr>
          <a:xfrm>
            <a:off x="1752005" y="5843349"/>
            <a:ext cx="120846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Con base=2 y exponente=3, la función realiza múltiples llamadas anidadas.</a:t>
            </a:r>
            <a:endParaRPr lang="en-US" sz="11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261735"/>
            <a:ext cx="737116" cy="8845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52005" y="640913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Resultado final</a:t>
            </a:r>
            <a:endParaRPr lang="en-US" sz="1450" dirty="0"/>
          </a:p>
        </p:txBody>
      </p:sp>
      <p:sp>
        <p:nvSpPr>
          <p:cNvPr id="15" name="Text 8"/>
          <p:cNvSpPr/>
          <p:nvPr/>
        </p:nvSpPr>
        <p:spPr>
          <a:xfrm>
            <a:off x="1752005" y="6727865"/>
            <a:ext cx="1208460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Obtenemos 2×2×2×1 = 8 al resolverse todas las llamadas recursivas.</a:t>
            </a:r>
            <a:endParaRPr lang="en-US" sz="11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76870"/>
            <a:ext cx="712922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Conversión de Potencia - Código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606748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Implementación recursiva de la función de potencia en Python: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793790" y="2101096"/>
            <a:ext cx="13042821" cy="3755469"/>
          </a:xfrm>
          <a:prstGeom prst="roundRect">
            <a:avLst>
              <a:gd name="adj" fmla="val 725"/>
            </a:avLst>
          </a:prstGeom>
          <a:solidFill>
            <a:srgbClr val="F3E3D8"/>
          </a:solidFill>
          <a:ln/>
        </p:spPr>
      </p:sp>
      <p:sp>
        <p:nvSpPr>
          <p:cNvPr id="5" name="Shape 3"/>
          <p:cNvSpPr/>
          <p:nvPr/>
        </p:nvSpPr>
        <p:spPr>
          <a:xfrm>
            <a:off x="784741" y="2101096"/>
            <a:ext cx="13060918" cy="3755469"/>
          </a:xfrm>
          <a:prstGeom prst="roundRect">
            <a:avLst>
              <a:gd name="adj" fmla="val 725"/>
            </a:avLst>
          </a:prstGeom>
          <a:solidFill>
            <a:srgbClr val="F3E3D8"/>
          </a:solidFill>
          <a:ln/>
        </p:spPr>
      </p:sp>
      <p:sp>
        <p:nvSpPr>
          <p:cNvPr id="6" name="Text 4"/>
          <p:cNvSpPr/>
          <p:nvPr/>
        </p:nvSpPr>
        <p:spPr>
          <a:xfrm>
            <a:off x="966192" y="2237184"/>
            <a:ext cx="12698016" cy="3483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potencia(base, exponente):
    # Caso base: cualquier número elevado a 0 es 1
    if exponente == 0:
        return 1
    # Caso recursivo: base * potencia(base, exponente-1)
    else:
        return base * potencia(base, exponente-1)
# Ejemplo de uso
resultado = potencia(2, 3)
print(f"2^3 = {resultado}")  # Imprime: 2^3 = 8
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793790" y="6060638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¿Cómo funciona?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93790" y="6554986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La función verifica primero el </a:t>
            </a:r>
            <a:r>
              <a:rPr lang="en-US" sz="140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caso base</a:t>
            </a: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: si el exponente es 0, retorna 1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793790" y="6908721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 el </a:t>
            </a:r>
            <a:r>
              <a:rPr lang="en-US" sz="140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caso recursivo</a:t>
            </a: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, multiplica la base por el resultado de llamar a la misma función con el exponente reducido en 1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793790" y="7262455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Ejemplo con potencia(2,3): se convierte en 2 × potencia(2,2), luego 2 × 2 × potencia(2,1), después 2 × 2 × 2 × potencia(2,0), y finalmente 2 × 2 × 2 × 1 = 8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9846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80109"/>
            <a:ext cx="6296978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Conversión de Decimal a Binario</a:t>
            </a:r>
            <a:endParaRPr lang="en-US" sz="3100" dirty="0"/>
          </a:p>
        </p:txBody>
      </p:sp>
      <p:sp>
        <p:nvSpPr>
          <p:cNvPr id="4" name="Shape 1"/>
          <p:cNvSpPr/>
          <p:nvPr/>
        </p:nvSpPr>
        <p:spPr>
          <a:xfrm>
            <a:off x="7303770" y="3514368"/>
            <a:ext cx="22860" cy="3919657"/>
          </a:xfrm>
          <a:prstGeom prst="roundRect">
            <a:avLst>
              <a:gd name="adj" fmla="val 104186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6683216" y="3681532"/>
            <a:ext cx="476250" cy="22860"/>
          </a:xfrm>
          <a:prstGeom prst="roundRect">
            <a:avLst>
              <a:gd name="adj" fmla="val 104186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7136606" y="3514368"/>
            <a:ext cx="357188" cy="357188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7" name="Text 4"/>
          <p:cNvSpPr/>
          <p:nvPr/>
        </p:nvSpPr>
        <p:spPr>
          <a:xfrm>
            <a:off x="7196137" y="3544133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4160877" y="3568898"/>
            <a:ext cx="236053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Definición del algoritmo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793790" y="3912156"/>
            <a:ext cx="5727621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2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La función decimal_a_binario(n) convierte números decimales a su representación binaria.</a:t>
            </a:r>
            <a:endParaRPr lang="en-US" sz="1250" dirty="0"/>
          </a:p>
        </p:txBody>
      </p:sp>
      <p:sp>
        <p:nvSpPr>
          <p:cNvPr id="10" name="Shape 7"/>
          <p:cNvSpPr/>
          <p:nvPr/>
        </p:nvSpPr>
        <p:spPr>
          <a:xfrm>
            <a:off x="7470934" y="4634151"/>
            <a:ext cx="476250" cy="22860"/>
          </a:xfrm>
          <a:prstGeom prst="roundRect">
            <a:avLst>
              <a:gd name="adj" fmla="val 104186"/>
            </a:avLst>
          </a:prstGeom>
          <a:solidFill>
            <a:srgbClr val="D8D4D4"/>
          </a:solidFill>
          <a:ln/>
        </p:spPr>
      </p:sp>
      <p:sp>
        <p:nvSpPr>
          <p:cNvPr id="11" name="Shape 8"/>
          <p:cNvSpPr/>
          <p:nvPr/>
        </p:nvSpPr>
        <p:spPr>
          <a:xfrm>
            <a:off x="7136606" y="4466987"/>
            <a:ext cx="357188" cy="357188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12" name="Text 9"/>
          <p:cNvSpPr/>
          <p:nvPr/>
        </p:nvSpPr>
        <p:spPr>
          <a:xfrm>
            <a:off x="7196137" y="4496753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8108990" y="4521517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Caso base</a:t>
            </a:r>
            <a:endParaRPr lang="en-US" sz="1550" dirty="0"/>
          </a:p>
        </p:txBody>
      </p:sp>
      <p:sp>
        <p:nvSpPr>
          <p:cNvPr id="14" name="Text 11"/>
          <p:cNvSpPr/>
          <p:nvPr/>
        </p:nvSpPr>
        <p:spPr>
          <a:xfrm>
            <a:off x="8108990" y="4864775"/>
            <a:ext cx="57276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Cuando n=0, devolvemos una cadena vacía como punto de parada.</a:t>
            </a:r>
            <a:endParaRPr lang="en-US" sz="1250" dirty="0"/>
          </a:p>
        </p:txBody>
      </p:sp>
      <p:sp>
        <p:nvSpPr>
          <p:cNvPr id="15" name="Shape 12"/>
          <p:cNvSpPr/>
          <p:nvPr/>
        </p:nvSpPr>
        <p:spPr>
          <a:xfrm>
            <a:off x="6683216" y="5455206"/>
            <a:ext cx="476250" cy="22860"/>
          </a:xfrm>
          <a:prstGeom prst="roundRect">
            <a:avLst>
              <a:gd name="adj" fmla="val 104186"/>
            </a:avLst>
          </a:prstGeom>
          <a:solidFill>
            <a:srgbClr val="D8D4D4"/>
          </a:solidFill>
          <a:ln/>
        </p:spPr>
      </p:sp>
      <p:sp>
        <p:nvSpPr>
          <p:cNvPr id="16" name="Shape 13"/>
          <p:cNvSpPr/>
          <p:nvPr/>
        </p:nvSpPr>
        <p:spPr>
          <a:xfrm>
            <a:off x="7136606" y="5288042"/>
            <a:ext cx="357188" cy="357188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17" name="Text 14"/>
          <p:cNvSpPr/>
          <p:nvPr/>
        </p:nvSpPr>
        <p:spPr>
          <a:xfrm>
            <a:off x="7196137" y="5317808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1850" dirty="0"/>
          </a:p>
        </p:txBody>
      </p:sp>
      <p:sp>
        <p:nvSpPr>
          <p:cNvPr id="18" name="Text 15"/>
          <p:cNvSpPr/>
          <p:nvPr/>
        </p:nvSpPr>
        <p:spPr>
          <a:xfrm>
            <a:off x="4536758" y="5342573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Paso recursivo</a:t>
            </a:r>
            <a:endParaRPr lang="en-US" sz="1550" dirty="0"/>
          </a:p>
        </p:txBody>
      </p:sp>
      <p:sp>
        <p:nvSpPr>
          <p:cNvPr id="19" name="Text 16"/>
          <p:cNvSpPr/>
          <p:nvPr/>
        </p:nvSpPr>
        <p:spPr>
          <a:xfrm>
            <a:off x="793790" y="5685830"/>
            <a:ext cx="57276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2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Combinamos el resultado de convertir n//2 con el resto n%2.</a:t>
            </a:r>
            <a:endParaRPr lang="en-US" sz="1250" dirty="0"/>
          </a:p>
        </p:txBody>
      </p:sp>
      <p:sp>
        <p:nvSpPr>
          <p:cNvPr id="20" name="Shape 17"/>
          <p:cNvSpPr/>
          <p:nvPr/>
        </p:nvSpPr>
        <p:spPr>
          <a:xfrm>
            <a:off x="7470934" y="6276380"/>
            <a:ext cx="476250" cy="22860"/>
          </a:xfrm>
          <a:prstGeom prst="roundRect">
            <a:avLst>
              <a:gd name="adj" fmla="val 104186"/>
            </a:avLst>
          </a:prstGeom>
          <a:solidFill>
            <a:srgbClr val="D8D4D4"/>
          </a:solidFill>
          <a:ln/>
        </p:spPr>
      </p:sp>
      <p:sp>
        <p:nvSpPr>
          <p:cNvPr id="21" name="Shape 18"/>
          <p:cNvSpPr/>
          <p:nvPr/>
        </p:nvSpPr>
        <p:spPr>
          <a:xfrm>
            <a:off x="7136606" y="6109216"/>
            <a:ext cx="357188" cy="357188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</p:sp>
      <p:sp>
        <p:nvSpPr>
          <p:cNvPr id="22" name="Text 19"/>
          <p:cNvSpPr/>
          <p:nvPr/>
        </p:nvSpPr>
        <p:spPr>
          <a:xfrm>
            <a:off x="7196137" y="6138982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4</a:t>
            </a:r>
            <a:endParaRPr lang="en-US" sz="1850" dirty="0"/>
          </a:p>
        </p:txBody>
      </p:sp>
      <p:sp>
        <p:nvSpPr>
          <p:cNvPr id="23" name="Text 20"/>
          <p:cNvSpPr/>
          <p:nvPr/>
        </p:nvSpPr>
        <p:spPr>
          <a:xfrm>
            <a:off x="8108990" y="6163747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Ejemplo práctico</a:t>
            </a:r>
            <a:endParaRPr lang="en-US" sz="1550" dirty="0"/>
          </a:p>
        </p:txBody>
      </p:sp>
      <p:sp>
        <p:nvSpPr>
          <p:cNvPr id="24" name="Text 21"/>
          <p:cNvSpPr/>
          <p:nvPr/>
        </p:nvSpPr>
        <p:spPr>
          <a:xfrm>
            <a:off x="8108990" y="6507004"/>
            <a:ext cx="57276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Al convertir 10, obtenemos "1010" mediante llamadas recursivas sucesivas.</a:t>
            </a:r>
            <a:endParaRPr lang="en-US" sz="12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07482"/>
            <a:ext cx="7423785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Conversión de Decimal a Binario - Código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793790" y="1563053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Veamos la implementación en Python de nuestra función recursiva para convertir números decimales a binarios:</a:t>
            </a:r>
            <a:endParaRPr lang="en-US" sz="1150" dirty="0"/>
          </a:p>
        </p:txBody>
      </p:sp>
      <p:sp>
        <p:nvSpPr>
          <p:cNvPr id="4" name="Shape 2"/>
          <p:cNvSpPr/>
          <p:nvPr/>
        </p:nvSpPr>
        <p:spPr>
          <a:xfrm>
            <a:off x="793790" y="1964650"/>
            <a:ext cx="13042821" cy="3285649"/>
          </a:xfrm>
          <a:prstGeom prst="roundRect">
            <a:avLst>
              <a:gd name="adj" fmla="val 673"/>
            </a:avLst>
          </a:prstGeom>
          <a:solidFill>
            <a:srgbClr val="F3E3D8"/>
          </a:solidFill>
          <a:ln/>
        </p:spPr>
      </p:sp>
      <p:sp>
        <p:nvSpPr>
          <p:cNvPr id="5" name="Shape 3"/>
          <p:cNvSpPr/>
          <p:nvPr/>
        </p:nvSpPr>
        <p:spPr>
          <a:xfrm>
            <a:off x="786527" y="1964650"/>
            <a:ext cx="13057346" cy="3285649"/>
          </a:xfrm>
          <a:prstGeom prst="roundRect">
            <a:avLst>
              <a:gd name="adj" fmla="val 673"/>
            </a:avLst>
          </a:prstGeom>
          <a:solidFill>
            <a:srgbClr val="F3E3D8"/>
          </a:solidFill>
          <a:ln/>
        </p:spPr>
      </p:sp>
      <p:sp>
        <p:nvSpPr>
          <p:cNvPr id="6" name="Text 4"/>
          <p:cNvSpPr/>
          <p:nvPr/>
        </p:nvSpPr>
        <p:spPr>
          <a:xfrm>
            <a:off x="933926" y="2075140"/>
            <a:ext cx="12762548" cy="30646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decimal_a_binario(n):</a:t>
            </a:r>
            <a:endParaRPr lang="en-US" sz="1150" dirty="0"/>
          </a:p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# Caso base: si el número es 0, devolvemos cadena vacía</a:t>
            </a:r>
            <a:endParaRPr lang="en-US" sz="1150" dirty="0"/>
          </a:p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if n == 0:</a:t>
            </a:r>
            <a:endParaRPr lang="en-US" sz="1150" dirty="0"/>
          </a:p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return ""</a:t>
            </a:r>
            <a:endParaRPr lang="en-US" sz="1150" dirty="0"/>
          </a:p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# Caso recursivo: convertimos n//2 y añadimos el residuo</a:t>
            </a:r>
            <a:endParaRPr lang="en-US" sz="1150" dirty="0"/>
          </a:p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else:</a:t>
            </a:r>
            <a:endParaRPr lang="en-US" sz="1150" dirty="0"/>
          </a:p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return decimal_a_binario(n // 2) + str(n % 2)</a:t>
            </a:r>
            <a:endParaRPr lang="en-US" sz="1150" dirty="0"/>
          </a:p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Ejemplo de uso</a:t>
            </a:r>
            <a:endParaRPr lang="en-US" sz="1150" dirty="0"/>
          </a:p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numero = 10</a:t>
            </a:r>
            <a:endParaRPr lang="en-US" sz="1150" dirty="0"/>
          </a:p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print(f"{numero} en binario es: {decimal_a_binario(numero)}")</a:t>
            </a:r>
            <a:endParaRPr lang="en-US" sz="1150" dirty="0"/>
          </a:p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Resultado: 10 en binario es: 1010</a:t>
            </a:r>
            <a:endParaRPr lang="en-US" sz="1150" dirty="0"/>
          </a:p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</a:t>
            </a:r>
            <a:endParaRPr lang="en-US" sz="1150" dirty="0"/>
          </a:p>
        </p:txBody>
      </p:sp>
      <p:sp>
        <p:nvSpPr>
          <p:cNvPr id="7" name="Text 5"/>
          <p:cNvSpPr/>
          <p:nvPr/>
        </p:nvSpPr>
        <p:spPr>
          <a:xfrm>
            <a:off x="793790" y="5471398"/>
            <a:ext cx="2900124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Explicación del funcionamiento: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793790" y="5922883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La función verifica primero si hemos llegado al caso base (n = 0).</a:t>
            </a:r>
            <a:endParaRPr lang="en-US" sz="1150" dirty="0"/>
          </a:p>
        </p:txBody>
      </p:sp>
      <p:sp>
        <p:nvSpPr>
          <p:cNvPr id="9" name="Text 7"/>
          <p:cNvSpPr/>
          <p:nvPr/>
        </p:nvSpPr>
        <p:spPr>
          <a:xfrm>
            <a:off x="793790" y="6210181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 cada llamada recursiva, dividimos el número entre 2 (n // 2) y calculamos el residuo (n % 2).</a:t>
            </a:r>
            <a:endParaRPr lang="en-US" sz="1150" dirty="0"/>
          </a:p>
        </p:txBody>
      </p:sp>
      <p:sp>
        <p:nvSpPr>
          <p:cNvPr id="10" name="Text 8"/>
          <p:cNvSpPr/>
          <p:nvPr/>
        </p:nvSpPr>
        <p:spPr>
          <a:xfrm>
            <a:off x="793790" y="6497479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El residuo (0 o 1) se concatena al final del resultado de la llamada recursiva.</a:t>
            </a:r>
            <a:endParaRPr lang="en-US" sz="1150" dirty="0"/>
          </a:p>
        </p:txBody>
      </p:sp>
      <p:sp>
        <p:nvSpPr>
          <p:cNvPr id="11" name="Text 9"/>
          <p:cNvSpPr/>
          <p:nvPr/>
        </p:nvSpPr>
        <p:spPr>
          <a:xfrm>
            <a:off x="793790" y="6784777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Las llamadas se anidan hasta llegar a n = 0, y luego se resuelven de adentro hacia afuera.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793790" y="7186374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Esta implementación aprovecha la naturaleza recursiva del algoritmo de conversión, donde cada dígito binario se determina mediante divisiones sucesivas por 2.</a:t>
            </a:r>
            <a:endParaRPr lang="en-US" sz="11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74892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Verificación de Palíndromo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294936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Caso base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396139"/>
            <a:ext cx="59009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Palabras de longitud 0 o 1 son palíndromos por definición.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269343"/>
            <a:ext cx="36541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Comparación de extremos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759762"/>
            <a:ext cx="54563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Verificamos si el primer y último carácter son iguales.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86025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Recursión interna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6123384"/>
            <a:ext cx="53142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Aplicamos el mismo proceso a la subcadena interior.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6277" y="547926"/>
            <a:ext cx="5650706" cy="403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Verificación de Palíndromo - Código</a:t>
            </a:r>
            <a:endParaRPr lang="en-US" sz="2500" dirty="0"/>
          </a:p>
        </p:txBody>
      </p:sp>
      <p:sp>
        <p:nvSpPr>
          <p:cNvPr id="3" name="Text 1"/>
          <p:cNvSpPr/>
          <p:nvPr/>
        </p:nvSpPr>
        <p:spPr>
          <a:xfrm>
            <a:off x="696277" y="1210508"/>
            <a:ext cx="13237845" cy="206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La implementación en Python de una función recursiva para verificar palíndromos:</a:t>
            </a:r>
            <a:endParaRPr lang="en-US" sz="1000" dirty="0"/>
          </a:p>
        </p:txBody>
      </p:sp>
      <p:sp>
        <p:nvSpPr>
          <p:cNvPr id="4" name="Shape 2"/>
          <p:cNvSpPr/>
          <p:nvPr/>
        </p:nvSpPr>
        <p:spPr>
          <a:xfrm>
            <a:off x="696277" y="1562695"/>
            <a:ext cx="13237845" cy="3709630"/>
          </a:xfrm>
          <a:prstGeom prst="roundRect">
            <a:avLst>
              <a:gd name="adj" fmla="val 523"/>
            </a:avLst>
          </a:prstGeom>
          <a:solidFill>
            <a:srgbClr val="F3E3D8"/>
          </a:solidFill>
          <a:ln/>
        </p:spPr>
      </p:sp>
      <p:sp>
        <p:nvSpPr>
          <p:cNvPr id="5" name="Shape 3"/>
          <p:cNvSpPr/>
          <p:nvPr/>
        </p:nvSpPr>
        <p:spPr>
          <a:xfrm>
            <a:off x="689848" y="1562695"/>
            <a:ext cx="13250704" cy="3709630"/>
          </a:xfrm>
          <a:prstGeom prst="roundRect">
            <a:avLst>
              <a:gd name="adj" fmla="val 523"/>
            </a:avLst>
          </a:prstGeom>
          <a:solidFill>
            <a:srgbClr val="F3E3D8"/>
          </a:solidFill>
          <a:ln/>
        </p:spPr>
      </p:sp>
      <p:sp>
        <p:nvSpPr>
          <p:cNvPr id="6" name="Text 4"/>
          <p:cNvSpPr/>
          <p:nvPr/>
        </p:nvSpPr>
        <p:spPr>
          <a:xfrm>
            <a:off x="819150" y="1659612"/>
            <a:ext cx="12992100" cy="35157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es_palindromo(texto):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# Caso base: cadenas vacías o de un solo carácter son palíndromos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if len(texto) &lt;= 1: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return True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# Comparamos el primer y último carácter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if texto[0] != texto[-1]: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return False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# Llamada recursiva con la subcadena interior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return es_palindromo(texto[1:-1])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 Ejemplos de uso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print(es_palindromo("radar"))    # True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print(es_palindromo("python"))   # False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print(es_palindromo("reconocer")) # True</a:t>
            </a:r>
            <a:endParaRPr lang="en-US" sz="1000" dirty="0"/>
          </a:p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highlight>
                  <a:srgbClr val="F3E3D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696277" y="5466278"/>
            <a:ext cx="2543889" cy="202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Explicación del funcionamiento: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696277" y="5862280"/>
            <a:ext cx="13237845" cy="206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Font typeface="+mj-lt"/>
              <a:buAutoNum type="arabicPeriod"/>
            </a:pPr>
            <a:r>
              <a:rPr lang="en-US" sz="10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La función recibe una cadena de texto como parámetro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696277" y="6114336"/>
            <a:ext cx="13237845" cy="206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Font typeface="+mj-lt"/>
              <a:buAutoNum type="arabicPeriod" startAt="2"/>
            </a:pPr>
            <a:r>
              <a:rPr lang="en-US" sz="10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Si la cadena tiene 0 o 1 caracteres, es un palíndromo por definición (caso base)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696277" y="6366391"/>
            <a:ext cx="13237845" cy="206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Font typeface="+mj-lt"/>
              <a:buAutoNum type="arabicPeriod" startAt="3"/>
            </a:pPr>
            <a:r>
              <a:rPr lang="en-US" sz="10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Comparamos el primer carácter (texto[0]) con el último (texto[-1])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696277" y="6618446"/>
            <a:ext cx="13237845" cy="206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Font typeface="+mj-lt"/>
              <a:buAutoNum type="arabicPeriod" startAt="4"/>
            </a:pPr>
            <a:r>
              <a:rPr lang="en-US" sz="10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Si son diferentes, la palabra no es un palíndromo y devolvemos False</a:t>
            </a:r>
            <a:endParaRPr lang="en-US" sz="1000" dirty="0"/>
          </a:p>
        </p:txBody>
      </p:sp>
      <p:sp>
        <p:nvSpPr>
          <p:cNvPr id="12" name="Text 10"/>
          <p:cNvSpPr/>
          <p:nvPr/>
        </p:nvSpPr>
        <p:spPr>
          <a:xfrm>
            <a:off x="696277" y="6870502"/>
            <a:ext cx="13237845" cy="206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Font typeface="+mj-lt"/>
              <a:buAutoNum type="arabicPeriod" startAt="5"/>
            </a:pPr>
            <a:r>
              <a:rPr lang="en-US" sz="10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Si son iguales, llamamos recursivamente a la función con la subcadena interior (sin el primer y último carácter)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696277" y="7122557"/>
            <a:ext cx="13237845" cy="206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00"/>
              </a:lnSpc>
              <a:buSzPct val="100000"/>
              <a:buFont typeface="+mj-lt"/>
              <a:buAutoNum type="arabicPeriod" startAt="6"/>
            </a:pPr>
            <a:r>
              <a:rPr lang="en-US" sz="10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El proceso continúa hasta que se reduce a una cadena vacía o de un solo carácter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696277" y="7474744"/>
            <a:ext cx="13237845" cy="206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Esta implementación demuestra cómo la recursividad permite resolver el problema dividiendo la verificación en pasos más pequeños, comparando los extremos y reduciendo gradualmente el tamaño del problema.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Conclusión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97010" y="2861548"/>
            <a:ext cx="28954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Soluciones elegantes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La recursividad proporciona enfoques concisos para problemas complejos.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Caso base crucial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Una condición de parada bien definida evita bucles infinitos.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Patrones recursivos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Identificar la estructura repetitiva facilita la implementación.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Aplicación práctica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Los tres ejemplos muestran técnicas aplicables a diversos problemas.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Microsoft Office PowerPoint</Application>
  <PresentationFormat>Personalizado</PresentationFormat>
  <Paragraphs>111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Platypi Medium</vt:lpstr>
      <vt:lpstr>Source Serif Pro</vt:lpstr>
      <vt:lpstr>Calibri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Ariel Enferrel</cp:lastModifiedBy>
  <cp:revision>2</cp:revision>
  <dcterms:created xsi:type="dcterms:W3CDTF">2025-05-25T15:47:02Z</dcterms:created>
  <dcterms:modified xsi:type="dcterms:W3CDTF">2025-05-25T15:46:50Z</dcterms:modified>
</cp:coreProperties>
</file>