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9" r:id="rId3"/>
    <p:sldId id="257" r:id="rId4"/>
    <p:sldId id="300" r:id="rId5"/>
    <p:sldId id="301" r:id="rId6"/>
    <p:sldId id="304" r:id="rId7"/>
    <p:sldId id="306" r:id="rId8"/>
    <p:sldId id="305" r:id="rId9"/>
    <p:sldId id="302" r:id="rId10"/>
    <p:sldId id="303" r:id="rId11"/>
    <p:sldId id="307" r:id="rId12"/>
    <p:sldId id="308" r:id="rId13"/>
    <p:sldId id="276" r:id="rId14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CD00"/>
    <a:srgbClr val="FA6E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6966" autoAdjust="0"/>
  </p:normalViewPr>
  <p:slideViewPr>
    <p:cSldViewPr>
      <p:cViewPr varScale="1">
        <p:scale>
          <a:sx n="183" d="100"/>
          <a:sy n="183" d="100"/>
        </p:scale>
        <p:origin x="200" y="616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14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zh-CN" altLang="en-US" sz="2000">
                <a:solidFill>
                  <a:srgbClr val="C0C0C0"/>
                </a:solidFill>
              </a:rPr>
              <a:t>单击此处编辑母版文本样式</a:t>
            </a:r>
          </a:p>
          <a:p>
            <a:pPr lvl="1">
              <a:buClr>
                <a:srgbClr val="C0C0C0"/>
              </a:buClr>
            </a:pPr>
            <a:r>
              <a:rPr lang="zh-CN" altLang="en-US" sz="2000">
                <a:solidFill>
                  <a:srgbClr val="C0C0C0"/>
                </a:solidFill>
              </a:rPr>
              <a:t>二级</a:t>
            </a:r>
          </a:p>
          <a:p>
            <a:pPr lvl="2">
              <a:buClr>
                <a:srgbClr val="C0C0C0"/>
              </a:buClr>
            </a:pPr>
            <a:r>
              <a:rPr lang="zh-CN" altLang="en-US" sz="2000">
                <a:solidFill>
                  <a:srgbClr val="C0C0C0"/>
                </a:solidFill>
              </a:rPr>
              <a:t>三级</a:t>
            </a:r>
          </a:p>
          <a:p>
            <a:pPr lvl="3">
              <a:buClr>
                <a:srgbClr val="C0C0C0"/>
              </a:buClr>
            </a:pPr>
            <a:r>
              <a:rPr lang="zh-CN" altLang="en-US" sz="2000">
                <a:solidFill>
                  <a:srgbClr val="C0C0C0"/>
                </a:solidFill>
              </a:rPr>
              <a:t>四级</a:t>
            </a:r>
          </a:p>
          <a:p>
            <a:pPr lvl="4">
              <a:buClr>
                <a:srgbClr val="C0C0C0"/>
              </a:buClr>
            </a:pPr>
            <a:r>
              <a:rPr lang="zh-CN" altLang="en-US" sz="2000">
                <a:solidFill>
                  <a:srgbClr val="C0C0C0"/>
                </a:solidFill>
              </a:rPr>
              <a:t>五级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Picture 16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17163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16.03 | Cheng / Qian / Guo | ZA-Räuber-Beute Simulation) | Seite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  <p:sldLayoutId id="2147483650" r:id="rId1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de-DE" dirty="0" err="1"/>
              <a:t>Cheng,Jincai</a:t>
            </a:r>
            <a:r>
              <a:rPr lang="de-DE" dirty="0"/>
              <a:t> / </a:t>
            </a:r>
            <a:r>
              <a:rPr lang="de-DE" dirty="0" err="1"/>
              <a:t>Qian,Yiyun</a:t>
            </a:r>
            <a:r>
              <a:rPr lang="de-DE" dirty="0"/>
              <a:t> / </a:t>
            </a:r>
            <a:r>
              <a:rPr lang="de-DE" dirty="0" err="1"/>
              <a:t>Guo,Weihan</a:t>
            </a:r>
            <a:r>
              <a:rPr lang="de-DE" dirty="0"/>
              <a:t>     16.03.2022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ZA-Räuber-Beute Simulation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pPr lvl="1"/>
            <a:r>
              <a:rPr lang="de-DE" altLang="zh-CN" sz="2000" dirty="0"/>
              <a:t>Zusammenfassung und Ausblick</a:t>
            </a:r>
            <a:endParaRPr lang="zh-CN" altLang="en-US" sz="2000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0"/>
          </p:nvPr>
        </p:nvSpPr>
        <p:spPr>
          <a:xfrm>
            <a:off x="422970" y="3147814"/>
            <a:ext cx="8712968" cy="812146"/>
          </a:xfrm>
        </p:spPr>
        <p:txBody>
          <a:bodyPr wrap="square" anchor="t">
            <a:normAutofit/>
          </a:bodyPr>
          <a:lstStyle/>
          <a:p>
            <a:pPr lvl="1"/>
            <a:endParaRPr lang="de-DE" dirty="0"/>
          </a:p>
          <a:p>
            <a:pPr lvl="1"/>
            <a:r>
              <a:rPr lang="de-DE" altLang="zh-CN" dirty="0"/>
              <a:t>Die Population von Haien hat sehr stärken Einfluss auf die Populationen der anderen beiden Fische.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74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pPr lvl="1"/>
            <a:r>
              <a:rPr lang="de-DE" altLang="zh-CN" sz="2000" dirty="0"/>
              <a:t>Zusammenfassung und Ausblick</a:t>
            </a:r>
            <a:endParaRPr lang="zh-CN" altLang="en-US" sz="2000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0"/>
          </p:nvPr>
        </p:nvSpPr>
        <p:spPr>
          <a:xfrm>
            <a:off x="413284" y="3147814"/>
            <a:ext cx="8317432" cy="812146"/>
          </a:xfrm>
        </p:spPr>
        <p:txBody>
          <a:bodyPr wrap="square" anchor="t">
            <a:normAutofit/>
          </a:bodyPr>
          <a:lstStyle/>
          <a:p>
            <a:pPr lvl="1"/>
            <a:endParaRPr lang="de-DE" dirty="0"/>
          </a:p>
          <a:p>
            <a:pPr lvl="1"/>
            <a:r>
              <a:rPr lang="de-DE" altLang="zh-CN" dirty="0"/>
              <a:t>Die Anzahl der kleinen Fischpopulationen, die immer als Beute dienen, bestimmt die Gesamtkapazität des Ökosystems.</a:t>
            </a:r>
            <a:r>
              <a:rPr lang="zh-CN" altLang="zh-CN" dirty="0"/>
              <a:t>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76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pPr lvl="1"/>
            <a:r>
              <a:rPr lang="de-DE" altLang="zh-CN" sz="2000" dirty="0"/>
              <a:t>Zusammenfassung und Ausblick</a:t>
            </a:r>
            <a:endParaRPr lang="zh-CN" altLang="en-US" sz="2000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0"/>
          </p:nvPr>
        </p:nvSpPr>
        <p:spPr>
          <a:xfrm>
            <a:off x="539552" y="1491630"/>
            <a:ext cx="8317432" cy="2592288"/>
          </a:xfrm>
        </p:spPr>
        <p:txBody>
          <a:bodyPr wrap="square" anchor="t">
            <a:normAutofit/>
          </a:bodyPr>
          <a:lstStyle/>
          <a:p>
            <a:pPr lvl="1"/>
            <a:endParaRPr lang="de-DE" dirty="0"/>
          </a:p>
          <a:p>
            <a:pPr marL="1587" lvl="1" indent="0">
              <a:buNone/>
            </a:pPr>
            <a:r>
              <a:rPr lang="de-DE" altLang="zh-CN" dirty="0"/>
              <a:t>Wir haben nur ein sehr einfaches Modell erstellt, es kann weiterhin optimiert werden.</a:t>
            </a:r>
          </a:p>
          <a:p>
            <a:pPr lvl="1"/>
            <a:endParaRPr lang="de-DE" altLang="zh-CN" dirty="0"/>
          </a:p>
          <a:p>
            <a:pPr lvl="1"/>
            <a:r>
              <a:rPr lang="de-DE" altLang="zh-CN" dirty="0"/>
              <a:t>Z.B. Dynamische Umstellung: Die Anzahl der Fische „Online“  Veränderung.</a:t>
            </a:r>
          </a:p>
          <a:p>
            <a:pPr lvl="1"/>
            <a:endParaRPr lang="de-DE" altLang="zh-CN" dirty="0"/>
          </a:p>
          <a:p>
            <a:pPr lvl="1"/>
            <a:r>
              <a:rPr lang="de-DE" altLang="zh-CN" dirty="0"/>
              <a:t>Mehrere Faktoren hinzufügen, z.B. Saison.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85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Vielen Dank!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Agenda</a:t>
            </a:r>
            <a:endParaRPr lang="de-D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/>
            <a:r>
              <a:rPr lang="en-US" altLang="zh-CN" sz="2000" dirty="0" err="1"/>
              <a:t>Einführung</a:t>
            </a:r>
            <a:endParaRPr lang="zh-CN" altLang="en-US" sz="2000" dirty="0"/>
          </a:p>
          <a:p>
            <a:pPr lvl="1"/>
            <a:r>
              <a:rPr lang="de-DE" altLang="zh-CN" sz="2000" dirty="0"/>
              <a:t>Grundlagen</a:t>
            </a:r>
            <a:endParaRPr lang="zh-CN" altLang="en-US" sz="2000" dirty="0"/>
          </a:p>
          <a:p>
            <a:pPr lvl="1"/>
            <a:r>
              <a:rPr lang="de-DE" altLang="zh-CN" sz="2000" dirty="0"/>
              <a:t>Graphische Oberfläche</a:t>
            </a:r>
            <a:endParaRPr lang="zh-CN" altLang="en-US" sz="2000" dirty="0"/>
          </a:p>
          <a:p>
            <a:pPr lvl="1"/>
            <a:r>
              <a:rPr lang="de-DE" altLang="zh-CN" sz="2000" dirty="0"/>
              <a:t>Ergebnisse und Diskussion</a:t>
            </a:r>
            <a:endParaRPr lang="zh-CN" altLang="en-US" sz="2000" dirty="0"/>
          </a:p>
          <a:p>
            <a:pPr lvl="1"/>
            <a:r>
              <a:rPr lang="de-DE" altLang="zh-CN" sz="2000" dirty="0"/>
              <a:t>Zusammenfassung und Ausblick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02860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altLang="zh-CN" err="1"/>
              <a:t>Einführung</a:t>
            </a:r>
            <a:endParaRPr lang="de-DE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A2F2E4-A069-6544-9C0A-9EFA815A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74400"/>
            <a:ext cx="4032000" cy="2671199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486" name="Rectangle 6"/>
          <p:cNvSpPr>
            <a:spLocks noGrp="1" noChangeArrowheads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 wrap="square" anchor="t">
            <a:normAutofit/>
          </a:bodyPr>
          <a:lstStyle/>
          <a:p>
            <a:pPr lvl="1"/>
            <a:endParaRPr lang="de-DE" dirty="0"/>
          </a:p>
          <a:p>
            <a:pPr lvl="1"/>
            <a:r>
              <a:rPr lang="de-DE" dirty="0"/>
              <a:t>Das Modell </a:t>
            </a:r>
            <a:r>
              <a:rPr lang="de-DE" altLang="zh-CN" dirty="0"/>
              <a:t>ZA-Räuber-Beute </a:t>
            </a:r>
            <a:r>
              <a:rPr lang="de-DE" altLang="zh-CN" dirty="0" err="1"/>
              <a:t>Simolation</a:t>
            </a:r>
            <a:r>
              <a:rPr lang="de-DE" altLang="zh-CN" dirty="0"/>
              <a:t> wird </a:t>
            </a:r>
            <a:r>
              <a:rPr lang="de-DE" dirty="0"/>
              <a:t>mit der Hilfe des Programms </a:t>
            </a:r>
            <a:r>
              <a:rPr lang="de-DE" altLang="zh-CN" dirty="0"/>
              <a:t>Borland C++ </a:t>
            </a:r>
            <a:r>
              <a:rPr lang="de-DE" altLang="zh-CN" dirty="0" err="1"/>
              <a:t>Builder</a:t>
            </a:r>
            <a:r>
              <a:rPr lang="de-DE" altLang="zh-CN" dirty="0"/>
              <a:t> 6</a:t>
            </a:r>
            <a:r>
              <a:rPr lang="zh-CN" altLang="zh-CN" dirty="0"/>
              <a:t> </a:t>
            </a:r>
            <a:r>
              <a:rPr lang="de-DE" altLang="zh-CN" dirty="0"/>
              <a:t>erstellt.</a:t>
            </a:r>
          </a:p>
          <a:p>
            <a:pPr lvl="1"/>
            <a:endParaRPr lang="de-DE" altLang="zh-CN" dirty="0"/>
          </a:p>
          <a:p>
            <a:pPr lvl="1"/>
            <a:endParaRPr lang="de-DE" altLang="zh-CN" dirty="0"/>
          </a:p>
          <a:p>
            <a:pPr lvl="1"/>
            <a:r>
              <a:rPr lang="de-DE" dirty="0"/>
              <a:t>Viele Funktionen im „</a:t>
            </a:r>
            <a:r>
              <a:rPr lang="de-DE" dirty="0" err="1"/>
              <a:t>Plan.h</a:t>
            </a:r>
            <a:r>
              <a:rPr lang="de-DE" dirty="0"/>
              <a:t>“ und „</a:t>
            </a:r>
            <a:r>
              <a:rPr lang="de-DE" dirty="0" err="1"/>
              <a:t>TIntFeld.h</a:t>
            </a:r>
            <a:r>
              <a:rPr lang="de-DE" dirty="0"/>
              <a:t>“ sind </a:t>
            </a:r>
            <a:r>
              <a:rPr lang="de-DE" altLang="zh-CN" dirty="0"/>
              <a:t> gegeben.</a:t>
            </a:r>
            <a:endParaRPr lang="de-DE" dirty="0"/>
          </a:p>
          <a:p>
            <a:pPr marL="192087" lvl="2" indent="0">
              <a:buNone/>
            </a:pP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altLang="zh-CN" dirty="0" err="1"/>
              <a:t>Einführung</a:t>
            </a:r>
            <a:endParaRPr lang="de-DE" dirty="0"/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71665F94-E46B-B44D-A9FB-32A2A8E9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800" y="1158480"/>
            <a:ext cx="4032000" cy="29030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486" name="Rectangle 6"/>
          <p:cNvSpPr>
            <a:spLocks noGrp="1" noChangeArrowheads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 wrap="square" anchor="t">
            <a:normAutofit/>
          </a:bodyPr>
          <a:lstStyle/>
          <a:p>
            <a:pPr lvl="1"/>
            <a:endParaRPr lang="de-DE" dirty="0"/>
          </a:p>
          <a:p>
            <a:pPr lvl="1"/>
            <a:r>
              <a:rPr lang="de-DE" altLang="zh-CN" dirty="0"/>
              <a:t>Zelluläre Automaten</a:t>
            </a:r>
            <a:r>
              <a:rPr lang="zh-CN" altLang="zh-CN" dirty="0"/>
              <a:t> </a:t>
            </a:r>
            <a:r>
              <a:rPr lang="de-DE" altLang="zh-CN" dirty="0"/>
              <a:t>wird häufig für die Simulation dynamischer Modelle verwendet.</a:t>
            </a:r>
          </a:p>
          <a:p>
            <a:pPr lvl="1"/>
            <a:endParaRPr lang="de-DE" altLang="zh-CN" dirty="0"/>
          </a:p>
          <a:p>
            <a:pPr lvl="1"/>
            <a:r>
              <a:rPr lang="en-US" altLang="zh-CN" dirty="0"/>
              <a:t>Z.B.</a:t>
            </a:r>
            <a:r>
              <a:rPr lang="de-DE" altLang="zh-CN" dirty="0"/>
              <a:t> in Bereichen</a:t>
            </a:r>
            <a:r>
              <a:rPr lang="zh-CN" altLang="en-US" dirty="0"/>
              <a:t> </a:t>
            </a:r>
            <a:r>
              <a:rPr lang="en-US" altLang="zh-CN" dirty="0"/>
              <a:t>der </a:t>
            </a:r>
            <a:r>
              <a:rPr lang="de-DE" altLang="zh-CN" dirty="0"/>
              <a:t>Soziologie, Biologie, Ökologie</a:t>
            </a:r>
            <a:r>
              <a:rPr lang="en-US" altLang="zh-CN" dirty="0"/>
              <a:t>.</a:t>
            </a:r>
            <a:endParaRPr lang="de-DE" altLang="zh-CN" dirty="0"/>
          </a:p>
          <a:p>
            <a:pPr lvl="1"/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65665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pPr lvl="1"/>
            <a:r>
              <a:rPr lang="de-DE" altLang="zh-CN" sz="2000" dirty="0"/>
              <a:t>Grundlagen</a:t>
            </a:r>
            <a:endParaRPr lang="zh-CN" altLang="en-US" sz="2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58493E-9784-3B47-988C-15FF1FBCE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50900"/>
              </p:ext>
            </p:extLst>
          </p:nvPr>
        </p:nvGraphicFramePr>
        <p:xfrm>
          <a:off x="1331640" y="156363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667356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574103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225131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26582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Hai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 err="1"/>
                        <a:t>Salmon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/>
                        <a:t>Kleifisch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0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Population[n]</a:t>
                      </a:r>
                      <a:r>
                        <a:rPr lang="zh-CN" altLang="zh-CN" sz="1000" dirty="0">
                          <a:effectLst/>
                        </a:rPr>
                        <a:t> 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0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Fortpflanzung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[n/d]</a:t>
                      </a:r>
                      <a:r>
                        <a:rPr lang="zh-CN" altLang="zh-CN" sz="1000" dirty="0">
                          <a:effectLst/>
                        </a:rPr>
                        <a:t> 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39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altLang="zh-CN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Periode des Todes[d]</a:t>
                      </a:r>
                      <a:r>
                        <a:rPr lang="zh-CN" altLang="zh-CN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Geschwindigkeit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[pixel/d]</a:t>
                      </a:r>
                      <a:r>
                        <a:rPr lang="zh-CN" altLang="zh-CN" sz="1000" dirty="0">
                          <a:effectLst/>
                        </a:rPr>
                        <a:t> 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Periode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der </a:t>
                      </a:r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Jagd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[d]</a:t>
                      </a:r>
                      <a:r>
                        <a:rPr lang="zh-CN" altLang="zh-CN" sz="1000" dirty="0">
                          <a:effectLst/>
                        </a:rPr>
                        <a:t> 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996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04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lvl="1"/>
            <a:r>
              <a:rPr lang="de-DE" altLang="zh-CN">
                <a:latin typeface="+mj-lt"/>
                <a:ea typeface="+mj-ea"/>
                <a:cs typeface="+mj-cs"/>
              </a:rPr>
              <a:t>Grundlagen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pic>
        <p:nvPicPr>
          <p:cNvPr id="3" name="图片 2" descr="手机屏幕的截图&#10;&#10;中度可信度描述已自动生成">
            <a:extLst>
              <a:ext uri="{FF2B5EF4-FFF2-40B4-BE49-F238E27FC236}">
                <a16:creationId xmlns:a16="http://schemas.microsoft.com/office/drawing/2014/main" id="{F243719E-355E-7245-B842-CA160D1C2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173600"/>
            <a:ext cx="4032000" cy="2872799"/>
          </a:xfrm>
          <a:prstGeom prst="rect">
            <a:avLst/>
          </a:prstGeom>
          <a:noFill/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A920B82-3B78-4E4A-BACD-65BB3D095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900000"/>
            <a:ext cx="4176464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kern="0" dirty="0"/>
          </a:p>
          <a:p>
            <a:pPr lvl="1"/>
            <a:r>
              <a:rPr lang="de-DE" altLang="zh-CN" kern="0" dirty="0"/>
              <a:t>Für Räuber, Jagd ist die </a:t>
            </a:r>
            <a:r>
              <a:rPr lang="de-DE" altLang="zh-CN" kern="0" dirty="0" err="1"/>
              <a:t>haupte</a:t>
            </a:r>
            <a:r>
              <a:rPr lang="de-DE" altLang="zh-CN" kern="0" dirty="0"/>
              <a:t> Bewegung.</a:t>
            </a:r>
          </a:p>
          <a:p>
            <a:pPr lvl="1"/>
            <a:endParaRPr lang="de-DE" altLang="zh-CN" kern="0" dirty="0"/>
          </a:p>
          <a:p>
            <a:pPr lvl="1"/>
            <a:endParaRPr lang="de-DE" altLang="zh-CN" kern="0" dirty="0"/>
          </a:p>
          <a:p>
            <a:pPr lvl="1"/>
            <a:endParaRPr lang="de-DE" altLang="zh-CN" kern="0" dirty="0"/>
          </a:p>
          <a:p>
            <a:pPr lvl="1"/>
            <a:r>
              <a:rPr lang="de-DE" kern="0" dirty="0"/>
              <a:t>Räuber muss schneller schwimmen, und immer die Richtung von Beute folgen, </a:t>
            </a:r>
            <a:r>
              <a:rPr lang="de-DE" altLang="zh-CN" dirty="0"/>
              <a:t>bis die Beute erfolgreich gefressen ist.</a:t>
            </a:r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25137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lvl="1"/>
            <a:r>
              <a:rPr lang="de-DE" altLang="zh-CN">
                <a:latin typeface="+mj-lt"/>
                <a:ea typeface="+mj-ea"/>
                <a:cs typeface="+mj-cs"/>
              </a:rPr>
              <a:t>Grundlagen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EBDCA23C-CFD7-7E47-BE2E-63DF0EE82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7" y="900000"/>
            <a:ext cx="3553246" cy="3420000"/>
          </a:xfrm>
          <a:prstGeom prst="rect">
            <a:avLst/>
          </a:prstGeom>
          <a:noFill/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A920B82-3B78-4E4A-BACD-65BB3D095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900000"/>
            <a:ext cx="4032000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kern="0" dirty="0"/>
          </a:p>
          <a:p>
            <a:pPr lvl="1"/>
            <a:r>
              <a:rPr lang="de-DE" altLang="zh-CN" kern="0" dirty="0"/>
              <a:t>Für Beute, Flucht und Fortpflanzung sind die </a:t>
            </a:r>
            <a:r>
              <a:rPr lang="de-DE" altLang="zh-CN" kern="0" dirty="0" err="1"/>
              <a:t>haupte</a:t>
            </a:r>
            <a:r>
              <a:rPr lang="de-DE" altLang="zh-CN" kern="0" dirty="0"/>
              <a:t> Bewegungen.</a:t>
            </a:r>
          </a:p>
          <a:p>
            <a:pPr lvl="1"/>
            <a:endParaRPr lang="de-DE" altLang="zh-CN" kern="0" dirty="0"/>
          </a:p>
          <a:p>
            <a:pPr lvl="1"/>
            <a:endParaRPr lang="de-DE" altLang="zh-CN" kern="0" dirty="0"/>
          </a:p>
          <a:p>
            <a:pPr lvl="1"/>
            <a:endParaRPr lang="de-DE" altLang="zh-CN" kern="0" dirty="0"/>
          </a:p>
          <a:p>
            <a:pPr lvl="1"/>
            <a:r>
              <a:rPr lang="de-DE" altLang="zh-CN" kern="0" dirty="0"/>
              <a:t>Beute</a:t>
            </a:r>
            <a:r>
              <a:rPr lang="de-DE" kern="0" dirty="0"/>
              <a:t> muss immer den Räuber beobachten, und dann in der entgegengesetzten Richtung flüchten.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16353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pPr lvl="1"/>
            <a:r>
              <a:rPr lang="de-DE" altLang="zh-CN"/>
              <a:t>Graphische Oberfläche</a:t>
            </a:r>
            <a:endParaRPr lang="zh-CN" alt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0"/>
          </p:nvPr>
        </p:nvSpPr>
        <p:spPr>
          <a:xfrm>
            <a:off x="4860032" y="1324313"/>
            <a:ext cx="4104456" cy="2535846"/>
          </a:xfrm>
        </p:spPr>
        <p:txBody>
          <a:bodyPr wrap="square" anchor="t">
            <a:normAutofit/>
          </a:bodyPr>
          <a:lstStyle/>
          <a:p>
            <a:pPr lvl="1"/>
            <a:endParaRPr lang="de-DE" dirty="0"/>
          </a:p>
          <a:p>
            <a:pPr lvl="1"/>
            <a:r>
              <a:rPr lang="de-DE" altLang="zh-CN" dirty="0"/>
              <a:t>1. Meer, der Bewegungsbereich der Fische</a:t>
            </a:r>
            <a:endParaRPr lang="zh-CN" altLang="zh-CN" dirty="0"/>
          </a:p>
          <a:p>
            <a:pPr lvl="1"/>
            <a:endParaRPr lang="de-DE" altLang="zh-CN" dirty="0"/>
          </a:p>
          <a:p>
            <a:pPr lvl="1"/>
            <a:r>
              <a:rPr lang="de-DE" altLang="zh-CN" dirty="0"/>
              <a:t>2. Diagramm, die Anzahl der überlebenden Fische</a:t>
            </a:r>
            <a:endParaRPr lang="zh-CN" altLang="zh-CN" dirty="0"/>
          </a:p>
          <a:p>
            <a:pPr lvl="1"/>
            <a:endParaRPr lang="de-DE" altLang="zh-CN" dirty="0"/>
          </a:p>
          <a:p>
            <a:pPr lvl="1"/>
            <a:r>
              <a:rPr lang="de-DE" altLang="zh-CN" dirty="0"/>
              <a:t>3. Diagramm, die Populationsänderungen der Fische</a:t>
            </a:r>
            <a:endParaRPr lang="zh-CN" altLang="zh-CN" dirty="0"/>
          </a:p>
          <a:p>
            <a:pPr lvl="1"/>
            <a:endParaRPr lang="de-DE" altLang="zh-CN" dirty="0"/>
          </a:p>
          <a:p>
            <a:pPr marL="192087" lvl="2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F96B1972-05F5-7848-AEBB-2799508B8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1359436"/>
            <a:ext cx="4335039" cy="2424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B4451F-F7D7-DA44-94E4-E5BBB8852344}"/>
              </a:ext>
            </a:extLst>
          </p:cNvPr>
          <p:cNvSpPr txBox="1"/>
          <p:nvPr/>
        </p:nvSpPr>
        <p:spPr>
          <a:xfrm>
            <a:off x="1331640" y="242533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dirty="0"/>
              <a:t>1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5BFFCC-0EF7-A849-A1AD-144926E5218A}"/>
              </a:ext>
            </a:extLst>
          </p:cNvPr>
          <p:cNvSpPr txBox="1"/>
          <p:nvPr/>
        </p:nvSpPr>
        <p:spPr>
          <a:xfrm>
            <a:off x="3203848" y="19956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dirty="0"/>
              <a:t>2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8FD9FD-8CD9-894F-92C5-F13CDC7BA724}"/>
              </a:ext>
            </a:extLst>
          </p:cNvPr>
          <p:cNvSpPr txBox="1"/>
          <p:nvPr/>
        </p:nvSpPr>
        <p:spPr>
          <a:xfrm>
            <a:off x="3239852" y="30012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pPr lvl="1"/>
            <a:r>
              <a:rPr lang="de-DE" altLang="zh-CN" sz="2000" dirty="0"/>
              <a:t>Ergebnisse und Diskussion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A2F2E4-A069-6544-9C0A-9EFA815A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74400"/>
            <a:ext cx="4032000" cy="2671199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486" name="Rectangle 6"/>
          <p:cNvSpPr>
            <a:spLocks noGrp="1" noChangeArrowheads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 wrap="square" anchor="t">
            <a:normAutofit/>
          </a:bodyPr>
          <a:lstStyle/>
          <a:p>
            <a:pPr lvl="1"/>
            <a:endParaRPr lang="de-DE" dirty="0"/>
          </a:p>
          <a:p>
            <a:pPr lvl="1"/>
            <a:r>
              <a:rPr lang="de-DE" dirty="0"/>
              <a:t>Das Modell </a:t>
            </a:r>
            <a:r>
              <a:rPr lang="de-DE" altLang="zh-CN" dirty="0"/>
              <a:t>ZA-Räuber-Beute </a:t>
            </a:r>
            <a:r>
              <a:rPr lang="de-DE" altLang="zh-CN" dirty="0" err="1"/>
              <a:t>Simolation</a:t>
            </a:r>
            <a:r>
              <a:rPr lang="de-DE" altLang="zh-CN" dirty="0"/>
              <a:t> wird </a:t>
            </a:r>
            <a:r>
              <a:rPr lang="de-DE" dirty="0"/>
              <a:t>mit der Hilfe des Programms </a:t>
            </a:r>
            <a:r>
              <a:rPr lang="de-DE" altLang="zh-CN" dirty="0"/>
              <a:t>Borland C++ </a:t>
            </a:r>
            <a:r>
              <a:rPr lang="de-DE" altLang="zh-CN" dirty="0" err="1"/>
              <a:t>Builder</a:t>
            </a:r>
            <a:r>
              <a:rPr lang="de-DE" altLang="zh-CN" dirty="0"/>
              <a:t> 6</a:t>
            </a:r>
            <a:r>
              <a:rPr lang="zh-CN" altLang="zh-CN" dirty="0"/>
              <a:t> </a:t>
            </a:r>
            <a:r>
              <a:rPr lang="de-DE" altLang="zh-CN" dirty="0"/>
              <a:t>erstellt.</a:t>
            </a:r>
          </a:p>
          <a:p>
            <a:pPr lvl="1"/>
            <a:endParaRPr lang="de-DE" altLang="zh-CN" dirty="0"/>
          </a:p>
          <a:p>
            <a:pPr lvl="1"/>
            <a:endParaRPr lang="de-DE" altLang="zh-CN" dirty="0"/>
          </a:p>
          <a:p>
            <a:pPr lvl="1"/>
            <a:r>
              <a:rPr lang="de-DE" dirty="0"/>
              <a:t>Viele Funktionen im „</a:t>
            </a:r>
            <a:r>
              <a:rPr lang="de-DE" dirty="0" err="1"/>
              <a:t>Plan.h</a:t>
            </a:r>
            <a:r>
              <a:rPr lang="de-DE" dirty="0"/>
              <a:t>“ und „</a:t>
            </a:r>
            <a:r>
              <a:rPr lang="de-DE" dirty="0" err="1"/>
              <a:t>TIntFeld.h</a:t>
            </a:r>
            <a:r>
              <a:rPr lang="de-DE" dirty="0"/>
              <a:t>“ sind </a:t>
            </a:r>
            <a:r>
              <a:rPr lang="de-DE" altLang="zh-CN" dirty="0"/>
              <a:t> gegeben.</a:t>
            </a:r>
            <a:endParaRPr lang="de-DE" dirty="0"/>
          </a:p>
          <a:p>
            <a:pPr marL="192087" lvl="2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768959"/>
      </p:ext>
    </p:extLst>
  </p:cSld>
  <p:clrMapOvr>
    <a:masterClrMapping/>
  </p:clrMapOvr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TUBraunschweig_PPT2007_Folienpool_16_9</Template>
  <TotalTime>64</TotalTime>
  <Words>329</Words>
  <Application>Microsoft Macintosh PowerPoint</Application>
  <PresentationFormat>全屏显示(16:9)</PresentationFormat>
  <Paragraphs>74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Wingdings</vt:lpstr>
      <vt:lpstr>TUBraunschweig_PPT2007_Folienpool_16_9</vt:lpstr>
      <vt:lpstr>ZA-Räuber-Beute Simulation</vt:lpstr>
      <vt:lpstr>Agenda</vt:lpstr>
      <vt:lpstr>Einführung</vt:lpstr>
      <vt:lpstr>Einführung</vt:lpstr>
      <vt:lpstr>Grundlagen</vt:lpstr>
      <vt:lpstr>Grundlagen</vt:lpstr>
      <vt:lpstr>Grundlagen</vt:lpstr>
      <vt:lpstr>Graphische Oberfläche</vt:lpstr>
      <vt:lpstr>Ergebnisse und Diskussion</vt:lpstr>
      <vt:lpstr>Zusammenfassung und Ausblick</vt:lpstr>
      <vt:lpstr>Zusammenfassung und Ausblick</vt:lpstr>
      <vt:lpstr>Zusammenfassung und Ausblick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ZA-Räuber-Beute Simulation</dc:title>
  <dc:creator>Seth201999@gmail.com</dc:creator>
  <cp:lastModifiedBy>Seth201999@gmail.com</cp:lastModifiedBy>
  <cp:revision>4</cp:revision>
  <dcterms:created xsi:type="dcterms:W3CDTF">2022-03-15T10:24:59Z</dcterms:created>
  <dcterms:modified xsi:type="dcterms:W3CDTF">2022-03-15T19:29:24Z</dcterms:modified>
</cp:coreProperties>
</file>