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0dffbd0f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0dffbd0f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0dffbd0f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0dffbd0f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0dffbd0f4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0dffbd0f4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0dffbd0f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0dffbd0f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0dffbd0f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0dffbd0f4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0dffbd0f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0dffbd0f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0dffbd0f4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0dffbd0f4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0dffbd0f4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0dffbd0f4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mazon.com/ASUS-RT-AX88U-Extendable-Rangeboost-Subscription-Free/dp/B0BTTY7QFH/ref=asc_df_B0BTTY7QFH/?tag=hyprod-20&amp;linkCode=df0&amp;hvadid=693287646213&amp;hvpos=&amp;hvnetw=g&amp;hvrand=15622163428315230636&amp;hvpone=&amp;hvptwo=&amp;hvqmt=&amp;hvdev=c&amp;hvdvcmdl=&amp;hvlocint=&amp;hvlocphy=1018363&amp;hvtargid=pla-1968438588621&amp;psc=1&amp;mcid=d636b94270b23a05b80c1ece92417667" TargetMode="External"/><Relationship Id="rId4" Type="http://schemas.openxmlformats.org/officeDocument/2006/relationships/hyperlink" Target="https://www.amazon.com/NETGEAR-Nighthawk-Router-RAX54S-6-Stream/dp/B0CW6LCZH2/ref=asc_df_B0CW6LCZH2/?tag=hyprod-20&amp;linkCode=df0&amp;hvadid=695121222616&amp;hvpos=&amp;hvnetw=g&amp;hvrand=2633435123907255021&amp;hvpone=&amp;hvptwo=&amp;hvqmt=&amp;hvdev=c&amp;hvdvcmdl=&amp;hvlocint=&amp;hvlocphy=1018363&amp;hvtargid=pla-2293771816509&amp;psc=1&amp;mcid=179eb3552a35319983c293bad9e23323" TargetMode="External"/><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amazon.com/NETGEAR-52-Port-Gigabit-Ethernet-GS752TP/dp/B0C2JJGGTQ/ref=sr_1_1_sspa?dib=eyJ2IjoiMSJ9.Ya4CZXd-nJmAurh3CPNz2_8NqZkTKIoUDHsnj-cwghU79uS3AVcvGVNZ2cZqNxxRKV31oUsJjmMdWnLknJpS9vQOgKLF3pu9siq-ealfhUekoOE8CSphdaKOVnQ2HK5zq297ED_LXtWx6N_0FA1uWLUYazJns-EJ_UaO7Wzet_rfOieKdqbqm7uuckB1jADyacLQuvY3yN5vp64BmkCxgMD91JGcc45ys7-Zvf-srrk.tZIOB9dozVXj8qhriR-iFUfC96pUeTr-GgCgnHw7xGM&amp;dib_tag=se&amp;hvadid=557457900468&amp;hvdev=c&amp;hvlocphy=1018363&amp;hvnetw=g&amp;hvqmt=e&amp;hvrand=3172638115191723340&amp;hvtargid=kwd-55852770862&amp;hydadcr=18005_13447391&amp;keywords=netgear+gs752tp&amp;qid=1730416262&amp;sr=8-1-spons&amp;sp_csd=d2lkZ2V0TmFtZT1zcF9hdGY&amp;psc=1"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fs.com/products/149656.html?country=US&amp;currency=USD&amp;languages=English&amp;paid=google_shopping&amp;gad_source=1&amp;gclid=Cj0KCQjw1Yy5BhD-ARIsAI0RbXYBOdtV4Rr5bTdelVgSlc68n9K3ARZPIj05ni4KLYtByZPfvrEE85UaAmX8EALw_wcB" TargetMode="Externa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371700" y="636425"/>
            <a:ext cx="5496900" cy="285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Comparing and Contrasting Networking Hardware for XYZ Corp.</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Joshua Camara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a:t>
            </a:r>
            <a:r>
              <a:rPr lang="en"/>
              <a:t> Design: (Peer-to-Peer)</a:t>
            </a:r>
            <a:endParaRPr/>
          </a:p>
        </p:txBody>
      </p:sp>
      <p:sp>
        <p:nvSpPr>
          <p:cNvPr id="141" name="Google Shape;141;p14"/>
          <p:cNvSpPr txBox="1"/>
          <p:nvPr>
            <p:ph idx="1" type="body"/>
          </p:nvPr>
        </p:nvSpPr>
        <p:spPr>
          <a:xfrm>
            <a:off x="1005600" y="1440400"/>
            <a:ext cx="7803300" cy="3703200"/>
          </a:xfrm>
          <a:prstGeom prst="rect">
            <a:avLst/>
          </a:prstGeom>
        </p:spPr>
        <p:txBody>
          <a:bodyPr anchorCtr="0" anchor="t" bIns="91425" lIns="91425" spcFirstLastPara="1" rIns="91425" wrap="square" tIns="91425">
            <a:normAutofit fontScale="92500"/>
          </a:bodyPr>
          <a:lstStyle/>
          <a:p>
            <a:pPr indent="-304958" lvl="0" marL="457200" rtl="0" algn="l">
              <a:lnSpc>
                <a:spcPct val="200000"/>
              </a:lnSpc>
              <a:spcBef>
                <a:spcPts val="0"/>
              </a:spcBef>
              <a:spcAft>
                <a:spcPts val="0"/>
              </a:spcAft>
              <a:buSzPct val="100000"/>
              <a:buFont typeface="Montserrat"/>
              <a:buChar char="-"/>
            </a:pPr>
            <a:r>
              <a:rPr lang="en">
                <a:latin typeface="Montserrat"/>
                <a:ea typeface="Montserrat"/>
                <a:cs typeface="Montserrat"/>
                <a:sym typeface="Montserrat"/>
              </a:rPr>
              <a:t>The appropriate network </a:t>
            </a:r>
            <a:r>
              <a:rPr lang="en">
                <a:latin typeface="Montserrat"/>
                <a:ea typeface="Montserrat"/>
                <a:cs typeface="Montserrat"/>
                <a:sym typeface="Montserrat"/>
              </a:rPr>
              <a:t>architecture</a:t>
            </a:r>
            <a:r>
              <a:rPr lang="en">
                <a:latin typeface="Montserrat"/>
                <a:ea typeface="Montserrat"/>
                <a:cs typeface="Montserrat"/>
                <a:sym typeface="Montserrat"/>
              </a:rPr>
              <a:t> for XYZ Corp. should be adopting </a:t>
            </a:r>
            <a:r>
              <a:rPr b="1" lang="en">
                <a:latin typeface="Montserrat"/>
                <a:ea typeface="Montserrat"/>
                <a:cs typeface="Montserrat"/>
                <a:sym typeface="Montserrat"/>
              </a:rPr>
              <a:t>Peer-to-Peer</a:t>
            </a:r>
            <a:r>
              <a:rPr lang="en">
                <a:latin typeface="Montserrat"/>
                <a:ea typeface="Montserrat"/>
                <a:cs typeface="Montserrat"/>
                <a:sym typeface="Montserrat"/>
              </a:rPr>
              <a:t> networking.  Giving employees and the company the choice to enable functionality between each other as opposed to relying on a client server in the case of a server crashing. </a:t>
            </a:r>
            <a:endParaRPr>
              <a:latin typeface="Montserrat"/>
              <a:ea typeface="Montserrat"/>
              <a:cs typeface="Montserrat"/>
              <a:sym typeface="Montserrat"/>
            </a:endParaRPr>
          </a:p>
          <a:p>
            <a:pPr indent="-304958" lvl="0" marL="457200" rtl="0" algn="l">
              <a:lnSpc>
                <a:spcPct val="200000"/>
              </a:lnSpc>
              <a:spcBef>
                <a:spcPts val="0"/>
              </a:spcBef>
              <a:spcAft>
                <a:spcPts val="0"/>
              </a:spcAft>
              <a:buSzPct val="100000"/>
              <a:buFont typeface="Montserrat"/>
              <a:buChar char="-"/>
            </a:pPr>
            <a:r>
              <a:rPr b="1" lang="en">
                <a:latin typeface="Montserrat"/>
                <a:ea typeface="Montserrat"/>
                <a:cs typeface="Montserrat"/>
                <a:sym typeface="Montserrat"/>
              </a:rPr>
              <a:t>Resource Sharing:</a:t>
            </a:r>
            <a:r>
              <a:rPr lang="en">
                <a:latin typeface="Montserrat"/>
                <a:ea typeface="Montserrat"/>
                <a:cs typeface="Montserrat"/>
                <a:sym typeface="Montserrat"/>
              </a:rPr>
              <a:t> Peer-to-Peer allows </a:t>
            </a:r>
            <a:r>
              <a:rPr lang="en">
                <a:latin typeface="Montserrat"/>
                <a:ea typeface="Montserrat"/>
                <a:cs typeface="Montserrat"/>
                <a:sym typeface="Montserrat"/>
              </a:rPr>
              <a:t>flexibility</a:t>
            </a:r>
            <a:r>
              <a:rPr lang="en">
                <a:latin typeface="Montserrat"/>
                <a:ea typeface="Montserrat"/>
                <a:cs typeface="Montserrat"/>
                <a:sym typeface="Montserrat"/>
              </a:rPr>
              <a:t> within the start-up company to have each department customized to their </a:t>
            </a:r>
            <a:r>
              <a:rPr lang="en">
                <a:latin typeface="Montserrat"/>
                <a:ea typeface="Montserrat"/>
                <a:cs typeface="Montserrat"/>
                <a:sym typeface="Montserrat"/>
              </a:rPr>
              <a:t>specific</a:t>
            </a:r>
            <a:r>
              <a:rPr lang="en">
                <a:latin typeface="Montserrat"/>
                <a:ea typeface="Montserrat"/>
                <a:cs typeface="Montserrat"/>
                <a:sym typeface="Montserrat"/>
              </a:rPr>
              <a:t> needs for networking. Employees can share and access files with each other giving them processing power within each other. </a:t>
            </a:r>
            <a:endParaRPr>
              <a:latin typeface="Montserrat"/>
              <a:ea typeface="Montserrat"/>
              <a:cs typeface="Montserrat"/>
              <a:sym typeface="Montserrat"/>
            </a:endParaRPr>
          </a:p>
          <a:p>
            <a:pPr indent="-304958" lvl="0" marL="457200" rtl="0" algn="l">
              <a:lnSpc>
                <a:spcPct val="200000"/>
              </a:lnSpc>
              <a:spcBef>
                <a:spcPts val="0"/>
              </a:spcBef>
              <a:spcAft>
                <a:spcPts val="0"/>
              </a:spcAft>
              <a:buSzPct val="100000"/>
              <a:buFont typeface="Montserrat"/>
              <a:buChar char="-"/>
            </a:pPr>
            <a:r>
              <a:rPr lang="en">
                <a:latin typeface="Montserrat"/>
                <a:ea typeface="Montserrat"/>
                <a:cs typeface="Montserrat"/>
                <a:sym typeface="Montserrat"/>
              </a:rPr>
              <a:t>New peers can be uploaded and removed without interrupting the servers without impact on the </a:t>
            </a:r>
            <a:r>
              <a:rPr lang="en">
                <a:latin typeface="Montserrat"/>
                <a:ea typeface="Montserrat"/>
                <a:cs typeface="Montserrat"/>
                <a:sym typeface="Montserrat"/>
              </a:rPr>
              <a:t>existing</a:t>
            </a:r>
            <a:r>
              <a:rPr lang="en">
                <a:latin typeface="Montserrat"/>
                <a:ea typeface="Montserrat"/>
                <a:cs typeface="Montserrat"/>
                <a:sym typeface="Montserrat"/>
              </a:rPr>
              <a:t> network. </a:t>
            </a:r>
            <a:endParaRPr>
              <a:latin typeface="Montserrat"/>
              <a:ea typeface="Montserrat"/>
              <a:cs typeface="Montserrat"/>
              <a:sym typeface="Montserrat"/>
            </a:endParaRPr>
          </a:p>
          <a:p>
            <a:pPr indent="0" lvl="0" marL="457200" rtl="0" algn="l">
              <a:lnSpc>
                <a:spcPct val="200000"/>
              </a:lnSpc>
              <a:spcBef>
                <a:spcPts val="1200"/>
              </a:spcBef>
              <a:spcAft>
                <a:spcPts val="1200"/>
              </a:spcAft>
              <a:buNone/>
            </a:pPr>
            <a:r>
              <a:t/>
            </a:r>
            <a:endParaRPr>
              <a:latin typeface="Montserrat"/>
              <a:ea typeface="Montserrat"/>
              <a:cs typeface="Montserrat"/>
              <a:sym typeface="Montserrat"/>
            </a:endParaRPr>
          </a:p>
        </p:txBody>
      </p:sp>
      <p:pic>
        <p:nvPicPr>
          <p:cNvPr id="142" name="Google Shape;142;p14"/>
          <p:cNvPicPr preferRelativeResize="0"/>
          <p:nvPr/>
        </p:nvPicPr>
        <p:blipFill>
          <a:blip r:embed="rId3">
            <a:alphaModFix/>
          </a:blip>
          <a:stretch>
            <a:fillRect/>
          </a:stretch>
        </p:blipFill>
        <p:spPr>
          <a:xfrm>
            <a:off x="6522475" y="150275"/>
            <a:ext cx="1870125" cy="1052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052550" y="38220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 Design: (Peer-to-Peer) CONT..</a:t>
            </a:r>
            <a:endParaRPr/>
          </a:p>
          <a:p>
            <a:pPr indent="0" lvl="0" marL="0" rtl="0" algn="l">
              <a:spcBef>
                <a:spcPts val="0"/>
              </a:spcBef>
              <a:spcAft>
                <a:spcPts val="0"/>
              </a:spcAft>
              <a:buNone/>
            </a:pPr>
            <a:r>
              <a:t/>
            </a:r>
            <a:endParaRPr/>
          </a:p>
        </p:txBody>
      </p:sp>
      <p:sp>
        <p:nvSpPr>
          <p:cNvPr id="148" name="Google Shape;148;p15"/>
          <p:cNvSpPr txBox="1"/>
          <p:nvPr>
            <p:ph idx="1" type="body"/>
          </p:nvPr>
        </p:nvSpPr>
        <p:spPr>
          <a:xfrm>
            <a:off x="1297500" y="1405700"/>
            <a:ext cx="7650000" cy="3737700"/>
          </a:xfrm>
          <a:prstGeom prst="rect">
            <a:avLst/>
          </a:prstGeom>
        </p:spPr>
        <p:txBody>
          <a:bodyPr anchorCtr="0" anchor="t" bIns="91425" lIns="91425" spcFirstLastPara="1" rIns="91425" wrap="square" tIns="91425">
            <a:normAutofit lnSpcReduction="10000"/>
          </a:bodyPr>
          <a:lstStyle/>
          <a:p>
            <a:pPr indent="-311150" lvl="0" marL="457200" rtl="0" algn="l">
              <a:lnSpc>
                <a:spcPct val="200000"/>
              </a:lnSpc>
              <a:spcBef>
                <a:spcPts val="0"/>
              </a:spcBef>
              <a:spcAft>
                <a:spcPts val="0"/>
              </a:spcAft>
              <a:buSzPts val="1300"/>
              <a:buFont typeface="Montserrat"/>
              <a:buChar char="-"/>
            </a:pPr>
            <a:r>
              <a:rPr b="1" lang="en">
                <a:latin typeface="Montserrat"/>
                <a:ea typeface="Montserrat"/>
                <a:cs typeface="Montserrat"/>
                <a:sym typeface="Montserrat"/>
              </a:rPr>
              <a:t>Cost Efficient: </a:t>
            </a:r>
            <a:r>
              <a:rPr lang="en">
                <a:latin typeface="Montserrat"/>
                <a:ea typeface="Montserrat"/>
                <a:cs typeface="Montserrat"/>
                <a:sym typeface="Montserrat"/>
              </a:rPr>
              <a:t>The main importance of selecting Peer-to-Peer gives the company a more </a:t>
            </a:r>
            <a:r>
              <a:rPr b="1" lang="en">
                <a:latin typeface="Montserrat"/>
                <a:ea typeface="Montserrat"/>
                <a:cs typeface="Montserrat"/>
                <a:sym typeface="Montserrat"/>
              </a:rPr>
              <a:t>cost efficient </a:t>
            </a:r>
            <a:r>
              <a:rPr lang="en">
                <a:latin typeface="Montserrat"/>
                <a:ea typeface="Montserrat"/>
                <a:cs typeface="Montserrat"/>
                <a:sym typeface="Montserrat"/>
              </a:rPr>
              <a:t>approach to starting and launching their enterprise. </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Adopting a Peer-to-peer infrastructure will require a more hands-on approach for controlling data integrity and security within the XYZ Corp. which could be leaned on IT.</a:t>
            </a:r>
            <a:endParaRPr>
              <a:latin typeface="Montserrat"/>
              <a:ea typeface="Montserrat"/>
              <a:cs typeface="Montserrat"/>
              <a:sym typeface="Montserrat"/>
            </a:endParaRPr>
          </a:p>
          <a:p>
            <a:pPr indent="-311150" lvl="0" marL="457200" rtl="0" algn="l">
              <a:lnSpc>
                <a:spcPct val="200000"/>
              </a:lnSpc>
              <a:spcBef>
                <a:spcPts val="0"/>
              </a:spcBef>
              <a:spcAft>
                <a:spcPts val="0"/>
              </a:spcAft>
              <a:buSzPts val="1300"/>
              <a:buFont typeface="Montserrat"/>
              <a:buChar char="-"/>
            </a:pPr>
            <a:r>
              <a:rPr lang="en">
                <a:latin typeface="Montserrat"/>
                <a:ea typeface="Montserrat"/>
                <a:cs typeface="Montserrat"/>
                <a:sym typeface="Montserrat"/>
              </a:rPr>
              <a:t>Performance can be indicated by using high-end networking hardware to provide a stable and consistent internet flow within the company. </a:t>
            </a:r>
            <a:endParaRPr>
              <a:latin typeface="Montserrat"/>
              <a:ea typeface="Montserrat"/>
              <a:cs typeface="Montserrat"/>
              <a:sym typeface="Montserrat"/>
            </a:endParaRPr>
          </a:p>
          <a:p>
            <a:pPr indent="0" lvl="0" marL="457200" rtl="0" algn="l">
              <a:lnSpc>
                <a:spcPct val="200000"/>
              </a:lnSpc>
              <a:spcBef>
                <a:spcPts val="1200"/>
              </a:spcBef>
              <a:spcAft>
                <a:spcPts val="0"/>
              </a:spcAft>
              <a:buNone/>
            </a:pPr>
            <a:r>
              <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149" name="Google Shape;149;p15"/>
          <p:cNvPicPr preferRelativeResize="0"/>
          <p:nvPr/>
        </p:nvPicPr>
        <p:blipFill>
          <a:blip r:embed="rId3">
            <a:alphaModFix/>
          </a:blip>
          <a:stretch>
            <a:fillRect/>
          </a:stretch>
        </p:blipFill>
        <p:spPr>
          <a:xfrm>
            <a:off x="6522475" y="150275"/>
            <a:ext cx="1870125" cy="1052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Networking Hardware: Routers</a:t>
            </a:r>
            <a:endParaRPr/>
          </a:p>
        </p:txBody>
      </p:sp>
      <p:sp>
        <p:nvSpPr>
          <p:cNvPr id="155" name="Google Shape;155;p16"/>
          <p:cNvSpPr txBox="1"/>
          <p:nvPr>
            <p:ph idx="1" type="body"/>
          </p:nvPr>
        </p:nvSpPr>
        <p:spPr>
          <a:xfrm>
            <a:off x="1167575" y="1357925"/>
            <a:ext cx="7664400" cy="3639900"/>
          </a:xfrm>
          <a:prstGeom prst="rect">
            <a:avLst/>
          </a:prstGeom>
        </p:spPr>
        <p:txBody>
          <a:bodyPr anchorCtr="0" anchor="t" bIns="91425" lIns="91425" spcFirstLastPara="1" rIns="91425" wrap="square" tIns="91425">
            <a:normAutofit fontScale="92500"/>
          </a:bodyPr>
          <a:lstStyle/>
          <a:p>
            <a:pPr indent="0" lvl="0" marL="0" rtl="0" algn="l">
              <a:lnSpc>
                <a:spcPct val="200000"/>
              </a:lnSpc>
              <a:spcBef>
                <a:spcPts val="0"/>
              </a:spcBef>
              <a:spcAft>
                <a:spcPts val="0"/>
              </a:spcAft>
              <a:buNone/>
            </a:pPr>
            <a:r>
              <a:rPr lang="en"/>
              <a:t>Providing  XYZ. Corp with </a:t>
            </a:r>
            <a:r>
              <a:rPr lang="en"/>
              <a:t>sufficient</a:t>
            </a:r>
            <a:r>
              <a:rPr lang="en"/>
              <a:t> internet speeds, higher </a:t>
            </a:r>
            <a:r>
              <a:rPr lang="en"/>
              <a:t>bandwidth</a:t>
            </a:r>
            <a:r>
              <a:rPr lang="en"/>
              <a:t> and the appropriate networking devices </a:t>
            </a:r>
            <a:r>
              <a:rPr lang="en"/>
              <a:t>purchasing</a:t>
            </a:r>
            <a:r>
              <a:rPr lang="en"/>
              <a:t> the correct </a:t>
            </a:r>
            <a:r>
              <a:rPr lang="en"/>
              <a:t>router</a:t>
            </a:r>
            <a:r>
              <a:rPr lang="en"/>
              <a:t> is essential to wifi speeds and high-end functionality </a:t>
            </a:r>
            <a:r>
              <a:rPr lang="en"/>
              <a:t>within</a:t>
            </a:r>
            <a:r>
              <a:rPr lang="en"/>
              <a:t> XYZ Corp. </a:t>
            </a:r>
            <a:endParaRPr/>
          </a:p>
          <a:p>
            <a:pPr indent="0" lvl="0" marL="0" rtl="0" algn="l">
              <a:lnSpc>
                <a:spcPct val="200000"/>
              </a:lnSpc>
              <a:spcBef>
                <a:spcPts val="1200"/>
              </a:spcBef>
              <a:spcAft>
                <a:spcPts val="0"/>
              </a:spcAft>
              <a:buNone/>
            </a:pPr>
            <a:r>
              <a:rPr b="1" lang="en"/>
              <a:t>Asus RT-AX88U- </a:t>
            </a:r>
            <a:r>
              <a:rPr b="1" lang="en" u="sng">
                <a:solidFill>
                  <a:schemeClr val="hlink"/>
                </a:solidFill>
                <a:hlinkClick r:id="rId3"/>
              </a:rPr>
              <a:t>($249.99)</a:t>
            </a:r>
            <a:r>
              <a:rPr b="1" lang="en"/>
              <a:t> . </a:t>
            </a:r>
            <a:r>
              <a:rPr lang="en"/>
              <a:t>is an essential </a:t>
            </a:r>
            <a:r>
              <a:rPr lang="en"/>
              <a:t>router</a:t>
            </a:r>
            <a:r>
              <a:rPr lang="en"/>
              <a:t> that would be </a:t>
            </a:r>
            <a:r>
              <a:rPr lang="en"/>
              <a:t>sufficient</a:t>
            </a:r>
            <a:r>
              <a:rPr lang="en"/>
              <a:t> providing Dual-band Wifi 6 (802.11ax), up to 6000 mbps wireless speed and 8 Gigabit LAN ports. </a:t>
            </a:r>
            <a:endParaRPr/>
          </a:p>
          <a:p>
            <a:pPr indent="0" lvl="0" marL="0" rtl="0" algn="l">
              <a:lnSpc>
                <a:spcPct val="200000"/>
              </a:lnSpc>
              <a:spcBef>
                <a:spcPts val="1200"/>
              </a:spcBef>
              <a:spcAft>
                <a:spcPts val="0"/>
              </a:spcAft>
              <a:buNone/>
            </a:pPr>
            <a:r>
              <a:rPr lang="en"/>
              <a:t>Opposed to selecting the </a:t>
            </a:r>
            <a:r>
              <a:rPr b="1" lang="en"/>
              <a:t>Netgear </a:t>
            </a:r>
            <a:r>
              <a:rPr b="1" lang="en"/>
              <a:t>Nighthawk</a:t>
            </a:r>
            <a:r>
              <a:rPr b="1" lang="en"/>
              <a:t> RAX50 </a:t>
            </a:r>
            <a:r>
              <a:rPr b="1" lang="en" u="sng">
                <a:solidFill>
                  <a:schemeClr val="hlink"/>
                </a:solidFill>
                <a:hlinkClick r:id="rId4"/>
              </a:rPr>
              <a:t>($179.99)</a:t>
            </a:r>
            <a:r>
              <a:rPr b="1" lang="en"/>
              <a:t> which provides slower 4500  mbps and only 4 Gigabit Lan ports.</a:t>
            </a:r>
            <a:endParaRPr b="1"/>
          </a:p>
          <a:p>
            <a:pPr indent="0" lvl="0" marL="0" rtl="0" algn="l">
              <a:lnSpc>
                <a:spcPct val="200000"/>
              </a:lnSpc>
              <a:spcBef>
                <a:spcPts val="1200"/>
              </a:spcBef>
              <a:spcAft>
                <a:spcPts val="1200"/>
              </a:spcAft>
              <a:buNone/>
            </a:pPr>
            <a:r>
              <a:rPr b="1" lang="en"/>
              <a:t>Providing</a:t>
            </a:r>
            <a:r>
              <a:rPr b="1" lang="en"/>
              <a:t> the company with a Wifi 6 </a:t>
            </a:r>
            <a:r>
              <a:rPr b="1" lang="en"/>
              <a:t>router</a:t>
            </a:r>
            <a:r>
              <a:rPr b="1" lang="en"/>
              <a:t> and high-end internet speeds can ensure a user-friendly interface setup that can provide strong </a:t>
            </a:r>
            <a:r>
              <a:rPr b="1" lang="en"/>
              <a:t>performance</a:t>
            </a:r>
            <a:r>
              <a:rPr b="1" lang="en"/>
              <a:t> with multiple connected devices. </a:t>
            </a:r>
            <a:endParaRPr b="1"/>
          </a:p>
        </p:txBody>
      </p:sp>
      <p:pic>
        <p:nvPicPr>
          <p:cNvPr id="156" name="Google Shape;156;p16"/>
          <p:cNvPicPr preferRelativeResize="0"/>
          <p:nvPr/>
        </p:nvPicPr>
        <p:blipFill>
          <a:blip r:embed="rId5">
            <a:alphaModFix/>
          </a:blip>
          <a:stretch>
            <a:fillRect/>
          </a:stretch>
        </p:blipFill>
        <p:spPr>
          <a:xfrm>
            <a:off x="6327158" y="59150"/>
            <a:ext cx="2217326" cy="129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124100" y="382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Networking Hardware: Switches</a:t>
            </a:r>
            <a:endParaRPr/>
          </a:p>
        </p:txBody>
      </p:sp>
      <p:sp>
        <p:nvSpPr>
          <p:cNvPr id="162" name="Google Shape;162;p17"/>
          <p:cNvSpPr txBox="1"/>
          <p:nvPr>
            <p:ph idx="1" type="body"/>
          </p:nvPr>
        </p:nvSpPr>
        <p:spPr>
          <a:xfrm>
            <a:off x="947925" y="1438850"/>
            <a:ext cx="7596600" cy="33354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b="1" lang="en"/>
              <a:t>A NetGear 52-port GS752TP-</a:t>
            </a:r>
            <a:r>
              <a:rPr lang="en"/>
              <a:t> </a:t>
            </a:r>
            <a:r>
              <a:rPr lang="en" u="sng">
                <a:solidFill>
                  <a:schemeClr val="hlink"/>
                </a:solidFill>
                <a:hlinkClick r:id="rId3"/>
              </a:rPr>
              <a:t>($683)</a:t>
            </a:r>
            <a:r>
              <a:rPr lang="en"/>
              <a:t> provides a 52 ports of Gigabit  with high port density which is compatible for P2P networking with multiple devices. The NetGear G2752TP enables PoE capability that can power </a:t>
            </a:r>
            <a:r>
              <a:rPr lang="en"/>
              <a:t>phones</a:t>
            </a:r>
            <a:r>
              <a:rPr lang="en"/>
              <a:t> and </a:t>
            </a:r>
            <a:r>
              <a:rPr lang="en"/>
              <a:t>wireless</a:t>
            </a:r>
            <a:r>
              <a:rPr lang="en"/>
              <a:t> access points which could be essential in a medium sized enterprise. </a:t>
            </a:r>
            <a:endParaRPr/>
          </a:p>
          <a:p>
            <a:pPr indent="-311150" lvl="0" marL="457200" rtl="0" algn="l">
              <a:lnSpc>
                <a:spcPct val="200000"/>
              </a:lnSpc>
              <a:spcBef>
                <a:spcPts val="0"/>
              </a:spcBef>
              <a:spcAft>
                <a:spcPts val="0"/>
              </a:spcAft>
              <a:buSzPts val="1300"/>
              <a:buChar char="-"/>
            </a:pPr>
            <a:r>
              <a:rPr lang="en"/>
              <a:t>Selecting a NetGear that has only 8-10 ports would be less </a:t>
            </a:r>
            <a:r>
              <a:rPr lang="en"/>
              <a:t>sufficient</a:t>
            </a:r>
            <a:r>
              <a:rPr lang="en"/>
              <a:t> for the </a:t>
            </a:r>
            <a:r>
              <a:rPr lang="en"/>
              <a:t>infrastructure</a:t>
            </a:r>
            <a:r>
              <a:rPr lang="en"/>
              <a:t> </a:t>
            </a:r>
            <a:r>
              <a:rPr lang="en"/>
              <a:t>within</a:t>
            </a:r>
            <a:r>
              <a:rPr lang="en"/>
              <a:t> XYZ Corp. Deciding to choose a switch with higher port density can </a:t>
            </a:r>
            <a:r>
              <a:rPr lang="en"/>
              <a:t>contribute</a:t>
            </a:r>
            <a:r>
              <a:rPr lang="en"/>
              <a:t> to controlling a more faster and easier flowing internet within the company. </a:t>
            </a:r>
            <a:endParaRPr/>
          </a:p>
        </p:txBody>
      </p:sp>
      <p:pic>
        <p:nvPicPr>
          <p:cNvPr id="163" name="Google Shape;163;p17"/>
          <p:cNvPicPr preferRelativeResize="0"/>
          <p:nvPr/>
        </p:nvPicPr>
        <p:blipFill>
          <a:blip r:embed="rId4">
            <a:alphaModFix/>
          </a:blip>
          <a:stretch>
            <a:fillRect/>
          </a:stretch>
        </p:blipFill>
        <p:spPr>
          <a:xfrm>
            <a:off x="6327158" y="59150"/>
            <a:ext cx="2217326" cy="1298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973800" y="3821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Networking Hardware: Wireless Access Point</a:t>
            </a:r>
            <a:endParaRPr/>
          </a:p>
        </p:txBody>
      </p:sp>
      <p:sp>
        <p:nvSpPr>
          <p:cNvPr id="169" name="Google Shape;169;p18"/>
          <p:cNvSpPr txBox="1"/>
          <p:nvPr>
            <p:ph idx="1" type="body"/>
          </p:nvPr>
        </p:nvSpPr>
        <p:spPr>
          <a:xfrm>
            <a:off x="1040400" y="1440400"/>
            <a:ext cx="7423200" cy="3472500"/>
          </a:xfrm>
          <a:prstGeom prst="rect">
            <a:avLst/>
          </a:prstGeom>
        </p:spPr>
        <p:txBody>
          <a:bodyPr anchorCtr="0" anchor="t" bIns="91425" lIns="91425" spcFirstLastPara="1" rIns="91425" wrap="square" tIns="91425">
            <a:normAutofit lnSpcReduction="10000"/>
          </a:bodyPr>
          <a:lstStyle/>
          <a:p>
            <a:pPr indent="-330200" lvl="0" marL="457200" rtl="0" algn="l">
              <a:lnSpc>
                <a:spcPct val="200000"/>
              </a:lnSpc>
              <a:spcBef>
                <a:spcPts val="0"/>
              </a:spcBef>
              <a:spcAft>
                <a:spcPts val="0"/>
              </a:spcAft>
              <a:buSzPts val="1600"/>
              <a:buChar char="-"/>
            </a:pPr>
            <a:r>
              <a:rPr lang="en" sz="1600"/>
              <a:t>Wireless Access points are essential for extending </a:t>
            </a:r>
            <a:r>
              <a:rPr lang="en" sz="1600"/>
              <a:t>wireless</a:t>
            </a:r>
            <a:r>
              <a:rPr lang="en" sz="1600"/>
              <a:t> </a:t>
            </a:r>
            <a:r>
              <a:rPr lang="en" sz="1600"/>
              <a:t>network</a:t>
            </a:r>
            <a:r>
              <a:rPr lang="en" sz="1600"/>
              <a:t> throughout the enterprise. </a:t>
            </a:r>
            <a:endParaRPr sz="1600"/>
          </a:p>
          <a:p>
            <a:pPr indent="-330200" lvl="0" marL="457200" rtl="0" algn="l">
              <a:lnSpc>
                <a:spcPct val="200000"/>
              </a:lnSpc>
              <a:spcBef>
                <a:spcPts val="0"/>
              </a:spcBef>
              <a:spcAft>
                <a:spcPts val="0"/>
              </a:spcAft>
              <a:buSzPts val="1600"/>
              <a:buChar char="-"/>
            </a:pPr>
            <a:r>
              <a:rPr lang="en" sz="1600"/>
              <a:t>The </a:t>
            </a:r>
            <a:r>
              <a:rPr b="1" lang="en" sz="1600"/>
              <a:t>Ubiquiti UniFi 6 Lite </a:t>
            </a:r>
            <a:r>
              <a:rPr b="1" lang="en" sz="1600" u="sng">
                <a:solidFill>
                  <a:schemeClr val="hlink"/>
                </a:solidFill>
                <a:hlinkClick r:id="rId3"/>
              </a:rPr>
              <a:t>($159)</a:t>
            </a:r>
            <a:r>
              <a:rPr lang="en" sz="1600"/>
              <a:t> is  Wi-Fi 6 support for faster speeds, dual-band operation up to 5 GHz and are designed for easy installation on walls or </a:t>
            </a:r>
            <a:r>
              <a:rPr lang="en" sz="1600"/>
              <a:t>ceilings. </a:t>
            </a:r>
            <a:endParaRPr sz="1600"/>
          </a:p>
          <a:p>
            <a:pPr indent="-330200" lvl="0" marL="457200" rtl="0" algn="l">
              <a:lnSpc>
                <a:spcPct val="200000"/>
              </a:lnSpc>
              <a:spcBef>
                <a:spcPts val="0"/>
              </a:spcBef>
              <a:spcAft>
                <a:spcPts val="0"/>
              </a:spcAft>
              <a:buSzPts val="1600"/>
              <a:buChar char="-"/>
            </a:pPr>
            <a:r>
              <a:t/>
            </a:r>
            <a:endParaRPr sz="1600"/>
          </a:p>
          <a:p>
            <a:pPr indent="0" lvl="0" marL="457200" rtl="0" algn="l">
              <a:lnSpc>
                <a:spcPct val="200000"/>
              </a:lnSpc>
              <a:spcBef>
                <a:spcPts val="1200"/>
              </a:spcBef>
              <a:spcAft>
                <a:spcPts val="1200"/>
              </a:spcAft>
              <a:buNone/>
            </a:pPr>
            <a:r>
              <a:t/>
            </a:r>
            <a:endParaRPr sz="1600"/>
          </a:p>
        </p:txBody>
      </p:sp>
      <p:pic>
        <p:nvPicPr>
          <p:cNvPr id="170" name="Google Shape;170;p18"/>
          <p:cNvPicPr preferRelativeResize="0"/>
          <p:nvPr/>
        </p:nvPicPr>
        <p:blipFill>
          <a:blip r:embed="rId4">
            <a:alphaModFix/>
          </a:blip>
          <a:stretch>
            <a:fillRect/>
          </a:stretch>
        </p:blipFill>
        <p:spPr>
          <a:xfrm>
            <a:off x="7954874" y="215074"/>
            <a:ext cx="1131300" cy="113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Internet Connection:</a:t>
            </a:r>
            <a:endParaRPr/>
          </a:p>
        </p:txBody>
      </p:sp>
      <p:sp>
        <p:nvSpPr>
          <p:cNvPr id="176" name="Google Shape;176;p19"/>
          <p:cNvSpPr txBox="1"/>
          <p:nvPr>
            <p:ph idx="1" type="body"/>
          </p:nvPr>
        </p:nvSpPr>
        <p:spPr>
          <a:xfrm>
            <a:off x="1297500" y="1567550"/>
            <a:ext cx="7430400" cy="3449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018"/>
              <a:buNone/>
            </a:pPr>
            <a:r>
              <a:rPr lang="en" sz="1202"/>
              <a:t>-Providing both the router and switch with Cat6a ethernet cables will providing stability of speeds up to 10 gbps up to 100 meters which is crucial for a medium-sized company looking to cover tracks </a:t>
            </a:r>
            <a:r>
              <a:rPr lang="en" sz="1202"/>
              <a:t>across</a:t>
            </a:r>
            <a:r>
              <a:rPr lang="en" sz="1202"/>
              <a:t> the enterprise. </a:t>
            </a:r>
            <a:endParaRPr sz="1202"/>
          </a:p>
          <a:p>
            <a:pPr indent="0" lvl="0" marL="0" rtl="0" algn="l">
              <a:lnSpc>
                <a:spcPct val="200000"/>
              </a:lnSpc>
              <a:spcBef>
                <a:spcPts val="1200"/>
              </a:spcBef>
              <a:spcAft>
                <a:spcPts val="0"/>
              </a:spcAft>
              <a:buSzPts val="1018"/>
              <a:buNone/>
            </a:pPr>
            <a:r>
              <a:rPr lang="en" sz="1202"/>
              <a:t>- Enabling wired in connections provides to higher end speeds of internet throughout the enterprise as opposed to selecting just wireless internet connection. Using Patch Panels can help for efficient cable management. </a:t>
            </a:r>
            <a:endParaRPr sz="1202"/>
          </a:p>
          <a:p>
            <a:pPr indent="0" lvl="0" marL="0" rtl="0" algn="l">
              <a:lnSpc>
                <a:spcPct val="200000"/>
              </a:lnSpc>
              <a:spcBef>
                <a:spcPts val="1200"/>
              </a:spcBef>
              <a:spcAft>
                <a:spcPts val="1200"/>
              </a:spcAft>
              <a:buSzPts val="1018"/>
              <a:buNone/>
            </a:pPr>
            <a:r>
              <a:rPr lang="en" sz="1202"/>
              <a:t>-The </a:t>
            </a:r>
            <a:r>
              <a:rPr lang="en" sz="1202"/>
              <a:t>benefit</a:t>
            </a:r>
            <a:r>
              <a:rPr lang="en" sz="1202"/>
              <a:t> of the </a:t>
            </a:r>
            <a:r>
              <a:rPr b="1" lang="en" sz="1202"/>
              <a:t> NetGear GS752TP is it supports 2 SFP ports for faster fiber connections with gigabit ports that can also be compatible with a wide range of cables such as Cat5e, Cat6, or Cat6a cables.</a:t>
            </a:r>
            <a:endParaRPr sz="1202"/>
          </a:p>
        </p:txBody>
      </p:sp>
      <p:pic>
        <p:nvPicPr>
          <p:cNvPr id="177" name="Google Shape;177;p19"/>
          <p:cNvPicPr preferRelativeResize="0"/>
          <p:nvPr/>
        </p:nvPicPr>
        <p:blipFill>
          <a:blip r:embed="rId3">
            <a:alphaModFix/>
          </a:blip>
          <a:stretch>
            <a:fillRect/>
          </a:stretch>
        </p:blipFill>
        <p:spPr>
          <a:xfrm>
            <a:off x="5676000" y="57774"/>
            <a:ext cx="1913325" cy="143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Security and Segmentation:</a:t>
            </a:r>
            <a:endParaRPr/>
          </a:p>
        </p:txBody>
      </p:sp>
      <p:sp>
        <p:nvSpPr>
          <p:cNvPr id="183" name="Google Shape;183;p20"/>
          <p:cNvSpPr txBox="1"/>
          <p:nvPr>
            <p:ph idx="1" type="body"/>
          </p:nvPr>
        </p:nvSpPr>
        <p:spPr>
          <a:xfrm>
            <a:off x="1040400" y="1567550"/>
            <a:ext cx="7296300" cy="33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-Selecting Firewall solutions such as </a:t>
            </a:r>
            <a:r>
              <a:rPr b="1" lang="en"/>
              <a:t>Fortinet Fortigate</a:t>
            </a:r>
            <a:r>
              <a:rPr lang="en"/>
              <a:t> secures </a:t>
            </a:r>
            <a:r>
              <a:rPr lang="en"/>
              <a:t>networking</a:t>
            </a:r>
            <a:r>
              <a:rPr lang="en"/>
              <a:t> and sensitive data with an integrated </a:t>
            </a:r>
            <a:r>
              <a:rPr lang="en"/>
              <a:t>Intrusion</a:t>
            </a:r>
            <a:r>
              <a:rPr lang="en"/>
              <a:t> Preventions System provided with anti-malware </a:t>
            </a:r>
            <a:r>
              <a:rPr lang="en"/>
              <a:t>protection</a:t>
            </a:r>
            <a:r>
              <a:rPr lang="en"/>
              <a:t> perfect for a medium sized toi larger network. This solution provides comprehensive security features protecting against a variety of threats. </a:t>
            </a:r>
            <a:endParaRPr/>
          </a:p>
          <a:p>
            <a:pPr indent="0" lvl="0" marL="0" rtl="0" algn="l">
              <a:spcBef>
                <a:spcPts val="1200"/>
              </a:spcBef>
              <a:spcAft>
                <a:spcPts val="0"/>
              </a:spcAft>
              <a:buNone/>
            </a:pPr>
            <a:r>
              <a:rPr lang="en"/>
              <a:t>- A VPN </a:t>
            </a:r>
            <a:r>
              <a:rPr lang="en"/>
              <a:t>solution</a:t>
            </a:r>
            <a:r>
              <a:rPr lang="en"/>
              <a:t> could be leaning towards using </a:t>
            </a:r>
            <a:r>
              <a:rPr b="1" lang="en"/>
              <a:t>Nordlayer </a:t>
            </a:r>
            <a:r>
              <a:rPr lang="en"/>
              <a:t>that is an easy to use user-</a:t>
            </a:r>
            <a:r>
              <a:rPr lang="en"/>
              <a:t>friendly</a:t>
            </a:r>
            <a:r>
              <a:rPr lang="en"/>
              <a:t> interface with cross-</a:t>
            </a:r>
            <a:r>
              <a:rPr lang="en"/>
              <a:t>platform</a:t>
            </a:r>
            <a:r>
              <a:rPr lang="en"/>
              <a:t> support that has dedicated IP addresses and </a:t>
            </a:r>
            <a:r>
              <a:rPr lang="en"/>
              <a:t>access</a:t>
            </a:r>
            <a:r>
              <a:rPr lang="en"/>
              <a:t> control. Strong encryption and </a:t>
            </a:r>
            <a:r>
              <a:rPr lang="en"/>
              <a:t>security</a:t>
            </a:r>
            <a:r>
              <a:rPr lang="en"/>
              <a:t> features. </a:t>
            </a:r>
            <a:endParaRPr/>
          </a:p>
          <a:p>
            <a:pPr indent="0" lvl="0" marL="0" rtl="0" algn="l">
              <a:spcBef>
                <a:spcPts val="1200"/>
              </a:spcBef>
              <a:spcAft>
                <a:spcPts val="1200"/>
              </a:spcAft>
              <a:buNone/>
            </a:pPr>
            <a:r>
              <a:rPr lang="en"/>
              <a:t>-Implementing these security </a:t>
            </a:r>
            <a:r>
              <a:rPr lang="en"/>
              <a:t>solutions</a:t>
            </a:r>
            <a:r>
              <a:rPr lang="en"/>
              <a:t> will provide a solid foundation for data integrity within XYZ Corp. ensuring for a secure </a:t>
            </a:r>
            <a:r>
              <a:rPr lang="en"/>
              <a:t>network</a:t>
            </a:r>
            <a:r>
              <a:rPr lang="en"/>
              <a:t> </a:t>
            </a:r>
            <a:r>
              <a:rPr lang="en"/>
              <a:t>infrastructure</a:t>
            </a:r>
            <a:r>
              <a:rPr lang="en"/>
              <a:t> within this medium sized enterprise. </a:t>
            </a:r>
            <a:endParaRPr sz="1400"/>
          </a:p>
        </p:txBody>
      </p:sp>
      <p:pic>
        <p:nvPicPr>
          <p:cNvPr id="184" name="Google Shape;184;p20"/>
          <p:cNvPicPr preferRelativeResize="0"/>
          <p:nvPr/>
        </p:nvPicPr>
        <p:blipFill>
          <a:blip r:embed="rId3">
            <a:alphaModFix/>
          </a:blip>
          <a:stretch>
            <a:fillRect/>
          </a:stretch>
        </p:blipFill>
        <p:spPr>
          <a:xfrm>
            <a:off x="5780025" y="91375"/>
            <a:ext cx="2710650" cy="134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Growth and P</a:t>
            </a:r>
            <a:r>
              <a:rPr lang="en"/>
              <a:t>ossibilities</a:t>
            </a:r>
            <a:endParaRPr/>
          </a:p>
        </p:txBody>
      </p:sp>
      <p:sp>
        <p:nvSpPr>
          <p:cNvPr id="190" name="Google Shape;190;p21"/>
          <p:cNvSpPr txBox="1"/>
          <p:nvPr>
            <p:ph idx="1" type="body"/>
          </p:nvPr>
        </p:nvSpPr>
        <p:spPr>
          <a:xfrm>
            <a:off x="913250" y="1567550"/>
            <a:ext cx="7537200" cy="335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-Scaling the company within the future could consist on a switch to </a:t>
            </a:r>
            <a:r>
              <a:rPr lang="en"/>
              <a:t>Client</a:t>
            </a:r>
            <a:r>
              <a:rPr lang="en"/>
              <a:t> to Server Architecture based on a rise in employees.</a:t>
            </a:r>
            <a:endParaRPr/>
          </a:p>
          <a:p>
            <a:pPr indent="0" lvl="0" marL="0" rtl="0" algn="l">
              <a:spcBef>
                <a:spcPts val="1200"/>
              </a:spcBef>
              <a:spcAft>
                <a:spcPts val="0"/>
              </a:spcAft>
              <a:buNone/>
            </a:pPr>
            <a:r>
              <a:rPr lang="en"/>
              <a:t>-Considering </a:t>
            </a:r>
            <a:r>
              <a:rPr lang="en"/>
              <a:t>Metropolitan</a:t>
            </a:r>
            <a:r>
              <a:rPr lang="en"/>
              <a:t> Area </a:t>
            </a:r>
            <a:r>
              <a:rPr lang="en"/>
              <a:t>Networks</a:t>
            </a:r>
            <a:r>
              <a:rPr lang="en"/>
              <a:t> and Wide Area </a:t>
            </a:r>
            <a:r>
              <a:rPr lang="en"/>
              <a:t>Networks</a:t>
            </a:r>
            <a:r>
              <a:rPr lang="en"/>
              <a:t> can vary on the global and national </a:t>
            </a:r>
            <a:r>
              <a:rPr lang="en"/>
              <a:t>expansion</a:t>
            </a:r>
            <a:r>
              <a:rPr lang="en"/>
              <a:t> of the company. </a:t>
            </a:r>
            <a:endParaRPr/>
          </a:p>
          <a:p>
            <a:pPr indent="0" lvl="0" marL="0" rtl="0" algn="l">
              <a:spcBef>
                <a:spcPts val="1200"/>
              </a:spcBef>
              <a:spcAft>
                <a:spcPts val="1200"/>
              </a:spcAft>
              <a:buNone/>
            </a:pPr>
            <a:r>
              <a:rPr b="1" lang="en" sz="1400"/>
              <a:t>Conclusion:</a:t>
            </a:r>
            <a:r>
              <a:rPr lang="en" sz="1400"/>
              <a:t> Selecting P2P networking gives a more </a:t>
            </a:r>
            <a:r>
              <a:rPr lang="en" sz="1400"/>
              <a:t>scalable</a:t>
            </a:r>
            <a:r>
              <a:rPr lang="en" sz="1400"/>
              <a:t> approach to starting the company and creating a more </a:t>
            </a:r>
            <a:r>
              <a:rPr lang="en" sz="1400"/>
              <a:t>relaxed</a:t>
            </a:r>
            <a:r>
              <a:rPr lang="en" sz="1400"/>
              <a:t> and user-friendly </a:t>
            </a:r>
            <a:r>
              <a:rPr lang="en" sz="1400"/>
              <a:t>networking</a:t>
            </a:r>
            <a:r>
              <a:rPr lang="en" sz="1400"/>
              <a:t> environment. Providing the essential IT support and </a:t>
            </a:r>
            <a:r>
              <a:rPr lang="en" sz="1400"/>
              <a:t>security</a:t>
            </a:r>
            <a:r>
              <a:rPr lang="en" sz="1400"/>
              <a:t> </a:t>
            </a:r>
            <a:r>
              <a:rPr lang="en" sz="1400"/>
              <a:t>measurements</a:t>
            </a:r>
            <a:r>
              <a:rPr lang="en" sz="1400"/>
              <a:t> can help to </a:t>
            </a:r>
            <a:r>
              <a:rPr lang="en" sz="1400"/>
              <a:t>instill</a:t>
            </a:r>
            <a:r>
              <a:rPr lang="en" sz="1400"/>
              <a:t> a </a:t>
            </a:r>
            <a:r>
              <a:rPr lang="en" sz="1400"/>
              <a:t>positive</a:t>
            </a:r>
            <a:r>
              <a:rPr lang="en" sz="1400"/>
              <a:t> and cultivating working enterprise. </a:t>
            </a:r>
            <a:endParaRPr sz="1400"/>
          </a:p>
        </p:txBody>
      </p:sp>
      <p:pic>
        <p:nvPicPr>
          <p:cNvPr id="191" name="Google Shape;191;p21"/>
          <p:cNvPicPr preferRelativeResize="0"/>
          <p:nvPr/>
        </p:nvPicPr>
        <p:blipFill>
          <a:blip r:embed="rId3">
            <a:alphaModFix/>
          </a:blip>
          <a:stretch>
            <a:fillRect/>
          </a:stretch>
        </p:blipFill>
        <p:spPr>
          <a:xfrm>
            <a:off x="6786750" y="104050"/>
            <a:ext cx="2106650" cy="120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