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59" r:id="rId6"/>
    <p:sldId id="262" r:id="rId7"/>
    <p:sldId id="263" r:id="rId8"/>
    <p:sldId id="258" r:id="rId9"/>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p:scale>
          <a:sx n="100" d="100"/>
          <a:sy n="100" d="100"/>
        </p:scale>
        <p:origin x="2670"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8125303-A746-4456-9118-6D9D61EAC632}" type="datetimeFigureOut">
              <a:rPr lang="es-CO" smtClean="0"/>
              <a:t>12/09/2020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6410F87-5CD8-418C-8788-866ABC163010}" type="slidenum">
              <a:rPr lang="es-CO" smtClean="0"/>
              <a:t>‹Nº›</a:t>
            </a:fld>
            <a:endParaRPr lang="es-CO"/>
          </a:p>
        </p:txBody>
      </p:sp>
    </p:spTree>
    <p:extLst>
      <p:ext uri="{BB962C8B-B14F-4D97-AF65-F5344CB8AC3E}">
        <p14:creationId xmlns:p14="http://schemas.microsoft.com/office/powerpoint/2010/main" val="400013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8125303-A746-4456-9118-6D9D61EAC632}" type="datetimeFigureOut">
              <a:rPr lang="es-CO" smtClean="0"/>
              <a:t>12/09/2020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6410F87-5CD8-418C-8788-866ABC163010}" type="slidenum">
              <a:rPr lang="es-CO" smtClean="0"/>
              <a:t>‹Nº›</a:t>
            </a:fld>
            <a:endParaRPr lang="es-CO"/>
          </a:p>
        </p:txBody>
      </p:sp>
    </p:spTree>
    <p:extLst>
      <p:ext uri="{BB962C8B-B14F-4D97-AF65-F5344CB8AC3E}">
        <p14:creationId xmlns:p14="http://schemas.microsoft.com/office/powerpoint/2010/main" val="2361731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8125303-A746-4456-9118-6D9D61EAC632}" type="datetimeFigureOut">
              <a:rPr lang="es-CO" smtClean="0"/>
              <a:t>12/09/2020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6410F87-5CD8-418C-8788-866ABC163010}" type="slidenum">
              <a:rPr lang="es-CO" smtClean="0"/>
              <a:t>‹Nº›</a:t>
            </a:fld>
            <a:endParaRPr lang="es-CO"/>
          </a:p>
        </p:txBody>
      </p:sp>
    </p:spTree>
    <p:extLst>
      <p:ext uri="{BB962C8B-B14F-4D97-AF65-F5344CB8AC3E}">
        <p14:creationId xmlns:p14="http://schemas.microsoft.com/office/powerpoint/2010/main" val="3445330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8125303-A746-4456-9118-6D9D61EAC632}" type="datetimeFigureOut">
              <a:rPr lang="es-CO" smtClean="0"/>
              <a:t>12/09/2020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6410F87-5CD8-418C-8788-866ABC163010}" type="slidenum">
              <a:rPr lang="es-CO" smtClean="0"/>
              <a:t>‹Nº›</a:t>
            </a:fld>
            <a:endParaRPr lang="es-CO"/>
          </a:p>
        </p:txBody>
      </p:sp>
    </p:spTree>
    <p:extLst>
      <p:ext uri="{BB962C8B-B14F-4D97-AF65-F5344CB8AC3E}">
        <p14:creationId xmlns:p14="http://schemas.microsoft.com/office/powerpoint/2010/main" val="2596933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8125303-A746-4456-9118-6D9D61EAC632}" type="datetimeFigureOut">
              <a:rPr lang="es-CO" smtClean="0"/>
              <a:t>12/09/2020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6410F87-5CD8-418C-8788-866ABC163010}" type="slidenum">
              <a:rPr lang="es-CO" smtClean="0"/>
              <a:t>‹Nº›</a:t>
            </a:fld>
            <a:endParaRPr lang="es-CO"/>
          </a:p>
        </p:txBody>
      </p:sp>
    </p:spTree>
    <p:extLst>
      <p:ext uri="{BB962C8B-B14F-4D97-AF65-F5344CB8AC3E}">
        <p14:creationId xmlns:p14="http://schemas.microsoft.com/office/powerpoint/2010/main" val="641349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8125303-A746-4456-9118-6D9D61EAC632}" type="datetimeFigureOut">
              <a:rPr lang="es-CO" smtClean="0"/>
              <a:t>12/09/2020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6410F87-5CD8-418C-8788-866ABC163010}" type="slidenum">
              <a:rPr lang="es-CO" smtClean="0"/>
              <a:t>‹Nº›</a:t>
            </a:fld>
            <a:endParaRPr lang="es-CO"/>
          </a:p>
        </p:txBody>
      </p:sp>
    </p:spTree>
    <p:extLst>
      <p:ext uri="{BB962C8B-B14F-4D97-AF65-F5344CB8AC3E}">
        <p14:creationId xmlns:p14="http://schemas.microsoft.com/office/powerpoint/2010/main" val="278937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472381" y="3340100"/>
            <a:ext cx="2901255" cy="4912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3471863" y="3340100"/>
            <a:ext cx="2915543" cy="4912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8125303-A746-4456-9118-6D9D61EAC632}" type="datetimeFigureOut">
              <a:rPr lang="es-CO" smtClean="0"/>
              <a:t>12/09/2020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76410F87-5CD8-418C-8788-866ABC163010}" type="slidenum">
              <a:rPr lang="es-CO" smtClean="0"/>
              <a:t>‹Nº›</a:t>
            </a:fld>
            <a:endParaRPr lang="es-CO"/>
          </a:p>
        </p:txBody>
      </p:sp>
    </p:spTree>
    <p:extLst>
      <p:ext uri="{BB962C8B-B14F-4D97-AF65-F5344CB8AC3E}">
        <p14:creationId xmlns:p14="http://schemas.microsoft.com/office/powerpoint/2010/main" val="352396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8125303-A746-4456-9118-6D9D61EAC632}" type="datetimeFigureOut">
              <a:rPr lang="es-CO" smtClean="0"/>
              <a:t>12/09/2020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76410F87-5CD8-418C-8788-866ABC163010}" type="slidenum">
              <a:rPr lang="es-CO" smtClean="0"/>
              <a:t>‹Nº›</a:t>
            </a:fld>
            <a:endParaRPr lang="es-CO"/>
          </a:p>
        </p:txBody>
      </p:sp>
    </p:spTree>
    <p:extLst>
      <p:ext uri="{BB962C8B-B14F-4D97-AF65-F5344CB8AC3E}">
        <p14:creationId xmlns:p14="http://schemas.microsoft.com/office/powerpoint/2010/main" val="238761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25303-A746-4456-9118-6D9D61EAC632}" type="datetimeFigureOut">
              <a:rPr lang="es-CO" smtClean="0"/>
              <a:t>12/09/2020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76410F87-5CD8-418C-8788-866ABC163010}" type="slidenum">
              <a:rPr lang="es-CO" smtClean="0"/>
              <a:t>‹Nº›</a:t>
            </a:fld>
            <a:endParaRPr lang="es-CO"/>
          </a:p>
        </p:txBody>
      </p:sp>
    </p:spTree>
    <p:extLst>
      <p:ext uri="{BB962C8B-B14F-4D97-AF65-F5344CB8AC3E}">
        <p14:creationId xmlns:p14="http://schemas.microsoft.com/office/powerpoint/2010/main" val="250511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8125303-A746-4456-9118-6D9D61EAC632}" type="datetimeFigureOut">
              <a:rPr lang="es-CO" smtClean="0"/>
              <a:t>12/09/2020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6410F87-5CD8-418C-8788-866ABC163010}" type="slidenum">
              <a:rPr lang="es-CO" smtClean="0"/>
              <a:t>‹Nº›</a:t>
            </a:fld>
            <a:endParaRPr lang="es-CO"/>
          </a:p>
        </p:txBody>
      </p:sp>
    </p:spTree>
    <p:extLst>
      <p:ext uri="{BB962C8B-B14F-4D97-AF65-F5344CB8AC3E}">
        <p14:creationId xmlns:p14="http://schemas.microsoft.com/office/powerpoint/2010/main" val="2446483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8125303-A746-4456-9118-6D9D61EAC632}" type="datetimeFigureOut">
              <a:rPr lang="es-CO" smtClean="0"/>
              <a:t>12/09/2020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6410F87-5CD8-418C-8788-866ABC163010}" type="slidenum">
              <a:rPr lang="es-CO" smtClean="0"/>
              <a:t>‹Nº›</a:t>
            </a:fld>
            <a:endParaRPr lang="es-CO"/>
          </a:p>
        </p:txBody>
      </p:sp>
    </p:spTree>
    <p:extLst>
      <p:ext uri="{BB962C8B-B14F-4D97-AF65-F5344CB8AC3E}">
        <p14:creationId xmlns:p14="http://schemas.microsoft.com/office/powerpoint/2010/main" val="3176717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88125303-A746-4456-9118-6D9D61EAC632}" type="datetimeFigureOut">
              <a:rPr lang="es-CO" smtClean="0"/>
              <a:t>12/09/2020</a:t>
            </a:fld>
            <a:endParaRPr lang="es-CO"/>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76410F87-5CD8-418C-8788-866ABC163010}" type="slidenum">
              <a:rPr lang="es-CO" smtClean="0"/>
              <a:t>‹Nº›</a:t>
            </a:fld>
            <a:endParaRPr lang="es-CO"/>
          </a:p>
        </p:txBody>
      </p:sp>
    </p:spTree>
    <p:extLst>
      <p:ext uri="{BB962C8B-B14F-4D97-AF65-F5344CB8AC3E}">
        <p14:creationId xmlns:p14="http://schemas.microsoft.com/office/powerpoint/2010/main" val="2870881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dibujo&#10;&#10;Descripción generada automáticamente">
            <a:extLst>
              <a:ext uri="{FF2B5EF4-FFF2-40B4-BE49-F238E27FC236}">
                <a16:creationId xmlns:a16="http://schemas.microsoft.com/office/drawing/2014/main" id="{87DDE675-27AD-47BA-9591-C148FAC75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18059" cy="894755"/>
          </a:xfrm>
          <a:prstGeom prst="rect">
            <a:avLst/>
          </a:prstGeom>
        </p:spPr>
      </p:pic>
      <p:sp>
        <p:nvSpPr>
          <p:cNvPr id="6" name="CuadroTexto 5">
            <a:extLst>
              <a:ext uri="{FF2B5EF4-FFF2-40B4-BE49-F238E27FC236}">
                <a16:creationId xmlns:a16="http://schemas.microsoft.com/office/drawing/2014/main" id="{FC182CFE-E5B2-4738-AF7D-C58053405499}"/>
              </a:ext>
            </a:extLst>
          </p:cNvPr>
          <p:cNvSpPr txBox="1"/>
          <p:nvPr/>
        </p:nvSpPr>
        <p:spPr>
          <a:xfrm>
            <a:off x="314325" y="1040770"/>
            <a:ext cx="6362700" cy="461665"/>
          </a:xfrm>
          <a:prstGeom prst="rect">
            <a:avLst/>
          </a:prstGeom>
          <a:noFill/>
        </p:spPr>
        <p:txBody>
          <a:bodyPr wrap="square" rtlCol="0">
            <a:spAutoFit/>
          </a:bodyPr>
          <a:lstStyle/>
          <a:p>
            <a:r>
              <a:rPr lang="es-CO" sz="1200" b="1" dirty="0"/>
              <a:t>Algoritmo</a:t>
            </a:r>
            <a:r>
              <a:rPr lang="es-CO" sz="1200" dirty="0"/>
              <a:t>: Descripción detallada de acciones que se deben realizar para llegar a una solución detallada. </a:t>
            </a:r>
          </a:p>
        </p:txBody>
      </p:sp>
      <p:sp>
        <p:nvSpPr>
          <p:cNvPr id="7" name="Rectángulo 6">
            <a:extLst>
              <a:ext uri="{FF2B5EF4-FFF2-40B4-BE49-F238E27FC236}">
                <a16:creationId xmlns:a16="http://schemas.microsoft.com/office/drawing/2014/main" id="{AFBDB8C8-74D8-475E-B5A6-DD971C023773}"/>
              </a:ext>
            </a:extLst>
          </p:cNvPr>
          <p:cNvSpPr/>
          <p:nvPr/>
        </p:nvSpPr>
        <p:spPr>
          <a:xfrm>
            <a:off x="1243014" y="1448395"/>
            <a:ext cx="1104900" cy="514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400" dirty="0"/>
              <a:t>PROBLEMA</a:t>
            </a:r>
          </a:p>
        </p:txBody>
      </p:sp>
      <p:sp>
        <p:nvSpPr>
          <p:cNvPr id="9" name="Rectángulo 8">
            <a:extLst>
              <a:ext uri="{FF2B5EF4-FFF2-40B4-BE49-F238E27FC236}">
                <a16:creationId xmlns:a16="http://schemas.microsoft.com/office/drawing/2014/main" id="{9EB5A611-2BC7-4191-BC48-32AE1BE845A3}"/>
              </a:ext>
            </a:extLst>
          </p:cNvPr>
          <p:cNvSpPr/>
          <p:nvPr/>
        </p:nvSpPr>
        <p:spPr>
          <a:xfrm>
            <a:off x="2762251" y="1457920"/>
            <a:ext cx="1104900" cy="514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400" dirty="0"/>
              <a:t>ALGORITMO</a:t>
            </a:r>
          </a:p>
        </p:txBody>
      </p:sp>
      <p:sp>
        <p:nvSpPr>
          <p:cNvPr id="11" name="Rectángulo 10">
            <a:extLst>
              <a:ext uri="{FF2B5EF4-FFF2-40B4-BE49-F238E27FC236}">
                <a16:creationId xmlns:a16="http://schemas.microsoft.com/office/drawing/2014/main" id="{919AE632-A128-43B2-8E68-371AB89C2F89}"/>
              </a:ext>
            </a:extLst>
          </p:cNvPr>
          <p:cNvSpPr/>
          <p:nvPr/>
        </p:nvSpPr>
        <p:spPr>
          <a:xfrm>
            <a:off x="4143376" y="1457920"/>
            <a:ext cx="1104900" cy="514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400" dirty="0"/>
              <a:t>PROGRAMA (CODIGO)</a:t>
            </a:r>
          </a:p>
        </p:txBody>
      </p:sp>
      <p:cxnSp>
        <p:nvCxnSpPr>
          <p:cNvPr id="13" name="Conector recto de flecha 12">
            <a:extLst>
              <a:ext uri="{FF2B5EF4-FFF2-40B4-BE49-F238E27FC236}">
                <a16:creationId xmlns:a16="http://schemas.microsoft.com/office/drawing/2014/main" id="{27200B82-BB59-462A-9F1D-9EBABDACBBC1}"/>
              </a:ext>
            </a:extLst>
          </p:cNvPr>
          <p:cNvCxnSpPr>
            <a:stCxn id="7" idx="3"/>
            <a:endCxn id="9" idx="1"/>
          </p:cNvCxnSpPr>
          <p:nvPr/>
        </p:nvCxnSpPr>
        <p:spPr>
          <a:xfrm>
            <a:off x="2347914" y="1705570"/>
            <a:ext cx="414337"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11E33779-965D-4874-89EB-06E9606B83CC}"/>
              </a:ext>
            </a:extLst>
          </p:cNvPr>
          <p:cNvCxnSpPr>
            <a:stCxn id="9" idx="3"/>
            <a:endCxn id="11" idx="1"/>
          </p:cNvCxnSpPr>
          <p:nvPr/>
        </p:nvCxnSpPr>
        <p:spPr>
          <a:xfrm>
            <a:off x="3867151" y="1715095"/>
            <a:ext cx="2762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570C5673-36DF-4167-B29E-47014F56E444}"/>
              </a:ext>
            </a:extLst>
          </p:cNvPr>
          <p:cNvSpPr txBox="1"/>
          <p:nvPr/>
        </p:nvSpPr>
        <p:spPr>
          <a:xfrm>
            <a:off x="314325" y="2139537"/>
            <a:ext cx="6362700" cy="461665"/>
          </a:xfrm>
          <a:prstGeom prst="rect">
            <a:avLst/>
          </a:prstGeom>
          <a:noFill/>
        </p:spPr>
        <p:txBody>
          <a:bodyPr wrap="square" rtlCol="0">
            <a:spAutoFit/>
          </a:bodyPr>
          <a:lstStyle/>
          <a:p>
            <a:r>
              <a:rPr lang="es-CO" sz="1200" b="1" dirty="0"/>
              <a:t>Nota</a:t>
            </a:r>
            <a:r>
              <a:rPr lang="es-CO" sz="1200" dirty="0"/>
              <a:t>: Aunque parezca obvio el anterior procedimiento es la parte más importante y donde mas fallas tienen los programadores que inician  con el aprendizaje de cualquier lenguaje.</a:t>
            </a:r>
          </a:p>
        </p:txBody>
      </p:sp>
      <p:sp>
        <p:nvSpPr>
          <p:cNvPr id="23" name="CuadroTexto 22">
            <a:extLst>
              <a:ext uri="{FF2B5EF4-FFF2-40B4-BE49-F238E27FC236}">
                <a16:creationId xmlns:a16="http://schemas.microsoft.com/office/drawing/2014/main" id="{5F54EF7B-2A86-49CA-8283-1244904B3E60}"/>
              </a:ext>
            </a:extLst>
          </p:cNvPr>
          <p:cNvSpPr txBox="1"/>
          <p:nvPr/>
        </p:nvSpPr>
        <p:spPr>
          <a:xfrm>
            <a:off x="1906189" y="2642480"/>
            <a:ext cx="3286125" cy="369332"/>
          </a:xfrm>
          <a:prstGeom prst="rect">
            <a:avLst/>
          </a:prstGeom>
          <a:noFill/>
        </p:spPr>
        <p:txBody>
          <a:bodyPr wrap="square" rtlCol="0">
            <a:spAutoFit/>
          </a:bodyPr>
          <a:lstStyle/>
          <a:p>
            <a:r>
              <a:rPr lang="es-CO" b="1" dirty="0"/>
              <a:t>Modelo de Programación E-P-S</a:t>
            </a:r>
          </a:p>
        </p:txBody>
      </p:sp>
      <p:grpSp>
        <p:nvGrpSpPr>
          <p:cNvPr id="38" name="Grupo 37">
            <a:extLst>
              <a:ext uri="{FF2B5EF4-FFF2-40B4-BE49-F238E27FC236}">
                <a16:creationId xmlns:a16="http://schemas.microsoft.com/office/drawing/2014/main" id="{E2C7DB13-2C58-4D6F-80C4-47302E38FA42}"/>
              </a:ext>
            </a:extLst>
          </p:cNvPr>
          <p:cNvGrpSpPr/>
          <p:nvPr/>
        </p:nvGrpSpPr>
        <p:grpSpPr>
          <a:xfrm>
            <a:off x="1112505" y="3238304"/>
            <a:ext cx="4516770" cy="826532"/>
            <a:chOff x="586980" y="3281690"/>
            <a:chExt cx="4516770" cy="826532"/>
          </a:xfrm>
        </p:grpSpPr>
        <p:sp>
          <p:nvSpPr>
            <p:cNvPr id="22" name="Rectángulo 21">
              <a:extLst>
                <a:ext uri="{FF2B5EF4-FFF2-40B4-BE49-F238E27FC236}">
                  <a16:creationId xmlns:a16="http://schemas.microsoft.com/office/drawing/2014/main" id="{98256A76-A875-488C-AC17-2ABE93DEEE1D}"/>
                </a:ext>
              </a:extLst>
            </p:cNvPr>
            <p:cNvSpPr/>
            <p:nvPr/>
          </p:nvSpPr>
          <p:spPr>
            <a:xfrm>
              <a:off x="586980" y="3281690"/>
              <a:ext cx="1208484"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600" dirty="0"/>
                <a:t>A = 2</a:t>
              </a:r>
            </a:p>
            <a:p>
              <a:pPr algn="ctr"/>
              <a:r>
                <a:rPr lang="es-CO" sz="1600" dirty="0"/>
                <a:t>B = 3</a:t>
              </a:r>
            </a:p>
          </p:txBody>
        </p:sp>
        <p:sp>
          <p:nvSpPr>
            <p:cNvPr id="25" name="Rectángulo 24">
              <a:extLst>
                <a:ext uri="{FF2B5EF4-FFF2-40B4-BE49-F238E27FC236}">
                  <a16:creationId xmlns:a16="http://schemas.microsoft.com/office/drawing/2014/main" id="{6D8CB1EC-BF68-4FD5-8764-C77F16ECAB5A}"/>
                </a:ext>
              </a:extLst>
            </p:cNvPr>
            <p:cNvSpPr/>
            <p:nvPr/>
          </p:nvSpPr>
          <p:spPr>
            <a:xfrm>
              <a:off x="2220516" y="3281690"/>
              <a:ext cx="1208484"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600" dirty="0"/>
                <a:t>C = A + B</a:t>
              </a:r>
            </a:p>
          </p:txBody>
        </p:sp>
        <p:sp>
          <p:nvSpPr>
            <p:cNvPr id="27" name="Rectángulo 26">
              <a:extLst>
                <a:ext uri="{FF2B5EF4-FFF2-40B4-BE49-F238E27FC236}">
                  <a16:creationId xmlns:a16="http://schemas.microsoft.com/office/drawing/2014/main" id="{9E59A89B-6B36-488C-861C-A49F7412B26B}"/>
                </a:ext>
              </a:extLst>
            </p:cNvPr>
            <p:cNvSpPr/>
            <p:nvPr/>
          </p:nvSpPr>
          <p:spPr>
            <a:xfrm>
              <a:off x="3895266" y="3282092"/>
              <a:ext cx="1208484"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600" dirty="0" err="1"/>
                <a:t>Print</a:t>
              </a:r>
              <a:r>
                <a:rPr lang="es-CO" sz="1600" dirty="0"/>
                <a:t>(C )</a:t>
              </a:r>
            </a:p>
          </p:txBody>
        </p:sp>
        <p:sp>
          <p:nvSpPr>
            <p:cNvPr id="28" name="CuadroTexto 27">
              <a:extLst>
                <a:ext uri="{FF2B5EF4-FFF2-40B4-BE49-F238E27FC236}">
                  <a16:creationId xmlns:a16="http://schemas.microsoft.com/office/drawing/2014/main" id="{73A622CF-FDBE-4225-993A-B9B7B0AEBD94}"/>
                </a:ext>
              </a:extLst>
            </p:cNvPr>
            <p:cNvSpPr txBox="1"/>
            <p:nvPr/>
          </p:nvSpPr>
          <p:spPr>
            <a:xfrm>
              <a:off x="706078" y="3738890"/>
              <a:ext cx="911981" cy="369332"/>
            </a:xfrm>
            <a:prstGeom prst="rect">
              <a:avLst/>
            </a:prstGeom>
            <a:noFill/>
          </p:spPr>
          <p:txBody>
            <a:bodyPr wrap="none" rtlCol="0">
              <a:spAutoFit/>
            </a:bodyPr>
            <a:lstStyle/>
            <a:p>
              <a:r>
                <a:rPr lang="es-CO" dirty="0"/>
                <a:t>Entrada</a:t>
              </a:r>
            </a:p>
          </p:txBody>
        </p:sp>
        <p:sp>
          <p:nvSpPr>
            <p:cNvPr id="30" name="CuadroTexto 29">
              <a:extLst>
                <a:ext uri="{FF2B5EF4-FFF2-40B4-BE49-F238E27FC236}">
                  <a16:creationId xmlns:a16="http://schemas.microsoft.com/office/drawing/2014/main" id="{818D124F-A103-46EB-AACE-BB804CC474DB}"/>
                </a:ext>
              </a:extLst>
            </p:cNvPr>
            <p:cNvSpPr txBox="1"/>
            <p:nvPr/>
          </p:nvSpPr>
          <p:spPr>
            <a:xfrm>
              <a:off x="2361586" y="3738890"/>
              <a:ext cx="926344" cy="369332"/>
            </a:xfrm>
            <a:prstGeom prst="rect">
              <a:avLst/>
            </a:prstGeom>
            <a:noFill/>
          </p:spPr>
          <p:txBody>
            <a:bodyPr wrap="none" rtlCol="0">
              <a:spAutoFit/>
            </a:bodyPr>
            <a:lstStyle/>
            <a:p>
              <a:r>
                <a:rPr lang="es-CO" dirty="0"/>
                <a:t>Proceso</a:t>
              </a:r>
            </a:p>
          </p:txBody>
        </p:sp>
        <p:sp>
          <p:nvSpPr>
            <p:cNvPr id="32" name="CuadroTexto 31">
              <a:extLst>
                <a:ext uri="{FF2B5EF4-FFF2-40B4-BE49-F238E27FC236}">
                  <a16:creationId xmlns:a16="http://schemas.microsoft.com/office/drawing/2014/main" id="{C2E80645-F292-4283-84CF-58D4AF6968A4}"/>
                </a:ext>
              </a:extLst>
            </p:cNvPr>
            <p:cNvSpPr txBox="1"/>
            <p:nvPr/>
          </p:nvSpPr>
          <p:spPr>
            <a:xfrm>
              <a:off x="4129855" y="3738890"/>
              <a:ext cx="739305" cy="369332"/>
            </a:xfrm>
            <a:prstGeom prst="rect">
              <a:avLst/>
            </a:prstGeom>
            <a:noFill/>
          </p:spPr>
          <p:txBody>
            <a:bodyPr wrap="none" rtlCol="0">
              <a:spAutoFit/>
            </a:bodyPr>
            <a:lstStyle/>
            <a:p>
              <a:r>
                <a:rPr lang="es-CO" dirty="0"/>
                <a:t>Salida</a:t>
              </a:r>
            </a:p>
          </p:txBody>
        </p:sp>
        <p:cxnSp>
          <p:nvCxnSpPr>
            <p:cNvPr id="34" name="Conector recto de flecha 33">
              <a:extLst>
                <a:ext uri="{FF2B5EF4-FFF2-40B4-BE49-F238E27FC236}">
                  <a16:creationId xmlns:a16="http://schemas.microsoft.com/office/drawing/2014/main" id="{79896CA8-68F2-4D16-8866-39511675B3F1}"/>
                </a:ext>
              </a:extLst>
            </p:cNvPr>
            <p:cNvCxnSpPr>
              <a:stCxn id="22" idx="3"/>
              <a:endCxn id="25" idx="1"/>
            </p:cNvCxnSpPr>
            <p:nvPr/>
          </p:nvCxnSpPr>
          <p:spPr>
            <a:xfrm>
              <a:off x="1795464" y="3510290"/>
              <a:ext cx="4250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7DADAFAD-3DE3-4940-B3E6-017B08C1CF6F}"/>
                </a:ext>
              </a:extLst>
            </p:cNvPr>
            <p:cNvCxnSpPr>
              <a:stCxn id="25" idx="3"/>
              <a:endCxn id="27" idx="1"/>
            </p:cNvCxnSpPr>
            <p:nvPr/>
          </p:nvCxnSpPr>
          <p:spPr>
            <a:xfrm>
              <a:off x="3429000" y="3510290"/>
              <a:ext cx="466266" cy="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7" name="CuadroTexto 36">
            <a:extLst>
              <a:ext uri="{FF2B5EF4-FFF2-40B4-BE49-F238E27FC236}">
                <a16:creationId xmlns:a16="http://schemas.microsoft.com/office/drawing/2014/main" id="{F8234478-C9E9-40EB-9A46-1B96CB965900}"/>
              </a:ext>
            </a:extLst>
          </p:cNvPr>
          <p:cNvSpPr txBox="1"/>
          <p:nvPr/>
        </p:nvSpPr>
        <p:spPr>
          <a:xfrm>
            <a:off x="1469230" y="302106"/>
            <a:ext cx="4160045" cy="400110"/>
          </a:xfrm>
          <a:prstGeom prst="rect">
            <a:avLst/>
          </a:prstGeom>
          <a:noFill/>
        </p:spPr>
        <p:txBody>
          <a:bodyPr wrap="square" rtlCol="0">
            <a:spAutoFit/>
          </a:bodyPr>
          <a:lstStyle/>
          <a:p>
            <a:r>
              <a:rPr lang="es-CO" sz="2000" b="1" dirty="0"/>
              <a:t>INTRODUCCIÓN A LOS ALGORITMOS</a:t>
            </a:r>
          </a:p>
        </p:txBody>
      </p:sp>
      <p:sp>
        <p:nvSpPr>
          <p:cNvPr id="39" name="CuadroTexto 38">
            <a:extLst>
              <a:ext uri="{FF2B5EF4-FFF2-40B4-BE49-F238E27FC236}">
                <a16:creationId xmlns:a16="http://schemas.microsoft.com/office/drawing/2014/main" id="{BFF7DB6D-648E-4DC1-8070-9CC1C764FCD9}"/>
              </a:ext>
            </a:extLst>
          </p:cNvPr>
          <p:cNvSpPr txBox="1"/>
          <p:nvPr/>
        </p:nvSpPr>
        <p:spPr>
          <a:xfrm>
            <a:off x="451272" y="4123972"/>
            <a:ext cx="3267048" cy="369332"/>
          </a:xfrm>
          <a:prstGeom prst="rect">
            <a:avLst/>
          </a:prstGeom>
          <a:noFill/>
        </p:spPr>
        <p:txBody>
          <a:bodyPr wrap="none" rtlCol="0">
            <a:spAutoFit/>
          </a:bodyPr>
          <a:lstStyle/>
          <a:p>
            <a:r>
              <a:rPr lang="es-CO" b="1" dirty="0"/>
              <a:t>* Implementación del Algoritmo</a:t>
            </a:r>
          </a:p>
        </p:txBody>
      </p:sp>
      <p:grpSp>
        <p:nvGrpSpPr>
          <p:cNvPr id="70" name="Grupo 69">
            <a:extLst>
              <a:ext uri="{FF2B5EF4-FFF2-40B4-BE49-F238E27FC236}">
                <a16:creationId xmlns:a16="http://schemas.microsoft.com/office/drawing/2014/main" id="{EF9B4F68-1737-43B6-A942-9A03968C6497}"/>
              </a:ext>
            </a:extLst>
          </p:cNvPr>
          <p:cNvGrpSpPr/>
          <p:nvPr/>
        </p:nvGrpSpPr>
        <p:grpSpPr>
          <a:xfrm>
            <a:off x="3549251" y="5676694"/>
            <a:ext cx="1534413" cy="2388061"/>
            <a:chOff x="371776" y="4719991"/>
            <a:chExt cx="2334817" cy="2867230"/>
          </a:xfrm>
        </p:grpSpPr>
        <p:sp>
          <p:nvSpPr>
            <p:cNvPr id="40" name="Diagrama de flujo: terminador 39">
              <a:extLst>
                <a:ext uri="{FF2B5EF4-FFF2-40B4-BE49-F238E27FC236}">
                  <a16:creationId xmlns:a16="http://schemas.microsoft.com/office/drawing/2014/main" id="{2566A1C4-A697-4E98-A8AA-C747332E35B8}"/>
                </a:ext>
              </a:extLst>
            </p:cNvPr>
            <p:cNvSpPr/>
            <p:nvPr/>
          </p:nvSpPr>
          <p:spPr>
            <a:xfrm>
              <a:off x="918234" y="4719991"/>
              <a:ext cx="1225350" cy="275211"/>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600" dirty="0"/>
                <a:t>INICIO</a:t>
              </a:r>
            </a:p>
          </p:txBody>
        </p:sp>
        <p:sp>
          <p:nvSpPr>
            <p:cNvPr id="42" name="Diagrama de flujo: terminador 41">
              <a:extLst>
                <a:ext uri="{FF2B5EF4-FFF2-40B4-BE49-F238E27FC236}">
                  <a16:creationId xmlns:a16="http://schemas.microsoft.com/office/drawing/2014/main" id="{A0FD9644-D363-408C-BA12-C55344CCCFC4}"/>
                </a:ext>
              </a:extLst>
            </p:cNvPr>
            <p:cNvSpPr/>
            <p:nvPr/>
          </p:nvSpPr>
          <p:spPr>
            <a:xfrm>
              <a:off x="927698" y="7312010"/>
              <a:ext cx="1225350" cy="275211"/>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600" dirty="0"/>
                <a:t>FIN</a:t>
              </a:r>
            </a:p>
          </p:txBody>
        </p:sp>
        <p:sp>
          <p:nvSpPr>
            <p:cNvPr id="46" name="Diagrama de flujo: terminador 45">
              <a:extLst>
                <a:ext uri="{FF2B5EF4-FFF2-40B4-BE49-F238E27FC236}">
                  <a16:creationId xmlns:a16="http://schemas.microsoft.com/office/drawing/2014/main" id="{FFF0FFCE-9542-4874-B710-374ECB7C347A}"/>
                </a:ext>
              </a:extLst>
            </p:cNvPr>
            <p:cNvSpPr/>
            <p:nvPr/>
          </p:nvSpPr>
          <p:spPr>
            <a:xfrm>
              <a:off x="371776" y="6114553"/>
              <a:ext cx="2334817" cy="275211"/>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600" dirty="0"/>
                <a:t>C = A + B</a:t>
              </a:r>
            </a:p>
          </p:txBody>
        </p:sp>
        <p:sp>
          <p:nvSpPr>
            <p:cNvPr id="47" name="Diagrama de flujo: documento 46">
              <a:extLst>
                <a:ext uri="{FF2B5EF4-FFF2-40B4-BE49-F238E27FC236}">
                  <a16:creationId xmlns:a16="http://schemas.microsoft.com/office/drawing/2014/main" id="{C7BA8A10-3AFA-457E-9FCA-F809517B569C}"/>
                </a:ext>
              </a:extLst>
            </p:cNvPr>
            <p:cNvSpPr/>
            <p:nvPr/>
          </p:nvSpPr>
          <p:spPr>
            <a:xfrm>
              <a:off x="1105006" y="6593551"/>
              <a:ext cx="868355" cy="574144"/>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600" dirty="0"/>
                <a:t>C</a:t>
              </a:r>
            </a:p>
          </p:txBody>
        </p:sp>
        <p:cxnSp>
          <p:nvCxnSpPr>
            <p:cNvPr id="49" name="Conector recto de flecha 48">
              <a:extLst>
                <a:ext uri="{FF2B5EF4-FFF2-40B4-BE49-F238E27FC236}">
                  <a16:creationId xmlns:a16="http://schemas.microsoft.com/office/drawing/2014/main" id="{103D1C56-AEA8-4B0D-982B-1D6283E58386}"/>
                </a:ext>
              </a:extLst>
            </p:cNvPr>
            <p:cNvCxnSpPr>
              <a:cxnSpLocks/>
              <a:stCxn id="40" idx="2"/>
              <a:endCxn id="60" idx="0"/>
            </p:cNvCxnSpPr>
            <p:nvPr/>
          </p:nvCxnSpPr>
          <p:spPr>
            <a:xfrm>
              <a:off x="1530909" y="4995202"/>
              <a:ext cx="7951" cy="175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ector recto de flecha 51">
              <a:extLst>
                <a:ext uri="{FF2B5EF4-FFF2-40B4-BE49-F238E27FC236}">
                  <a16:creationId xmlns:a16="http://schemas.microsoft.com/office/drawing/2014/main" id="{415FFFA3-3B43-447E-994B-9A1F3B31BF4B}"/>
                </a:ext>
              </a:extLst>
            </p:cNvPr>
            <p:cNvCxnSpPr>
              <a:cxnSpLocks/>
              <a:stCxn id="60" idx="2"/>
              <a:endCxn id="62" idx="0"/>
            </p:cNvCxnSpPr>
            <p:nvPr/>
          </p:nvCxnSpPr>
          <p:spPr>
            <a:xfrm>
              <a:off x="1538860" y="5446358"/>
              <a:ext cx="1621" cy="16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a:extLst>
                <a:ext uri="{FF2B5EF4-FFF2-40B4-BE49-F238E27FC236}">
                  <a16:creationId xmlns:a16="http://schemas.microsoft.com/office/drawing/2014/main" id="{AD5A04D7-DD40-4EBA-88A4-E00A3B3D09E6}"/>
                </a:ext>
              </a:extLst>
            </p:cNvPr>
            <p:cNvCxnSpPr>
              <a:cxnSpLocks/>
              <a:stCxn id="62" idx="2"/>
              <a:endCxn id="46" idx="0"/>
            </p:cNvCxnSpPr>
            <p:nvPr/>
          </p:nvCxnSpPr>
          <p:spPr>
            <a:xfrm flipH="1">
              <a:off x="1539185" y="5884571"/>
              <a:ext cx="1296" cy="22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a:extLst>
                <a:ext uri="{FF2B5EF4-FFF2-40B4-BE49-F238E27FC236}">
                  <a16:creationId xmlns:a16="http://schemas.microsoft.com/office/drawing/2014/main" id="{7C0F8992-F40C-46C9-9800-FE3D4BE5E950}"/>
                </a:ext>
              </a:extLst>
            </p:cNvPr>
            <p:cNvCxnSpPr>
              <a:cxnSpLocks/>
              <a:stCxn id="46" idx="2"/>
              <a:endCxn id="47" idx="0"/>
            </p:cNvCxnSpPr>
            <p:nvPr/>
          </p:nvCxnSpPr>
          <p:spPr>
            <a:xfrm flipH="1">
              <a:off x="1539184" y="6389764"/>
              <a:ext cx="2" cy="203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6E0FB333-5410-43F4-BBD1-2403A00ABBB7}"/>
                </a:ext>
              </a:extLst>
            </p:cNvPr>
            <p:cNvCxnSpPr>
              <a:cxnSpLocks/>
              <a:stCxn id="47" idx="2"/>
              <a:endCxn id="42" idx="0"/>
            </p:cNvCxnSpPr>
            <p:nvPr/>
          </p:nvCxnSpPr>
          <p:spPr>
            <a:xfrm>
              <a:off x="1539184" y="7129738"/>
              <a:ext cx="1190" cy="182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ángulo 59">
              <a:extLst>
                <a:ext uri="{FF2B5EF4-FFF2-40B4-BE49-F238E27FC236}">
                  <a16:creationId xmlns:a16="http://schemas.microsoft.com/office/drawing/2014/main" id="{07B560DE-3742-477C-BDB9-75B8A9B7B06A}"/>
                </a:ext>
              </a:extLst>
            </p:cNvPr>
            <p:cNvSpPr/>
            <p:nvPr/>
          </p:nvSpPr>
          <p:spPr>
            <a:xfrm>
              <a:off x="827995" y="5171147"/>
              <a:ext cx="1421729" cy="2752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600" dirty="0"/>
                <a:t>A = 2</a:t>
              </a:r>
            </a:p>
          </p:txBody>
        </p:sp>
        <p:sp>
          <p:nvSpPr>
            <p:cNvPr id="62" name="Rectángulo 61">
              <a:extLst>
                <a:ext uri="{FF2B5EF4-FFF2-40B4-BE49-F238E27FC236}">
                  <a16:creationId xmlns:a16="http://schemas.microsoft.com/office/drawing/2014/main" id="{13AFB2BC-A462-459C-B8E6-C42700F1FBF4}"/>
                </a:ext>
              </a:extLst>
            </p:cNvPr>
            <p:cNvSpPr/>
            <p:nvPr/>
          </p:nvSpPr>
          <p:spPr>
            <a:xfrm>
              <a:off x="829616" y="5609360"/>
              <a:ext cx="1421729" cy="2752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600" dirty="0"/>
                <a:t>A = 3</a:t>
              </a:r>
            </a:p>
          </p:txBody>
        </p:sp>
      </p:grpSp>
      <p:sp>
        <p:nvSpPr>
          <p:cNvPr id="71" name="CuadroTexto 70">
            <a:extLst>
              <a:ext uri="{FF2B5EF4-FFF2-40B4-BE49-F238E27FC236}">
                <a16:creationId xmlns:a16="http://schemas.microsoft.com/office/drawing/2014/main" id="{5033B28E-E2E4-48FD-A4D0-FA378FCE5ABD}"/>
              </a:ext>
            </a:extLst>
          </p:cNvPr>
          <p:cNvSpPr txBox="1"/>
          <p:nvPr/>
        </p:nvSpPr>
        <p:spPr>
          <a:xfrm>
            <a:off x="5418093" y="6279438"/>
            <a:ext cx="1384956" cy="1015663"/>
          </a:xfrm>
          <a:prstGeom prst="rect">
            <a:avLst/>
          </a:prstGeom>
          <a:noFill/>
        </p:spPr>
        <p:txBody>
          <a:bodyPr wrap="square" rtlCol="0">
            <a:spAutoFit/>
          </a:bodyPr>
          <a:lstStyle/>
          <a:p>
            <a:r>
              <a:rPr lang="es-CO" sz="1200" dirty="0"/>
              <a:t>Def ejemplo(</a:t>
            </a:r>
            <a:r>
              <a:rPr lang="es-CO" sz="1200" dirty="0" err="1"/>
              <a:t>self</a:t>
            </a:r>
            <a:r>
              <a:rPr lang="es-CO" sz="1200" dirty="0"/>
              <a:t>):</a:t>
            </a:r>
          </a:p>
          <a:p>
            <a:r>
              <a:rPr lang="es-CO" sz="1200" dirty="0"/>
              <a:t>	A = 2</a:t>
            </a:r>
          </a:p>
          <a:p>
            <a:r>
              <a:rPr lang="es-CO" sz="1200" dirty="0"/>
              <a:t>	B = 3</a:t>
            </a:r>
          </a:p>
          <a:p>
            <a:r>
              <a:rPr lang="es-CO" sz="1200" dirty="0"/>
              <a:t>	C = A + B</a:t>
            </a:r>
          </a:p>
          <a:p>
            <a:r>
              <a:rPr lang="es-CO" sz="1200" dirty="0"/>
              <a:t>	</a:t>
            </a:r>
            <a:r>
              <a:rPr lang="es-CO" sz="1200" dirty="0" err="1"/>
              <a:t>print</a:t>
            </a:r>
            <a:r>
              <a:rPr lang="es-CO" sz="1200" dirty="0"/>
              <a:t>(c)</a:t>
            </a:r>
          </a:p>
        </p:txBody>
      </p:sp>
      <p:grpSp>
        <p:nvGrpSpPr>
          <p:cNvPr id="106" name="Grupo 105">
            <a:extLst>
              <a:ext uri="{FF2B5EF4-FFF2-40B4-BE49-F238E27FC236}">
                <a16:creationId xmlns:a16="http://schemas.microsoft.com/office/drawing/2014/main" id="{854E8519-6AFA-4AEA-94F8-93FA441732AA}"/>
              </a:ext>
            </a:extLst>
          </p:cNvPr>
          <p:cNvGrpSpPr/>
          <p:nvPr/>
        </p:nvGrpSpPr>
        <p:grpSpPr>
          <a:xfrm>
            <a:off x="111942" y="4626758"/>
            <a:ext cx="1346319" cy="3251107"/>
            <a:chOff x="618075" y="4862274"/>
            <a:chExt cx="1534413" cy="3597001"/>
          </a:xfrm>
        </p:grpSpPr>
        <p:grpSp>
          <p:nvGrpSpPr>
            <p:cNvPr id="72" name="Grupo 71">
              <a:extLst>
                <a:ext uri="{FF2B5EF4-FFF2-40B4-BE49-F238E27FC236}">
                  <a16:creationId xmlns:a16="http://schemas.microsoft.com/office/drawing/2014/main" id="{8A4CFBB2-3825-4EBA-AC73-466AE835C512}"/>
                </a:ext>
              </a:extLst>
            </p:cNvPr>
            <p:cNvGrpSpPr/>
            <p:nvPr/>
          </p:nvGrpSpPr>
          <p:grpSpPr>
            <a:xfrm>
              <a:off x="618075" y="4862274"/>
              <a:ext cx="1534413" cy="3597001"/>
              <a:chOff x="361129" y="4719991"/>
              <a:chExt cx="2334817" cy="4318744"/>
            </a:xfrm>
          </p:grpSpPr>
          <p:sp>
            <p:nvSpPr>
              <p:cNvPr id="73" name="Diagrama de flujo: terminador 72">
                <a:extLst>
                  <a:ext uri="{FF2B5EF4-FFF2-40B4-BE49-F238E27FC236}">
                    <a16:creationId xmlns:a16="http://schemas.microsoft.com/office/drawing/2014/main" id="{2C0B2FF6-A473-4D8C-BA96-742A0B864306}"/>
                  </a:ext>
                </a:extLst>
              </p:cNvPr>
              <p:cNvSpPr/>
              <p:nvPr/>
            </p:nvSpPr>
            <p:spPr>
              <a:xfrm>
                <a:off x="918234" y="4719991"/>
                <a:ext cx="1225350" cy="275211"/>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200" dirty="0"/>
                  <a:t>INICIO</a:t>
                </a:r>
              </a:p>
            </p:txBody>
          </p:sp>
          <p:sp>
            <p:nvSpPr>
              <p:cNvPr id="74" name="Diagrama de flujo: terminador 73">
                <a:extLst>
                  <a:ext uri="{FF2B5EF4-FFF2-40B4-BE49-F238E27FC236}">
                    <a16:creationId xmlns:a16="http://schemas.microsoft.com/office/drawing/2014/main" id="{EC1C75BB-6906-42AB-84AF-7FAE15B4F315}"/>
                  </a:ext>
                </a:extLst>
              </p:cNvPr>
              <p:cNvSpPr/>
              <p:nvPr/>
            </p:nvSpPr>
            <p:spPr>
              <a:xfrm>
                <a:off x="929325" y="8763524"/>
                <a:ext cx="1225350" cy="275211"/>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200" dirty="0"/>
                  <a:t>FIN</a:t>
                </a:r>
              </a:p>
            </p:txBody>
          </p:sp>
          <p:sp>
            <p:nvSpPr>
              <p:cNvPr id="75" name="Diagrama de flujo: terminador 74">
                <a:extLst>
                  <a:ext uri="{FF2B5EF4-FFF2-40B4-BE49-F238E27FC236}">
                    <a16:creationId xmlns:a16="http://schemas.microsoft.com/office/drawing/2014/main" id="{5B718EE2-FD23-41E1-89AE-394F342EE037}"/>
                  </a:ext>
                </a:extLst>
              </p:cNvPr>
              <p:cNvSpPr/>
              <p:nvPr/>
            </p:nvSpPr>
            <p:spPr>
              <a:xfrm>
                <a:off x="361129" y="7502093"/>
                <a:ext cx="2334817" cy="275211"/>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200" dirty="0"/>
                  <a:t>C = A + B</a:t>
                </a:r>
              </a:p>
            </p:txBody>
          </p:sp>
          <p:sp>
            <p:nvSpPr>
              <p:cNvPr id="76" name="Diagrama de flujo: documento 75">
                <a:extLst>
                  <a:ext uri="{FF2B5EF4-FFF2-40B4-BE49-F238E27FC236}">
                    <a16:creationId xmlns:a16="http://schemas.microsoft.com/office/drawing/2014/main" id="{68813F9E-EDB1-4CDF-B551-2AB656AA7B36}"/>
                  </a:ext>
                </a:extLst>
              </p:cNvPr>
              <p:cNvSpPr/>
              <p:nvPr/>
            </p:nvSpPr>
            <p:spPr>
              <a:xfrm>
                <a:off x="1108145" y="7981091"/>
                <a:ext cx="868355" cy="578643"/>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200" dirty="0"/>
                  <a:t>C</a:t>
                </a:r>
              </a:p>
            </p:txBody>
          </p:sp>
          <p:cxnSp>
            <p:nvCxnSpPr>
              <p:cNvPr id="78" name="Conector recto de flecha 77">
                <a:extLst>
                  <a:ext uri="{FF2B5EF4-FFF2-40B4-BE49-F238E27FC236}">
                    <a16:creationId xmlns:a16="http://schemas.microsoft.com/office/drawing/2014/main" id="{BEDC71E4-E4C1-4BC8-A907-0FDB9ABF2AF5}"/>
                  </a:ext>
                </a:extLst>
              </p:cNvPr>
              <p:cNvCxnSpPr>
                <a:cxnSpLocks/>
                <a:stCxn id="82" idx="2"/>
                <a:endCxn id="83" idx="0"/>
              </p:cNvCxnSpPr>
              <p:nvPr/>
            </p:nvCxnSpPr>
            <p:spPr>
              <a:xfrm>
                <a:off x="1528214" y="6833897"/>
                <a:ext cx="1618" cy="163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ector recto de flecha 78">
                <a:extLst>
                  <a:ext uri="{FF2B5EF4-FFF2-40B4-BE49-F238E27FC236}">
                    <a16:creationId xmlns:a16="http://schemas.microsoft.com/office/drawing/2014/main" id="{14925FEB-CE7E-4B73-B66E-A07EF2BA5DBE}"/>
                  </a:ext>
                </a:extLst>
              </p:cNvPr>
              <p:cNvCxnSpPr>
                <a:cxnSpLocks/>
                <a:stCxn id="83" idx="2"/>
                <a:endCxn id="75" idx="0"/>
              </p:cNvCxnSpPr>
              <p:nvPr/>
            </p:nvCxnSpPr>
            <p:spPr>
              <a:xfrm flipH="1">
                <a:off x="1528538" y="7272111"/>
                <a:ext cx="1294" cy="22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ector recto de flecha 79">
                <a:extLst>
                  <a:ext uri="{FF2B5EF4-FFF2-40B4-BE49-F238E27FC236}">
                    <a16:creationId xmlns:a16="http://schemas.microsoft.com/office/drawing/2014/main" id="{0151D413-ED08-4D43-8B59-5EE309A87452}"/>
                  </a:ext>
                </a:extLst>
              </p:cNvPr>
              <p:cNvCxnSpPr>
                <a:cxnSpLocks/>
                <a:stCxn id="75" idx="2"/>
                <a:endCxn id="76" idx="0"/>
              </p:cNvCxnSpPr>
              <p:nvPr/>
            </p:nvCxnSpPr>
            <p:spPr>
              <a:xfrm>
                <a:off x="1528538" y="7777303"/>
                <a:ext cx="13785" cy="203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onector recto de flecha 80">
                <a:extLst>
                  <a:ext uri="{FF2B5EF4-FFF2-40B4-BE49-F238E27FC236}">
                    <a16:creationId xmlns:a16="http://schemas.microsoft.com/office/drawing/2014/main" id="{77906ED5-7DD4-4A7E-96F6-3FEEC0540D87}"/>
                  </a:ext>
                </a:extLst>
              </p:cNvPr>
              <p:cNvCxnSpPr>
                <a:cxnSpLocks/>
                <a:stCxn id="76" idx="2"/>
                <a:endCxn id="74" idx="0"/>
              </p:cNvCxnSpPr>
              <p:nvPr/>
            </p:nvCxnSpPr>
            <p:spPr>
              <a:xfrm flipH="1">
                <a:off x="1541999" y="8521479"/>
                <a:ext cx="324" cy="242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ctángulo 81">
                <a:extLst>
                  <a:ext uri="{FF2B5EF4-FFF2-40B4-BE49-F238E27FC236}">
                    <a16:creationId xmlns:a16="http://schemas.microsoft.com/office/drawing/2014/main" id="{39F6A340-7ADC-4346-ACFE-18762179D284}"/>
                  </a:ext>
                </a:extLst>
              </p:cNvPr>
              <p:cNvSpPr/>
              <p:nvPr/>
            </p:nvSpPr>
            <p:spPr>
              <a:xfrm>
                <a:off x="817350" y="6558686"/>
                <a:ext cx="1421730" cy="2752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200" dirty="0"/>
                  <a:t>A = 2</a:t>
                </a:r>
              </a:p>
            </p:txBody>
          </p:sp>
          <p:sp>
            <p:nvSpPr>
              <p:cNvPr id="83" name="Rectángulo 82">
                <a:extLst>
                  <a:ext uri="{FF2B5EF4-FFF2-40B4-BE49-F238E27FC236}">
                    <a16:creationId xmlns:a16="http://schemas.microsoft.com/office/drawing/2014/main" id="{D2D37859-9685-45A7-BD82-FB6A367FFB7D}"/>
                  </a:ext>
                </a:extLst>
              </p:cNvPr>
              <p:cNvSpPr/>
              <p:nvPr/>
            </p:nvSpPr>
            <p:spPr>
              <a:xfrm>
                <a:off x="818968" y="6996900"/>
                <a:ext cx="1421730" cy="2752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200" dirty="0"/>
                  <a:t>A = 3</a:t>
                </a:r>
              </a:p>
            </p:txBody>
          </p:sp>
        </p:grpSp>
        <p:sp>
          <p:nvSpPr>
            <p:cNvPr id="85" name="Rectángulo 84">
              <a:extLst>
                <a:ext uri="{FF2B5EF4-FFF2-40B4-BE49-F238E27FC236}">
                  <a16:creationId xmlns:a16="http://schemas.microsoft.com/office/drawing/2014/main" id="{A1EEB0A5-19F5-401F-8C59-7922B5FF9901}"/>
                </a:ext>
              </a:extLst>
            </p:cNvPr>
            <p:cNvSpPr/>
            <p:nvPr/>
          </p:nvSpPr>
          <p:spPr>
            <a:xfrm>
              <a:off x="924181" y="5247932"/>
              <a:ext cx="934343" cy="2292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200" dirty="0"/>
                <a:t>A:int</a:t>
              </a:r>
            </a:p>
          </p:txBody>
        </p:sp>
        <p:sp>
          <p:nvSpPr>
            <p:cNvPr id="87" name="Rectángulo 86">
              <a:extLst>
                <a:ext uri="{FF2B5EF4-FFF2-40B4-BE49-F238E27FC236}">
                  <a16:creationId xmlns:a16="http://schemas.microsoft.com/office/drawing/2014/main" id="{34BC0106-3D5F-40FF-9909-0B057E0BA11B}"/>
                </a:ext>
              </a:extLst>
            </p:cNvPr>
            <p:cNvSpPr/>
            <p:nvPr/>
          </p:nvSpPr>
          <p:spPr>
            <a:xfrm>
              <a:off x="924181" y="5659302"/>
              <a:ext cx="934343" cy="2292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200" dirty="0"/>
                <a:t>B:int</a:t>
              </a:r>
            </a:p>
          </p:txBody>
        </p:sp>
        <p:cxnSp>
          <p:nvCxnSpPr>
            <p:cNvPr id="102" name="Conector recto de flecha 101">
              <a:extLst>
                <a:ext uri="{FF2B5EF4-FFF2-40B4-BE49-F238E27FC236}">
                  <a16:creationId xmlns:a16="http://schemas.microsoft.com/office/drawing/2014/main" id="{FC748685-FCBE-48BA-A4E9-5F2E6613C597}"/>
                </a:ext>
              </a:extLst>
            </p:cNvPr>
            <p:cNvCxnSpPr>
              <a:cxnSpLocks/>
              <a:stCxn id="73" idx="2"/>
              <a:endCxn id="85" idx="0"/>
            </p:cNvCxnSpPr>
            <p:nvPr/>
          </p:nvCxnSpPr>
          <p:spPr>
            <a:xfrm>
              <a:off x="1386841" y="5091492"/>
              <a:ext cx="4512" cy="156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Conector recto de flecha 104">
              <a:extLst>
                <a:ext uri="{FF2B5EF4-FFF2-40B4-BE49-F238E27FC236}">
                  <a16:creationId xmlns:a16="http://schemas.microsoft.com/office/drawing/2014/main" id="{1C325A76-B46E-4F5C-B2D7-D8F6F4C786F6}"/>
                </a:ext>
              </a:extLst>
            </p:cNvPr>
            <p:cNvCxnSpPr>
              <a:stCxn id="85" idx="2"/>
              <a:endCxn id="87" idx="0"/>
            </p:cNvCxnSpPr>
            <p:nvPr/>
          </p:nvCxnSpPr>
          <p:spPr>
            <a:xfrm>
              <a:off x="1391353" y="5477150"/>
              <a:ext cx="0" cy="182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7" name="CuadroTexto 106">
            <a:extLst>
              <a:ext uri="{FF2B5EF4-FFF2-40B4-BE49-F238E27FC236}">
                <a16:creationId xmlns:a16="http://schemas.microsoft.com/office/drawing/2014/main" id="{722B16C7-E3AE-4A89-934C-E53DA66D4D15}"/>
              </a:ext>
            </a:extLst>
          </p:cNvPr>
          <p:cNvSpPr txBox="1"/>
          <p:nvPr/>
        </p:nvSpPr>
        <p:spPr>
          <a:xfrm>
            <a:off x="1627391" y="5037686"/>
            <a:ext cx="2561320" cy="2677656"/>
          </a:xfrm>
          <a:prstGeom prst="rect">
            <a:avLst/>
          </a:prstGeom>
          <a:noFill/>
        </p:spPr>
        <p:txBody>
          <a:bodyPr wrap="square" rtlCol="0">
            <a:spAutoFit/>
          </a:bodyPr>
          <a:lstStyle/>
          <a:p>
            <a:r>
              <a:rPr lang="es-CO" sz="1200" dirty="0"/>
              <a:t> </a:t>
            </a:r>
            <a:r>
              <a:rPr lang="es-CO" sz="1200" dirty="0" err="1"/>
              <a:t>public</a:t>
            </a:r>
            <a:r>
              <a:rPr lang="es-CO" sz="1200" dirty="0"/>
              <a:t> </a:t>
            </a:r>
            <a:r>
              <a:rPr lang="es-CO" sz="1200" dirty="0" err="1"/>
              <a:t>static</a:t>
            </a:r>
            <a:r>
              <a:rPr lang="es-CO" sz="1200" dirty="0"/>
              <a:t> </a:t>
            </a:r>
            <a:r>
              <a:rPr lang="es-CO" sz="1200" dirty="0" err="1"/>
              <a:t>void</a:t>
            </a:r>
            <a:r>
              <a:rPr lang="es-CO" sz="1200" dirty="0"/>
              <a:t> </a:t>
            </a:r>
            <a:r>
              <a:rPr lang="es-CO" sz="1200" dirty="0" err="1"/>
              <a:t>main</a:t>
            </a:r>
            <a:r>
              <a:rPr lang="es-CO" sz="1200" dirty="0"/>
              <a:t>(</a:t>
            </a:r>
            <a:r>
              <a:rPr lang="es-CO" sz="1200" dirty="0" err="1"/>
              <a:t>String</a:t>
            </a:r>
            <a:r>
              <a:rPr lang="es-CO" sz="1200" dirty="0"/>
              <a:t>[] </a:t>
            </a:r>
            <a:r>
              <a:rPr lang="es-CO" sz="1200" dirty="0" err="1"/>
              <a:t>args</a:t>
            </a:r>
            <a:r>
              <a:rPr lang="es-CO" sz="1200" dirty="0"/>
              <a:t>) {</a:t>
            </a:r>
          </a:p>
          <a:p>
            <a:r>
              <a:rPr lang="es-CO" sz="1200" dirty="0"/>
              <a:t>        </a:t>
            </a:r>
            <a:r>
              <a:rPr lang="es-CO" sz="1200" dirty="0" err="1"/>
              <a:t>int</a:t>
            </a:r>
            <a:r>
              <a:rPr lang="es-CO" sz="1200" dirty="0"/>
              <a:t> a;</a:t>
            </a:r>
          </a:p>
          <a:p>
            <a:r>
              <a:rPr lang="es-CO" sz="1200" dirty="0"/>
              <a:t>        </a:t>
            </a:r>
            <a:r>
              <a:rPr lang="es-CO" sz="1200" dirty="0" err="1"/>
              <a:t>int</a:t>
            </a:r>
            <a:r>
              <a:rPr lang="es-CO" sz="1200" dirty="0"/>
              <a:t> b;</a:t>
            </a:r>
          </a:p>
          <a:p>
            <a:r>
              <a:rPr lang="es-CO" sz="1200" dirty="0"/>
              <a:t>        </a:t>
            </a:r>
            <a:r>
              <a:rPr lang="es-CO" sz="1200" dirty="0" err="1"/>
              <a:t>int</a:t>
            </a:r>
            <a:r>
              <a:rPr lang="es-CO" sz="1200" dirty="0"/>
              <a:t> c;</a:t>
            </a:r>
          </a:p>
          <a:p>
            <a:r>
              <a:rPr lang="es-CO" sz="1200" dirty="0"/>
              <a:t>        </a:t>
            </a:r>
          </a:p>
          <a:p>
            <a:r>
              <a:rPr lang="es-CO" sz="1200" dirty="0"/>
              <a:t>        a = 2;</a:t>
            </a:r>
          </a:p>
          <a:p>
            <a:r>
              <a:rPr lang="es-CO" sz="1200" dirty="0"/>
              <a:t>        b = 3;</a:t>
            </a:r>
          </a:p>
          <a:p>
            <a:r>
              <a:rPr lang="es-CO" sz="1200" dirty="0"/>
              <a:t>        </a:t>
            </a:r>
          </a:p>
          <a:p>
            <a:r>
              <a:rPr lang="es-CO" sz="1200" dirty="0"/>
              <a:t>        c = a + b ;</a:t>
            </a:r>
          </a:p>
          <a:p>
            <a:r>
              <a:rPr lang="es-CO" sz="1200" dirty="0"/>
              <a:t>        </a:t>
            </a:r>
          </a:p>
          <a:p>
            <a:r>
              <a:rPr lang="es-CO" sz="1200" dirty="0"/>
              <a:t>        </a:t>
            </a:r>
            <a:r>
              <a:rPr lang="es-CO" sz="1200" dirty="0" err="1"/>
              <a:t>System.out.println</a:t>
            </a:r>
            <a:r>
              <a:rPr lang="es-CO" sz="1200" dirty="0"/>
              <a:t>(c);    </a:t>
            </a:r>
          </a:p>
          <a:p>
            <a:r>
              <a:rPr lang="es-CO" sz="1200" dirty="0"/>
              <a:t>    </a:t>
            </a:r>
          </a:p>
          <a:p>
            <a:r>
              <a:rPr lang="es-CO" sz="1200" dirty="0"/>
              <a:t>}</a:t>
            </a:r>
          </a:p>
          <a:p>
            <a:r>
              <a:rPr lang="es-CO" sz="1200" dirty="0"/>
              <a:t> </a:t>
            </a:r>
          </a:p>
        </p:txBody>
      </p:sp>
      <p:cxnSp>
        <p:nvCxnSpPr>
          <p:cNvPr id="114" name="Conector: angular 113">
            <a:extLst>
              <a:ext uri="{FF2B5EF4-FFF2-40B4-BE49-F238E27FC236}">
                <a16:creationId xmlns:a16="http://schemas.microsoft.com/office/drawing/2014/main" id="{48E4602D-0357-4859-B00C-EAD3C8B4EF5A}"/>
              </a:ext>
            </a:extLst>
          </p:cNvPr>
          <p:cNvCxnSpPr>
            <a:cxnSpLocks/>
          </p:cNvCxnSpPr>
          <p:nvPr/>
        </p:nvCxnSpPr>
        <p:spPr>
          <a:xfrm>
            <a:off x="1161737" y="4729294"/>
            <a:ext cx="551003" cy="44318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Conector: angular 121">
            <a:extLst>
              <a:ext uri="{FF2B5EF4-FFF2-40B4-BE49-F238E27FC236}">
                <a16:creationId xmlns:a16="http://schemas.microsoft.com/office/drawing/2014/main" id="{2EB3AB93-0C11-4E6E-B1E9-9374F03A3E36}"/>
              </a:ext>
            </a:extLst>
          </p:cNvPr>
          <p:cNvCxnSpPr>
            <a:cxnSpLocks/>
            <a:stCxn id="85" idx="3"/>
          </p:cNvCxnSpPr>
          <p:nvPr/>
        </p:nvCxnSpPr>
        <p:spPr>
          <a:xfrm>
            <a:off x="1200333" y="5078918"/>
            <a:ext cx="703373" cy="304909"/>
          </a:xfrm>
          <a:prstGeom prst="bentConnector3">
            <a:avLst>
              <a:gd name="adj1" fmla="val 2739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Conector: angular 123">
            <a:extLst>
              <a:ext uri="{FF2B5EF4-FFF2-40B4-BE49-F238E27FC236}">
                <a16:creationId xmlns:a16="http://schemas.microsoft.com/office/drawing/2014/main" id="{90114425-84A5-4883-A64B-9156A8DBE6F9}"/>
              </a:ext>
            </a:extLst>
          </p:cNvPr>
          <p:cNvCxnSpPr>
            <a:stCxn id="87" idx="3"/>
          </p:cNvCxnSpPr>
          <p:nvPr/>
        </p:nvCxnSpPr>
        <p:spPr>
          <a:xfrm>
            <a:off x="1200333" y="5450730"/>
            <a:ext cx="703373" cy="771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Rectángulo 127">
            <a:extLst>
              <a:ext uri="{FF2B5EF4-FFF2-40B4-BE49-F238E27FC236}">
                <a16:creationId xmlns:a16="http://schemas.microsoft.com/office/drawing/2014/main" id="{5229F8E2-C35B-4316-9F21-0CA4EDBE3C31}"/>
              </a:ext>
            </a:extLst>
          </p:cNvPr>
          <p:cNvSpPr/>
          <p:nvPr/>
        </p:nvSpPr>
        <p:spPr>
          <a:xfrm>
            <a:off x="367059" y="5665857"/>
            <a:ext cx="819808" cy="2071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200" dirty="0"/>
              <a:t>C:int</a:t>
            </a:r>
          </a:p>
        </p:txBody>
      </p:sp>
      <p:cxnSp>
        <p:nvCxnSpPr>
          <p:cNvPr id="138" name="Conector recto de flecha 137">
            <a:extLst>
              <a:ext uri="{FF2B5EF4-FFF2-40B4-BE49-F238E27FC236}">
                <a16:creationId xmlns:a16="http://schemas.microsoft.com/office/drawing/2014/main" id="{397DCE11-3001-4BDC-8661-2CF078081AD3}"/>
              </a:ext>
            </a:extLst>
          </p:cNvPr>
          <p:cNvCxnSpPr>
            <a:stCxn id="87" idx="2"/>
            <a:endCxn id="128" idx="0"/>
          </p:cNvCxnSpPr>
          <p:nvPr/>
        </p:nvCxnSpPr>
        <p:spPr>
          <a:xfrm flipH="1">
            <a:off x="776963" y="5554318"/>
            <a:ext cx="13465" cy="111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Conector recto de flecha 139">
            <a:extLst>
              <a:ext uri="{FF2B5EF4-FFF2-40B4-BE49-F238E27FC236}">
                <a16:creationId xmlns:a16="http://schemas.microsoft.com/office/drawing/2014/main" id="{2B9CFCF5-B4B6-438F-AA94-6ABDD2816787}"/>
              </a:ext>
            </a:extLst>
          </p:cNvPr>
          <p:cNvCxnSpPr>
            <a:stCxn id="128" idx="2"/>
            <a:endCxn id="82" idx="0"/>
          </p:cNvCxnSpPr>
          <p:nvPr/>
        </p:nvCxnSpPr>
        <p:spPr>
          <a:xfrm>
            <a:off x="776963" y="5873033"/>
            <a:ext cx="7952" cy="137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angular 141">
            <a:extLst>
              <a:ext uri="{FF2B5EF4-FFF2-40B4-BE49-F238E27FC236}">
                <a16:creationId xmlns:a16="http://schemas.microsoft.com/office/drawing/2014/main" id="{4E81EB20-C0F4-4371-BE8A-179D7ACD8F6D}"/>
              </a:ext>
            </a:extLst>
          </p:cNvPr>
          <p:cNvCxnSpPr>
            <a:stCxn id="128" idx="3"/>
          </p:cNvCxnSpPr>
          <p:nvPr/>
        </p:nvCxnSpPr>
        <p:spPr>
          <a:xfrm flipV="1">
            <a:off x="1186867" y="5748806"/>
            <a:ext cx="716839" cy="206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Conector: angular 143">
            <a:extLst>
              <a:ext uri="{FF2B5EF4-FFF2-40B4-BE49-F238E27FC236}">
                <a16:creationId xmlns:a16="http://schemas.microsoft.com/office/drawing/2014/main" id="{52B43424-FB08-40C8-9BEC-8D8A4F6AA721}"/>
              </a:ext>
            </a:extLst>
          </p:cNvPr>
          <p:cNvCxnSpPr>
            <a:stCxn id="82" idx="3"/>
          </p:cNvCxnSpPr>
          <p:nvPr/>
        </p:nvCxnSpPr>
        <p:spPr>
          <a:xfrm flipV="1">
            <a:off x="1194819" y="6073799"/>
            <a:ext cx="708887" cy="406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Conector: angular 145">
            <a:extLst>
              <a:ext uri="{FF2B5EF4-FFF2-40B4-BE49-F238E27FC236}">
                <a16:creationId xmlns:a16="http://schemas.microsoft.com/office/drawing/2014/main" id="{B67A5070-F6F7-4591-83DF-2B0D9586A6B4}"/>
              </a:ext>
            </a:extLst>
          </p:cNvPr>
          <p:cNvCxnSpPr>
            <a:stCxn id="83" idx="3"/>
          </p:cNvCxnSpPr>
          <p:nvPr/>
        </p:nvCxnSpPr>
        <p:spPr>
          <a:xfrm flipV="1">
            <a:off x="1195752" y="6279438"/>
            <a:ext cx="707954" cy="1649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Conector: angular 147">
            <a:extLst>
              <a:ext uri="{FF2B5EF4-FFF2-40B4-BE49-F238E27FC236}">
                <a16:creationId xmlns:a16="http://schemas.microsoft.com/office/drawing/2014/main" id="{A8DDA64A-15FD-48E1-9BFE-AA8ED3C1D875}"/>
              </a:ext>
            </a:extLst>
          </p:cNvPr>
          <p:cNvCxnSpPr>
            <a:stCxn id="75" idx="3"/>
          </p:cNvCxnSpPr>
          <p:nvPr/>
        </p:nvCxnSpPr>
        <p:spPr>
          <a:xfrm flipV="1">
            <a:off x="1458261" y="6634532"/>
            <a:ext cx="445445" cy="1901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Conector: angular 149">
            <a:extLst>
              <a:ext uri="{FF2B5EF4-FFF2-40B4-BE49-F238E27FC236}">
                <a16:creationId xmlns:a16="http://schemas.microsoft.com/office/drawing/2014/main" id="{60CE0210-AD3D-4DEC-B007-2B379F7D8282}"/>
              </a:ext>
            </a:extLst>
          </p:cNvPr>
          <p:cNvCxnSpPr>
            <a:stCxn id="76" idx="3"/>
          </p:cNvCxnSpPr>
          <p:nvPr/>
        </p:nvCxnSpPr>
        <p:spPr>
          <a:xfrm flipV="1">
            <a:off x="1043409" y="7004463"/>
            <a:ext cx="860297" cy="2950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Conector: angular 151">
            <a:extLst>
              <a:ext uri="{FF2B5EF4-FFF2-40B4-BE49-F238E27FC236}">
                <a16:creationId xmlns:a16="http://schemas.microsoft.com/office/drawing/2014/main" id="{0D08D7AB-5D68-49AE-A1C9-96C802EE2A9C}"/>
              </a:ext>
            </a:extLst>
          </p:cNvPr>
          <p:cNvCxnSpPr>
            <a:stCxn id="74" idx="3"/>
          </p:cNvCxnSpPr>
          <p:nvPr/>
        </p:nvCxnSpPr>
        <p:spPr>
          <a:xfrm flipV="1">
            <a:off x="1146149" y="7396031"/>
            <a:ext cx="471910" cy="3782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onector: angular 153">
            <a:extLst>
              <a:ext uri="{FF2B5EF4-FFF2-40B4-BE49-F238E27FC236}">
                <a16:creationId xmlns:a16="http://schemas.microsoft.com/office/drawing/2014/main" id="{17460C82-A518-4DBE-8762-7B1A9020F6F5}"/>
              </a:ext>
            </a:extLst>
          </p:cNvPr>
          <p:cNvCxnSpPr>
            <a:stCxn id="40" idx="3"/>
          </p:cNvCxnSpPr>
          <p:nvPr/>
        </p:nvCxnSpPr>
        <p:spPr>
          <a:xfrm>
            <a:off x="4713661" y="5791304"/>
            <a:ext cx="681024" cy="6530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Conector: angular 155">
            <a:extLst>
              <a:ext uri="{FF2B5EF4-FFF2-40B4-BE49-F238E27FC236}">
                <a16:creationId xmlns:a16="http://schemas.microsoft.com/office/drawing/2014/main" id="{095A5B54-0046-4715-B60B-6431E5CB49A4}"/>
              </a:ext>
            </a:extLst>
          </p:cNvPr>
          <p:cNvCxnSpPr>
            <a:stCxn id="60" idx="3"/>
          </p:cNvCxnSpPr>
          <p:nvPr/>
        </p:nvCxnSpPr>
        <p:spPr>
          <a:xfrm>
            <a:off x="4783416" y="6167063"/>
            <a:ext cx="1031028" cy="467469"/>
          </a:xfrm>
          <a:prstGeom prst="bentConnector3">
            <a:avLst>
              <a:gd name="adj1" fmla="val 199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Conector: angular 158">
            <a:extLst>
              <a:ext uri="{FF2B5EF4-FFF2-40B4-BE49-F238E27FC236}">
                <a16:creationId xmlns:a16="http://schemas.microsoft.com/office/drawing/2014/main" id="{B1C80451-FFEA-4E60-B079-E6E7F4AD3A92}"/>
              </a:ext>
            </a:extLst>
          </p:cNvPr>
          <p:cNvCxnSpPr>
            <a:stCxn id="62" idx="3"/>
          </p:cNvCxnSpPr>
          <p:nvPr/>
        </p:nvCxnSpPr>
        <p:spPr>
          <a:xfrm>
            <a:off x="4784481" y="6532043"/>
            <a:ext cx="1006556" cy="250371"/>
          </a:xfrm>
          <a:prstGeom prst="bentConnector3">
            <a:avLst>
              <a:gd name="adj1" fmla="val 152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Conector: angular 161">
            <a:extLst>
              <a:ext uri="{FF2B5EF4-FFF2-40B4-BE49-F238E27FC236}">
                <a16:creationId xmlns:a16="http://schemas.microsoft.com/office/drawing/2014/main" id="{622EC425-17A7-4A3D-9B01-16C076A3A5A6}"/>
              </a:ext>
            </a:extLst>
          </p:cNvPr>
          <p:cNvCxnSpPr>
            <a:stCxn id="46" idx="3"/>
          </p:cNvCxnSpPr>
          <p:nvPr/>
        </p:nvCxnSpPr>
        <p:spPr>
          <a:xfrm>
            <a:off x="5083664" y="6952808"/>
            <a:ext cx="730780"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Conector: angular 163">
            <a:extLst>
              <a:ext uri="{FF2B5EF4-FFF2-40B4-BE49-F238E27FC236}">
                <a16:creationId xmlns:a16="http://schemas.microsoft.com/office/drawing/2014/main" id="{A6A90CDB-34BD-4609-BB98-33A6F48D2749}"/>
              </a:ext>
            </a:extLst>
          </p:cNvPr>
          <p:cNvCxnSpPr>
            <a:cxnSpLocks/>
            <a:stCxn id="47" idx="3"/>
          </p:cNvCxnSpPr>
          <p:nvPr/>
        </p:nvCxnSpPr>
        <p:spPr>
          <a:xfrm flipV="1">
            <a:off x="4601793" y="7151971"/>
            <a:ext cx="1298075" cy="3242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2" name="Imagen 171" descr="Imagen que contiene alimentos, dibujo&#10;&#10;Descripción generada automáticamente">
            <a:extLst>
              <a:ext uri="{FF2B5EF4-FFF2-40B4-BE49-F238E27FC236}">
                <a16:creationId xmlns:a16="http://schemas.microsoft.com/office/drawing/2014/main" id="{6F7F0986-156C-432D-8009-769A7E769F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386" y="8048935"/>
            <a:ext cx="1345027" cy="756578"/>
          </a:xfrm>
          <a:prstGeom prst="rect">
            <a:avLst/>
          </a:prstGeom>
        </p:spPr>
      </p:pic>
      <p:pic>
        <p:nvPicPr>
          <p:cNvPr id="174" name="Imagen 173" descr="Imagen que contiene luz, dibujo, reloj&#10;&#10;Descripción generada automáticamente">
            <a:extLst>
              <a:ext uri="{FF2B5EF4-FFF2-40B4-BE49-F238E27FC236}">
                <a16:creationId xmlns:a16="http://schemas.microsoft.com/office/drawing/2014/main" id="{14BB59BC-7FEA-446D-A5AB-0539E93C63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2910" y="8184950"/>
            <a:ext cx="1391176" cy="656944"/>
          </a:xfrm>
          <a:prstGeom prst="rect">
            <a:avLst/>
          </a:prstGeom>
        </p:spPr>
      </p:pic>
    </p:spTree>
    <p:extLst>
      <p:ext uri="{BB962C8B-B14F-4D97-AF65-F5344CB8AC3E}">
        <p14:creationId xmlns:p14="http://schemas.microsoft.com/office/powerpoint/2010/main" val="261420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magen que contiene dibujo&#10;&#10;Descripción generada automáticamente">
            <a:extLst>
              <a:ext uri="{FF2B5EF4-FFF2-40B4-BE49-F238E27FC236}">
                <a16:creationId xmlns:a16="http://schemas.microsoft.com/office/drawing/2014/main" id="{025EE725-3CD3-4E1A-8D18-C8376F1C2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18059" cy="894755"/>
          </a:xfrm>
          <a:prstGeom prst="rect">
            <a:avLst/>
          </a:prstGeom>
        </p:spPr>
      </p:pic>
      <p:sp>
        <p:nvSpPr>
          <p:cNvPr id="4" name="CuadroTexto 3">
            <a:extLst>
              <a:ext uri="{FF2B5EF4-FFF2-40B4-BE49-F238E27FC236}">
                <a16:creationId xmlns:a16="http://schemas.microsoft.com/office/drawing/2014/main" id="{A8319AF6-CF8C-4B69-98C1-70ED30ECE4FE}"/>
              </a:ext>
            </a:extLst>
          </p:cNvPr>
          <p:cNvSpPr txBox="1"/>
          <p:nvPr/>
        </p:nvSpPr>
        <p:spPr>
          <a:xfrm>
            <a:off x="2492704" y="262711"/>
            <a:ext cx="2095200" cy="369332"/>
          </a:xfrm>
          <a:prstGeom prst="rect">
            <a:avLst/>
          </a:prstGeom>
          <a:noFill/>
        </p:spPr>
        <p:txBody>
          <a:bodyPr wrap="square" rtlCol="0">
            <a:spAutoFit/>
          </a:bodyPr>
          <a:lstStyle/>
          <a:p>
            <a:r>
              <a:rPr lang="es-CO" b="1" dirty="0"/>
              <a:t>¿ QUE ES PYTHON?</a:t>
            </a:r>
          </a:p>
        </p:txBody>
      </p:sp>
      <p:sp>
        <p:nvSpPr>
          <p:cNvPr id="5" name="CuadroTexto 4">
            <a:extLst>
              <a:ext uri="{FF2B5EF4-FFF2-40B4-BE49-F238E27FC236}">
                <a16:creationId xmlns:a16="http://schemas.microsoft.com/office/drawing/2014/main" id="{E3D1AF48-9583-4061-BAD6-E6B550BB0BEA}"/>
              </a:ext>
            </a:extLst>
          </p:cNvPr>
          <p:cNvSpPr txBox="1"/>
          <p:nvPr/>
        </p:nvSpPr>
        <p:spPr>
          <a:xfrm>
            <a:off x="405517" y="1057523"/>
            <a:ext cx="3101008" cy="646331"/>
          </a:xfrm>
          <a:prstGeom prst="rect">
            <a:avLst/>
          </a:prstGeom>
          <a:noFill/>
        </p:spPr>
        <p:txBody>
          <a:bodyPr wrap="square" rtlCol="0">
            <a:spAutoFit/>
          </a:bodyPr>
          <a:lstStyle/>
          <a:p>
            <a:pPr algn="just"/>
            <a:r>
              <a:rPr lang="es-CO" sz="1200" dirty="0"/>
              <a:t>* Es un lenguaje interpretado: Existe un interprete que se encarga de pasar el código a lenguaje maquina. </a:t>
            </a:r>
          </a:p>
        </p:txBody>
      </p:sp>
      <p:grpSp>
        <p:nvGrpSpPr>
          <p:cNvPr id="29" name="Grupo 28">
            <a:extLst>
              <a:ext uri="{FF2B5EF4-FFF2-40B4-BE49-F238E27FC236}">
                <a16:creationId xmlns:a16="http://schemas.microsoft.com/office/drawing/2014/main" id="{2AD002C3-E852-4133-8AA8-4A920E6BE270}"/>
              </a:ext>
            </a:extLst>
          </p:cNvPr>
          <p:cNvGrpSpPr/>
          <p:nvPr/>
        </p:nvGrpSpPr>
        <p:grpSpPr>
          <a:xfrm>
            <a:off x="3886749" y="866420"/>
            <a:ext cx="2633320" cy="1319916"/>
            <a:chOff x="4188898" y="1180366"/>
            <a:chExt cx="2633320" cy="1319916"/>
          </a:xfrm>
        </p:grpSpPr>
        <p:grpSp>
          <p:nvGrpSpPr>
            <p:cNvPr id="13" name="Grupo 12">
              <a:extLst>
                <a:ext uri="{FF2B5EF4-FFF2-40B4-BE49-F238E27FC236}">
                  <a16:creationId xmlns:a16="http://schemas.microsoft.com/office/drawing/2014/main" id="{FBD0A8B5-927C-42A5-82A4-2A2DA772F4F9}"/>
                </a:ext>
              </a:extLst>
            </p:cNvPr>
            <p:cNvGrpSpPr/>
            <p:nvPr/>
          </p:nvGrpSpPr>
          <p:grpSpPr>
            <a:xfrm>
              <a:off x="4188898" y="1180366"/>
              <a:ext cx="1044497" cy="1319916"/>
              <a:chOff x="4134678" y="1383527"/>
              <a:chExt cx="917410" cy="1700850"/>
            </a:xfrm>
          </p:grpSpPr>
          <p:sp>
            <p:nvSpPr>
              <p:cNvPr id="12" name="Diagrama de flujo: disco magnético 11">
                <a:extLst>
                  <a:ext uri="{FF2B5EF4-FFF2-40B4-BE49-F238E27FC236}">
                    <a16:creationId xmlns:a16="http://schemas.microsoft.com/office/drawing/2014/main" id="{DA993B02-EE7B-49C3-BE76-8D933E2C9D2B}"/>
                  </a:ext>
                </a:extLst>
              </p:cNvPr>
              <p:cNvSpPr/>
              <p:nvPr/>
            </p:nvSpPr>
            <p:spPr>
              <a:xfrm>
                <a:off x="4137688" y="2471729"/>
                <a:ext cx="914400" cy="612648"/>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CO"/>
              </a:p>
            </p:txBody>
          </p:sp>
          <p:sp>
            <p:nvSpPr>
              <p:cNvPr id="10" name="Diagrama de flujo: disco magnético 9">
                <a:extLst>
                  <a:ext uri="{FF2B5EF4-FFF2-40B4-BE49-F238E27FC236}">
                    <a16:creationId xmlns:a16="http://schemas.microsoft.com/office/drawing/2014/main" id="{0AEE3863-421B-4949-AE86-C8B2AF9DAF68}"/>
                  </a:ext>
                </a:extLst>
              </p:cNvPr>
              <p:cNvSpPr/>
              <p:nvPr/>
            </p:nvSpPr>
            <p:spPr>
              <a:xfrm>
                <a:off x="4137688" y="2135012"/>
                <a:ext cx="914400" cy="612648"/>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CO"/>
              </a:p>
            </p:txBody>
          </p:sp>
          <p:sp>
            <p:nvSpPr>
              <p:cNvPr id="8" name="Diagrama de flujo: disco magnético 7">
                <a:extLst>
                  <a:ext uri="{FF2B5EF4-FFF2-40B4-BE49-F238E27FC236}">
                    <a16:creationId xmlns:a16="http://schemas.microsoft.com/office/drawing/2014/main" id="{BFDDE830-C8E9-4B43-8ABB-1125876823B6}"/>
                  </a:ext>
                </a:extLst>
              </p:cNvPr>
              <p:cNvSpPr/>
              <p:nvPr/>
            </p:nvSpPr>
            <p:spPr>
              <a:xfrm>
                <a:off x="4134678" y="1774466"/>
                <a:ext cx="914400" cy="612648"/>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CO"/>
              </a:p>
            </p:txBody>
          </p:sp>
          <p:sp>
            <p:nvSpPr>
              <p:cNvPr id="6" name="Diagrama de flujo: disco magnético 5">
                <a:extLst>
                  <a:ext uri="{FF2B5EF4-FFF2-40B4-BE49-F238E27FC236}">
                    <a16:creationId xmlns:a16="http://schemas.microsoft.com/office/drawing/2014/main" id="{2D929649-5C75-4902-AF52-054F367CDF5C}"/>
                  </a:ext>
                </a:extLst>
              </p:cNvPr>
              <p:cNvSpPr/>
              <p:nvPr/>
            </p:nvSpPr>
            <p:spPr>
              <a:xfrm>
                <a:off x="4134678" y="1383527"/>
                <a:ext cx="914400" cy="612648"/>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CO"/>
              </a:p>
            </p:txBody>
          </p:sp>
        </p:grpSp>
        <p:sp>
          <p:nvSpPr>
            <p:cNvPr id="14" name="CuadroTexto 13">
              <a:extLst>
                <a:ext uri="{FF2B5EF4-FFF2-40B4-BE49-F238E27FC236}">
                  <a16:creationId xmlns:a16="http://schemas.microsoft.com/office/drawing/2014/main" id="{7A452FBC-FFBE-4808-8F32-BDBDF2F945D1}"/>
                </a:ext>
              </a:extLst>
            </p:cNvPr>
            <p:cNvSpPr txBox="1"/>
            <p:nvPr/>
          </p:nvSpPr>
          <p:spPr>
            <a:xfrm>
              <a:off x="5204128" y="1264259"/>
              <a:ext cx="1562432" cy="276999"/>
            </a:xfrm>
            <a:prstGeom prst="rect">
              <a:avLst/>
            </a:prstGeom>
            <a:noFill/>
          </p:spPr>
          <p:txBody>
            <a:bodyPr wrap="square" rtlCol="0">
              <a:spAutoFit/>
            </a:bodyPr>
            <a:lstStyle/>
            <a:p>
              <a:r>
                <a:rPr lang="es-CO" sz="1200" dirty="0"/>
                <a:t>Python (Programador)</a:t>
              </a:r>
            </a:p>
          </p:txBody>
        </p:sp>
        <p:sp>
          <p:nvSpPr>
            <p:cNvPr id="16" name="CuadroTexto 15">
              <a:extLst>
                <a:ext uri="{FF2B5EF4-FFF2-40B4-BE49-F238E27FC236}">
                  <a16:creationId xmlns:a16="http://schemas.microsoft.com/office/drawing/2014/main" id="{639586B5-6A8F-4F6A-97BC-9A309A0E5AC5}"/>
                </a:ext>
              </a:extLst>
            </p:cNvPr>
            <p:cNvSpPr txBox="1"/>
            <p:nvPr/>
          </p:nvSpPr>
          <p:spPr>
            <a:xfrm>
              <a:off x="5220030" y="1576517"/>
              <a:ext cx="1562432" cy="276999"/>
            </a:xfrm>
            <a:prstGeom prst="rect">
              <a:avLst/>
            </a:prstGeom>
            <a:noFill/>
          </p:spPr>
          <p:txBody>
            <a:bodyPr wrap="square" rtlCol="0">
              <a:spAutoFit/>
            </a:bodyPr>
            <a:lstStyle/>
            <a:p>
              <a:r>
                <a:rPr lang="es-CO" sz="1200" dirty="0"/>
                <a:t>Interprete</a:t>
              </a:r>
            </a:p>
          </p:txBody>
        </p:sp>
        <p:sp>
          <p:nvSpPr>
            <p:cNvPr id="18" name="CuadroTexto 17">
              <a:extLst>
                <a:ext uri="{FF2B5EF4-FFF2-40B4-BE49-F238E27FC236}">
                  <a16:creationId xmlns:a16="http://schemas.microsoft.com/office/drawing/2014/main" id="{DDEFE4CB-10C6-40E6-A5AE-36AC80017BFD}"/>
                </a:ext>
              </a:extLst>
            </p:cNvPr>
            <p:cNvSpPr txBox="1"/>
            <p:nvPr/>
          </p:nvSpPr>
          <p:spPr>
            <a:xfrm>
              <a:off x="5225445" y="1856312"/>
              <a:ext cx="1596773" cy="276999"/>
            </a:xfrm>
            <a:prstGeom prst="rect">
              <a:avLst/>
            </a:prstGeom>
            <a:noFill/>
          </p:spPr>
          <p:txBody>
            <a:bodyPr wrap="square" rtlCol="0">
              <a:spAutoFit/>
            </a:bodyPr>
            <a:lstStyle/>
            <a:p>
              <a:r>
                <a:rPr lang="es-CO" sz="1200" dirty="0"/>
                <a:t>Lenguaje ensamblador</a:t>
              </a:r>
            </a:p>
          </p:txBody>
        </p:sp>
        <p:sp>
          <p:nvSpPr>
            <p:cNvPr id="20" name="CuadroTexto 19">
              <a:extLst>
                <a:ext uri="{FF2B5EF4-FFF2-40B4-BE49-F238E27FC236}">
                  <a16:creationId xmlns:a16="http://schemas.microsoft.com/office/drawing/2014/main" id="{E9FCF51F-BCB4-4D74-9ABD-F0D7C51FF522}"/>
                </a:ext>
              </a:extLst>
            </p:cNvPr>
            <p:cNvSpPr txBox="1"/>
            <p:nvPr/>
          </p:nvSpPr>
          <p:spPr>
            <a:xfrm>
              <a:off x="5225445" y="2144740"/>
              <a:ext cx="1596773" cy="276999"/>
            </a:xfrm>
            <a:prstGeom prst="rect">
              <a:avLst/>
            </a:prstGeom>
            <a:noFill/>
          </p:spPr>
          <p:txBody>
            <a:bodyPr wrap="square" rtlCol="0">
              <a:spAutoFit/>
            </a:bodyPr>
            <a:lstStyle/>
            <a:p>
              <a:r>
                <a:rPr lang="es-CO" sz="1200" dirty="0"/>
                <a:t>Lenguaje maquina</a:t>
              </a:r>
            </a:p>
          </p:txBody>
        </p:sp>
      </p:grpSp>
      <p:grpSp>
        <p:nvGrpSpPr>
          <p:cNvPr id="54" name="Grupo 53">
            <a:extLst>
              <a:ext uri="{FF2B5EF4-FFF2-40B4-BE49-F238E27FC236}">
                <a16:creationId xmlns:a16="http://schemas.microsoft.com/office/drawing/2014/main" id="{74CFC286-F8B0-4612-A660-1E3951EC2E6E}"/>
              </a:ext>
            </a:extLst>
          </p:cNvPr>
          <p:cNvGrpSpPr/>
          <p:nvPr/>
        </p:nvGrpSpPr>
        <p:grpSpPr>
          <a:xfrm>
            <a:off x="1000365" y="2252000"/>
            <a:ext cx="5519704" cy="1683524"/>
            <a:chOff x="105955" y="1812552"/>
            <a:chExt cx="5519704" cy="1683524"/>
          </a:xfrm>
        </p:grpSpPr>
        <p:grpSp>
          <p:nvGrpSpPr>
            <p:cNvPr id="40" name="Grupo 39">
              <a:extLst>
                <a:ext uri="{FF2B5EF4-FFF2-40B4-BE49-F238E27FC236}">
                  <a16:creationId xmlns:a16="http://schemas.microsoft.com/office/drawing/2014/main" id="{F934BD6C-BF99-4930-9A0A-BCB609607516}"/>
                </a:ext>
              </a:extLst>
            </p:cNvPr>
            <p:cNvGrpSpPr/>
            <p:nvPr/>
          </p:nvGrpSpPr>
          <p:grpSpPr>
            <a:xfrm>
              <a:off x="105955" y="1820158"/>
              <a:ext cx="1600842" cy="1301998"/>
              <a:chOff x="105955" y="1820158"/>
              <a:chExt cx="1600842" cy="1301998"/>
            </a:xfrm>
          </p:grpSpPr>
          <p:sp>
            <p:nvSpPr>
              <p:cNvPr id="28" name="CuadroTexto 27">
                <a:extLst>
                  <a:ext uri="{FF2B5EF4-FFF2-40B4-BE49-F238E27FC236}">
                    <a16:creationId xmlns:a16="http://schemas.microsoft.com/office/drawing/2014/main" id="{D288ACBB-B163-4C86-91D8-BE916ADDB8EF}"/>
                  </a:ext>
                </a:extLst>
              </p:cNvPr>
              <p:cNvSpPr txBox="1"/>
              <p:nvPr/>
            </p:nvSpPr>
            <p:spPr>
              <a:xfrm>
                <a:off x="105955" y="1820158"/>
                <a:ext cx="1384956" cy="1015663"/>
              </a:xfrm>
              <a:prstGeom prst="rect">
                <a:avLst/>
              </a:prstGeom>
              <a:noFill/>
            </p:spPr>
            <p:txBody>
              <a:bodyPr wrap="square" rtlCol="0">
                <a:spAutoFit/>
              </a:bodyPr>
              <a:lstStyle/>
              <a:p>
                <a:r>
                  <a:rPr lang="es-CO" sz="1200" dirty="0"/>
                  <a:t>Def ejemplo(</a:t>
                </a:r>
                <a:r>
                  <a:rPr lang="es-CO" sz="1200" dirty="0" err="1"/>
                  <a:t>self</a:t>
                </a:r>
                <a:r>
                  <a:rPr lang="es-CO" sz="1200" dirty="0"/>
                  <a:t>):</a:t>
                </a:r>
              </a:p>
              <a:p>
                <a:r>
                  <a:rPr lang="es-CO" sz="1200" dirty="0"/>
                  <a:t>	A = 2</a:t>
                </a:r>
              </a:p>
              <a:p>
                <a:r>
                  <a:rPr lang="es-CO" sz="1200" dirty="0"/>
                  <a:t>	B = 3</a:t>
                </a:r>
              </a:p>
              <a:p>
                <a:r>
                  <a:rPr lang="es-CO" sz="1200" dirty="0"/>
                  <a:t>	C = A + B</a:t>
                </a:r>
              </a:p>
              <a:p>
                <a:r>
                  <a:rPr lang="es-CO" sz="1200" dirty="0"/>
                  <a:t>	</a:t>
                </a:r>
                <a:r>
                  <a:rPr lang="es-CO" sz="1200" dirty="0" err="1"/>
                  <a:t>print</a:t>
                </a:r>
                <a:r>
                  <a:rPr lang="es-CO" sz="1200" dirty="0"/>
                  <a:t>(c)</a:t>
                </a:r>
              </a:p>
            </p:txBody>
          </p:sp>
          <p:sp>
            <p:nvSpPr>
              <p:cNvPr id="33" name="CuadroTexto 32">
                <a:extLst>
                  <a:ext uri="{FF2B5EF4-FFF2-40B4-BE49-F238E27FC236}">
                    <a16:creationId xmlns:a16="http://schemas.microsoft.com/office/drawing/2014/main" id="{D1AFE601-5D11-4D69-8E9C-B155D1BFD23B}"/>
                  </a:ext>
                </a:extLst>
              </p:cNvPr>
              <p:cNvSpPr txBox="1"/>
              <p:nvPr/>
            </p:nvSpPr>
            <p:spPr>
              <a:xfrm>
                <a:off x="144365" y="2845157"/>
                <a:ext cx="1562432"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O" sz="1200" dirty="0"/>
                  <a:t>Python (Programador)</a:t>
                </a:r>
              </a:p>
            </p:txBody>
          </p:sp>
        </p:grpSp>
        <p:grpSp>
          <p:nvGrpSpPr>
            <p:cNvPr id="39" name="Grupo 38">
              <a:extLst>
                <a:ext uri="{FF2B5EF4-FFF2-40B4-BE49-F238E27FC236}">
                  <a16:creationId xmlns:a16="http://schemas.microsoft.com/office/drawing/2014/main" id="{91969DC6-9D27-4770-AAF0-5F51D8CBCD96}"/>
                </a:ext>
              </a:extLst>
            </p:cNvPr>
            <p:cNvGrpSpPr/>
            <p:nvPr/>
          </p:nvGrpSpPr>
          <p:grpSpPr>
            <a:xfrm>
              <a:off x="2023953" y="1812552"/>
              <a:ext cx="1687777" cy="1683524"/>
              <a:chOff x="2157568" y="1830794"/>
              <a:chExt cx="1687777" cy="1683524"/>
            </a:xfrm>
          </p:grpSpPr>
          <p:sp>
            <p:nvSpPr>
              <p:cNvPr id="21" name="CuadroTexto 20">
                <a:extLst>
                  <a:ext uri="{FF2B5EF4-FFF2-40B4-BE49-F238E27FC236}">
                    <a16:creationId xmlns:a16="http://schemas.microsoft.com/office/drawing/2014/main" id="{96E6C110-E210-48AD-A34A-91306BA5D77F}"/>
                  </a:ext>
                </a:extLst>
              </p:cNvPr>
              <p:cNvSpPr txBox="1"/>
              <p:nvPr/>
            </p:nvSpPr>
            <p:spPr>
              <a:xfrm>
                <a:off x="2341109" y="1830794"/>
                <a:ext cx="1504236" cy="1477328"/>
              </a:xfrm>
              <a:prstGeom prst="rect">
                <a:avLst/>
              </a:prstGeom>
              <a:noFill/>
            </p:spPr>
            <p:txBody>
              <a:bodyPr wrap="square" rtlCol="0">
                <a:spAutoFit/>
              </a:bodyPr>
              <a:lstStyle/>
              <a:p>
                <a:r>
                  <a:rPr lang="es-CO" sz="900" dirty="0"/>
                  <a:t>.</a:t>
                </a:r>
                <a:r>
                  <a:rPr lang="es-CO" sz="900" dirty="0" err="1"/>
                  <a:t>Model</a:t>
                </a:r>
                <a:r>
                  <a:rPr lang="es-CO" sz="900" dirty="0"/>
                  <a:t> Small</a:t>
                </a:r>
              </a:p>
              <a:p>
                <a:r>
                  <a:rPr lang="es-CO" sz="900" dirty="0"/>
                  <a:t>.</a:t>
                </a:r>
                <a:r>
                  <a:rPr lang="es-CO" sz="900" dirty="0" err="1"/>
                  <a:t>Stack</a:t>
                </a:r>
                <a:endParaRPr lang="es-CO" sz="900" dirty="0"/>
              </a:p>
              <a:p>
                <a:r>
                  <a:rPr lang="es-CO" sz="900" dirty="0"/>
                  <a:t>.Data</a:t>
                </a:r>
              </a:p>
              <a:p>
                <a:r>
                  <a:rPr lang="es-CO" sz="900" dirty="0"/>
                  <a:t>	</a:t>
                </a:r>
                <a:r>
                  <a:rPr lang="es-CO" sz="900" dirty="0" err="1"/>
                  <a:t>mov</a:t>
                </a:r>
                <a:r>
                  <a:rPr lang="es-CO" sz="900" dirty="0"/>
                  <a:t> ch,2</a:t>
                </a:r>
              </a:p>
              <a:p>
                <a:r>
                  <a:rPr lang="es-CO" sz="900" dirty="0"/>
                  <a:t>	</a:t>
                </a:r>
                <a:r>
                  <a:rPr lang="es-CO" sz="900" dirty="0" err="1"/>
                  <a:t>mov</a:t>
                </a:r>
                <a:r>
                  <a:rPr lang="es-CO" sz="900" dirty="0"/>
                  <a:t> bl,3</a:t>
                </a:r>
              </a:p>
              <a:p>
                <a:r>
                  <a:rPr lang="es-CO" sz="900" dirty="0"/>
                  <a:t>.CODE:</a:t>
                </a:r>
              </a:p>
              <a:p>
                <a:r>
                  <a:rPr lang="es-CO" sz="900" dirty="0"/>
                  <a:t>MAIN:</a:t>
                </a:r>
              </a:p>
              <a:p>
                <a:r>
                  <a:rPr lang="es-CO" sz="900" dirty="0"/>
                  <a:t>	</a:t>
                </a:r>
                <a:r>
                  <a:rPr lang="es-CO" sz="900" dirty="0" err="1"/>
                  <a:t>add</a:t>
                </a:r>
                <a:r>
                  <a:rPr lang="es-CO" sz="900" dirty="0"/>
                  <a:t> </a:t>
                </a:r>
                <a:r>
                  <a:rPr lang="es-CO" sz="900" dirty="0" err="1"/>
                  <a:t>ch,bl</a:t>
                </a:r>
                <a:endParaRPr lang="es-CO" sz="900" dirty="0"/>
              </a:p>
              <a:p>
                <a:r>
                  <a:rPr lang="es-CO" sz="900" dirty="0"/>
                  <a:t>	</a:t>
                </a:r>
                <a:r>
                  <a:rPr lang="es-CO" sz="900" dirty="0" err="1"/>
                  <a:t>mov</a:t>
                </a:r>
                <a:r>
                  <a:rPr lang="es-CO" sz="900" dirty="0"/>
                  <a:t> </a:t>
                </a:r>
                <a:r>
                  <a:rPr lang="es-CO" sz="900" dirty="0" err="1"/>
                  <a:t>dl,ch</a:t>
                </a:r>
                <a:endParaRPr lang="es-CO" sz="900" dirty="0"/>
              </a:p>
              <a:p>
                <a:r>
                  <a:rPr lang="es-CO" sz="900" dirty="0"/>
                  <a:t>END MAIN</a:t>
                </a:r>
              </a:p>
            </p:txBody>
          </p:sp>
          <p:sp>
            <p:nvSpPr>
              <p:cNvPr id="35" name="CuadroTexto 34">
                <a:extLst>
                  <a:ext uri="{FF2B5EF4-FFF2-40B4-BE49-F238E27FC236}">
                    <a16:creationId xmlns:a16="http://schemas.microsoft.com/office/drawing/2014/main" id="{B34C4054-89F9-4C36-AFE7-48280DD0B846}"/>
                  </a:ext>
                </a:extLst>
              </p:cNvPr>
              <p:cNvSpPr txBox="1"/>
              <p:nvPr/>
            </p:nvSpPr>
            <p:spPr>
              <a:xfrm>
                <a:off x="2157568" y="3237319"/>
                <a:ext cx="1596773"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O" sz="1200" dirty="0"/>
                  <a:t>Lenguaje ensamblador</a:t>
                </a:r>
              </a:p>
            </p:txBody>
          </p:sp>
        </p:grpSp>
        <p:grpSp>
          <p:nvGrpSpPr>
            <p:cNvPr id="38" name="Grupo 37">
              <a:extLst>
                <a:ext uri="{FF2B5EF4-FFF2-40B4-BE49-F238E27FC236}">
                  <a16:creationId xmlns:a16="http://schemas.microsoft.com/office/drawing/2014/main" id="{416A3B03-34BA-4EFD-B3A1-E8D6DBE2C471}"/>
                </a:ext>
              </a:extLst>
            </p:cNvPr>
            <p:cNvGrpSpPr/>
            <p:nvPr/>
          </p:nvGrpSpPr>
          <p:grpSpPr>
            <a:xfrm>
              <a:off x="4028886" y="2269376"/>
              <a:ext cx="1596773" cy="821703"/>
              <a:chOff x="4028886" y="2269376"/>
              <a:chExt cx="1596773" cy="821703"/>
            </a:xfrm>
          </p:grpSpPr>
          <p:sp>
            <p:nvSpPr>
              <p:cNvPr id="31" name="CuadroTexto 30">
                <a:extLst>
                  <a:ext uri="{FF2B5EF4-FFF2-40B4-BE49-F238E27FC236}">
                    <a16:creationId xmlns:a16="http://schemas.microsoft.com/office/drawing/2014/main" id="{3B88FF27-C8D2-4951-BE10-04FD573AF6A4}"/>
                  </a:ext>
                </a:extLst>
              </p:cNvPr>
              <p:cNvSpPr txBox="1"/>
              <p:nvPr/>
            </p:nvSpPr>
            <p:spPr>
              <a:xfrm>
                <a:off x="4373489" y="2269376"/>
                <a:ext cx="711642" cy="600164"/>
              </a:xfrm>
              <a:prstGeom prst="rect">
                <a:avLst/>
              </a:prstGeom>
              <a:noFill/>
            </p:spPr>
            <p:txBody>
              <a:bodyPr wrap="square">
                <a:spAutoFit/>
              </a:bodyPr>
              <a:lstStyle/>
              <a:p>
                <a:r>
                  <a:rPr lang="es-CO" sz="1100" dirty="0"/>
                  <a:t>0010</a:t>
                </a:r>
              </a:p>
              <a:p>
                <a:r>
                  <a:rPr lang="es-CO" sz="1100" dirty="0"/>
                  <a:t>0011</a:t>
                </a:r>
              </a:p>
              <a:p>
                <a:r>
                  <a:rPr lang="es-CO" sz="1100" dirty="0"/>
                  <a:t>0101</a:t>
                </a:r>
              </a:p>
            </p:txBody>
          </p:sp>
          <p:sp>
            <p:nvSpPr>
              <p:cNvPr id="37" name="CuadroTexto 36">
                <a:extLst>
                  <a:ext uri="{FF2B5EF4-FFF2-40B4-BE49-F238E27FC236}">
                    <a16:creationId xmlns:a16="http://schemas.microsoft.com/office/drawing/2014/main" id="{C707CB03-1DD7-4D50-8E44-3EECF740D1FA}"/>
                  </a:ext>
                </a:extLst>
              </p:cNvPr>
              <p:cNvSpPr txBox="1"/>
              <p:nvPr/>
            </p:nvSpPr>
            <p:spPr>
              <a:xfrm>
                <a:off x="4028886" y="2814080"/>
                <a:ext cx="1596773"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O" sz="1200" dirty="0"/>
                  <a:t>Lenguaje maquina</a:t>
                </a:r>
              </a:p>
            </p:txBody>
          </p:sp>
        </p:grpSp>
        <p:sp>
          <p:nvSpPr>
            <p:cNvPr id="41" name="Flecha: curvada hacia la izquierda 40">
              <a:extLst>
                <a:ext uri="{FF2B5EF4-FFF2-40B4-BE49-F238E27FC236}">
                  <a16:creationId xmlns:a16="http://schemas.microsoft.com/office/drawing/2014/main" id="{DF8E5E15-0886-4977-9645-706BDA42E159}"/>
                </a:ext>
              </a:extLst>
            </p:cNvPr>
            <p:cNvSpPr/>
            <p:nvPr/>
          </p:nvSpPr>
          <p:spPr>
            <a:xfrm rot="15443929">
              <a:off x="1932305" y="1848853"/>
              <a:ext cx="183292" cy="45464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43" name="Flecha: curvada hacia la izquierda 42">
              <a:extLst>
                <a:ext uri="{FF2B5EF4-FFF2-40B4-BE49-F238E27FC236}">
                  <a16:creationId xmlns:a16="http://schemas.microsoft.com/office/drawing/2014/main" id="{6F8E0A96-4624-4EFE-9971-24728BC055B3}"/>
                </a:ext>
              </a:extLst>
            </p:cNvPr>
            <p:cNvSpPr/>
            <p:nvPr/>
          </p:nvSpPr>
          <p:spPr>
            <a:xfrm rot="17587367">
              <a:off x="3644545" y="2034015"/>
              <a:ext cx="177476" cy="68320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45" name="Flecha: curvada hacia la izquierda 44">
              <a:extLst>
                <a:ext uri="{FF2B5EF4-FFF2-40B4-BE49-F238E27FC236}">
                  <a16:creationId xmlns:a16="http://schemas.microsoft.com/office/drawing/2014/main" id="{45F0AC52-122C-409E-BB77-58173A3239A4}"/>
                </a:ext>
              </a:extLst>
            </p:cNvPr>
            <p:cNvSpPr/>
            <p:nvPr/>
          </p:nvSpPr>
          <p:spPr>
            <a:xfrm rot="5923448">
              <a:off x="3603906" y="2579771"/>
              <a:ext cx="177476" cy="68320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47" name="Flecha: curvada hacia la izquierda 46">
              <a:extLst>
                <a:ext uri="{FF2B5EF4-FFF2-40B4-BE49-F238E27FC236}">
                  <a16:creationId xmlns:a16="http://schemas.microsoft.com/office/drawing/2014/main" id="{0997279E-7ACB-4318-8019-033BC690399F}"/>
                </a:ext>
              </a:extLst>
            </p:cNvPr>
            <p:cNvSpPr/>
            <p:nvPr/>
          </p:nvSpPr>
          <p:spPr>
            <a:xfrm rot="6293660">
              <a:off x="1840791" y="2509013"/>
              <a:ext cx="268019" cy="44228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49" name="CuadroTexto 48">
              <a:extLst>
                <a:ext uri="{FF2B5EF4-FFF2-40B4-BE49-F238E27FC236}">
                  <a16:creationId xmlns:a16="http://schemas.microsoft.com/office/drawing/2014/main" id="{6D9873B4-19A1-46B3-8256-3CF59936BB1A}"/>
                </a:ext>
              </a:extLst>
            </p:cNvPr>
            <p:cNvSpPr txBox="1"/>
            <p:nvPr/>
          </p:nvSpPr>
          <p:spPr>
            <a:xfrm>
              <a:off x="1450261" y="2266807"/>
              <a:ext cx="85354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O" sz="1200" dirty="0"/>
                <a:t>Interprete</a:t>
              </a:r>
            </a:p>
          </p:txBody>
        </p:sp>
        <p:sp>
          <p:nvSpPr>
            <p:cNvPr id="51" name="Flecha: curvada hacia la izquierda 50">
              <a:extLst>
                <a:ext uri="{FF2B5EF4-FFF2-40B4-BE49-F238E27FC236}">
                  <a16:creationId xmlns:a16="http://schemas.microsoft.com/office/drawing/2014/main" id="{B13D0A2E-6F6B-4130-93FE-5B7118612D15}"/>
                </a:ext>
              </a:extLst>
            </p:cNvPr>
            <p:cNvSpPr/>
            <p:nvPr/>
          </p:nvSpPr>
          <p:spPr>
            <a:xfrm rot="5823723">
              <a:off x="1374117" y="2459648"/>
              <a:ext cx="177782" cy="40924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53" name="Flecha: curvada hacia la izquierda 52">
              <a:extLst>
                <a:ext uri="{FF2B5EF4-FFF2-40B4-BE49-F238E27FC236}">
                  <a16:creationId xmlns:a16="http://schemas.microsoft.com/office/drawing/2014/main" id="{E5D7245D-A318-44E7-9882-3CB84EFF1D76}"/>
                </a:ext>
              </a:extLst>
            </p:cNvPr>
            <p:cNvSpPr/>
            <p:nvPr/>
          </p:nvSpPr>
          <p:spPr>
            <a:xfrm rot="16655664">
              <a:off x="1377710" y="1892799"/>
              <a:ext cx="183292" cy="45464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sp>
        <p:nvSpPr>
          <p:cNvPr id="55" name="CuadroTexto 54">
            <a:extLst>
              <a:ext uri="{FF2B5EF4-FFF2-40B4-BE49-F238E27FC236}">
                <a16:creationId xmlns:a16="http://schemas.microsoft.com/office/drawing/2014/main" id="{CF879FE9-57C0-4132-8C86-97102B00AC2E}"/>
              </a:ext>
            </a:extLst>
          </p:cNvPr>
          <p:cNvSpPr txBox="1"/>
          <p:nvPr/>
        </p:nvSpPr>
        <p:spPr>
          <a:xfrm>
            <a:off x="948766" y="1813400"/>
            <a:ext cx="2389310" cy="369332"/>
          </a:xfrm>
          <a:prstGeom prst="rect">
            <a:avLst/>
          </a:prstGeom>
          <a:noFill/>
        </p:spPr>
        <p:txBody>
          <a:bodyPr wrap="square" rtlCol="0">
            <a:spAutoFit/>
          </a:bodyPr>
          <a:lstStyle/>
          <a:p>
            <a:r>
              <a:rPr lang="es-CO" dirty="0"/>
              <a:t>Flujo de trabajo: </a:t>
            </a:r>
          </a:p>
        </p:txBody>
      </p:sp>
      <p:sp>
        <p:nvSpPr>
          <p:cNvPr id="56" name="CuadroTexto 55">
            <a:extLst>
              <a:ext uri="{FF2B5EF4-FFF2-40B4-BE49-F238E27FC236}">
                <a16:creationId xmlns:a16="http://schemas.microsoft.com/office/drawing/2014/main" id="{3DCEE799-C4EA-4F7D-86A3-58F3EB826BF9}"/>
              </a:ext>
            </a:extLst>
          </p:cNvPr>
          <p:cNvSpPr txBox="1"/>
          <p:nvPr/>
        </p:nvSpPr>
        <p:spPr>
          <a:xfrm rot="10800000" flipH="1" flipV="1">
            <a:off x="265938" y="4501687"/>
            <a:ext cx="6326124" cy="3785652"/>
          </a:xfrm>
          <a:prstGeom prst="rect">
            <a:avLst/>
          </a:prstGeom>
          <a:noFill/>
        </p:spPr>
        <p:txBody>
          <a:bodyPr wrap="square" rtlCol="0">
            <a:spAutoFit/>
          </a:bodyPr>
          <a:lstStyle/>
          <a:p>
            <a:pPr marL="171450" indent="-171450" algn="just">
              <a:buFont typeface="Arial" panose="020B0604020202020204" pitchFamily="34" charset="0"/>
              <a:buChar char="•"/>
            </a:pPr>
            <a:r>
              <a:rPr lang="es-CO" sz="1200" dirty="0"/>
              <a:t>Es multi plataforma: Al contrario que muchos lenguajes como visual </a:t>
            </a:r>
            <a:r>
              <a:rPr lang="es-CO" sz="1200" dirty="0" err="1"/>
              <a:t>basic</a:t>
            </a:r>
            <a:r>
              <a:rPr lang="es-CO" sz="1200" dirty="0"/>
              <a:t>, que principalmente puede hacer desarrollos para Windows, Python tiene la posibilidad de desarrollar en sistemas operativos como Unix, Linux, y sistemas operativos Mac OS.</a:t>
            </a:r>
          </a:p>
          <a:p>
            <a:pPr marL="171450" indent="-171450" algn="just">
              <a:buFont typeface="Arial" panose="020B0604020202020204" pitchFamily="34" charset="0"/>
              <a:buChar char="•"/>
            </a:pPr>
            <a:endParaRPr lang="es-CO" sz="1200" dirty="0"/>
          </a:p>
          <a:p>
            <a:pPr marL="171450" indent="-171450" algn="just">
              <a:buFont typeface="Arial" panose="020B0604020202020204" pitchFamily="34" charset="0"/>
              <a:buChar char="•"/>
            </a:pPr>
            <a:r>
              <a:rPr lang="es-CO" sz="1200" dirty="0"/>
              <a:t>Tipado Dinámico: No es necesario indicar el tipo de variable que se va a utilizar. La variable se adapta a lo que escribimos cuando se ejecuta el programa.</a:t>
            </a:r>
          </a:p>
          <a:p>
            <a:pPr marL="171450" indent="-171450" algn="just">
              <a:buFont typeface="Arial" panose="020B0604020202020204" pitchFamily="34" charset="0"/>
              <a:buChar char="•"/>
            </a:pPr>
            <a:endParaRPr lang="es-CO" sz="1200" dirty="0"/>
          </a:p>
          <a:p>
            <a:pPr marL="171450" indent="-171450" algn="just">
              <a:buFont typeface="Arial" panose="020B0604020202020204" pitchFamily="34" charset="0"/>
              <a:buChar char="•"/>
            </a:pPr>
            <a:r>
              <a:rPr lang="es-CO" sz="1200" dirty="0"/>
              <a:t>Es orientado a objetos: Es un tipo de programación. Que de forma resumida se puede describir. Objeto es una instancia de una entidad genérica llamada clase, la cual tiene un estado indicado por unas variables llamadas campos y un funcionamiento que determinan unas funciones llamadas métodos.  </a:t>
            </a:r>
          </a:p>
          <a:p>
            <a:pPr marL="171450" indent="-171450" algn="just">
              <a:buFont typeface="Arial" panose="020B0604020202020204" pitchFamily="34" charset="0"/>
              <a:buChar char="•"/>
            </a:pPr>
            <a:endParaRPr lang="es-CO" sz="1200" dirty="0"/>
          </a:p>
          <a:p>
            <a:pPr marL="171450" indent="-171450" algn="just">
              <a:buFont typeface="Arial" panose="020B0604020202020204" pitchFamily="34" charset="0"/>
              <a:buChar char="•"/>
            </a:pPr>
            <a:r>
              <a:rPr lang="es-CO" sz="1200" dirty="0"/>
              <a:t>De libre Distribución </a:t>
            </a:r>
          </a:p>
          <a:p>
            <a:pPr marL="171450" indent="-171450" algn="just">
              <a:buFont typeface="Arial" panose="020B0604020202020204" pitchFamily="34" charset="0"/>
              <a:buChar char="•"/>
            </a:pPr>
            <a:endParaRPr lang="es-CO" sz="1200" dirty="0"/>
          </a:p>
          <a:p>
            <a:pPr marL="171450" indent="-171450" algn="just">
              <a:buFont typeface="Arial" panose="020B0604020202020204" pitchFamily="34" charset="0"/>
              <a:buChar char="•"/>
            </a:pPr>
            <a:r>
              <a:rPr lang="es-CO" sz="1200" dirty="0"/>
              <a:t>Existe gran cantidad de librerías y funciones  disponibles para diferentes trabajos.</a:t>
            </a:r>
          </a:p>
          <a:p>
            <a:pPr marL="171450" indent="-171450" algn="just">
              <a:buFont typeface="Arial" panose="020B0604020202020204" pitchFamily="34" charset="0"/>
              <a:buChar char="•"/>
            </a:pPr>
            <a:endParaRPr lang="es-CO" sz="1200" dirty="0"/>
          </a:p>
          <a:p>
            <a:pPr marL="171450" indent="-171450" algn="just">
              <a:buFont typeface="Arial" panose="020B0604020202020204" pitchFamily="34" charset="0"/>
              <a:buChar char="•"/>
            </a:pPr>
            <a:r>
              <a:rPr lang="es-CO" sz="1200" dirty="0"/>
              <a:t>Se utiliza en:</a:t>
            </a:r>
          </a:p>
          <a:p>
            <a:pPr marL="628650" lvl="1" indent="-171450" algn="just">
              <a:buFont typeface="Arial" panose="020B0604020202020204" pitchFamily="34" charset="0"/>
              <a:buChar char="•"/>
            </a:pPr>
            <a:r>
              <a:rPr lang="es-CO" sz="1200" dirty="0" err="1"/>
              <a:t>Desarrolloweb</a:t>
            </a:r>
            <a:r>
              <a:rPr lang="es-CO" sz="1200" dirty="0"/>
              <a:t> (</a:t>
            </a:r>
            <a:r>
              <a:rPr lang="es-CO" sz="1200" dirty="0" err="1"/>
              <a:t>django</a:t>
            </a:r>
            <a:r>
              <a:rPr lang="es-CO" sz="1200" dirty="0"/>
              <a:t>)</a:t>
            </a:r>
          </a:p>
          <a:p>
            <a:pPr marL="628650" lvl="1" indent="-171450" algn="just">
              <a:buFont typeface="Arial" panose="020B0604020202020204" pitchFamily="34" charset="0"/>
              <a:buChar char="•"/>
            </a:pPr>
            <a:r>
              <a:rPr lang="es-CO" sz="1200" dirty="0"/>
              <a:t>Aplicaciones </a:t>
            </a:r>
            <a:r>
              <a:rPr lang="es-CO" sz="1200" dirty="0" err="1"/>
              <a:t>Moviles</a:t>
            </a:r>
            <a:r>
              <a:rPr lang="es-CO" sz="1200" dirty="0"/>
              <a:t> (</a:t>
            </a:r>
            <a:r>
              <a:rPr lang="es-CO" sz="1200" dirty="0" err="1"/>
              <a:t>kivy</a:t>
            </a:r>
            <a:r>
              <a:rPr lang="es-CO" sz="1200" dirty="0"/>
              <a:t>)</a:t>
            </a:r>
          </a:p>
          <a:p>
            <a:pPr marL="628650" lvl="1" indent="-171450" algn="just">
              <a:buFont typeface="Arial" panose="020B0604020202020204" pitchFamily="34" charset="0"/>
              <a:buChar char="•"/>
            </a:pPr>
            <a:r>
              <a:rPr lang="es-CO" sz="1200" dirty="0" err="1"/>
              <a:t>Machin</a:t>
            </a:r>
            <a:r>
              <a:rPr lang="es-CO" sz="1200" dirty="0"/>
              <a:t> </a:t>
            </a:r>
            <a:r>
              <a:rPr lang="es-CO" sz="1200" dirty="0" err="1"/>
              <a:t>Learning</a:t>
            </a:r>
            <a:r>
              <a:rPr lang="es-CO" sz="1200" dirty="0"/>
              <a:t> (</a:t>
            </a:r>
            <a:r>
              <a:rPr lang="es-CO" sz="1200" dirty="0" err="1"/>
              <a:t>Keras</a:t>
            </a:r>
            <a:r>
              <a:rPr lang="es-CO" sz="1200" dirty="0"/>
              <a:t>, </a:t>
            </a:r>
            <a:r>
              <a:rPr lang="es-CO" sz="1200" dirty="0" err="1"/>
              <a:t>Tensorflow</a:t>
            </a:r>
            <a:r>
              <a:rPr lang="es-CO" sz="1200" dirty="0"/>
              <a:t>)</a:t>
            </a:r>
          </a:p>
        </p:txBody>
      </p:sp>
    </p:spTree>
    <p:extLst>
      <p:ext uri="{BB962C8B-B14F-4D97-AF65-F5344CB8AC3E}">
        <p14:creationId xmlns:p14="http://schemas.microsoft.com/office/powerpoint/2010/main" val="2258432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B70535C-367E-48C3-8E9C-A04DDB7C4189}"/>
              </a:ext>
            </a:extLst>
          </p:cNvPr>
          <p:cNvSpPr txBox="1"/>
          <p:nvPr/>
        </p:nvSpPr>
        <p:spPr>
          <a:xfrm>
            <a:off x="3269253" y="264051"/>
            <a:ext cx="596635" cy="369332"/>
          </a:xfrm>
          <a:prstGeom prst="rect">
            <a:avLst/>
          </a:prstGeom>
          <a:noFill/>
        </p:spPr>
        <p:txBody>
          <a:bodyPr wrap="square" rtlCol="0">
            <a:spAutoFit/>
          </a:bodyPr>
          <a:lstStyle/>
          <a:p>
            <a:r>
              <a:rPr lang="es-ES" b="1" dirty="0"/>
              <a:t>IF</a:t>
            </a:r>
            <a:endParaRPr lang="es-CO" b="1" dirty="0"/>
          </a:p>
        </p:txBody>
      </p:sp>
      <p:pic>
        <p:nvPicPr>
          <p:cNvPr id="5" name="Imagen 4" descr="Imagen que contiene dibujo&#10;&#10;Descripción generada automáticamente">
            <a:extLst>
              <a:ext uri="{FF2B5EF4-FFF2-40B4-BE49-F238E27FC236}">
                <a16:creationId xmlns:a16="http://schemas.microsoft.com/office/drawing/2014/main" id="{C8EB2696-4D4A-41CE-9FE0-C80CBBB107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18059" cy="894755"/>
          </a:xfrm>
          <a:prstGeom prst="rect">
            <a:avLst/>
          </a:prstGeom>
        </p:spPr>
      </p:pic>
      <p:sp>
        <p:nvSpPr>
          <p:cNvPr id="6" name="CuadroTexto 5">
            <a:extLst>
              <a:ext uri="{FF2B5EF4-FFF2-40B4-BE49-F238E27FC236}">
                <a16:creationId xmlns:a16="http://schemas.microsoft.com/office/drawing/2014/main" id="{18919FC9-D31B-4D30-8806-63D1BEADB0D1}"/>
              </a:ext>
            </a:extLst>
          </p:cNvPr>
          <p:cNvSpPr txBox="1"/>
          <p:nvPr/>
        </p:nvSpPr>
        <p:spPr>
          <a:xfrm>
            <a:off x="451358" y="1193181"/>
            <a:ext cx="6110869" cy="461665"/>
          </a:xfrm>
          <a:prstGeom prst="rect">
            <a:avLst/>
          </a:prstGeom>
          <a:noFill/>
        </p:spPr>
        <p:txBody>
          <a:bodyPr wrap="square" rtlCol="0">
            <a:spAutoFit/>
          </a:bodyPr>
          <a:lstStyle/>
          <a:p>
            <a:r>
              <a:rPr lang="es-CO" sz="1200" dirty="0"/>
              <a:t>El </a:t>
            </a:r>
            <a:r>
              <a:rPr lang="es-CO" sz="1200" dirty="0" err="1"/>
              <a:t>if</a:t>
            </a:r>
            <a:r>
              <a:rPr lang="es-CO" sz="1200" dirty="0"/>
              <a:t> es una instrucción lógica que resuelve un problema de tipo booleano, forma parte de lo que se denomina instrucciones condicionales.</a:t>
            </a:r>
          </a:p>
        </p:txBody>
      </p:sp>
      <p:sp>
        <p:nvSpPr>
          <p:cNvPr id="35" name="CuadroTexto 34">
            <a:extLst>
              <a:ext uri="{FF2B5EF4-FFF2-40B4-BE49-F238E27FC236}">
                <a16:creationId xmlns:a16="http://schemas.microsoft.com/office/drawing/2014/main" id="{E0C669EB-A023-4BA6-9BDD-23BA69B6A763}"/>
              </a:ext>
            </a:extLst>
          </p:cNvPr>
          <p:cNvSpPr txBox="1"/>
          <p:nvPr/>
        </p:nvSpPr>
        <p:spPr>
          <a:xfrm>
            <a:off x="620149" y="2011169"/>
            <a:ext cx="952505"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s-CO" dirty="0"/>
              <a:t>IF - ELSE</a:t>
            </a:r>
          </a:p>
        </p:txBody>
      </p:sp>
      <p:sp>
        <p:nvSpPr>
          <p:cNvPr id="37" name="CuadroTexto 36">
            <a:extLst>
              <a:ext uri="{FF2B5EF4-FFF2-40B4-BE49-F238E27FC236}">
                <a16:creationId xmlns:a16="http://schemas.microsoft.com/office/drawing/2014/main" id="{5421D0C8-41F7-49D5-91EE-1EDB05C51968}"/>
              </a:ext>
            </a:extLst>
          </p:cNvPr>
          <p:cNvSpPr txBox="1"/>
          <p:nvPr/>
        </p:nvSpPr>
        <p:spPr>
          <a:xfrm>
            <a:off x="588382" y="4438185"/>
            <a:ext cx="2209911"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s-CO" dirty="0"/>
              <a:t>Ejercicio1.</a:t>
            </a:r>
          </a:p>
        </p:txBody>
      </p:sp>
      <p:grpSp>
        <p:nvGrpSpPr>
          <p:cNvPr id="107" name="Grupo 106">
            <a:extLst>
              <a:ext uri="{FF2B5EF4-FFF2-40B4-BE49-F238E27FC236}">
                <a16:creationId xmlns:a16="http://schemas.microsoft.com/office/drawing/2014/main" id="{36ACD016-1CF9-4700-B30F-F9CB0DAAD179}"/>
              </a:ext>
            </a:extLst>
          </p:cNvPr>
          <p:cNvGrpSpPr/>
          <p:nvPr/>
        </p:nvGrpSpPr>
        <p:grpSpPr>
          <a:xfrm>
            <a:off x="1851102" y="2079846"/>
            <a:ext cx="3534937" cy="2134968"/>
            <a:chOff x="341536" y="2131145"/>
            <a:chExt cx="3534937" cy="2134968"/>
          </a:xfrm>
        </p:grpSpPr>
        <p:grpSp>
          <p:nvGrpSpPr>
            <p:cNvPr id="36" name="Grupo 35">
              <a:extLst>
                <a:ext uri="{FF2B5EF4-FFF2-40B4-BE49-F238E27FC236}">
                  <a16:creationId xmlns:a16="http://schemas.microsoft.com/office/drawing/2014/main" id="{AA317919-B6E0-41CD-8FDC-39B91A87CBC4}"/>
                </a:ext>
              </a:extLst>
            </p:cNvPr>
            <p:cNvGrpSpPr/>
            <p:nvPr/>
          </p:nvGrpSpPr>
          <p:grpSpPr>
            <a:xfrm>
              <a:off x="341536" y="2131145"/>
              <a:ext cx="3534937" cy="2134968"/>
              <a:chOff x="-106035" y="2008481"/>
              <a:chExt cx="3534937" cy="2134968"/>
            </a:xfrm>
          </p:grpSpPr>
          <p:grpSp>
            <p:nvGrpSpPr>
              <p:cNvPr id="16" name="Grupo 15">
                <a:extLst>
                  <a:ext uri="{FF2B5EF4-FFF2-40B4-BE49-F238E27FC236}">
                    <a16:creationId xmlns:a16="http://schemas.microsoft.com/office/drawing/2014/main" id="{D965930E-B9FA-4EDA-94A1-CDFE60BB4B20}"/>
                  </a:ext>
                </a:extLst>
              </p:cNvPr>
              <p:cNvGrpSpPr/>
              <p:nvPr/>
            </p:nvGrpSpPr>
            <p:grpSpPr>
              <a:xfrm>
                <a:off x="-106035" y="2008481"/>
                <a:ext cx="3534937" cy="2134968"/>
                <a:chOff x="-26560" y="2393302"/>
                <a:chExt cx="4997532" cy="3344183"/>
              </a:xfrm>
            </p:grpSpPr>
            <p:sp>
              <p:nvSpPr>
                <p:cNvPr id="7" name="Diagrama de flujo: terminador 6">
                  <a:extLst>
                    <a:ext uri="{FF2B5EF4-FFF2-40B4-BE49-F238E27FC236}">
                      <a16:creationId xmlns:a16="http://schemas.microsoft.com/office/drawing/2014/main" id="{A7C06A3D-F34D-4006-A5FD-B044DB69F809}"/>
                    </a:ext>
                  </a:extLst>
                </p:cNvPr>
                <p:cNvSpPr/>
                <p:nvPr/>
              </p:nvSpPr>
              <p:spPr>
                <a:xfrm>
                  <a:off x="1974691" y="2393302"/>
                  <a:ext cx="914401" cy="301752"/>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100" dirty="0"/>
                    <a:t>INICIO</a:t>
                  </a:r>
                </a:p>
              </p:txBody>
            </p:sp>
            <p:sp>
              <p:nvSpPr>
                <p:cNvPr id="8" name="Paralelogramo 7">
                  <a:extLst>
                    <a:ext uri="{FF2B5EF4-FFF2-40B4-BE49-F238E27FC236}">
                      <a16:creationId xmlns:a16="http://schemas.microsoft.com/office/drawing/2014/main" id="{F0CE78EA-94A0-430A-A433-D0EA28754FD4}"/>
                    </a:ext>
                  </a:extLst>
                </p:cNvPr>
                <p:cNvSpPr/>
                <p:nvPr/>
              </p:nvSpPr>
              <p:spPr>
                <a:xfrm>
                  <a:off x="1682201" y="2933243"/>
                  <a:ext cx="1461340" cy="301752"/>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100" dirty="0" err="1"/>
                    <a:t>Edad:int</a:t>
                  </a:r>
                  <a:endParaRPr lang="es-CO" sz="1100" dirty="0"/>
                </a:p>
              </p:txBody>
            </p:sp>
            <p:sp>
              <p:nvSpPr>
                <p:cNvPr id="9" name="Diagrama de flujo: decisión 8">
                  <a:extLst>
                    <a:ext uri="{FF2B5EF4-FFF2-40B4-BE49-F238E27FC236}">
                      <a16:creationId xmlns:a16="http://schemas.microsoft.com/office/drawing/2014/main" id="{70C41B0A-0447-44FB-8CAB-07709B95D77B}"/>
                    </a:ext>
                  </a:extLst>
                </p:cNvPr>
                <p:cNvSpPr/>
                <p:nvPr/>
              </p:nvSpPr>
              <p:spPr>
                <a:xfrm>
                  <a:off x="1680214" y="3468973"/>
                  <a:ext cx="1461340" cy="1138093"/>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10" name="CuadroTexto 9">
                  <a:extLst>
                    <a:ext uri="{FF2B5EF4-FFF2-40B4-BE49-F238E27FC236}">
                      <a16:creationId xmlns:a16="http://schemas.microsoft.com/office/drawing/2014/main" id="{4DAC42D1-4E55-41EC-8E33-8DEB986F4B7A}"/>
                    </a:ext>
                  </a:extLst>
                </p:cNvPr>
                <p:cNvSpPr txBox="1"/>
                <p:nvPr/>
              </p:nvSpPr>
              <p:spPr>
                <a:xfrm>
                  <a:off x="1738454" y="3831172"/>
                  <a:ext cx="1206602" cy="409782"/>
                </a:xfrm>
                <a:prstGeom prst="rect">
                  <a:avLst/>
                </a:prstGeom>
                <a:noFill/>
              </p:spPr>
              <p:txBody>
                <a:bodyPr wrap="square" rtlCol="0">
                  <a:spAutoFit/>
                </a:bodyPr>
                <a:lstStyle/>
                <a:p>
                  <a:r>
                    <a:rPr lang="es-CO" sz="1100" dirty="0"/>
                    <a:t>Edad&gt;=18</a:t>
                  </a:r>
                </a:p>
              </p:txBody>
            </p:sp>
            <p:sp>
              <p:nvSpPr>
                <p:cNvPr id="11" name="Rectángulo 10">
                  <a:extLst>
                    <a:ext uri="{FF2B5EF4-FFF2-40B4-BE49-F238E27FC236}">
                      <a16:creationId xmlns:a16="http://schemas.microsoft.com/office/drawing/2014/main" id="{B4412879-AF77-495F-BA3D-BE39538D40F0}"/>
                    </a:ext>
                  </a:extLst>
                </p:cNvPr>
                <p:cNvSpPr/>
                <p:nvPr/>
              </p:nvSpPr>
              <p:spPr>
                <a:xfrm>
                  <a:off x="-26560" y="4249799"/>
                  <a:ext cx="1971315" cy="8697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100" dirty="0" err="1"/>
                    <a:t>Print</a:t>
                  </a:r>
                  <a:r>
                    <a:rPr lang="es-CO" sz="1100" dirty="0"/>
                    <a:t>(“puede tomar cerveza”)</a:t>
                  </a:r>
                </a:p>
              </p:txBody>
            </p:sp>
            <p:sp>
              <p:nvSpPr>
                <p:cNvPr id="13" name="Rectángulo 12">
                  <a:extLst>
                    <a:ext uri="{FF2B5EF4-FFF2-40B4-BE49-F238E27FC236}">
                      <a16:creationId xmlns:a16="http://schemas.microsoft.com/office/drawing/2014/main" id="{E696D260-CC6F-4CC5-B4EE-6E4CBE2EBA3F}"/>
                    </a:ext>
                  </a:extLst>
                </p:cNvPr>
                <p:cNvSpPr/>
                <p:nvPr/>
              </p:nvSpPr>
              <p:spPr>
                <a:xfrm>
                  <a:off x="2877015" y="4249799"/>
                  <a:ext cx="2093957" cy="8697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100" dirty="0" err="1"/>
                    <a:t>Print</a:t>
                  </a:r>
                  <a:r>
                    <a:rPr lang="es-CO" sz="1100" dirty="0"/>
                    <a:t>(“No puede tomar cerveza”)</a:t>
                  </a:r>
                </a:p>
              </p:txBody>
            </p:sp>
            <p:sp>
              <p:nvSpPr>
                <p:cNvPr id="15" name="Diagrama de flujo: terminador 14">
                  <a:extLst>
                    <a:ext uri="{FF2B5EF4-FFF2-40B4-BE49-F238E27FC236}">
                      <a16:creationId xmlns:a16="http://schemas.microsoft.com/office/drawing/2014/main" id="{8E31EB95-6F58-45FF-B607-C7AB962B45BF}"/>
                    </a:ext>
                  </a:extLst>
                </p:cNvPr>
                <p:cNvSpPr/>
                <p:nvPr/>
              </p:nvSpPr>
              <p:spPr>
                <a:xfrm>
                  <a:off x="1884556" y="5435733"/>
                  <a:ext cx="914401" cy="301752"/>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100" dirty="0"/>
                    <a:t>FIN</a:t>
                  </a:r>
                </a:p>
              </p:txBody>
            </p:sp>
          </p:grpSp>
          <p:cxnSp>
            <p:nvCxnSpPr>
              <p:cNvPr id="18" name="Conector recto de flecha 17">
                <a:extLst>
                  <a:ext uri="{FF2B5EF4-FFF2-40B4-BE49-F238E27FC236}">
                    <a16:creationId xmlns:a16="http://schemas.microsoft.com/office/drawing/2014/main" id="{F9F0ECF5-7102-4DD4-9A5D-64251B0F022F}"/>
                  </a:ext>
                </a:extLst>
              </p:cNvPr>
              <p:cNvCxnSpPr>
                <a:stCxn id="7" idx="2"/>
                <a:endCxn id="8" idx="1"/>
              </p:cNvCxnSpPr>
              <p:nvPr/>
            </p:nvCxnSpPr>
            <p:spPr>
              <a:xfrm>
                <a:off x="1632918" y="2201123"/>
                <a:ext cx="10626" cy="152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3303E573-CF3A-46CA-A689-FE7908F25858}"/>
                  </a:ext>
                </a:extLst>
              </p:cNvPr>
              <p:cNvCxnSpPr>
                <a:stCxn id="8" idx="4"/>
                <a:endCxn id="9" idx="0"/>
              </p:cNvCxnSpPr>
              <p:nvPr/>
            </p:nvCxnSpPr>
            <p:spPr>
              <a:xfrm flipH="1">
                <a:off x="1618059" y="2545828"/>
                <a:ext cx="1405" cy="149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angular 25">
                <a:extLst>
                  <a:ext uri="{FF2B5EF4-FFF2-40B4-BE49-F238E27FC236}">
                    <a16:creationId xmlns:a16="http://schemas.microsoft.com/office/drawing/2014/main" id="{0113B036-3916-4034-9D01-075999D8C241}"/>
                  </a:ext>
                </a:extLst>
              </p:cNvPr>
              <p:cNvCxnSpPr>
                <a:cxnSpLocks/>
                <a:stCxn id="9" idx="3"/>
                <a:endCxn id="13" idx="0"/>
              </p:cNvCxnSpPr>
              <p:nvPr/>
            </p:nvCxnSpPr>
            <p:spPr>
              <a:xfrm>
                <a:off x="2134888" y="3058490"/>
                <a:ext cx="553448" cy="1352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angular 27">
                <a:extLst>
                  <a:ext uri="{FF2B5EF4-FFF2-40B4-BE49-F238E27FC236}">
                    <a16:creationId xmlns:a16="http://schemas.microsoft.com/office/drawing/2014/main" id="{A6FB853B-F180-4DD3-9362-1A57ABAEC45D}"/>
                  </a:ext>
                </a:extLst>
              </p:cNvPr>
              <p:cNvCxnSpPr>
                <a:cxnSpLocks/>
                <a:stCxn id="9" idx="1"/>
                <a:endCxn id="11" idx="0"/>
              </p:cNvCxnSpPr>
              <p:nvPr/>
            </p:nvCxnSpPr>
            <p:spPr>
              <a:xfrm rot="10800000" flipV="1">
                <a:off x="591157" y="3058490"/>
                <a:ext cx="510072" cy="1352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angular 30">
                <a:extLst>
                  <a:ext uri="{FF2B5EF4-FFF2-40B4-BE49-F238E27FC236}">
                    <a16:creationId xmlns:a16="http://schemas.microsoft.com/office/drawing/2014/main" id="{601459D1-F370-4F7D-B49E-CB81138D863C}"/>
                  </a:ext>
                </a:extLst>
              </p:cNvPr>
              <p:cNvCxnSpPr>
                <a:cxnSpLocks/>
                <a:stCxn id="11" idx="2"/>
                <a:endCxn id="15" idx="1"/>
              </p:cNvCxnSpPr>
              <p:nvPr/>
            </p:nvCxnSpPr>
            <p:spPr>
              <a:xfrm rot="16200000" flipH="1">
                <a:off x="769388" y="3570749"/>
                <a:ext cx="298148" cy="6546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angular 33">
                <a:extLst>
                  <a:ext uri="{FF2B5EF4-FFF2-40B4-BE49-F238E27FC236}">
                    <a16:creationId xmlns:a16="http://schemas.microsoft.com/office/drawing/2014/main" id="{AE3AA521-AA8C-4BE1-93C5-5A1E48220AD8}"/>
                  </a:ext>
                </a:extLst>
              </p:cNvPr>
              <p:cNvCxnSpPr>
                <a:cxnSpLocks/>
                <a:stCxn id="13" idx="2"/>
                <a:endCxn id="15" idx="3"/>
              </p:cNvCxnSpPr>
              <p:nvPr/>
            </p:nvCxnSpPr>
            <p:spPr>
              <a:xfrm rot="5400000">
                <a:off x="2141372" y="3500164"/>
                <a:ext cx="298148" cy="7957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9" name="CuadroTexto 38">
              <a:extLst>
                <a:ext uri="{FF2B5EF4-FFF2-40B4-BE49-F238E27FC236}">
                  <a16:creationId xmlns:a16="http://schemas.microsoft.com/office/drawing/2014/main" id="{C475D18A-8923-43BF-ABFA-D335D9EEEEDB}"/>
                </a:ext>
              </a:extLst>
            </p:cNvPr>
            <p:cNvSpPr txBox="1"/>
            <p:nvPr/>
          </p:nvSpPr>
          <p:spPr>
            <a:xfrm>
              <a:off x="1182469" y="2889825"/>
              <a:ext cx="402952" cy="369332"/>
            </a:xfrm>
            <a:prstGeom prst="rect">
              <a:avLst/>
            </a:prstGeom>
            <a:noFill/>
          </p:spPr>
          <p:txBody>
            <a:bodyPr wrap="square" rtlCol="0">
              <a:spAutoFit/>
            </a:bodyPr>
            <a:lstStyle/>
            <a:p>
              <a:r>
                <a:rPr lang="es-CO" dirty="0"/>
                <a:t>si</a:t>
              </a:r>
            </a:p>
          </p:txBody>
        </p:sp>
        <p:sp>
          <p:nvSpPr>
            <p:cNvPr id="41" name="CuadroTexto 40">
              <a:extLst>
                <a:ext uri="{FF2B5EF4-FFF2-40B4-BE49-F238E27FC236}">
                  <a16:creationId xmlns:a16="http://schemas.microsoft.com/office/drawing/2014/main" id="{DB7F6EA9-8183-464C-AD84-6999A8C6960E}"/>
                </a:ext>
              </a:extLst>
            </p:cNvPr>
            <p:cNvSpPr txBox="1"/>
            <p:nvPr/>
          </p:nvSpPr>
          <p:spPr>
            <a:xfrm>
              <a:off x="2596816" y="2887469"/>
              <a:ext cx="513077" cy="369332"/>
            </a:xfrm>
            <a:prstGeom prst="rect">
              <a:avLst/>
            </a:prstGeom>
            <a:noFill/>
          </p:spPr>
          <p:txBody>
            <a:bodyPr wrap="square" rtlCol="0">
              <a:spAutoFit/>
            </a:bodyPr>
            <a:lstStyle/>
            <a:p>
              <a:r>
                <a:rPr lang="es-CO" dirty="0"/>
                <a:t>no</a:t>
              </a:r>
            </a:p>
          </p:txBody>
        </p:sp>
      </p:grpSp>
      <p:cxnSp>
        <p:nvCxnSpPr>
          <p:cNvPr id="43" name="Conector recto 42">
            <a:extLst>
              <a:ext uri="{FF2B5EF4-FFF2-40B4-BE49-F238E27FC236}">
                <a16:creationId xmlns:a16="http://schemas.microsoft.com/office/drawing/2014/main" id="{84376BAB-54D0-4547-B983-17BF01B89938}"/>
              </a:ext>
            </a:extLst>
          </p:cNvPr>
          <p:cNvCxnSpPr/>
          <p:nvPr/>
        </p:nvCxnSpPr>
        <p:spPr>
          <a:xfrm>
            <a:off x="200722" y="5096107"/>
            <a:ext cx="636150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06" name="Grupo 105">
            <a:extLst>
              <a:ext uri="{FF2B5EF4-FFF2-40B4-BE49-F238E27FC236}">
                <a16:creationId xmlns:a16="http://schemas.microsoft.com/office/drawing/2014/main" id="{4A521D11-44EB-4E03-BD52-0A132F5B3BE6}"/>
              </a:ext>
            </a:extLst>
          </p:cNvPr>
          <p:cNvGrpSpPr/>
          <p:nvPr/>
        </p:nvGrpSpPr>
        <p:grpSpPr>
          <a:xfrm>
            <a:off x="1456214" y="5264644"/>
            <a:ext cx="3482352" cy="3174633"/>
            <a:chOff x="60948" y="5294199"/>
            <a:chExt cx="3482352" cy="3174633"/>
          </a:xfrm>
        </p:grpSpPr>
        <p:sp>
          <p:nvSpPr>
            <p:cNvPr id="44" name="Diagrama de flujo: terminador 43">
              <a:extLst>
                <a:ext uri="{FF2B5EF4-FFF2-40B4-BE49-F238E27FC236}">
                  <a16:creationId xmlns:a16="http://schemas.microsoft.com/office/drawing/2014/main" id="{11B54944-F73A-41BE-94F1-6316C1EC2B62}"/>
                </a:ext>
              </a:extLst>
            </p:cNvPr>
            <p:cNvSpPr/>
            <p:nvPr/>
          </p:nvSpPr>
          <p:spPr>
            <a:xfrm>
              <a:off x="1211520" y="5294199"/>
              <a:ext cx="684523" cy="253215"/>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050" dirty="0"/>
                <a:t>INICIO</a:t>
              </a:r>
            </a:p>
          </p:txBody>
        </p:sp>
        <p:grpSp>
          <p:nvGrpSpPr>
            <p:cNvPr id="105" name="Grupo 104">
              <a:extLst>
                <a:ext uri="{FF2B5EF4-FFF2-40B4-BE49-F238E27FC236}">
                  <a16:creationId xmlns:a16="http://schemas.microsoft.com/office/drawing/2014/main" id="{A334BF35-97DF-4CD7-BFA5-F41C3514D511}"/>
                </a:ext>
              </a:extLst>
            </p:cNvPr>
            <p:cNvGrpSpPr/>
            <p:nvPr/>
          </p:nvGrpSpPr>
          <p:grpSpPr>
            <a:xfrm>
              <a:off x="60948" y="5547414"/>
              <a:ext cx="3482352" cy="2921418"/>
              <a:chOff x="60948" y="5547414"/>
              <a:chExt cx="3482352" cy="2921418"/>
            </a:xfrm>
          </p:grpSpPr>
          <p:sp>
            <p:nvSpPr>
              <p:cNvPr id="46" name="Diagrama de flujo: terminador 45">
                <a:extLst>
                  <a:ext uri="{FF2B5EF4-FFF2-40B4-BE49-F238E27FC236}">
                    <a16:creationId xmlns:a16="http://schemas.microsoft.com/office/drawing/2014/main" id="{4C4FFCB2-6E94-4420-8DA2-02C3E0ED35A4}"/>
                  </a:ext>
                </a:extLst>
              </p:cNvPr>
              <p:cNvSpPr/>
              <p:nvPr/>
            </p:nvSpPr>
            <p:spPr>
              <a:xfrm>
                <a:off x="1239703" y="8296611"/>
                <a:ext cx="517391" cy="172221"/>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050" dirty="0"/>
                  <a:t>FIN</a:t>
                </a:r>
              </a:p>
            </p:txBody>
          </p:sp>
          <p:sp>
            <p:nvSpPr>
              <p:cNvPr id="47" name="Diagrama de flujo: datos 46">
                <a:extLst>
                  <a:ext uri="{FF2B5EF4-FFF2-40B4-BE49-F238E27FC236}">
                    <a16:creationId xmlns:a16="http://schemas.microsoft.com/office/drawing/2014/main" id="{1A658E6A-9C89-436A-B8FB-B01A6C5028D3}"/>
                  </a:ext>
                </a:extLst>
              </p:cNvPr>
              <p:cNvSpPr/>
              <p:nvPr/>
            </p:nvSpPr>
            <p:spPr>
              <a:xfrm>
                <a:off x="900357" y="5724348"/>
                <a:ext cx="1296885" cy="253215"/>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050" dirty="0" err="1"/>
                  <a:t>marca:str</a:t>
                </a:r>
                <a:endParaRPr lang="es-CO" sz="1050" dirty="0"/>
              </a:p>
            </p:txBody>
          </p:sp>
          <p:sp>
            <p:nvSpPr>
              <p:cNvPr id="48" name="Diagrama de flujo: decisión 47">
                <a:extLst>
                  <a:ext uri="{FF2B5EF4-FFF2-40B4-BE49-F238E27FC236}">
                    <a16:creationId xmlns:a16="http://schemas.microsoft.com/office/drawing/2014/main" id="{4B96F082-91F8-422E-A834-D212527EDC2B}"/>
                  </a:ext>
                </a:extLst>
              </p:cNvPr>
              <p:cNvSpPr/>
              <p:nvPr/>
            </p:nvSpPr>
            <p:spPr>
              <a:xfrm>
                <a:off x="1019294" y="6146172"/>
                <a:ext cx="1057487" cy="678965"/>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sz="1050"/>
              </a:p>
            </p:txBody>
          </p:sp>
          <p:sp>
            <p:nvSpPr>
              <p:cNvPr id="49" name="CuadroTexto 48">
                <a:extLst>
                  <a:ext uri="{FF2B5EF4-FFF2-40B4-BE49-F238E27FC236}">
                    <a16:creationId xmlns:a16="http://schemas.microsoft.com/office/drawing/2014/main" id="{83A47C0B-7823-4FF4-8D22-0819836959CF}"/>
                  </a:ext>
                </a:extLst>
              </p:cNvPr>
              <p:cNvSpPr txBox="1"/>
              <p:nvPr/>
            </p:nvSpPr>
            <p:spPr>
              <a:xfrm>
                <a:off x="1095497" y="6284097"/>
                <a:ext cx="868117" cy="41549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s-CO" sz="1050" dirty="0"/>
                  <a:t>Marca == </a:t>
                </a:r>
              </a:p>
              <a:p>
                <a:pPr algn="ctr"/>
                <a:r>
                  <a:rPr lang="es-CO" sz="1050" dirty="0"/>
                  <a:t>“</a:t>
                </a:r>
                <a:r>
                  <a:rPr lang="es-CO" sz="1050" dirty="0" err="1"/>
                  <a:t>budweiser</a:t>
                </a:r>
                <a:r>
                  <a:rPr lang="es-CO" sz="1050" dirty="0"/>
                  <a:t>”</a:t>
                </a:r>
              </a:p>
            </p:txBody>
          </p:sp>
          <p:sp>
            <p:nvSpPr>
              <p:cNvPr id="51" name="Diagrama de flujo: decisión 50">
                <a:extLst>
                  <a:ext uri="{FF2B5EF4-FFF2-40B4-BE49-F238E27FC236}">
                    <a16:creationId xmlns:a16="http://schemas.microsoft.com/office/drawing/2014/main" id="{691085C0-B807-4D1B-90B9-4D829523DB36}"/>
                  </a:ext>
                </a:extLst>
              </p:cNvPr>
              <p:cNvSpPr/>
              <p:nvPr/>
            </p:nvSpPr>
            <p:spPr>
              <a:xfrm>
                <a:off x="1896043" y="6588259"/>
                <a:ext cx="1057487" cy="678965"/>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sz="1050"/>
              </a:p>
            </p:txBody>
          </p:sp>
          <p:sp>
            <p:nvSpPr>
              <p:cNvPr id="53" name="CuadroTexto 52">
                <a:extLst>
                  <a:ext uri="{FF2B5EF4-FFF2-40B4-BE49-F238E27FC236}">
                    <a16:creationId xmlns:a16="http://schemas.microsoft.com/office/drawing/2014/main" id="{9F1651DB-D05D-40CD-B823-EE0DB89C4D13}"/>
                  </a:ext>
                </a:extLst>
              </p:cNvPr>
              <p:cNvSpPr txBox="1"/>
              <p:nvPr/>
            </p:nvSpPr>
            <p:spPr>
              <a:xfrm>
                <a:off x="2101950" y="6633988"/>
                <a:ext cx="629362" cy="57708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s-CO" sz="1050" dirty="0"/>
                  <a:t>Marca == </a:t>
                </a:r>
              </a:p>
              <a:p>
                <a:pPr algn="ctr"/>
                <a:r>
                  <a:rPr lang="es-CO" sz="1050" dirty="0"/>
                  <a:t>“</a:t>
                </a:r>
                <a:r>
                  <a:rPr lang="es-CO" sz="1050" dirty="0" err="1"/>
                  <a:t>aguila</a:t>
                </a:r>
                <a:r>
                  <a:rPr lang="es-CO" sz="1050" dirty="0"/>
                  <a:t>”</a:t>
                </a:r>
              </a:p>
            </p:txBody>
          </p:sp>
          <p:sp>
            <p:nvSpPr>
              <p:cNvPr id="62" name="Rectángulo 61">
                <a:extLst>
                  <a:ext uri="{FF2B5EF4-FFF2-40B4-BE49-F238E27FC236}">
                    <a16:creationId xmlns:a16="http://schemas.microsoft.com/office/drawing/2014/main" id="{E825AC19-6C1E-43F6-B768-1314CE8D336E}"/>
                  </a:ext>
                </a:extLst>
              </p:cNvPr>
              <p:cNvSpPr/>
              <p:nvPr/>
            </p:nvSpPr>
            <p:spPr>
              <a:xfrm>
                <a:off x="1746784" y="7707374"/>
                <a:ext cx="1796516" cy="3354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050" dirty="0" err="1"/>
                  <a:t>Print</a:t>
                </a:r>
                <a:r>
                  <a:rPr lang="es-CO" sz="1050" dirty="0"/>
                  <a:t>(“No compro nada”)</a:t>
                </a:r>
              </a:p>
            </p:txBody>
          </p:sp>
          <p:sp>
            <p:nvSpPr>
              <p:cNvPr id="68" name="Rectángulo 67">
                <a:extLst>
                  <a:ext uri="{FF2B5EF4-FFF2-40B4-BE49-F238E27FC236}">
                    <a16:creationId xmlns:a16="http://schemas.microsoft.com/office/drawing/2014/main" id="{6680B12A-EEEB-4566-B0EF-036A259B8A93}"/>
                  </a:ext>
                </a:extLst>
              </p:cNvPr>
              <p:cNvSpPr/>
              <p:nvPr/>
            </p:nvSpPr>
            <p:spPr>
              <a:xfrm>
                <a:off x="884673" y="7292777"/>
                <a:ext cx="1524473" cy="3354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050" dirty="0" err="1"/>
                  <a:t>Print</a:t>
                </a:r>
                <a:r>
                  <a:rPr lang="es-CO" sz="1050" dirty="0"/>
                  <a:t>(“compro ”,  marca)</a:t>
                </a:r>
              </a:p>
            </p:txBody>
          </p:sp>
          <p:sp>
            <p:nvSpPr>
              <p:cNvPr id="70" name="Rectángulo 69">
                <a:extLst>
                  <a:ext uri="{FF2B5EF4-FFF2-40B4-BE49-F238E27FC236}">
                    <a16:creationId xmlns:a16="http://schemas.microsoft.com/office/drawing/2014/main" id="{BF276BA3-424F-42F5-9BDB-B24C7639836E}"/>
                  </a:ext>
                </a:extLst>
              </p:cNvPr>
              <p:cNvSpPr/>
              <p:nvPr/>
            </p:nvSpPr>
            <p:spPr>
              <a:xfrm>
                <a:off x="60948" y="6854162"/>
                <a:ext cx="1524473" cy="3354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050" dirty="0" err="1"/>
                  <a:t>Print</a:t>
                </a:r>
                <a:r>
                  <a:rPr lang="es-CO" sz="1050" dirty="0"/>
                  <a:t>(“compro ”,  marca)</a:t>
                </a:r>
              </a:p>
            </p:txBody>
          </p:sp>
          <p:cxnSp>
            <p:nvCxnSpPr>
              <p:cNvPr id="72" name="Conector recto de flecha 71">
                <a:extLst>
                  <a:ext uri="{FF2B5EF4-FFF2-40B4-BE49-F238E27FC236}">
                    <a16:creationId xmlns:a16="http://schemas.microsoft.com/office/drawing/2014/main" id="{7D896C24-B87B-427E-85A1-EE50999A38DC}"/>
                  </a:ext>
                </a:extLst>
              </p:cNvPr>
              <p:cNvCxnSpPr>
                <a:stCxn id="44" idx="2"/>
                <a:endCxn id="47" idx="1"/>
              </p:cNvCxnSpPr>
              <p:nvPr/>
            </p:nvCxnSpPr>
            <p:spPr>
              <a:xfrm flipH="1">
                <a:off x="1548800" y="5547414"/>
                <a:ext cx="4982" cy="176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ector recto de flecha 74">
                <a:extLst>
                  <a:ext uri="{FF2B5EF4-FFF2-40B4-BE49-F238E27FC236}">
                    <a16:creationId xmlns:a16="http://schemas.microsoft.com/office/drawing/2014/main" id="{2A969040-AEFD-43D7-B68D-8B092AC4C0B8}"/>
                  </a:ext>
                </a:extLst>
              </p:cNvPr>
              <p:cNvCxnSpPr>
                <a:stCxn id="47" idx="4"/>
                <a:endCxn id="48" idx="0"/>
              </p:cNvCxnSpPr>
              <p:nvPr/>
            </p:nvCxnSpPr>
            <p:spPr>
              <a:xfrm flipH="1">
                <a:off x="1548038" y="5977563"/>
                <a:ext cx="762" cy="168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ector: angular 76">
                <a:extLst>
                  <a:ext uri="{FF2B5EF4-FFF2-40B4-BE49-F238E27FC236}">
                    <a16:creationId xmlns:a16="http://schemas.microsoft.com/office/drawing/2014/main" id="{DD2EB6AB-DBB3-4E2F-903C-618AF6628581}"/>
                  </a:ext>
                </a:extLst>
              </p:cNvPr>
              <p:cNvCxnSpPr>
                <a:stCxn id="48" idx="1"/>
                <a:endCxn id="70" idx="0"/>
              </p:cNvCxnSpPr>
              <p:nvPr/>
            </p:nvCxnSpPr>
            <p:spPr>
              <a:xfrm rot="10800000" flipV="1">
                <a:off x="823186" y="6485654"/>
                <a:ext cx="196109" cy="3685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ector: angular 78">
                <a:extLst>
                  <a:ext uri="{FF2B5EF4-FFF2-40B4-BE49-F238E27FC236}">
                    <a16:creationId xmlns:a16="http://schemas.microsoft.com/office/drawing/2014/main" id="{773FA201-986C-46B8-A902-7A12BFBD2E7F}"/>
                  </a:ext>
                </a:extLst>
              </p:cNvPr>
              <p:cNvCxnSpPr>
                <a:stCxn id="48" idx="3"/>
                <a:endCxn id="51" idx="0"/>
              </p:cNvCxnSpPr>
              <p:nvPr/>
            </p:nvCxnSpPr>
            <p:spPr>
              <a:xfrm>
                <a:off x="2076781" y="6485655"/>
                <a:ext cx="348006" cy="1026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onector: angular 80">
                <a:extLst>
                  <a:ext uri="{FF2B5EF4-FFF2-40B4-BE49-F238E27FC236}">
                    <a16:creationId xmlns:a16="http://schemas.microsoft.com/office/drawing/2014/main" id="{F752F135-F416-4142-9B60-912E00BAB516}"/>
                  </a:ext>
                </a:extLst>
              </p:cNvPr>
              <p:cNvCxnSpPr>
                <a:stCxn id="51" idx="1"/>
                <a:endCxn id="68" idx="0"/>
              </p:cNvCxnSpPr>
              <p:nvPr/>
            </p:nvCxnSpPr>
            <p:spPr>
              <a:xfrm rot="10800000" flipV="1">
                <a:off x="1646911" y="6927741"/>
                <a:ext cx="249133" cy="3650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ector: angular 83">
                <a:extLst>
                  <a:ext uri="{FF2B5EF4-FFF2-40B4-BE49-F238E27FC236}">
                    <a16:creationId xmlns:a16="http://schemas.microsoft.com/office/drawing/2014/main" id="{B74D66DB-2AC3-4579-81EA-E683DF3454A5}"/>
                  </a:ext>
                </a:extLst>
              </p:cNvPr>
              <p:cNvCxnSpPr>
                <a:cxnSpLocks/>
                <a:stCxn id="51" idx="3"/>
                <a:endCxn id="62" idx="0"/>
              </p:cNvCxnSpPr>
              <p:nvPr/>
            </p:nvCxnSpPr>
            <p:spPr>
              <a:xfrm flipH="1">
                <a:off x="2645042" y="6927742"/>
                <a:ext cx="308488" cy="779632"/>
              </a:xfrm>
              <a:prstGeom prst="bentConnector4">
                <a:avLst>
                  <a:gd name="adj1" fmla="val -74103"/>
                  <a:gd name="adj2" fmla="val 717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Conector: angular 86">
                <a:extLst>
                  <a:ext uri="{FF2B5EF4-FFF2-40B4-BE49-F238E27FC236}">
                    <a16:creationId xmlns:a16="http://schemas.microsoft.com/office/drawing/2014/main" id="{B16FEEFD-1CDF-435F-949C-87A54D6B2AA7}"/>
                  </a:ext>
                </a:extLst>
              </p:cNvPr>
              <p:cNvCxnSpPr>
                <a:stCxn id="70" idx="2"/>
                <a:endCxn id="46" idx="1"/>
              </p:cNvCxnSpPr>
              <p:nvPr/>
            </p:nvCxnSpPr>
            <p:spPr>
              <a:xfrm rot="16200000" flipH="1">
                <a:off x="434896" y="7577915"/>
                <a:ext cx="1193096" cy="4165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Conector: angular 88">
                <a:extLst>
                  <a:ext uri="{FF2B5EF4-FFF2-40B4-BE49-F238E27FC236}">
                    <a16:creationId xmlns:a16="http://schemas.microsoft.com/office/drawing/2014/main" id="{1DFC5CB3-DFFA-4346-8444-D3E667B78A00}"/>
                  </a:ext>
                </a:extLst>
              </p:cNvPr>
              <p:cNvCxnSpPr>
                <a:cxnSpLocks/>
                <a:stCxn id="62" idx="2"/>
                <a:endCxn id="46" idx="3"/>
              </p:cNvCxnSpPr>
              <p:nvPr/>
            </p:nvCxnSpPr>
            <p:spPr>
              <a:xfrm rot="5400000">
                <a:off x="2031126" y="7768806"/>
                <a:ext cx="339884" cy="8879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Conector: angular 90">
                <a:extLst>
                  <a:ext uri="{FF2B5EF4-FFF2-40B4-BE49-F238E27FC236}">
                    <a16:creationId xmlns:a16="http://schemas.microsoft.com/office/drawing/2014/main" id="{28DB5E94-8E1E-4D5C-95D0-8CBB1D0230CC}"/>
                  </a:ext>
                </a:extLst>
              </p:cNvPr>
              <p:cNvCxnSpPr>
                <a:stCxn id="68" idx="2"/>
                <a:endCxn id="46" idx="0"/>
              </p:cNvCxnSpPr>
              <p:nvPr/>
            </p:nvCxnSpPr>
            <p:spPr>
              <a:xfrm rot="5400000">
                <a:off x="1238470" y="7888171"/>
                <a:ext cx="668370" cy="1485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CuadroTexto 91">
                <a:extLst>
                  <a:ext uri="{FF2B5EF4-FFF2-40B4-BE49-F238E27FC236}">
                    <a16:creationId xmlns:a16="http://schemas.microsoft.com/office/drawing/2014/main" id="{AE7AAD5E-36C6-44EF-BB7C-589BFC58365D}"/>
                  </a:ext>
                </a:extLst>
              </p:cNvPr>
              <p:cNvSpPr txBox="1"/>
              <p:nvPr/>
            </p:nvSpPr>
            <p:spPr>
              <a:xfrm>
                <a:off x="767229" y="6180462"/>
                <a:ext cx="430201" cy="369332"/>
              </a:xfrm>
              <a:prstGeom prst="rect">
                <a:avLst/>
              </a:prstGeom>
              <a:noFill/>
            </p:spPr>
            <p:txBody>
              <a:bodyPr wrap="square" rtlCol="0">
                <a:spAutoFit/>
              </a:bodyPr>
              <a:lstStyle/>
              <a:p>
                <a:r>
                  <a:rPr lang="es-CO" dirty="0"/>
                  <a:t>si</a:t>
                </a:r>
              </a:p>
            </p:txBody>
          </p:sp>
          <p:sp>
            <p:nvSpPr>
              <p:cNvPr id="94" name="CuadroTexto 93">
                <a:extLst>
                  <a:ext uri="{FF2B5EF4-FFF2-40B4-BE49-F238E27FC236}">
                    <a16:creationId xmlns:a16="http://schemas.microsoft.com/office/drawing/2014/main" id="{8D2B4AEB-55E6-4D15-8F4F-659387BFB386}"/>
                  </a:ext>
                </a:extLst>
              </p:cNvPr>
              <p:cNvSpPr txBox="1"/>
              <p:nvPr/>
            </p:nvSpPr>
            <p:spPr>
              <a:xfrm>
                <a:off x="1605483" y="6643523"/>
                <a:ext cx="430201" cy="369332"/>
              </a:xfrm>
              <a:prstGeom prst="rect">
                <a:avLst/>
              </a:prstGeom>
              <a:noFill/>
            </p:spPr>
            <p:txBody>
              <a:bodyPr wrap="square" rtlCol="0">
                <a:spAutoFit/>
              </a:bodyPr>
              <a:lstStyle/>
              <a:p>
                <a:r>
                  <a:rPr lang="es-CO" dirty="0"/>
                  <a:t>si</a:t>
                </a:r>
              </a:p>
            </p:txBody>
          </p:sp>
          <p:sp>
            <p:nvSpPr>
              <p:cNvPr id="96" name="CuadroTexto 95">
                <a:extLst>
                  <a:ext uri="{FF2B5EF4-FFF2-40B4-BE49-F238E27FC236}">
                    <a16:creationId xmlns:a16="http://schemas.microsoft.com/office/drawing/2014/main" id="{10109EF9-7698-4543-AB5C-B23BB968F088}"/>
                  </a:ext>
                </a:extLst>
              </p:cNvPr>
              <p:cNvSpPr txBox="1"/>
              <p:nvPr/>
            </p:nvSpPr>
            <p:spPr>
              <a:xfrm>
                <a:off x="2035684" y="6161148"/>
                <a:ext cx="430201" cy="369332"/>
              </a:xfrm>
              <a:prstGeom prst="rect">
                <a:avLst/>
              </a:prstGeom>
              <a:noFill/>
            </p:spPr>
            <p:txBody>
              <a:bodyPr wrap="square" rtlCol="0">
                <a:spAutoFit/>
              </a:bodyPr>
              <a:lstStyle/>
              <a:p>
                <a:r>
                  <a:rPr lang="es-CO" dirty="0"/>
                  <a:t>no</a:t>
                </a:r>
              </a:p>
            </p:txBody>
          </p:sp>
          <p:sp>
            <p:nvSpPr>
              <p:cNvPr id="98" name="CuadroTexto 97">
                <a:extLst>
                  <a:ext uri="{FF2B5EF4-FFF2-40B4-BE49-F238E27FC236}">
                    <a16:creationId xmlns:a16="http://schemas.microsoft.com/office/drawing/2014/main" id="{F7435DC9-64D0-4392-AA67-332BC687A786}"/>
                  </a:ext>
                </a:extLst>
              </p:cNvPr>
              <p:cNvSpPr txBox="1"/>
              <p:nvPr/>
            </p:nvSpPr>
            <p:spPr>
              <a:xfrm>
                <a:off x="2835747" y="6633988"/>
                <a:ext cx="430201" cy="369332"/>
              </a:xfrm>
              <a:prstGeom prst="rect">
                <a:avLst/>
              </a:prstGeom>
              <a:noFill/>
            </p:spPr>
            <p:txBody>
              <a:bodyPr wrap="square" rtlCol="0">
                <a:spAutoFit/>
              </a:bodyPr>
              <a:lstStyle/>
              <a:p>
                <a:r>
                  <a:rPr lang="es-CO" dirty="0"/>
                  <a:t>no</a:t>
                </a:r>
              </a:p>
            </p:txBody>
          </p:sp>
        </p:grpSp>
      </p:grpSp>
      <p:sp>
        <p:nvSpPr>
          <p:cNvPr id="102" name="CuadroTexto 101">
            <a:extLst>
              <a:ext uri="{FF2B5EF4-FFF2-40B4-BE49-F238E27FC236}">
                <a16:creationId xmlns:a16="http://schemas.microsoft.com/office/drawing/2014/main" id="{FBFD979F-E9AC-43BD-BEB8-FAFC89D5C89D}"/>
              </a:ext>
            </a:extLst>
          </p:cNvPr>
          <p:cNvSpPr txBox="1"/>
          <p:nvPr/>
        </p:nvSpPr>
        <p:spPr>
          <a:xfrm>
            <a:off x="467699" y="8612215"/>
            <a:ext cx="2209911"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s-CO" dirty="0"/>
              <a:t>Ejercicio2.</a:t>
            </a:r>
          </a:p>
        </p:txBody>
      </p:sp>
      <p:sp>
        <p:nvSpPr>
          <p:cNvPr id="109" name="CuadroTexto 108">
            <a:extLst>
              <a:ext uri="{FF2B5EF4-FFF2-40B4-BE49-F238E27FC236}">
                <a16:creationId xmlns:a16="http://schemas.microsoft.com/office/drawing/2014/main" id="{F9C68848-7382-482B-94D5-958E7C6E98BA}"/>
              </a:ext>
            </a:extLst>
          </p:cNvPr>
          <p:cNvSpPr txBox="1"/>
          <p:nvPr/>
        </p:nvSpPr>
        <p:spPr>
          <a:xfrm>
            <a:off x="474023" y="5302434"/>
            <a:ext cx="149432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s-CO" dirty="0"/>
              <a:t>IF – ELIF -ELSE</a:t>
            </a:r>
          </a:p>
        </p:txBody>
      </p:sp>
    </p:spTree>
    <p:extLst>
      <p:ext uri="{BB962C8B-B14F-4D97-AF65-F5344CB8AC3E}">
        <p14:creationId xmlns:p14="http://schemas.microsoft.com/office/powerpoint/2010/main" val="574657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magen que contiene dibujo&#10;&#10;Descripción generada automáticamente">
            <a:extLst>
              <a:ext uri="{FF2B5EF4-FFF2-40B4-BE49-F238E27FC236}">
                <a16:creationId xmlns:a16="http://schemas.microsoft.com/office/drawing/2014/main" id="{C18B2DC3-90D5-4595-9558-F7D3F297C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18059" cy="894755"/>
          </a:xfrm>
          <a:prstGeom prst="rect">
            <a:avLst/>
          </a:prstGeom>
        </p:spPr>
      </p:pic>
      <p:sp>
        <p:nvSpPr>
          <p:cNvPr id="5" name="CuadroTexto 4">
            <a:extLst>
              <a:ext uri="{FF2B5EF4-FFF2-40B4-BE49-F238E27FC236}">
                <a16:creationId xmlns:a16="http://schemas.microsoft.com/office/drawing/2014/main" id="{25E1E08E-AB3C-4AE8-A9C8-7A7AE2E47C4E}"/>
              </a:ext>
            </a:extLst>
          </p:cNvPr>
          <p:cNvSpPr txBox="1"/>
          <p:nvPr/>
        </p:nvSpPr>
        <p:spPr>
          <a:xfrm>
            <a:off x="3269253" y="264051"/>
            <a:ext cx="596635" cy="369332"/>
          </a:xfrm>
          <a:prstGeom prst="rect">
            <a:avLst/>
          </a:prstGeom>
          <a:noFill/>
        </p:spPr>
        <p:txBody>
          <a:bodyPr wrap="square" rtlCol="0">
            <a:spAutoFit/>
          </a:bodyPr>
          <a:lstStyle/>
          <a:p>
            <a:r>
              <a:rPr lang="es-ES" b="1" dirty="0"/>
              <a:t>IF</a:t>
            </a:r>
            <a:endParaRPr lang="es-CO" b="1" dirty="0"/>
          </a:p>
        </p:txBody>
      </p:sp>
      <p:grpSp>
        <p:nvGrpSpPr>
          <p:cNvPr id="57" name="Grupo 56">
            <a:extLst>
              <a:ext uri="{FF2B5EF4-FFF2-40B4-BE49-F238E27FC236}">
                <a16:creationId xmlns:a16="http://schemas.microsoft.com/office/drawing/2014/main" id="{A96723DF-57C3-4131-AED0-8CBDF7E74875}"/>
              </a:ext>
            </a:extLst>
          </p:cNvPr>
          <p:cNvGrpSpPr/>
          <p:nvPr/>
        </p:nvGrpSpPr>
        <p:grpSpPr>
          <a:xfrm>
            <a:off x="1696595" y="1441802"/>
            <a:ext cx="4426005" cy="5889656"/>
            <a:chOff x="1696595" y="1441802"/>
            <a:chExt cx="4426005" cy="5889656"/>
          </a:xfrm>
        </p:grpSpPr>
        <p:sp>
          <p:nvSpPr>
            <p:cNvPr id="6" name="Diagrama de flujo: terminador 5">
              <a:extLst>
                <a:ext uri="{FF2B5EF4-FFF2-40B4-BE49-F238E27FC236}">
                  <a16:creationId xmlns:a16="http://schemas.microsoft.com/office/drawing/2014/main" id="{29081648-B433-4EE7-BF21-A28557788A2E}"/>
                </a:ext>
              </a:extLst>
            </p:cNvPr>
            <p:cNvSpPr/>
            <p:nvPr/>
          </p:nvSpPr>
          <p:spPr>
            <a:xfrm>
              <a:off x="1968637" y="1441802"/>
              <a:ext cx="910937" cy="233241"/>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600" dirty="0"/>
                <a:t>INICIO</a:t>
              </a:r>
            </a:p>
          </p:txBody>
        </p:sp>
        <p:sp>
          <p:nvSpPr>
            <p:cNvPr id="7" name="Paralelogramo 6">
              <a:extLst>
                <a:ext uri="{FF2B5EF4-FFF2-40B4-BE49-F238E27FC236}">
                  <a16:creationId xmlns:a16="http://schemas.microsoft.com/office/drawing/2014/main" id="{CBA4ECFC-4DC7-44E9-AC4E-8D3B9E3F8506}"/>
                </a:ext>
              </a:extLst>
            </p:cNvPr>
            <p:cNvSpPr/>
            <p:nvPr/>
          </p:nvSpPr>
          <p:spPr>
            <a:xfrm>
              <a:off x="1817864" y="2026547"/>
              <a:ext cx="1611136" cy="353394"/>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600" dirty="0" err="1"/>
                <a:t>giro:str</a:t>
              </a:r>
              <a:endParaRPr lang="es-CO" sz="1600" dirty="0"/>
            </a:p>
          </p:txBody>
        </p:sp>
        <p:grpSp>
          <p:nvGrpSpPr>
            <p:cNvPr id="10" name="Grupo 9">
              <a:extLst>
                <a:ext uri="{FF2B5EF4-FFF2-40B4-BE49-F238E27FC236}">
                  <a16:creationId xmlns:a16="http://schemas.microsoft.com/office/drawing/2014/main" id="{BF45BD1E-99FC-4B24-B66D-31226F458D7F}"/>
                </a:ext>
              </a:extLst>
            </p:cNvPr>
            <p:cNvGrpSpPr/>
            <p:nvPr/>
          </p:nvGrpSpPr>
          <p:grpSpPr>
            <a:xfrm>
              <a:off x="1696595" y="2731445"/>
              <a:ext cx="1521931" cy="973987"/>
              <a:chOff x="1505415" y="2776654"/>
              <a:chExt cx="1527717" cy="1260087"/>
            </a:xfrm>
          </p:grpSpPr>
          <p:sp>
            <p:nvSpPr>
              <p:cNvPr id="8" name="Rombo 7">
                <a:extLst>
                  <a:ext uri="{FF2B5EF4-FFF2-40B4-BE49-F238E27FC236}">
                    <a16:creationId xmlns:a16="http://schemas.microsoft.com/office/drawing/2014/main" id="{F645EB92-0ADF-4723-9E44-4323A19A4E3E}"/>
                  </a:ext>
                </a:extLst>
              </p:cNvPr>
              <p:cNvSpPr/>
              <p:nvPr/>
            </p:nvSpPr>
            <p:spPr>
              <a:xfrm>
                <a:off x="1505415" y="2776654"/>
                <a:ext cx="1527717" cy="1260087"/>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sz="1600"/>
              </a:p>
            </p:txBody>
          </p:sp>
          <p:sp>
            <p:nvSpPr>
              <p:cNvPr id="9" name="CuadroTexto 8">
                <a:extLst>
                  <a:ext uri="{FF2B5EF4-FFF2-40B4-BE49-F238E27FC236}">
                    <a16:creationId xmlns:a16="http://schemas.microsoft.com/office/drawing/2014/main" id="{0AFE4DAD-C1F4-49A8-B258-620FED3E8C58}"/>
                  </a:ext>
                </a:extLst>
              </p:cNvPr>
              <p:cNvSpPr txBox="1"/>
              <p:nvPr/>
            </p:nvSpPr>
            <p:spPr>
              <a:xfrm>
                <a:off x="1734684" y="3035809"/>
                <a:ext cx="1083246" cy="73915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algn="ctr"/>
                <a:r>
                  <a:rPr lang="es-CO" sz="1600" dirty="0"/>
                  <a:t>giro == </a:t>
                </a:r>
              </a:p>
              <a:p>
                <a:pPr algn="ctr"/>
                <a:r>
                  <a:rPr lang="es-CO" sz="1600" dirty="0"/>
                  <a:t>“carrera 9”</a:t>
                </a:r>
              </a:p>
            </p:txBody>
          </p:sp>
        </p:grpSp>
        <p:grpSp>
          <p:nvGrpSpPr>
            <p:cNvPr id="11" name="Grupo 10">
              <a:extLst>
                <a:ext uri="{FF2B5EF4-FFF2-40B4-BE49-F238E27FC236}">
                  <a16:creationId xmlns:a16="http://schemas.microsoft.com/office/drawing/2014/main" id="{69644D32-B07D-41F4-85AF-C64448A3DE56}"/>
                </a:ext>
              </a:extLst>
            </p:cNvPr>
            <p:cNvGrpSpPr/>
            <p:nvPr/>
          </p:nvGrpSpPr>
          <p:grpSpPr>
            <a:xfrm>
              <a:off x="1701350" y="3918161"/>
              <a:ext cx="1521931" cy="973987"/>
              <a:chOff x="1505415" y="2776654"/>
              <a:chExt cx="1527717" cy="1260087"/>
            </a:xfrm>
          </p:grpSpPr>
          <p:sp>
            <p:nvSpPr>
              <p:cNvPr id="12" name="Rombo 11">
                <a:extLst>
                  <a:ext uri="{FF2B5EF4-FFF2-40B4-BE49-F238E27FC236}">
                    <a16:creationId xmlns:a16="http://schemas.microsoft.com/office/drawing/2014/main" id="{B9BA00FB-F538-448A-8AC6-2FDC02D2740E}"/>
                  </a:ext>
                </a:extLst>
              </p:cNvPr>
              <p:cNvSpPr/>
              <p:nvPr/>
            </p:nvSpPr>
            <p:spPr>
              <a:xfrm>
                <a:off x="1505415" y="2776654"/>
                <a:ext cx="1527717" cy="1260087"/>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sz="1600"/>
              </a:p>
            </p:txBody>
          </p:sp>
          <p:sp>
            <p:nvSpPr>
              <p:cNvPr id="13" name="CuadroTexto 12">
                <a:extLst>
                  <a:ext uri="{FF2B5EF4-FFF2-40B4-BE49-F238E27FC236}">
                    <a16:creationId xmlns:a16="http://schemas.microsoft.com/office/drawing/2014/main" id="{E3174FEB-95EE-4AE9-BE7A-C320FFFD6CF9}"/>
                  </a:ext>
                </a:extLst>
              </p:cNvPr>
              <p:cNvSpPr txBox="1"/>
              <p:nvPr/>
            </p:nvSpPr>
            <p:spPr>
              <a:xfrm>
                <a:off x="1682977" y="3035809"/>
                <a:ext cx="1186656" cy="73915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algn="ctr"/>
                <a:r>
                  <a:rPr lang="es-CO" sz="1600" dirty="0"/>
                  <a:t>giro == </a:t>
                </a:r>
              </a:p>
              <a:p>
                <a:pPr algn="ctr"/>
                <a:r>
                  <a:rPr lang="es-CO" sz="1600" dirty="0"/>
                  <a:t>“carrera 10”</a:t>
                </a:r>
              </a:p>
            </p:txBody>
          </p:sp>
        </p:grpSp>
        <p:grpSp>
          <p:nvGrpSpPr>
            <p:cNvPr id="14" name="Grupo 13">
              <a:extLst>
                <a:ext uri="{FF2B5EF4-FFF2-40B4-BE49-F238E27FC236}">
                  <a16:creationId xmlns:a16="http://schemas.microsoft.com/office/drawing/2014/main" id="{BD6F95DA-D2BD-4994-A454-20F70BC71B93}"/>
                </a:ext>
              </a:extLst>
            </p:cNvPr>
            <p:cNvGrpSpPr/>
            <p:nvPr/>
          </p:nvGrpSpPr>
          <p:grpSpPr>
            <a:xfrm>
              <a:off x="1756353" y="5203733"/>
              <a:ext cx="1521931" cy="973987"/>
              <a:chOff x="1505415" y="2776654"/>
              <a:chExt cx="1527717" cy="1260087"/>
            </a:xfrm>
          </p:grpSpPr>
          <p:sp>
            <p:nvSpPr>
              <p:cNvPr id="15" name="Rombo 14">
                <a:extLst>
                  <a:ext uri="{FF2B5EF4-FFF2-40B4-BE49-F238E27FC236}">
                    <a16:creationId xmlns:a16="http://schemas.microsoft.com/office/drawing/2014/main" id="{D89314AC-4A55-4B6B-9AD3-A8E5FF4621F6}"/>
                  </a:ext>
                </a:extLst>
              </p:cNvPr>
              <p:cNvSpPr/>
              <p:nvPr/>
            </p:nvSpPr>
            <p:spPr>
              <a:xfrm>
                <a:off x="1505415" y="2776654"/>
                <a:ext cx="1527717" cy="1260087"/>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sz="1600"/>
              </a:p>
            </p:txBody>
          </p:sp>
          <p:sp>
            <p:nvSpPr>
              <p:cNvPr id="16" name="CuadroTexto 15">
                <a:extLst>
                  <a:ext uri="{FF2B5EF4-FFF2-40B4-BE49-F238E27FC236}">
                    <a16:creationId xmlns:a16="http://schemas.microsoft.com/office/drawing/2014/main" id="{7B76C958-1243-4F29-BE52-15096CA3BEA6}"/>
                  </a:ext>
                </a:extLst>
              </p:cNvPr>
              <p:cNvSpPr txBox="1"/>
              <p:nvPr/>
            </p:nvSpPr>
            <p:spPr>
              <a:xfrm>
                <a:off x="1682977" y="3035809"/>
                <a:ext cx="1186656" cy="73915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algn="ctr"/>
                <a:r>
                  <a:rPr lang="es-CO" sz="1600" dirty="0"/>
                  <a:t>giro == </a:t>
                </a:r>
              </a:p>
              <a:p>
                <a:pPr algn="ctr"/>
                <a:r>
                  <a:rPr lang="es-CO" sz="1600" dirty="0"/>
                  <a:t>“carrera 11”</a:t>
                </a:r>
              </a:p>
            </p:txBody>
          </p:sp>
        </p:grpSp>
        <p:sp>
          <p:nvSpPr>
            <p:cNvPr id="17" name="Rectángulo 16">
              <a:extLst>
                <a:ext uri="{FF2B5EF4-FFF2-40B4-BE49-F238E27FC236}">
                  <a16:creationId xmlns:a16="http://schemas.microsoft.com/office/drawing/2014/main" id="{4D041170-3E9E-48F0-A753-98E5D7093B8F}"/>
                </a:ext>
              </a:extLst>
            </p:cNvPr>
            <p:cNvSpPr/>
            <p:nvPr/>
          </p:nvSpPr>
          <p:spPr>
            <a:xfrm>
              <a:off x="3189828" y="3568557"/>
              <a:ext cx="2932772" cy="4740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600" dirty="0" err="1"/>
                <a:t>print</a:t>
              </a:r>
              <a:r>
                <a:rPr lang="es-CO" sz="1600" dirty="0"/>
                <a:t>(“Gire en </a:t>
              </a:r>
              <a:r>
                <a:rPr lang="es-CO" sz="1600" dirty="0" err="1"/>
                <a:t>la”,giro</a:t>
              </a:r>
              <a:r>
                <a:rPr lang="es-CO" sz="1600" dirty="0"/>
                <a:t>)</a:t>
              </a:r>
            </a:p>
          </p:txBody>
        </p:sp>
        <p:sp>
          <p:nvSpPr>
            <p:cNvPr id="19" name="Rectángulo 18">
              <a:extLst>
                <a:ext uri="{FF2B5EF4-FFF2-40B4-BE49-F238E27FC236}">
                  <a16:creationId xmlns:a16="http://schemas.microsoft.com/office/drawing/2014/main" id="{F603CA13-37C9-4881-9E82-6D3DD7D4D30B}"/>
                </a:ext>
              </a:extLst>
            </p:cNvPr>
            <p:cNvSpPr/>
            <p:nvPr/>
          </p:nvSpPr>
          <p:spPr>
            <a:xfrm>
              <a:off x="3004139" y="4831007"/>
              <a:ext cx="2932772" cy="4740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600" dirty="0" err="1"/>
                <a:t>print</a:t>
              </a:r>
              <a:r>
                <a:rPr lang="es-CO" sz="1600" dirty="0"/>
                <a:t>(“Gire en </a:t>
              </a:r>
              <a:r>
                <a:rPr lang="es-CO" sz="1600" dirty="0" err="1"/>
                <a:t>la”,giro</a:t>
              </a:r>
              <a:r>
                <a:rPr lang="es-CO" sz="1600" dirty="0"/>
                <a:t>)</a:t>
              </a:r>
            </a:p>
          </p:txBody>
        </p:sp>
        <p:sp>
          <p:nvSpPr>
            <p:cNvPr id="21" name="Rectángulo 20">
              <a:extLst>
                <a:ext uri="{FF2B5EF4-FFF2-40B4-BE49-F238E27FC236}">
                  <a16:creationId xmlns:a16="http://schemas.microsoft.com/office/drawing/2014/main" id="{C6E76C53-A311-4FE8-95AA-3F7DFB417472}"/>
                </a:ext>
              </a:extLst>
            </p:cNvPr>
            <p:cNvSpPr/>
            <p:nvPr/>
          </p:nvSpPr>
          <p:spPr>
            <a:xfrm>
              <a:off x="2362595" y="6326531"/>
              <a:ext cx="2932772" cy="4740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600" dirty="0" err="1"/>
                <a:t>print</a:t>
              </a:r>
              <a:r>
                <a:rPr lang="es-CO" sz="1600" dirty="0"/>
                <a:t>(“Gire en </a:t>
              </a:r>
              <a:r>
                <a:rPr lang="es-CO" sz="1600" dirty="0" err="1"/>
                <a:t>la”,giro</a:t>
              </a:r>
              <a:r>
                <a:rPr lang="es-CO" sz="1600" dirty="0"/>
                <a:t>)</a:t>
              </a:r>
            </a:p>
          </p:txBody>
        </p:sp>
        <p:sp>
          <p:nvSpPr>
            <p:cNvPr id="25" name="Diagrama de flujo: terminador 24">
              <a:extLst>
                <a:ext uri="{FF2B5EF4-FFF2-40B4-BE49-F238E27FC236}">
                  <a16:creationId xmlns:a16="http://schemas.microsoft.com/office/drawing/2014/main" id="{EF093370-434C-40DD-9934-F83357C6F4E5}"/>
                </a:ext>
              </a:extLst>
            </p:cNvPr>
            <p:cNvSpPr/>
            <p:nvPr/>
          </p:nvSpPr>
          <p:spPr>
            <a:xfrm>
              <a:off x="2111256" y="7098217"/>
              <a:ext cx="910937" cy="233241"/>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600" dirty="0"/>
                <a:t>FIN</a:t>
              </a:r>
            </a:p>
          </p:txBody>
        </p:sp>
        <p:cxnSp>
          <p:nvCxnSpPr>
            <p:cNvPr id="27" name="Conector: angular 26">
              <a:extLst>
                <a:ext uri="{FF2B5EF4-FFF2-40B4-BE49-F238E27FC236}">
                  <a16:creationId xmlns:a16="http://schemas.microsoft.com/office/drawing/2014/main" id="{62A22E04-D022-41E4-94D3-E3AEE59228A5}"/>
                </a:ext>
              </a:extLst>
            </p:cNvPr>
            <p:cNvCxnSpPr>
              <a:cxnSpLocks/>
              <a:stCxn id="6" idx="2"/>
              <a:endCxn id="7" idx="0"/>
            </p:cNvCxnSpPr>
            <p:nvPr/>
          </p:nvCxnSpPr>
          <p:spPr>
            <a:xfrm rot="16200000" flipH="1">
              <a:off x="2348017" y="1751132"/>
              <a:ext cx="351504" cy="1993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angular 28">
              <a:extLst>
                <a:ext uri="{FF2B5EF4-FFF2-40B4-BE49-F238E27FC236}">
                  <a16:creationId xmlns:a16="http://schemas.microsoft.com/office/drawing/2014/main" id="{5199459E-3B10-4CC9-822F-1749A36A27F5}"/>
                </a:ext>
              </a:extLst>
            </p:cNvPr>
            <p:cNvCxnSpPr>
              <a:stCxn id="7" idx="4"/>
              <a:endCxn id="8" idx="0"/>
            </p:cNvCxnSpPr>
            <p:nvPr/>
          </p:nvCxnSpPr>
          <p:spPr>
            <a:xfrm rot="5400000">
              <a:off x="2364745" y="2472758"/>
              <a:ext cx="351504" cy="1658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angular 33">
              <a:extLst>
                <a:ext uri="{FF2B5EF4-FFF2-40B4-BE49-F238E27FC236}">
                  <a16:creationId xmlns:a16="http://schemas.microsoft.com/office/drawing/2014/main" id="{3AF7F0A1-D042-4969-B350-7FF9B2F224F9}"/>
                </a:ext>
              </a:extLst>
            </p:cNvPr>
            <p:cNvCxnSpPr>
              <a:stCxn id="8" idx="3"/>
              <a:endCxn id="17" idx="0"/>
            </p:cNvCxnSpPr>
            <p:nvPr/>
          </p:nvCxnSpPr>
          <p:spPr>
            <a:xfrm>
              <a:off x="3218526" y="3218439"/>
              <a:ext cx="1437688" cy="3501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angular 35">
              <a:extLst>
                <a:ext uri="{FF2B5EF4-FFF2-40B4-BE49-F238E27FC236}">
                  <a16:creationId xmlns:a16="http://schemas.microsoft.com/office/drawing/2014/main" id="{F1B44916-DE6F-453B-8438-E36B265F5543}"/>
                </a:ext>
              </a:extLst>
            </p:cNvPr>
            <p:cNvCxnSpPr>
              <a:stCxn id="12" idx="3"/>
              <a:endCxn id="19" idx="0"/>
            </p:cNvCxnSpPr>
            <p:nvPr/>
          </p:nvCxnSpPr>
          <p:spPr>
            <a:xfrm>
              <a:off x="3223281" y="4405155"/>
              <a:ext cx="1247244" cy="4258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angular 37">
              <a:extLst>
                <a:ext uri="{FF2B5EF4-FFF2-40B4-BE49-F238E27FC236}">
                  <a16:creationId xmlns:a16="http://schemas.microsoft.com/office/drawing/2014/main" id="{9F9F5D86-33EE-45EC-A0DE-522F52E46942}"/>
                </a:ext>
              </a:extLst>
            </p:cNvPr>
            <p:cNvCxnSpPr>
              <a:stCxn id="15" idx="3"/>
              <a:endCxn id="21" idx="0"/>
            </p:cNvCxnSpPr>
            <p:nvPr/>
          </p:nvCxnSpPr>
          <p:spPr>
            <a:xfrm>
              <a:off x="3278284" y="5690727"/>
              <a:ext cx="550697" cy="6358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angular 39">
              <a:extLst>
                <a:ext uri="{FF2B5EF4-FFF2-40B4-BE49-F238E27FC236}">
                  <a16:creationId xmlns:a16="http://schemas.microsoft.com/office/drawing/2014/main" id="{4E966E05-DCB8-4D2D-93BE-46C3D4F1CCD4}"/>
                </a:ext>
              </a:extLst>
            </p:cNvPr>
            <p:cNvCxnSpPr>
              <a:stCxn id="17" idx="3"/>
              <a:endCxn id="25" idx="3"/>
            </p:cNvCxnSpPr>
            <p:nvPr/>
          </p:nvCxnSpPr>
          <p:spPr>
            <a:xfrm flipH="1">
              <a:off x="3022193" y="3805590"/>
              <a:ext cx="3100407" cy="3409248"/>
            </a:xfrm>
            <a:prstGeom prst="bentConnector3">
              <a:avLst>
                <a:gd name="adj1" fmla="val -737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angular 41">
              <a:extLst>
                <a:ext uri="{FF2B5EF4-FFF2-40B4-BE49-F238E27FC236}">
                  <a16:creationId xmlns:a16="http://schemas.microsoft.com/office/drawing/2014/main" id="{925D4033-3D92-4839-B4DE-E5222A23F0BF}"/>
                </a:ext>
              </a:extLst>
            </p:cNvPr>
            <p:cNvCxnSpPr>
              <a:stCxn id="19" idx="3"/>
              <a:endCxn id="25" idx="3"/>
            </p:cNvCxnSpPr>
            <p:nvPr/>
          </p:nvCxnSpPr>
          <p:spPr>
            <a:xfrm flipH="1">
              <a:off x="3022193" y="5068040"/>
              <a:ext cx="2914718" cy="2146798"/>
            </a:xfrm>
            <a:prstGeom prst="bentConnector3">
              <a:avLst>
                <a:gd name="adj1" fmla="val -78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angular 43">
              <a:extLst>
                <a:ext uri="{FF2B5EF4-FFF2-40B4-BE49-F238E27FC236}">
                  <a16:creationId xmlns:a16="http://schemas.microsoft.com/office/drawing/2014/main" id="{F0BED6E4-F599-46DB-AD47-3AFD5D7AA5FE}"/>
                </a:ext>
              </a:extLst>
            </p:cNvPr>
            <p:cNvCxnSpPr>
              <a:stCxn id="21" idx="3"/>
              <a:endCxn id="25" idx="3"/>
            </p:cNvCxnSpPr>
            <p:nvPr/>
          </p:nvCxnSpPr>
          <p:spPr>
            <a:xfrm flipH="1">
              <a:off x="3022193" y="6563564"/>
              <a:ext cx="2273174" cy="651274"/>
            </a:xfrm>
            <a:prstGeom prst="bentConnector3">
              <a:avLst>
                <a:gd name="adj1" fmla="val -1005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a:extLst>
                <a:ext uri="{FF2B5EF4-FFF2-40B4-BE49-F238E27FC236}">
                  <a16:creationId xmlns:a16="http://schemas.microsoft.com/office/drawing/2014/main" id="{4CA425D6-172F-4D12-BCA5-452219F1F9AA}"/>
                </a:ext>
              </a:extLst>
            </p:cNvPr>
            <p:cNvCxnSpPr>
              <a:stCxn id="8" idx="2"/>
              <a:endCxn id="12" idx="0"/>
            </p:cNvCxnSpPr>
            <p:nvPr/>
          </p:nvCxnSpPr>
          <p:spPr>
            <a:xfrm>
              <a:off x="2457561" y="3705432"/>
              <a:ext cx="4755" cy="212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ector: angular 47">
              <a:extLst>
                <a:ext uri="{FF2B5EF4-FFF2-40B4-BE49-F238E27FC236}">
                  <a16:creationId xmlns:a16="http://schemas.microsoft.com/office/drawing/2014/main" id="{196384CA-DC73-4804-84B1-99A00E1DB14A}"/>
                </a:ext>
              </a:extLst>
            </p:cNvPr>
            <p:cNvCxnSpPr>
              <a:stCxn id="12" idx="2"/>
              <a:endCxn id="15" idx="0"/>
            </p:cNvCxnSpPr>
            <p:nvPr/>
          </p:nvCxnSpPr>
          <p:spPr>
            <a:xfrm rot="16200000" flipH="1">
              <a:off x="2334025" y="5020438"/>
              <a:ext cx="311585" cy="550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ector: angular 49">
              <a:extLst>
                <a:ext uri="{FF2B5EF4-FFF2-40B4-BE49-F238E27FC236}">
                  <a16:creationId xmlns:a16="http://schemas.microsoft.com/office/drawing/2014/main" id="{BDBB49CD-910E-4CB4-B84F-1E3E31B19B33}"/>
                </a:ext>
              </a:extLst>
            </p:cNvPr>
            <p:cNvCxnSpPr>
              <a:cxnSpLocks/>
              <a:stCxn id="15" idx="1"/>
              <a:endCxn id="25" idx="1"/>
            </p:cNvCxnSpPr>
            <p:nvPr/>
          </p:nvCxnSpPr>
          <p:spPr>
            <a:xfrm rot="10800000" flipH="1" flipV="1">
              <a:off x="1756352" y="5690726"/>
              <a:ext cx="354903" cy="1524111"/>
            </a:xfrm>
            <a:prstGeom prst="bentConnector3">
              <a:avLst>
                <a:gd name="adj1" fmla="val -6441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CuadroTexto 51">
              <a:extLst>
                <a:ext uri="{FF2B5EF4-FFF2-40B4-BE49-F238E27FC236}">
                  <a16:creationId xmlns:a16="http://schemas.microsoft.com/office/drawing/2014/main" id="{CEB6D67D-21A2-49E7-BC53-52F709266B7C}"/>
                </a:ext>
              </a:extLst>
            </p:cNvPr>
            <p:cNvSpPr txBox="1"/>
            <p:nvPr/>
          </p:nvSpPr>
          <p:spPr>
            <a:xfrm>
              <a:off x="3538896" y="2917153"/>
              <a:ext cx="460807" cy="369332"/>
            </a:xfrm>
            <a:prstGeom prst="rect">
              <a:avLst/>
            </a:prstGeom>
            <a:noFill/>
          </p:spPr>
          <p:txBody>
            <a:bodyPr wrap="square" rtlCol="0">
              <a:spAutoFit/>
            </a:bodyPr>
            <a:lstStyle/>
            <a:p>
              <a:r>
                <a:rPr lang="es-CO" dirty="0"/>
                <a:t>SI</a:t>
              </a:r>
            </a:p>
          </p:txBody>
        </p:sp>
        <p:sp>
          <p:nvSpPr>
            <p:cNvPr id="54" name="CuadroTexto 53">
              <a:extLst>
                <a:ext uri="{FF2B5EF4-FFF2-40B4-BE49-F238E27FC236}">
                  <a16:creationId xmlns:a16="http://schemas.microsoft.com/office/drawing/2014/main" id="{6548BD4D-392C-4CC1-9F0F-8ED3984933BC}"/>
                </a:ext>
              </a:extLst>
            </p:cNvPr>
            <p:cNvSpPr txBox="1"/>
            <p:nvPr/>
          </p:nvSpPr>
          <p:spPr>
            <a:xfrm>
              <a:off x="3538895" y="4129030"/>
              <a:ext cx="460807" cy="369332"/>
            </a:xfrm>
            <a:prstGeom prst="rect">
              <a:avLst/>
            </a:prstGeom>
            <a:noFill/>
          </p:spPr>
          <p:txBody>
            <a:bodyPr wrap="square" rtlCol="0">
              <a:spAutoFit/>
            </a:bodyPr>
            <a:lstStyle/>
            <a:p>
              <a:r>
                <a:rPr lang="es-CO" dirty="0"/>
                <a:t>SI</a:t>
              </a:r>
            </a:p>
          </p:txBody>
        </p:sp>
        <p:sp>
          <p:nvSpPr>
            <p:cNvPr id="56" name="CuadroTexto 55">
              <a:extLst>
                <a:ext uri="{FF2B5EF4-FFF2-40B4-BE49-F238E27FC236}">
                  <a16:creationId xmlns:a16="http://schemas.microsoft.com/office/drawing/2014/main" id="{01C1EC7E-2AC0-4722-80EA-5650885F126D}"/>
                </a:ext>
              </a:extLst>
            </p:cNvPr>
            <p:cNvSpPr txBox="1"/>
            <p:nvPr/>
          </p:nvSpPr>
          <p:spPr>
            <a:xfrm>
              <a:off x="3392529" y="5401634"/>
              <a:ext cx="460807" cy="369332"/>
            </a:xfrm>
            <a:prstGeom prst="rect">
              <a:avLst/>
            </a:prstGeom>
            <a:noFill/>
          </p:spPr>
          <p:txBody>
            <a:bodyPr wrap="square" rtlCol="0">
              <a:spAutoFit/>
            </a:bodyPr>
            <a:lstStyle/>
            <a:p>
              <a:r>
                <a:rPr lang="es-CO" dirty="0"/>
                <a:t>SI</a:t>
              </a:r>
            </a:p>
          </p:txBody>
        </p:sp>
      </p:grpSp>
      <p:sp>
        <p:nvSpPr>
          <p:cNvPr id="59" name="CuadroTexto 58">
            <a:extLst>
              <a:ext uri="{FF2B5EF4-FFF2-40B4-BE49-F238E27FC236}">
                <a16:creationId xmlns:a16="http://schemas.microsoft.com/office/drawing/2014/main" id="{BD460140-13B2-4207-B0C2-E42BF3BFE8D6}"/>
              </a:ext>
            </a:extLst>
          </p:cNvPr>
          <p:cNvSpPr txBox="1"/>
          <p:nvPr/>
        </p:nvSpPr>
        <p:spPr>
          <a:xfrm>
            <a:off x="226813" y="8016889"/>
            <a:ext cx="2209911"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s-CO" dirty="0"/>
              <a:t>Ejercicio3.</a:t>
            </a:r>
          </a:p>
        </p:txBody>
      </p:sp>
      <p:sp>
        <p:nvSpPr>
          <p:cNvPr id="61" name="CuadroTexto 60">
            <a:extLst>
              <a:ext uri="{FF2B5EF4-FFF2-40B4-BE49-F238E27FC236}">
                <a16:creationId xmlns:a16="http://schemas.microsoft.com/office/drawing/2014/main" id="{5338B31F-6920-4C75-AFC1-D4E2A394FDF7}"/>
              </a:ext>
            </a:extLst>
          </p:cNvPr>
          <p:cNvSpPr txBox="1"/>
          <p:nvPr/>
        </p:nvSpPr>
        <p:spPr>
          <a:xfrm>
            <a:off x="4158780" y="1197492"/>
            <a:ext cx="19942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s-CO" dirty="0"/>
              <a:t>VARIOS IF SIMPLES</a:t>
            </a:r>
          </a:p>
        </p:txBody>
      </p:sp>
    </p:spTree>
    <p:extLst>
      <p:ext uri="{BB962C8B-B14F-4D97-AF65-F5344CB8AC3E}">
        <p14:creationId xmlns:p14="http://schemas.microsoft.com/office/powerpoint/2010/main" val="4292696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dibujo&#10;&#10;Descripción generada automáticamente">
            <a:extLst>
              <a:ext uri="{FF2B5EF4-FFF2-40B4-BE49-F238E27FC236}">
                <a16:creationId xmlns:a16="http://schemas.microsoft.com/office/drawing/2014/main" id="{B596F7E1-827F-47E3-9C40-05F2FD357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149"/>
            <a:ext cx="1618059" cy="894755"/>
          </a:xfrm>
          <a:prstGeom prst="rect">
            <a:avLst/>
          </a:prstGeom>
        </p:spPr>
      </p:pic>
      <p:grpSp>
        <p:nvGrpSpPr>
          <p:cNvPr id="115" name="Grupo 114">
            <a:extLst>
              <a:ext uri="{FF2B5EF4-FFF2-40B4-BE49-F238E27FC236}">
                <a16:creationId xmlns:a16="http://schemas.microsoft.com/office/drawing/2014/main" id="{9157F140-1534-4A2D-BA2E-933FCB7D90E2}"/>
              </a:ext>
            </a:extLst>
          </p:cNvPr>
          <p:cNvGrpSpPr/>
          <p:nvPr/>
        </p:nvGrpSpPr>
        <p:grpSpPr>
          <a:xfrm>
            <a:off x="1979341" y="1496920"/>
            <a:ext cx="2899317" cy="6364689"/>
            <a:chOff x="245327" y="983964"/>
            <a:chExt cx="3096311" cy="7943991"/>
          </a:xfrm>
        </p:grpSpPr>
        <p:sp>
          <p:nvSpPr>
            <p:cNvPr id="5" name="Diagrama de flujo: terminador 4">
              <a:extLst>
                <a:ext uri="{FF2B5EF4-FFF2-40B4-BE49-F238E27FC236}">
                  <a16:creationId xmlns:a16="http://schemas.microsoft.com/office/drawing/2014/main" id="{CEB5FB00-5E89-46A8-ADB4-0F2C59D6F60F}"/>
                </a:ext>
              </a:extLst>
            </p:cNvPr>
            <p:cNvSpPr/>
            <p:nvPr/>
          </p:nvSpPr>
          <p:spPr>
            <a:xfrm>
              <a:off x="1377333" y="983964"/>
              <a:ext cx="914400" cy="301752"/>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200" dirty="0"/>
                <a:t>INICIO</a:t>
              </a:r>
              <a:endParaRPr lang="es-CO" sz="1200" dirty="0"/>
            </a:p>
          </p:txBody>
        </p:sp>
        <p:sp>
          <p:nvSpPr>
            <p:cNvPr id="7" name="Diagrama de flujo: datos 6">
              <a:extLst>
                <a:ext uri="{FF2B5EF4-FFF2-40B4-BE49-F238E27FC236}">
                  <a16:creationId xmlns:a16="http://schemas.microsoft.com/office/drawing/2014/main" id="{AE49D3BE-2054-4BC2-9A16-E5170C37A1C1}"/>
                </a:ext>
              </a:extLst>
            </p:cNvPr>
            <p:cNvSpPr/>
            <p:nvPr/>
          </p:nvSpPr>
          <p:spPr>
            <a:xfrm>
              <a:off x="1025503" y="1519222"/>
              <a:ext cx="1618059" cy="435567"/>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200" dirty="0"/>
                <a:t>A,B,OPC</a:t>
              </a:r>
              <a:endParaRPr lang="es-CO" sz="1200" dirty="0"/>
            </a:p>
          </p:txBody>
        </p:sp>
        <p:grpSp>
          <p:nvGrpSpPr>
            <p:cNvPr id="18" name="Grupo 17">
              <a:extLst>
                <a:ext uri="{FF2B5EF4-FFF2-40B4-BE49-F238E27FC236}">
                  <a16:creationId xmlns:a16="http://schemas.microsoft.com/office/drawing/2014/main" id="{B4E09792-BE00-4F49-80BF-292584C89B1B}"/>
                </a:ext>
              </a:extLst>
            </p:cNvPr>
            <p:cNvGrpSpPr/>
            <p:nvPr/>
          </p:nvGrpSpPr>
          <p:grpSpPr>
            <a:xfrm>
              <a:off x="1187447" y="2085946"/>
              <a:ext cx="1307272" cy="992457"/>
              <a:chOff x="767987" y="2464420"/>
              <a:chExt cx="1307272" cy="992457"/>
            </a:xfrm>
          </p:grpSpPr>
          <p:sp>
            <p:nvSpPr>
              <p:cNvPr id="13" name="Rombo 12">
                <a:extLst>
                  <a:ext uri="{FF2B5EF4-FFF2-40B4-BE49-F238E27FC236}">
                    <a16:creationId xmlns:a16="http://schemas.microsoft.com/office/drawing/2014/main" id="{469B7C40-C66A-4172-AD51-E1DC380B0426}"/>
                  </a:ext>
                </a:extLst>
              </p:cNvPr>
              <p:cNvSpPr/>
              <p:nvPr/>
            </p:nvSpPr>
            <p:spPr>
              <a:xfrm>
                <a:off x="767987" y="2464420"/>
                <a:ext cx="1307272" cy="992457"/>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sz="1200" dirty="0"/>
              </a:p>
            </p:txBody>
          </p:sp>
          <p:sp>
            <p:nvSpPr>
              <p:cNvPr id="17" name="CuadroTexto 16">
                <a:extLst>
                  <a:ext uri="{FF2B5EF4-FFF2-40B4-BE49-F238E27FC236}">
                    <a16:creationId xmlns:a16="http://schemas.microsoft.com/office/drawing/2014/main" id="{65146833-D421-4562-BD08-2002ED8DB8F5}"/>
                  </a:ext>
                </a:extLst>
              </p:cNvPr>
              <p:cNvSpPr txBox="1"/>
              <p:nvPr/>
            </p:nvSpPr>
            <p:spPr>
              <a:xfrm>
                <a:off x="867625" y="2762172"/>
                <a:ext cx="801823" cy="276999"/>
              </a:xfrm>
              <a:prstGeom prst="rect">
                <a:avLst/>
              </a:prstGeom>
              <a:noFill/>
            </p:spPr>
            <p:txBody>
              <a:bodyPr wrap="none" rtlCol="0">
                <a:spAutoFit/>
              </a:bodyPr>
              <a:lstStyle/>
              <a:p>
                <a:r>
                  <a:rPr lang="es-ES" sz="1200" dirty="0"/>
                  <a:t>OPC = “+”</a:t>
                </a:r>
                <a:endParaRPr lang="es-CO" sz="1200" dirty="0"/>
              </a:p>
            </p:txBody>
          </p:sp>
        </p:grpSp>
        <p:sp>
          <p:nvSpPr>
            <p:cNvPr id="19" name="Rectángulo 18">
              <a:extLst>
                <a:ext uri="{FF2B5EF4-FFF2-40B4-BE49-F238E27FC236}">
                  <a16:creationId xmlns:a16="http://schemas.microsoft.com/office/drawing/2014/main" id="{3618123B-758E-46D3-B1FA-6D11E035DFB9}"/>
                </a:ext>
              </a:extLst>
            </p:cNvPr>
            <p:cNvSpPr/>
            <p:nvPr/>
          </p:nvSpPr>
          <p:spPr>
            <a:xfrm>
              <a:off x="469484" y="2860619"/>
              <a:ext cx="914400" cy="4355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200" dirty="0"/>
                <a:t>C= A+B</a:t>
              </a:r>
            </a:p>
            <a:p>
              <a:pPr algn="ctr"/>
              <a:r>
                <a:rPr lang="es-ES" sz="1200" dirty="0" err="1"/>
                <a:t>Print</a:t>
              </a:r>
              <a:r>
                <a:rPr lang="es-ES" sz="1200" dirty="0"/>
                <a:t>(“c”)</a:t>
              </a:r>
              <a:endParaRPr lang="es-CO" sz="1200" dirty="0"/>
            </a:p>
          </p:txBody>
        </p:sp>
        <p:cxnSp>
          <p:nvCxnSpPr>
            <p:cNvPr id="21" name="Conector: angular 20">
              <a:extLst>
                <a:ext uri="{FF2B5EF4-FFF2-40B4-BE49-F238E27FC236}">
                  <a16:creationId xmlns:a16="http://schemas.microsoft.com/office/drawing/2014/main" id="{12F1F213-8F05-48DC-9CA2-A8100903840D}"/>
                </a:ext>
              </a:extLst>
            </p:cNvPr>
            <p:cNvCxnSpPr>
              <a:cxnSpLocks/>
              <a:stCxn id="13" idx="1"/>
              <a:endCxn id="19" idx="0"/>
            </p:cNvCxnSpPr>
            <p:nvPr/>
          </p:nvCxnSpPr>
          <p:spPr>
            <a:xfrm rot="10800000" flipV="1">
              <a:off x="926685" y="2582175"/>
              <a:ext cx="260763" cy="2784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ángulo 22">
              <a:extLst>
                <a:ext uri="{FF2B5EF4-FFF2-40B4-BE49-F238E27FC236}">
                  <a16:creationId xmlns:a16="http://schemas.microsoft.com/office/drawing/2014/main" id="{9C08AD19-DB46-4DB1-AAA2-25C46323D475}"/>
                </a:ext>
              </a:extLst>
            </p:cNvPr>
            <p:cNvSpPr/>
            <p:nvPr/>
          </p:nvSpPr>
          <p:spPr>
            <a:xfrm>
              <a:off x="391630" y="3952693"/>
              <a:ext cx="914400" cy="4355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200" dirty="0"/>
                <a:t>C= A-B</a:t>
              </a:r>
            </a:p>
            <a:p>
              <a:pPr algn="ctr"/>
              <a:r>
                <a:rPr lang="es-ES" sz="1200" dirty="0" err="1"/>
                <a:t>Print</a:t>
              </a:r>
              <a:r>
                <a:rPr lang="es-ES" sz="1200" dirty="0"/>
                <a:t>(“c”)</a:t>
              </a:r>
              <a:endParaRPr lang="es-CO" sz="1200" dirty="0"/>
            </a:p>
          </p:txBody>
        </p:sp>
        <p:grpSp>
          <p:nvGrpSpPr>
            <p:cNvPr id="24" name="Grupo 23">
              <a:extLst>
                <a:ext uri="{FF2B5EF4-FFF2-40B4-BE49-F238E27FC236}">
                  <a16:creationId xmlns:a16="http://schemas.microsoft.com/office/drawing/2014/main" id="{DCAF2741-6F12-41D9-A314-117C2991A4E2}"/>
                </a:ext>
              </a:extLst>
            </p:cNvPr>
            <p:cNvGrpSpPr/>
            <p:nvPr/>
          </p:nvGrpSpPr>
          <p:grpSpPr>
            <a:xfrm>
              <a:off x="1187447" y="3203058"/>
              <a:ext cx="1307272" cy="992457"/>
              <a:chOff x="767987" y="2464420"/>
              <a:chExt cx="1307272" cy="992457"/>
            </a:xfrm>
          </p:grpSpPr>
          <p:sp>
            <p:nvSpPr>
              <p:cNvPr id="25" name="Rombo 24">
                <a:extLst>
                  <a:ext uri="{FF2B5EF4-FFF2-40B4-BE49-F238E27FC236}">
                    <a16:creationId xmlns:a16="http://schemas.microsoft.com/office/drawing/2014/main" id="{B63A44DA-DD61-4D5B-9F0F-3DEB997A6A4A}"/>
                  </a:ext>
                </a:extLst>
              </p:cNvPr>
              <p:cNvSpPr/>
              <p:nvPr/>
            </p:nvSpPr>
            <p:spPr>
              <a:xfrm>
                <a:off x="767987" y="2464420"/>
                <a:ext cx="1307272" cy="992457"/>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sz="1200" dirty="0"/>
              </a:p>
            </p:txBody>
          </p:sp>
          <p:sp>
            <p:nvSpPr>
              <p:cNvPr id="26" name="CuadroTexto 25">
                <a:extLst>
                  <a:ext uri="{FF2B5EF4-FFF2-40B4-BE49-F238E27FC236}">
                    <a16:creationId xmlns:a16="http://schemas.microsoft.com/office/drawing/2014/main" id="{1A359F23-918D-47AD-B949-565220E05752}"/>
                  </a:ext>
                </a:extLst>
              </p:cNvPr>
              <p:cNvSpPr txBox="1"/>
              <p:nvPr/>
            </p:nvSpPr>
            <p:spPr>
              <a:xfrm>
                <a:off x="867625" y="2762172"/>
                <a:ext cx="771365" cy="276999"/>
              </a:xfrm>
              <a:prstGeom prst="rect">
                <a:avLst/>
              </a:prstGeom>
              <a:noFill/>
            </p:spPr>
            <p:txBody>
              <a:bodyPr wrap="none" rtlCol="0">
                <a:spAutoFit/>
              </a:bodyPr>
              <a:lstStyle/>
              <a:p>
                <a:r>
                  <a:rPr lang="es-ES" sz="1200" dirty="0"/>
                  <a:t>OPC = “-”</a:t>
                </a:r>
                <a:endParaRPr lang="es-CO" sz="1200" dirty="0"/>
              </a:p>
            </p:txBody>
          </p:sp>
        </p:grpSp>
        <p:sp>
          <p:nvSpPr>
            <p:cNvPr id="28" name="Rectángulo 27">
              <a:extLst>
                <a:ext uri="{FF2B5EF4-FFF2-40B4-BE49-F238E27FC236}">
                  <a16:creationId xmlns:a16="http://schemas.microsoft.com/office/drawing/2014/main" id="{CABC3D0E-93B5-4679-A027-DC019BF09602}"/>
                </a:ext>
              </a:extLst>
            </p:cNvPr>
            <p:cNvSpPr/>
            <p:nvPr/>
          </p:nvSpPr>
          <p:spPr>
            <a:xfrm>
              <a:off x="520077" y="5095379"/>
              <a:ext cx="914400" cy="4355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200" dirty="0"/>
                <a:t>C= A*B</a:t>
              </a:r>
              <a:endParaRPr lang="es-CO" sz="1200" dirty="0"/>
            </a:p>
            <a:p>
              <a:pPr algn="ctr"/>
              <a:r>
                <a:rPr lang="es-ES" sz="1200" dirty="0" err="1"/>
                <a:t>Print</a:t>
              </a:r>
              <a:r>
                <a:rPr lang="es-ES" sz="1200" dirty="0"/>
                <a:t>(“c”)</a:t>
              </a:r>
              <a:endParaRPr lang="es-CO" sz="1200" dirty="0"/>
            </a:p>
          </p:txBody>
        </p:sp>
        <p:grpSp>
          <p:nvGrpSpPr>
            <p:cNvPr id="29" name="Grupo 28">
              <a:extLst>
                <a:ext uri="{FF2B5EF4-FFF2-40B4-BE49-F238E27FC236}">
                  <a16:creationId xmlns:a16="http://schemas.microsoft.com/office/drawing/2014/main" id="{97044298-218D-4A3E-B6D3-5F342AA369A2}"/>
                </a:ext>
              </a:extLst>
            </p:cNvPr>
            <p:cNvGrpSpPr/>
            <p:nvPr/>
          </p:nvGrpSpPr>
          <p:grpSpPr>
            <a:xfrm>
              <a:off x="1194721" y="4320706"/>
              <a:ext cx="1307272" cy="992457"/>
              <a:chOff x="767987" y="2464420"/>
              <a:chExt cx="1307272" cy="992457"/>
            </a:xfrm>
          </p:grpSpPr>
          <p:sp>
            <p:nvSpPr>
              <p:cNvPr id="30" name="Rombo 29">
                <a:extLst>
                  <a:ext uri="{FF2B5EF4-FFF2-40B4-BE49-F238E27FC236}">
                    <a16:creationId xmlns:a16="http://schemas.microsoft.com/office/drawing/2014/main" id="{A0F2D0D1-6347-49D3-8865-4E1944F18128}"/>
                  </a:ext>
                </a:extLst>
              </p:cNvPr>
              <p:cNvSpPr/>
              <p:nvPr/>
            </p:nvSpPr>
            <p:spPr>
              <a:xfrm>
                <a:off x="767987" y="2464420"/>
                <a:ext cx="1307272" cy="992457"/>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sz="1200" dirty="0"/>
              </a:p>
            </p:txBody>
          </p:sp>
          <p:sp>
            <p:nvSpPr>
              <p:cNvPr id="31" name="CuadroTexto 30">
                <a:extLst>
                  <a:ext uri="{FF2B5EF4-FFF2-40B4-BE49-F238E27FC236}">
                    <a16:creationId xmlns:a16="http://schemas.microsoft.com/office/drawing/2014/main" id="{D484A61B-AD5C-43E4-9BF8-5D97353FD050}"/>
                  </a:ext>
                </a:extLst>
              </p:cNvPr>
              <p:cNvSpPr txBox="1"/>
              <p:nvPr/>
            </p:nvSpPr>
            <p:spPr>
              <a:xfrm>
                <a:off x="867625" y="2762172"/>
                <a:ext cx="801823" cy="276999"/>
              </a:xfrm>
              <a:prstGeom prst="rect">
                <a:avLst/>
              </a:prstGeom>
              <a:noFill/>
            </p:spPr>
            <p:txBody>
              <a:bodyPr wrap="none" rtlCol="0">
                <a:spAutoFit/>
              </a:bodyPr>
              <a:lstStyle/>
              <a:p>
                <a:r>
                  <a:rPr lang="es-ES" sz="1200" dirty="0"/>
                  <a:t>OPC = “*”</a:t>
                </a:r>
                <a:endParaRPr lang="es-CO" sz="1200" dirty="0"/>
              </a:p>
            </p:txBody>
          </p:sp>
        </p:grpSp>
        <p:sp>
          <p:nvSpPr>
            <p:cNvPr id="32" name="Rectángulo 31">
              <a:extLst>
                <a:ext uri="{FF2B5EF4-FFF2-40B4-BE49-F238E27FC236}">
                  <a16:creationId xmlns:a16="http://schemas.microsoft.com/office/drawing/2014/main" id="{AFC35BC0-7F87-41E0-AA64-DDA9FAA99395}"/>
                </a:ext>
              </a:extLst>
            </p:cNvPr>
            <p:cNvSpPr/>
            <p:nvPr/>
          </p:nvSpPr>
          <p:spPr>
            <a:xfrm>
              <a:off x="447751" y="7378862"/>
              <a:ext cx="914400" cy="4355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200" dirty="0"/>
                <a:t>C= A/B</a:t>
              </a:r>
            </a:p>
            <a:p>
              <a:pPr algn="ctr"/>
              <a:r>
                <a:rPr lang="es-ES" sz="1200" dirty="0" err="1"/>
                <a:t>Print</a:t>
              </a:r>
              <a:r>
                <a:rPr lang="es-ES" sz="1200" dirty="0"/>
                <a:t>(“c”)</a:t>
              </a:r>
              <a:endParaRPr lang="es-CO" sz="1200" dirty="0"/>
            </a:p>
          </p:txBody>
        </p:sp>
        <p:grpSp>
          <p:nvGrpSpPr>
            <p:cNvPr id="33" name="Grupo 32">
              <a:extLst>
                <a:ext uri="{FF2B5EF4-FFF2-40B4-BE49-F238E27FC236}">
                  <a16:creationId xmlns:a16="http://schemas.microsoft.com/office/drawing/2014/main" id="{97B18B0A-1013-4122-8795-9FE5D80F85CE}"/>
                </a:ext>
              </a:extLst>
            </p:cNvPr>
            <p:cNvGrpSpPr/>
            <p:nvPr/>
          </p:nvGrpSpPr>
          <p:grpSpPr>
            <a:xfrm>
              <a:off x="1194721" y="5475765"/>
              <a:ext cx="1307272" cy="992457"/>
              <a:chOff x="767987" y="2464420"/>
              <a:chExt cx="1307272" cy="992457"/>
            </a:xfrm>
          </p:grpSpPr>
          <p:sp>
            <p:nvSpPr>
              <p:cNvPr id="34" name="Rombo 33">
                <a:extLst>
                  <a:ext uri="{FF2B5EF4-FFF2-40B4-BE49-F238E27FC236}">
                    <a16:creationId xmlns:a16="http://schemas.microsoft.com/office/drawing/2014/main" id="{AD1B1601-D23A-4A78-BE77-835011EC05B1}"/>
                  </a:ext>
                </a:extLst>
              </p:cNvPr>
              <p:cNvSpPr/>
              <p:nvPr/>
            </p:nvSpPr>
            <p:spPr>
              <a:xfrm>
                <a:off x="767987" y="2464420"/>
                <a:ext cx="1307272" cy="992457"/>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sz="1200" dirty="0"/>
              </a:p>
            </p:txBody>
          </p:sp>
          <p:sp>
            <p:nvSpPr>
              <p:cNvPr id="35" name="CuadroTexto 34">
                <a:extLst>
                  <a:ext uri="{FF2B5EF4-FFF2-40B4-BE49-F238E27FC236}">
                    <a16:creationId xmlns:a16="http://schemas.microsoft.com/office/drawing/2014/main" id="{37889AE5-89E7-4E40-B4A4-742D1D131071}"/>
                  </a:ext>
                </a:extLst>
              </p:cNvPr>
              <p:cNvSpPr txBox="1"/>
              <p:nvPr/>
            </p:nvSpPr>
            <p:spPr>
              <a:xfrm>
                <a:off x="867625" y="2762172"/>
                <a:ext cx="784189" cy="276999"/>
              </a:xfrm>
              <a:prstGeom prst="rect">
                <a:avLst/>
              </a:prstGeom>
              <a:noFill/>
            </p:spPr>
            <p:txBody>
              <a:bodyPr wrap="none" rtlCol="0">
                <a:spAutoFit/>
              </a:bodyPr>
              <a:lstStyle/>
              <a:p>
                <a:r>
                  <a:rPr lang="es-ES" sz="1200" dirty="0"/>
                  <a:t>OPC = “/”</a:t>
                </a:r>
                <a:endParaRPr lang="es-CO" sz="1200" dirty="0"/>
              </a:p>
            </p:txBody>
          </p:sp>
        </p:grpSp>
        <p:grpSp>
          <p:nvGrpSpPr>
            <p:cNvPr id="36" name="Grupo 35">
              <a:extLst>
                <a:ext uri="{FF2B5EF4-FFF2-40B4-BE49-F238E27FC236}">
                  <a16:creationId xmlns:a16="http://schemas.microsoft.com/office/drawing/2014/main" id="{38464EB2-96C1-4DE4-BD69-CA55A16D83E9}"/>
                </a:ext>
              </a:extLst>
            </p:cNvPr>
            <p:cNvGrpSpPr/>
            <p:nvPr/>
          </p:nvGrpSpPr>
          <p:grpSpPr>
            <a:xfrm>
              <a:off x="1181138" y="6675428"/>
              <a:ext cx="1307272" cy="992457"/>
              <a:chOff x="767987" y="2464420"/>
              <a:chExt cx="1307272" cy="992457"/>
            </a:xfrm>
          </p:grpSpPr>
          <p:sp>
            <p:nvSpPr>
              <p:cNvPr id="37" name="Rombo 36">
                <a:extLst>
                  <a:ext uri="{FF2B5EF4-FFF2-40B4-BE49-F238E27FC236}">
                    <a16:creationId xmlns:a16="http://schemas.microsoft.com/office/drawing/2014/main" id="{541DA9C3-BD49-4912-B0C1-935A907ABDF6}"/>
                  </a:ext>
                </a:extLst>
              </p:cNvPr>
              <p:cNvSpPr/>
              <p:nvPr/>
            </p:nvSpPr>
            <p:spPr>
              <a:xfrm>
                <a:off x="767987" y="2464420"/>
                <a:ext cx="1307272" cy="992457"/>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sz="1200" dirty="0"/>
              </a:p>
            </p:txBody>
          </p:sp>
          <p:sp>
            <p:nvSpPr>
              <p:cNvPr id="38" name="CuadroTexto 37">
                <a:extLst>
                  <a:ext uri="{FF2B5EF4-FFF2-40B4-BE49-F238E27FC236}">
                    <a16:creationId xmlns:a16="http://schemas.microsoft.com/office/drawing/2014/main" id="{84BE2EE6-7243-4001-9747-922E149A6C53}"/>
                  </a:ext>
                </a:extLst>
              </p:cNvPr>
              <p:cNvSpPr txBox="1"/>
              <p:nvPr/>
            </p:nvSpPr>
            <p:spPr>
              <a:xfrm>
                <a:off x="1077515" y="2770065"/>
                <a:ext cx="580683" cy="345732"/>
              </a:xfrm>
              <a:prstGeom prst="rect">
                <a:avLst/>
              </a:prstGeom>
              <a:noFill/>
            </p:spPr>
            <p:txBody>
              <a:bodyPr wrap="none" rtlCol="0">
                <a:spAutoFit/>
              </a:bodyPr>
              <a:lstStyle/>
              <a:p>
                <a:r>
                  <a:rPr lang="es-ES" sz="1200" dirty="0"/>
                  <a:t>B != 0</a:t>
                </a:r>
                <a:endParaRPr lang="es-CO" sz="1200" dirty="0"/>
              </a:p>
            </p:txBody>
          </p:sp>
        </p:grpSp>
        <p:sp>
          <p:nvSpPr>
            <p:cNvPr id="41" name="Diagrama de flujo: terminador 40">
              <a:extLst>
                <a:ext uri="{FF2B5EF4-FFF2-40B4-BE49-F238E27FC236}">
                  <a16:creationId xmlns:a16="http://schemas.microsoft.com/office/drawing/2014/main" id="{38C0D004-88EB-4C19-8EB0-C39E74752E5F}"/>
                </a:ext>
              </a:extLst>
            </p:cNvPr>
            <p:cNvSpPr/>
            <p:nvPr/>
          </p:nvSpPr>
          <p:spPr>
            <a:xfrm>
              <a:off x="1383567" y="8626203"/>
              <a:ext cx="914400" cy="301752"/>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200" dirty="0"/>
                <a:t>FIN</a:t>
              </a:r>
              <a:endParaRPr lang="es-CO" sz="1200" dirty="0"/>
            </a:p>
          </p:txBody>
        </p:sp>
        <p:cxnSp>
          <p:nvCxnSpPr>
            <p:cNvPr id="43" name="Conector recto de flecha 42">
              <a:extLst>
                <a:ext uri="{FF2B5EF4-FFF2-40B4-BE49-F238E27FC236}">
                  <a16:creationId xmlns:a16="http://schemas.microsoft.com/office/drawing/2014/main" id="{A06D6C4D-23E3-480F-94D9-74E9ED905088}"/>
                </a:ext>
              </a:extLst>
            </p:cNvPr>
            <p:cNvCxnSpPr>
              <a:cxnSpLocks/>
              <a:stCxn id="5" idx="2"/>
              <a:endCxn id="7" idx="1"/>
            </p:cNvCxnSpPr>
            <p:nvPr/>
          </p:nvCxnSpPr>
          <p:spPr>
            <a:xfrm>
              <a:off x="1834533" y="1285716"/>
              <a:ext cx="0" cy="233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a:extLst>
                <a:ext uri="{FF2B5EF4-FFF2-40B4-BE49-F238E27FC236}">
                  <a16:creationId xmlns:a16="http://schemas.microsoft.com/office/drawing/2014/main" id="{A047D1BC-0F2C-4C9D-AE54-91161A6C0DC4}"/>
                </a:ext>
              </a:extLst>
            </p:cNvPr>
            <p:cNvCxnSpPr>
              <a:cxnSpLocks/>
              <a:stCxn id="7" idx="4"/>
              <a:endCxn id="13" idx="0"/>
            </p:cNvCxnSpPr>
            <p:nvPr/>
          </p:nvCxnSpPr>
          <p:spPr>
            <a:xfrm>
              <a:off x="1834533" y="1954789"/>
              <a:ext cx="6550" cy="131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angular 46">
              <a:extLst>
                <a:ext uri="{FF2B5EF4-FFF2-40B4-BE49-F238E27FC236}">
                  <a16:creationId xmlns:a16="http://schemas.microsoft.com/office/drawing/2014/main" id="{4534291C-341A-4997-AE72-67194E33AADC}"/>
                </a:ext>
              </a:extLst>
            </p:cNvPr>
            <p:cNvCxnSpPr>
              <a:cxnSpLocks/>
              <a:stCxn id="25" idx="1"/>
              <a:endCxn id="23" idx="0"/>
            </p:cNvCxnSpPr>
            <p:nvPr/>
          </p:nvCxnSpPr>
          <p:spPr>
            <a:xfrm rot="10800000" flipV="1">
              <a:off x="848831" y="3699287"/>
              <a:ext cx="338617" cy="2534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ector: angular 48">
              <a:extLst>
                <a:ext uri="{FF2B5EF4-FFF2-40B4-BE49-F238E27FC236}">
                  <a16:creationId xmlns:a16="http://schemas.microsoft.com/office/drawing/2014/main" id="{A11B7D90-5324-4343-84DF-3D1D14987101}"/>
                </a:ext>
              </a:extLst>
            </p:cNvPr>
            <p:cNvCxnSpPr>
              <a:cxnSpLocks/>
              <a:stCxn id="30" idx="1"/>
              <a:endCxn id="28" idx="0"/>
            </p:cNvCxnSpPr>
            <p:nvPr/>
          </p:nvCxnSpPr>
          <p:spPr>
            <a:xfrm rot="10800000" flipV="1">
              <a:off x="977277" y="4816935"/>
              <a:ext cx="217444" cy="2784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angular 50">
              <a:extLst>
                <a:ext uri="{FF2B5EF4-FFF2-40B4-BE49-F238E27FC236}">
                  <a16:creationId xmlns:a16="http://schemas.microsoft.com/office/drawing/2014/main" id="{77DF91BF-19DC-4D62-B5DD-E764638DE0F9}"/>
                </a:ext>
              </a:extLst>
            </p:cNvPr>
            <p:cNvCxnSpPr>
              <a:cxnSpLocks/>
              <a:stCxn id="34" idx="1"/>
              <a:endCxn id="37" idx="0"/>
            </p:cNvCxnSpPr>
            <p:nvPr/>
          </p:nvCxnSpPr>
          <p:spPr>
            <a:xfrm rot="10800000" flipH="1" flipV="1">
              <a:off x="1194720" y="5971994"/>
              <a:ext cx="640053" cy="703434"/>
            </a:xfrm>
            <a:prstGeom prst="bentConnector4">
              <a:avLst>
                <a:gd name="adj1" fmla="val -35716"/>
                <a:gd name="adj2" fmla="val 852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a:extLst>
                <a:ext uri="{FF2B5EF4-FFF2-40B4-BE49-F238E27FC236}">
                  <a16:creationId xmlns:a16="http://schemas.microsoft.com/office/drawing/2014/main" id="{D3AFC11B-DA00-489F-A90D-E4245EA83C40}"/>
                </a:ext>
              </a:extLst>
            </p:cNvPr>
            <p:cNvCxnSpPr>
              <a:cxnSpLocks/>
              <a:stCxn id="13" idx="2"/>
              <a:endCxn id="25" idx="0"/>
            </p:cNvCxnSpPr>
            <p:nvPr/>
          </p:nvCxnSpPr>
          <p:spPr>
            <a:xfrm>
              <a:off x="1841083" y="3078403"/>
              <a:ext cx="0" cy="12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a:extLst>
                <a:ext uri="{FF2B5EF4-FFF2-40B4-BE49-F238E27FC236}">
                  <a16:creationId xmlns:a16="http://schemas.microsoft.com/office/drawing/2014/main" id="{335F92AA-5DBB-4760-9968-A121005239E7}"/>
                </a:ext>
              </a:extLst>
            </p:cNvPr>
            <p:cNvCxnSpPr>
              <a:cxnSpLocks/>
              <a:stCxn id="25" idx="2"/>
              <a:endCxn id="30" idx="0"/>
            </p:cNvCxnSpPr>
            <p:nvPr/>
          </p:nvCxnSpPr>
          <p:spPr>
            <a:xfrm>
              <a:off x="1841083" y="4195515"/>
              <a:ext cx="7274" cy="125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B9D4995A-B5C2-4974-994A-ADECDB8B31D1}"/>
                </a:ext>
              </a:extLst>
            </p:cNvPr>
            <p:cNvCxnSpPr>
              <a:cxnSpLocks/>
              <a:stCxn id="30" idx="2"/>
              <a:endCxn id="34" idx="0"/>
            </p:cNvCxnSpPr>
            <p:nvPr/>
          </p:nvCxnSpPr>
          <p:spPr>
            <a:xfrm>
              <a:off x="1848357" y="5313163"/>
              <a:ext cx="0" cy="162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ector: angular 60">
              <a:extLst>
                <a:ext uri="{FF2B5EF4-FFF2-40B4-BE49-F238E27FC236}">
                  <a16:creationId xmlns:a16="http://schemas.microsoft.com/office/drawing/2014/main" id="{9304454E-6342-48CC-9AF1-158B9D675189}"/>
                </a:ext>
              </a:extLst>
            </p:cNvPr>
            <p:cNvCxnSpPr>
              <a:cxnSpLocks/>
              <a:stCxn id="37" idx="1"/>
              <a:endCxn id="32" idx="0"/>
            </p:cNvCxnSpPr>
            <p:nvPr/>
          </p:nvCxnSpPr>
          <p:spPr>
            <a:xfrm rot="10800000" flipV="1">
              <a:off x="904952" y="7171656"/>
              <a:ext cx="276187" cy="2072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ector: angular 63">
              <a:extLst>
                <a:ext uri="{FF2B5EF4-FFF2-40B4-BE49-F238E27FC236}">
                  <a16:creationId xmlns:a16="http://schemas.microsoft.com/office/drawing/2014/main" id="{B40C05B4-96E6-441F-98C7-10233435F98E}"/>
                </a:ext>
              </a:extLst>
            </p:cNvPr>
            <p:cNvCxnSpPr>
              <a:cxnSpLocks/>
              <a:stCxn id="19" idx="1"/>
              <a:endCxn id="41" idx="1"/>
            </p:cNvCxnSpPr>
            <p:nvPr/>
          </p:nvCxnSpPr>
          <p:spPr>
            <a:xfrm rot="10800000" flipH="1" flipV="1">
              <a:off x="469483" y="3078402"/>
              <a:ext cx="914083" cy="5698677"/>
            </a:xfrm>
            <a:prstGeom prst="bentConnector3">
              <a:avLst>
                <a:gd name="adj1" fmla="val -267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ector recto 65">
              <a:extLst>
                <a:ext uri="{FF2B5EF4-FFF2-40B4-BE49-F238E27FC236}">
                  <a16:creationId xmlns:a16="http://schemas.microsoft.com/office/drawing/2014/main" id="{BE04E345-BF76-4BBE-9620-D1DAF217D5A6}"/>
                </a:ext>
              </a:extLst>
            </p:cNvPr>
            <p:cNvCxnSpPr>
              <a:cxnSpLocks/>
              <a:stCxn id="23" idx="1"/>
            </p:cNvCxnSpPr>
            <p:nvPr/>
          </p:nvCxnSpPr>
          <p:spPr>
            <a:xfrm flipH="1">
              <a:off x="245327" y="4170477"/>
              <a:ext cx="146303" cy="11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Conector recto 68">
              <a:extLst>
                <a:ext uri="{FF2B5EF4-FFF2-40B4-BE49-F238E27FC236}">
                  <a16:creationId xmlns:a16="http://schemas.microsoft.com/office/drawing/2014/main" id="{D7762DA0-26C7-4169-ABF3-A886183F24EE}"/>
                </a:ext>
              </a:extLst>
            </p:cNvPr>
            <p:cNvCxnSpPr>
              <a:cxnSpLocks/>
              <a:stCxn id="28" idx="1"/>
            </p:cNvCxnSpPr>
            <p:nvPr/>
          </p:nvCxnSpPr>
          <p:spPr>
            <a:xfrm flipH="1">
              <a:off x="245327" y="5313163"/>
              <a:ext cx="2747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A38E8FB8-859D-4B9D-9108-97738B25C376}"/>
                </a:ext>
              </a:extLst>
            </p:cNvPr>
            <p:cNvCxnSpPr>
              <a:cxnSpLocks/>
              <a:stCxn id="32" idx="1"/>
            </p:cNvCxnSpPr>
            <p:nvPr/>
          </p:nvCxnSpPr>
          <p:spPr>
            <a:xfrm flipH="1" flipV="1">
              <a:off x="256478" y="7593980"/>
              <a:ext cx="191273" cy="2666"/>
            </a:xfrm>
            <a:prstGeom prst="line">
              <a:avLst/>
            </a:prstGeom>
          </p:spPr>
          <p:style>
            <a:lnRef idx="1">
              <a:schemeClr val="accent1"/>
            </a:lnRef>
            <a:fillRef idx="0">
              <a:schemeClr val="accent1"/>
            </a:fillRef>
            <a:effectRef idx="0">
              <a:schemeClr val="accent1"/>
            </a:effectRef>
            <a:fontRef idx="minor">
              <a:schemeClr val="tx1"/>
            </a:fontRef>
          </p:style>
        </p:cxnSp>
        <p:sp>
          <p:nvSpPr>
            <p:cNvPr id="72" name="CuadroTexto 71">
              <a:extLst>
                <a:ext uri="{FF2B5EF4-FFF2-40B4-BE49-F238E27FC236}">
                  <a16:creationId xmlns:a16="http://schemas.microsoft.com/office/drawing/2014/main" id="{F4DD913F-A4B6-4170-AEE6-69497DBF724C}"/>
                </a:ext>
              </a:extLst>
            </p:cNvPr>
            <p:cNvSpPr txBox="1"/>
            <p:nvPr/>
          </p:nvSpPr>
          <p:spPr>
            <a:xfrm>
              <a:off x="864090" y="2316693"/>
              <a:ext cx="308098" cy="307777"/>
            </a:xfrm>
            <a:prstGeom prst="rect">
              <a:avLst/>
            </a:prstGeom>
            <a:noFill/>
          </p:spPr>
          <p:txBody>
            <a:bodyPr wrap="none" rtlCol="0">
              <a:spAutoFit/>
            </a:bodyPr>
            <a:lstStyle/>
            <a:p>
              <a:r>
                <a:rPr lang="es-ES" sz="1400" dirty="0"/>
                <a:t>Si</a:t>
              </a:r>
              <a:endParaRPr lang="es-CO" sz="1400" dirty="0"/>
            </a:p>
          </p:txBody>
        </p:sp>
        <p:sp>
          <p:nvSpPr>
            <p:cNvPr id="74" name="CuadroTexto 73">
              <a:extLst>
                <a:ext uri="{FF2B5EF4-FFF2-40B4-BE49-F238E27FC236}">
                  <a16:creationId xmlns:a16="http://schemas.microsoft.com/office/drawing/2014/main" id="{D8D847AF-803F-402F-B9C3-3DDCB82FC405}"/>
                </a:ext>
              </a:extLst>
            </p:cNvPr>
            <p:cNvSpPr txBox="1"/>
            <p:nvPr/>
          </p:nvSpPr>
          <p:spPr>
            <a:xfrm>
              <a:off x="772819" y="3427563"/>
              <a:ext cx="308098" cy="307777"/>
            </a:xfrm>
            <a:prstGeom prst="rect">
              <a:avLst/>
            </a:prstGeom>
            <a:noFill/>
          </p:spPr>
          <p:txBody>
            <a:bodyPr wrap="none" rtlCol="0">
              <a:spAutoFit/>
            </a:bodyPr>
            <a:lstStyle/>
            <a:p>
              <a:r>
                <a:rPr lang="es-ES" sz="1400" dirty="0"/>
                <a:t>Si</a:t>
              </a:r>
              <a:endParaRPr lang="es-CO" sz="1400" dirty="0"/>
            </a:p>
          </p:txBody>
        </p:sp>
        <p:sp>
          <p:nvSpPr>
            <p:cNvPr id="76" name="CuadroTexto 75">
              <a:extLst>
                <a:ext uri="{FF2B5EF4-FFF2-40B4-BE49-F238E27FC236}">
                  <a16:creationId xmlns:a16="http://schemas.microsoft.com/office/drawing/2014/main" id="{1D0F7886-6464-496D-AF41-FB2CCCD9F539}"/>
                </a:ext>
              </a:extLst>
            </p:cNvPr>
            <p:cNvSpPr txBox="1"/>
            <p:nvPr/>
          </p:nvSpPr>
          <p:spPr>
            <a:xfrm>
              <a:off x="864090" y="4505409"/>
              <a:ext cx="308098" cy="307777"/>
            </a:xfrm>
            <a:prstGeom prst="rect">
              <a:avLst/>
            </a:prstGeom>
            <a:noFill/>
          </p:spPr>
          <p:txBody>
            <a:bodyPr wrap="none" rtlCol="0">
              <a:spAutoFit/>
            </a:bodyPr>
            <a:lstStyle/>
            <a:p>
              <a:r>
                <a:rPr lang="es-ES" sz="1400" dirty="0"/>
                <a:t>Si</a:t>
              </a:r>
              <a:endParaRPr lang="es-CO" sz="1400" dirty="0"/>
            </a:p>
          </p:txBody>
        </p:sp>
        <p:sp>
          <p:nvSpPr>
            <p:cNvPr id="78" name="CuadroTexto 77">
              <a:extLst>
                <a:ext uri="{FF2B5EF4-FFF2-40B4-BE49-F238E27FC236}">
                  <a16:creationId xmlns:a16="http://schemas.microsoft.com/office/drawing/2014/main" id="{ADC57875-36AC-499C-B40A-180189848829}"/>
                </a:ext>
              </a:extLst>
            </p:cNvPr>
            <p:cNvSpPr txBox="1"/>
            <p:nvPr/>
          </p:nvSpPr>
          <p:spPr>
            <a:xfrm>
              <a:off x="669179" y="6018391"/>
              <a:ext cx="308098" cy="307777"/>
            </a:xfrm>
            <a:prstGeom prst="rect">
              <a:avLst/>
            </a:prstGeom>
            <a:noFill/>
          </p:spPr>
          <p:txBody>
            <a:bodyPr wrap="none" rtlCol="0">
              <a:spAutoFit/>
            </a:bodyPr>
            <a:lstStyle/>
            <a:p>
              <a:r>
                <a:rPr lang="es-ES" sz="1400" dirty="0"/>
                <a:t>Si</a:t>
              </a:r>
              <a:endParaRPr lang="es-CO" sz="1400" dirty="0"/>
            </a:p>
          </p:txBody>
        </p:sp>
        <p:sp>
          <p:nvSpPr>
            <p:cNvPr id="80" name="CuadroTexto 79">
              <a:extLst>
                <a:ext uri="{FF2B5EF4-FFF2-40B4-BE49-F238E27FC236}">
                  <a16:creationId xmlns:a16="http://schemas.microsoft.com/office/drawing/2014/main" id="{9557A896-7B9A-4323-A947-52BB5DE28D6B}"/>
                </a:ext>
              </a:extLst>
            </p:cNvPr>
            <p:cNvSpPr txBox="1"/>
            <p:nvPr/>
          </p:nvSpPr>
          <p:spPr>
            <a:xfrm>
              <a:off x="581800" y="7060223"/>
              <a:ext cx="308098" cy="307777"/>
            </a:xfrm>
            <a:prstGeom prst="rect">
              <a:avLst/>
            </a:prstGeom>
            <a:noFill/>
          </p:spPr>
          <p:txBody>
            <a:bodyPr wrap="none" rtlCol="0">
              <a:spAutoFit/>
            </a:bodyPr>
            <a:lstStyle/>
            <a:p>
              <a:r>
                <a:rPr lang="es-ES" sz="1400" dirty="0"/>
                <a:t>Si</a:t>
              </a:r>
              <a:endParaRPr lang="es-CO" sz="1400" dirty="0"/>
            </a:p>
          </p:txBody>
        </p:sp>
        <p:cxnSp>
          <p:nvCxnSpPr>
            <p:cNvPr id="82" name="Conector recto de flecha 81">
              <a:extLst>
                <a:ext uri="{FF2B5EF4-FFF2-40B4-BE49-F238E27FC236}">
                  <a16:creationId xmlns:a16="http://schemas.microsoft.com/office/drawing/2014/main" id="{41FDB434-AB7C-48B5-AB99-11FBEAC88F1F}"/>
                </a:ext>
              </a:extLst>
            </p:cNvPr>
            <p:cNvCxnSpPr>
              <a:cxnSpLocks/>
              <a:stCxn id="37" idx="2"/>
              <a:endCxn id="41" idx="0"/>
            </p:cNvCxnSpPr>
            <p:nvPr/>
          </p:nvCxnSpPr>
          <p:spPr>
            <a:xfrm>
              <a:off x="1834775" y="7667885"/>
              <a:ext cx="5992" cy="958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CuadroTexto 85">
              <a:extLst>
                <a:ext uri="{FF2B5EF4-FFF2-40B4-BE49-F238E27FC236}">
                  <a16:creationId xmlns:a16="http://schemas.microsoft.com/office/drawing/2014/main" id="{CD4CA4A5-AF79-4281-B83D-BB5FDC74B407}"/>
                </a:ext>
              </a:extLst>
            </p:cNvPr>
            <p:cNvSpPr txBox="1"/>
            <p:nvPr/>
          </p:nvSpPr>
          <p:spPr>
            <a:xfrm>
              <a:off x="1878273" y="2973564"/>
              <a:ext cx="394660" cy="307777"/>
            </a:xfrm>
            <a:prstGeom prst="rect">
              <a:avLst/>
            </a:prstGeom>
            <a:noFill/>
          </p:spPr>
          <p:txBody>
            <a:bodyPr wrap="none" rtlCol="0">
              <a:spAutoFit/>
            </a:bodyPr>
            <a:lstStyle/>
            <a:p>
              <a:r>
                <a:rPr lang="es-ES" sz="1400" dirty="0"/>
                <a:t>No</a:t>
              </a:r>
              <a:endParaRPr lang="es-CO" sz="1400" dirty="0"/>
            </a:p>
          </p:txBody>
        </p:sp>
        <p:sp>
          <p:nvSpPr>
            <p:cNvPr id="88" name="CuadroTexto 87">
              <a:extLst>
                <a:ext uri="{FF2B5EF4-FFF2-40B4-BE49-F238E27FC236}">
                  <a16:creationId xmlns:a16="http://schemas.microsoft.com/office/drawing/2014/main" id="{F488EDA4-A332-4739-A109-87056C6683C7}"/>
                </a:ext>
              </a:extLst>
            </p:cNvPr>
            <p:cNvSpPr txBox="1"/>
            <p:nvPr/>
          </p:nvSpPr>
          <p:spPr>
            <a:xfrm>
              <a:off x="1897073" y="4117936"/>
              <a:ext cx="394660" cy="307777"/>
            </a:xfrm>
            <a:prstGeom prst="rect">
              <a:avLst/>
            </a:prstGeom>
            <a:noFill/>
          </p:spPr>
          <p:txBody>
            <a:bodyPr wrap="none" rtlCol="0">
              <a:spAutoFit/>
            </a:bodyPr>
            <a:lstStyle/>
            <a:p>
              <a:r>
                <a:rPr lang="es-ES" sz="1400" dirty="0"/>
                <a:t>No</a:t>
              </a:r>
              <a:endParaRPr lang="es-CO" sz="1400" dirty="0"/>
            </a:p>
          </p:txBody>
        </p:sp>
        <p:sp>
          <p:nvSpPr>
            <p:cNvPr id="90" name="CuadroTexto 89">
              <a:extLst>
                <a:ext uri="{FF2B5EF4-FFF2-40B4-BE49-F238E27FC236}">
                  <a16:creationId xmlns:a16="http://schemas.microsoft.com/office/drawing/2014/main" id="{9E1AC6FA-E86D-4A5D-B256-6BBAF5479998}"/>
                </a:ext>
              </a:extLst>
            </p:cNvPr>
            <p:cNvSpPr txBox="1"/>
            <p:nvPr/>
          </p:nvSpPr>
          <p:spPr>
            <a:xfrm>
              <a:off x="1894363" y="5219400"/>
              <a:ext cx="394660" cy="307777"/>
            </a:xfrm>
            <a:prstGeom prst="rect">
              <a:avLst/>
            </a:prstGeom>
            <a:noFill/>
          </p:spPr>
          <p:txBody>
            <a:bodyPr wrap="none" rtlCol="0">
              <a:spAutoFit/>
            </a:bodyPr>
            <a:lstStyle/>
            <a:p>
              <a:r>
                <a:rPr lang="es-ES" sz="1400" dirty="0"/>
                <a:t>No</a:t>
              </a:r>
              <a:endParaRPr lang="es-CO" sz="1400" dirty="0"/>
            </a:p>
          </p:txBody>
        </p:sp>
        <p:sp>
          <p:nvSpPr>
            <p:cNvPr id="92" name="CuadroTexto 91">
              <a:extLst>
                <a:ext uri="{FF2B5EF4-FFF2-40B4-BE49-F238E27FC236}">
                  <a16:creationId xmlns:a16="http://schemas.microsoft.com/office/drawing/2014/main" id="{4A5BED2A-7411-444A-99B9-0BD3596F5A80}"/>
                </a:ext>
              </a:extLst>
            </p:cNvPr>
            <p:cNvSpPr txBox="1"/>
            <p:nvPr/>
          </p:nvSpPr>
          <p:spPr>
            <a:xfrm>
              <a:off x="2837399" y="7138961"/>
              <a:ext cx="394660" cy="307777"/>
            </a:xfrm>
            <a:prstGeom prst="rect">
              <a:avLst/>
            </a:prstGeom>
            <a:noFill/>
          </p:spPr>
          <p:txBody>
            <a:bodyPr wrap="none" rtlCol="0">
              <a:spAutoFit/>
            </a:bodyPr>
            <a:lstStyle/>
            <a:p>
              <a:r>
                <a:rPr lang="es-ES" sz="1400" dirty="0"/>
                <a:t>No</a:t>
              </a:r>
              <a:endParaRPr lang="es-CO" sz="1400" dirty="0"/>
            </a:p>
          </p:txBody>
        </p:sp>
        <p:sp>
          <p:nvSpPr>
            <p:cNvPr id="96" name="Diagrama de flujo: documento 95">
              <a:extLst>
                <a:ext uri="{FF2B5EF4-FFF2-40B4-BE49-F238E27FC236}">
                  <a16:creationId xmlns:a16="http://schemas.microsoft.com/office/drawing/2014/main" id="{EE106B24-8426-4C2B-AE32-032B8B32599B}"/>
                </a:ext>
              </a:extLst>
            </p:cNvPr>
            <p:cNvSpPr/>
            <p:nvPr/>
          </p:nvSpPr>
          <p:spPr>
            <a:xfrm>
              <a:off x="2427238" y="7546465"/>
              <a:ext cx="914400" cy="612648"/>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200" dirty="0"/>
                <a:t>“Error”</a:t>
              </a:r>
              <a:endParaRPr lang="es-CO" sz="1200" dirty="0"/>
            </a:p>
          </p:txBody>
        </p:sp>
        <p:cxnSp>
          <p:nvCxnSpPr>
            <p:cNvPr id="98" name="Conector: angular 97">
              <a:extLst>
                <a:ext uri="{FF2B5EF4-FFF2-40B4-BE49-F238E27FC236}">
                  <a16:creationId xmlns:a16="http://schemas.microsoft.com/office/drawing/2014/main" id="{20DAFB7F-3D0C-4871-8FB4-528BC4BBBD91}"/>
                </a:ext>
              </a:extLst>
            </p:cNvPr>
            <p:cNvCxnSpPr>
              <a:cxnSpLocks/>
              <a:stCxn id="37" idx="3"/>
              <a:endCxn id="96" idx="0"/>
            </p:cNvCxnSpPr>
            <p:nvPr/>
          </p:nvCxnSpPr>
          <p:spPr>
            <a:xfrm>
              <a:off x="2488410" y="7171657"/>
              <a:ext cx="396028" cy="3748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ector: angular 99">
              <a:extLst>
                <a:ext uri="{FF2B5EF4-FFF2-40B4-BE49-F238E27FC236}">
                  <a16:creationId xmlns:a16="http://schemas.microsoft.com/office/drawing/2014/main" id="{DFF7119D-E12F-4811-ADE8-5D3319F23DB5}"/>
                </a:ext>
              </a:extLst>
            </p:cNvPr>
            <p:cNvCxnSpPr>
              <a:cxnSpLocks/>
              <a:stCxn id="96" idx="2"/>
              <a:endCxn id="41" idx="3"/>
            </p:cNvCxnSpPr>
            <p:nvPr/>
          </p:nvCxnSpPr>
          <p:spPr>
            <a:xfrm rot="5400000">
              <a:off x="2261969" y="8154609"/>
              <a:ext cx="658469" cy="5864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Diagrama de flujo: documento 106">
              <a:extLst>
                <a:ext uri="{FF2B5EF4-FFF2-40B4-BE49-F238E27FC236}">
                  <a16:creationId xmlns:a16="http://schemas.microsoft.com/office/drawing/2014/main" id="{1BB5E1BA-D0A7-4237-BC0E-99A84AA37946}"/>
                </a:ext>
              </a:extLst>
            </p:cNvPr>
            <p:cNvSpPr/>
            <p:nvPr/>
          </p:nvSpPr>
          <p:spPr>
            <a:xfrm>
              <a:off x="2411712" y="6261625"/>
              <a:ext cx="914400" cy="612648"/>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100" dirty="0"/>
                <a:t>“Operación no valida”</a:t>
              </a:r>
              <a:endParaRPr lang="es-CO" sz="1100" dirty="0"/>
            </a:p>
          </p:txBody>
        </p:sp>
        <p:cxnSp>
          <p:nvCxnSpPr>
            <p:cNvPr id="109" name="Conector: angular 108">
              <a:extLst>
                <a:ext uri="{FF2B5EF4-FFF2-40B4-BE49-F238E27FC236}">
                  <a16:creationId xmlns:a16="http://schemas.microsoft.com/office/drawing/2014/main" id="{5ED97230-C3EB-425F-AED0-280929BB4E83}"/>
                </a:ext>
              </a:extLst>
            </p:cNvPr>
            <p:cNvCxnSpPr>
              <a:cxnSpLocks/>
              <a:stCxn id="34" idx="3"/>
              <a:endCxn id="107" idx="0"/>
            </p:cNvCxnSpPr>
            <p:nvPr/>
          </p:nvCxnSpPr>
          <p:spPr>
            <a:xfrm>
              <a:off x="2501993" y="5971994"/>
              <a:ext cx="366919" cy="2896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CuadroTexto 111">
              <a:extLst>
                <a:ext uri="{FF2B5EF4-FFF2-40B4-BE49-F238E27FC236}">
                  <a16:creationId xmlns:a16="http://schemas.microsoft.com/office/drawing/2014/main" id="{C50918D3-4040-41B5-9350-2D1CC53B021A}"/>
                </a:ext>
              </a:extLst>
            </p:cNvPr>
            <p:cNvSpPr txBox="1"/>
            <p:nvPr/>
          </p:nvSpPr>
          <p:spPr>
            <a:xfrm>
              <a:off x="2832572" y="5931497"/>
              <a:ext cx="394660" cy="307777"/>
            </a:xfrm>
            <a:prstGeom prst="rect">
              <a:avLst/>
            </a:prstGeom>
            <a:noFill/>
          </p:spPr>
          <p:txBody>
            <a:bodyPr wrap="none" rtlCol="0">
              <a:spAutoFit/>
            </a:bodyPr>
            <a:lstStyle/>
            <a:p>
              <a:r>
                <a:rPr lang="es-ES" sz="1400" dirty="0"/>
                <a:t>No</a:t>
              </a:r>
              <a:endParaRPr lang="es-CO" sz="1400" dirty="0"/>
            </a:p>
          </p:txBody>
        </p:sp>
        <p:cxnSp>
          <p:nvCxnSpPr>
            <p:cNvPr id="114" name="Conector: angular 113">
              <a:extLst>
                <a:ext uri="{FF2B5EF4-FFF2-40B4-BE49-F238E27FC236}">
                  <a16:creationId xmlns:a16="http://schemas.microsoft.com/office/drawing/2014/main" id="{1A0ACB33-16B8-429B-8BE2-E7D7400235A3}"/>
                </a:ext>
              </a:extLst>
            </p:cNvPr>
            <p:cNvCxnSpPr>
              <a:cxnSpLocks/>
              <a:stCxn id="107" idx="3"/>
              <a:endCxn id="41" idx="3"/>
            </p:cNvCxnSpPr>
            <p:nvPr/>
          </p:nvCxnSpPr>
          <p:spPr>
            <a:xfrm flipH="1">
              <a:off x="2297967" y="6567949"/>
              <a:ext cx="1028145" cy="2209130"/>
            </a:xfrm>
            <a:prstGeom prst="bentConnector3">
              <a:avLst>
                <a:gd name="adj1" fmla="val -22234"/>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17" name="CuadroTexto 116">
            <a:extLst>
              <a:ext uri="{FF2B5EF4-FFF2-40B4-BE49-F238E27FC236}">
                <a16:creationId xmlns:a16="http://schemas.microsoft.com/office/drawing/2014/main" id="{9E5A57A7-C70E-44B8-AD75-030FEB1E9836}"/>
              </a:ext>
            </a:extLst>
          </p:cNvPr>
          <p:cNvSpPr txBox="1"/>
          <p:nvPr/>
        </p:nvSpPr>
        <p:spPr>
          <a:xfrm>
            <a:off x="1683304" y="467526"/>
            <a:ext cx="3646979" cy="369332"/>
          </a:xfrm>
          <a:prstGeom prst="rect">
            <a:avLst/>
          </a:prstGeom>
          <a:noFill/>
        </p:spPr>
        <p:txBody>
          <a:bodyPr wrap="square" rtlCol="0">
            <a:spAutoFit/>
          </a:bodyPr>
          <a:lstStyle/>
          <a:p>
            <a:r>
              <a:rPr lang="es-ES" b="1" dirty="0"/>
              <a:t>ALGORITMO CALCULADORA BASICA</a:t>
            </a:r>
            <a:endParaRPr lang="es-CO" b="1" dirty="0"/>
          </a:p>
        </p:txBody>
      </p:sp>
      <p:sp>
        <p:nvSpPr>
          <p:cNvPr id="6" name="CuadroTexto 5">
            <a:extLst>
              <a:ext uri="{FF2B5EF4-FFF2-40B4-BE49-F238E27FC236}">
                <a16:creationId xmlns:a16="http://schemas.microsoft.com/office/drawing/2014/main" id="{76CFB6FE-0D54-4F1A-9939-B3604C4020C8}"/>
              </a:ext>
            </a:extLst>
          </p:cNvPr>
          <p:cNvSpPr txBox="1"/>
          <p:nvPr/>
        </p:nvSpPr>
        <p:spPr>
          <a:xfrm>
            <a:off x="226813" y="8016889"/>
            <a:ext cx="2209911"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s-CO" dirty="0"/>
              <a:t>Ejercicio4.</a:t>
            </a:r>
          </a:p>
        </p:txBody>
      </p:sp>
    </p:spTree>
    <p:extLst>
      <p:ext uri="{BB962C8B-B14F-4D97-AF65-F5344CB8AC3E}">
        <p14:creationId xmlns:p14="http://schemas.microsoft.com/office/powerpoint/2010/main" val="373234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B70535C-367E-48C3-8E9C-A04DDB7C4189}"/>
              </a:ext>
            </a:extLst>
          </p:cNvPr>
          <p:cNvSpPr txBox="1"/>
          <p:nvPr/>
        </p:nvSpPr>
        <p:spPr>
          <a:xfrm>
            <a:off x="3131623" y="409830"/>
            <a:ext cx="1949518" cy="369332"/>
          </a:xfrm>
          <a:prstGeom prst="rect">
            <a:avLst/>
          </a:prstGeom>
          <a:noFill/>
        </p:spPr>
        <p:txBody>
          <a:bodyPr wrap="square" rtlCol="0">
            <a:spAutoFit/>
          </a:bodyPr>
          <a:lstStyle/>
          <a:p>
            <a:r>
              <a:rPr lang="es-ES" b="1" dirty="0"/>
              <a:t>BUCLES</a:t>
            </a:r>
            <a:endParaRPr lang="es-CO" b="1" dirty="0"/>
          </a:p>
        </p:txBody>
      </p:sp>
      <p:pic>
        <p:nvPicPr>
          <p:cNvPr id="5" name="Imagen 4" descr="Imagen que contiene dibujo&#10;&#10;Descripción generada automáticamente">
            <a:extLst>
              <a:ext uri="{FF2B5EF4-FFF2-40B4-BE49-F238E27FC236}">
                <a16:creationId xmlns:a16="http://schemas.microsoft.com/office/drawing/2014/main" id="{C8EB2696-4D4A-41CE-9FE0-C80CBBB107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18059" cy="894755"/>
          </a:xfrm>
          <a:prstGeom prst="rect">
            <a:avLst/>
          </a:prstGeom>
        </p:spPr>
      </p:pic>
      <p:sp>
        <p:nvSpPr>
          <p:cNvPr id="6" name="CuadroTexto 5">
            <a:extLst>
              <a:ext uri="{FF2B5EF4-FFF2-40B4-BE49-F238E27FC236}">
                <a16:creationId xmlns:a16="http://schemas.microsoft.com/office/drawing/2014/main" id="{18919FC9-D31B-4D30-8806-63D1BEADB0D1}"/>
              </a:ext>
            </a:extLst>
          </p:cNvPr>
          <p:cNvSpPr txBox="1"/>
          <p:nvPr/>
        </p:nvSpPr>
        <p:spPr>
          <a:xfrm>
            <a:off x="451358" y="1193181"/>
            <a:ext cx="6110869" cy="461665"/>
          </a:xfrm>
          <a:prstGeom prst="rect">
            <a:avLst/>
          </a:prstGeom>
          <a:noFill/>
        </p:spPr>
        <p:txBody>
          <a:bodyPr wrap="square" rtlCol="0">
            <a:spAutoFit/>
          </a:bodyPr>
          <a:lstStyle/>
          <a:p>
            <a:r>
              <a:rPr lang="es-CO" sz="1200" dirty="0"/>
              <a:t>En programación es necesario “Indispensable” ejecutar ciclos repetitivos ya que estos son considerados el corazón de un software.</a:t>
            </a:r>
          </a:p>
        </p:txBody>
      </p:sp>
      <p:sp>
        <p:nvSpPr>
          <p:cNvPr id="35" name="CuadroTexto 34">
            <a:extLst>
              <a:ext uri="{FF2B5EF4-FFF2-40B4-BE49-F238E27FC236}">
                <a16:creationId xmlns:a16="http://schemas.microsoft.com/office/drawing/2014/main" id="{E0C669EB-A023-4BA6-9BDD-23BA69B6A763}"/>
              </a:ext>
            </a:extLst>
          </p:cNvPr>
          <p:cNvSpPr txBox="1"/>
          <p:nvPr/>
        </p:nvSpPr>
        <p:spPr>
          <a:xfrm>
            <a:off x="561222" y="3393039"/>
            <a:ext cx="240957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s-CO" dirty="0"/>
              <a:t>FOR – VARIABLE RANGE</a:t>
            </a:r>
          </a:p>
        </p:txBody>
      </p:sp>
      <p:sp>
        <p:nvSpPr>
          <p:cNvPr id="37" name="CuadroTexto 36">
            <a:extLst>
              <a:ext uri="{FF2B5EF4-FFF2-40B4-BE49-F238E27FC236}">
                <a16:creationId xmlns:a16="http://schemas.microsoft.com/office/drawing/2014/main" id="{5421D0C8-41F7-49D5-91EE-1EDB05C51968}"/>
              </a:ext>
            </a:extLst>
          </p:cNvPr>
          <p:cNvSpPr txBox="1"/>
          <p:nvPr/>
        </p:nvSpPr>
        <p:spPr>
          <a:xfrm>
            <a:off x="491675" y="5340050"/>
            <a:ext cx="2209911"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s-CO" dirty="0"/>
              <a:t>Ejercicio5.</a:t>
            </a:r>
          </a:p>
        </p:txBody>
      </p:sp>
      <p:sp>
        <p:nvSpPr>
          <p:cNvPr id="2" name="CuadroTexto 1">
            <a:extLst>
              <a:ext uri="{FF2B5EF4-FFF2-40B4-BE49-F238E27FC236}">
                <a16:creationId xmlns:a16="http://schemas.microsoft.com/office/drawing/2014/main" id="{F29844AE-AED4-4528-9445-3E25C0E636A2}"/>
              </a:ext>
            </a:extLst>
          </p:cNvPr>
          <p:cNvSpPr txBox="1"/>
          <p:nvPr/>
        </p:nvSpPr>
        <p:spPr>
          <a:xfrm>
            <a:off x="451358" y="2056935"/>
            <a:ext cx="5761519" cy="830997"/>
          </a:xfrm>
          <a:prstGeom prst="rect">
            <a:avLst/>
          </a:prstGeom>
          <a:noFill/>
        </p:spPr>
        <p:txBody>
          <a:bodyPr wrap="square" rtlCol="0">
            <a:spAutoFit/>
          </a:bodyPr>
          <a:lstStyle/>
          <a:p>
            <a:r>
              <a:rPr lang="es-CO" sz="1200" b="1" dirty="0" err="1"/>
              <a:t>For</a:t>
            </a:r>
            <a:r>
              <a:rPr lang="es-CO" sz="1200" b="1" dirty="0"/>
              <a:t>: </a:t>
            </a:r>
            <a:r>
              <a:rPr lang="es-CO" sz="1200" dirty="0"/>
              <a:t>Se utiliza cuando conocemos el número de ciclos. Estos deben ser enviados ya sea por una variable o por el tamaño de una lista.</a:t>
            </a:r>
          </a:p>
          <a:p>
            <a:endParaRPr lang="es-CO" sz="1200" dirty="0"/>
          </a:p>
          <a:p>
            <a:r>
              <a:rPr lang="es-CO" sz="1200" b="1" dirty="0" err="1"/>
              <a:t>While</a:t>
            </a:r>
            <a:r>
              <a:rPr lang="es-CO" sz="1200" b="1" dirty="0"/>
              <a:t>: </a:t>
            </a:r>
            <a:r>
              <a:rPr lang="es-CO" sz="1200" dirty="0"/>
              <a:t>Se utiliza cuando se cumple una determinada condición.</a:t>
            </a:r>
          </a:p>
        </p:txBody>
      </p:sp>
      <p:grpSp>
        <p:nvGrpSpPr>
          <p:cNvPr id="40" name="Grupo 39">
            <a:extLst>
              <a:ext uri="{FF2B5EF4-FFF2-40B4-BE49-F238E27FC236}">
                <a16:creationId xmlns:a16="http://schemas.microsoft.com/office/drawing/2014/main" id="{73CD1980-A6DE-4072-915E-4F58CEE6686D}"/>
              </a:ext>
            </a:extLst>
          </p:cNvPr>
          <p:cNvGrpSpPr/>
          <p:nvPr/>
        </p:nvGrpSpPr>
        <p:grpSpPr>
          <a:xfrm>
            <a:off x="3790388" y="3121902"/>
            <a:ext cx="2581505" cy="2712845"/>
            <a:chOff x="2726475" y="4100550"/>
            <a:chExt cx="3077736" cy="3162243"/>
          </a:xfrm>
        </p:grpSpPr>
        <p:sp>
          <p:nvSpPr>
            <p:cNvPr id="4" name="Diagrama de flujo: terminador 3">
              <a:extLst>
                <a:ext uri="{FF2B5EF4-FFF2-40B4-BE49-F238E27FC236}">
                  <a16:creationId xmlns:a16="http://schemas.microsoft.com/office/drawing/2014/main" id="{1561BDD6-E42B-483C-8F51-CBB7B8D27659}"/>
                </a:ext>
              </a:extLst>
            </p:cNvPr>
            <p:cNvSpPr/>
            <p:nvPr/>
          </p:nvSpPr>
          <p:spPr>
            <a:xfrm>
              <a:off x="3607421" y="4100550"/>
              <a:ext cx="1315844" cy="431114"/>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400" dirty="0"/>
                <a:t>INICIO</a:t>
              </a:r>
            </a:p>
          </p:txBody>
        </p:sp>
        <p:sp>
          <p:nvSpPr>
            <p:cNvPr id="12" name="Diagrama de flujo: preparación 11">
              <a:extLst>
                <a:ext uri="{FF2B5EF4-FFF2-40B4-BE49-F238E27FC236}">
                  <a16:creationId xmlns:a16="http://schemas.microsoft.com/office/drawing/2014/main" id="{68FA4AAD-50B7-4908-9F9D-222305D83EBB}"/>
                </a:ext>
              </a:extLst>
            </p:cNvPr>
            <p:cNvSpPr/>
            <p:nvPr/>
          </p:nvSpPr>
          <p:spPr>
            <a:xfrm>
              <a:off x="2726475" y="4869843"/>
              <a:ext cx="3077736" cy="431114"/>
            </a:xfrm>
            <a:prstGeom prst="flowChartPreparat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400" dirty="0"/>
                <a:t>i in </a:t>
              </a:r>
              <a:r>
                <a:rPr lang="es-CO" sz="1400" dirty="0" err="1"/>
                <a:t>range</a:t>
              </a:r>
              <a:r>
                <a:rPr lang="es-CO" sz="1400" dirty="0"/>
                <a:t>(1,11,2)</a:t>
              </a:r>
            </a:p>
          </p:txBody>
        </p:sp>
        <p:sp>
          <p:nvSpPr>
            <p:cNvPr id="14" name="Diagrama de flujo: documento 13">
              <a:extLst>
                <a:ext uri="{FF2B5EF4-FFF2-40B4-BE49-F238E27FC236}">
                  <a16:creationId xmlns:a16="http://schemas.microsoft.com/office/drawing/2014/main" id="{75189FF9-9F25-4E76-9BD2-1D237F79395E}"/>
                </a:ext>
              </a:extLst>
            </p:cNvPr>
            <p:cNvSpPr/>
            <p:nvPr/>
          </p:nvSpPr>
          <p:spPr>
            <a:xfrm>
              <a:off x="3770480" y="5601930"/>
              <a:ext cx="989725" cy="716903"/>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400" dirty="0" err="1"/>
                <a:t>Print</a:t>
              </a:r>
              <a:r>
                <a:rPr lang="es-CO" sz="1400" dirty="0"/>
                <a:t>(i)</a:t>
              </a:r>
            </a:p>
          </p:txBody>
        </p:sp>
        <p:sp>
          <p:nvSpPr>
            <p:cNvPr id="17" name="Diagrama de flujo: terminador 16">
              <a:extLst>
                <a:ext uri="{FF2B5EF4-FFF2-40B4-BE49-F238E27FC236}">
                  <a16:creationId xmlns:a16="http://schemas.microsoft.com/office/drawing/2014/main" id="{10434CB5-593F-456E-B6C2-872D61B4217B}"/>
                </a:ext>
              </a:extLst>
            </p:cNvPr>
            <p:cNvSpPr/>
            <p:nvPr/>
          </p:nvSpPr>
          <p:spPr>
            <a:xfrm>
              <a:off x="3607420" y="6831679"/>
              <a:ext cx="1315844" cy="431114"/>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400" dirty="0"/>
                <a:t>FIN</a:t>
              </a:r>
            </a:p>
          </p:txBody>
        </p:sp>
        <p:cxnSp>
          <p:nvCxnSpPr>
            <p:cNvPr id="20" name="Conector recto de flecha 19">
              <a:extLst>
                <a:ext uri="{FF2B5EF4-FFF2-40B4-BE49-F238E27FC236}">
                  <a16:creationId xmlns:a16="http://schemas.microsoft.com/office/drawing/2014/main" id="{2AA31383-EA5D-449E-A540-D4DA7808AB85}"/>
                </a:ext>
              </a:extLst>
            </p:cNvPr>
            <p:cNvCxnSpPr>
              <a:stCxn id="4" idx="2"/>
              <a:endCxn id="12" idx="0"/>
            </p:cNvCxnSpPr>
            <p:nvPr/>
          </p:nvCxnSpPr>
          <p:spPr>
            <a:xfrm>
              <a:off x="4265343" y="4531664"/>
              <a:ext cx="0" cy="338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206A7E26-0D4E-4797-9FAE-028AC38C777D}"/>
                </a:ext>
              </a:extLst>
            </p:cNvPr>
            <p:cNvCxnSpPr>
              <a:stCxn id="12" idx="2"/>
              <a:endCxn id="14" idx="0"/>
            </p:cNvCxnSpPr>
            <p:nvPr/>
          </p:nvCxnSpPr>
          <p:spPr>
            <a:xfrm>
              <a:off x="4265343" y="5300957"/>
              <a:ext cx="0" cy="30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3970E6C1-A6FB-4D44-875E-06F6E1370FD2}"/>
                </a:ext>
              </a:extLst>
            </p:cNvPr>
            <p:cNvCxnSpPr>
              <a:stCxn id="14" idx="2"/>
              <a:endCxn id="17" idx="0"/>
            </p:cNvCxnSpPr>
            <p:nvPr/>
          </p:nvCxnSpPr>
          <p:spPr>
            <a:xfrm flipH="1">
              <a:off x="4265342" y="6271438"/>
              <a:ext cx="1" cy="560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angular 32">
              <a:extLst>
                <a:ext uri="{FF2B5EF4-FFF2-40B4-BE49-F238E27FC236}">
                  <a16:creationId xmlns:a16="http://schemas.microsoft.com/office/drawing/2014/main" id="{86507E04-0747-42E5-973C-660A51811E40}"/>
                </a:ext>
              </a:extLst>
            </p:cNvPr>
            <p:cNvCxnSpPr>
              <a:stCxn id="14" idx="2"/>
              <a:endCxn id="12" idx="1"/>
            </p:cNvCxnSpPr>
            <p:nvPr/>
          </p:nvCxnSpPr>
          <p:spPr>
            <a:xfrm rot="5400000" flipH="1">
              <a:off x="2902890" y="4908985"/>
              <a:ext cx="1186038" cy="1538868"/>
            </a:xfrm>
            <a:prstGeom prst="bentConnector4">
              <a:avLst>
                <a:gd name="adj1" fmla="val -23270"/>
                <a:gd name="adj2" fmla="val 114855"/>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2" name="CuadroTexto 41">
            <a:extLst>
              <a:ext uri="{FF2B5EF4-FFF2-40B4-BE49-F238E27FC236}">
                <a16:creationId xmlns:a16="http://schemas.microsoft.com/office/drawing/2014/main" id="{35615CC0-A6B0-418A-BF5C-8E8D4AB80226}"/>
              </a:ext>
            </a:extLst>
          </p:cNvPr>
          <p:cNvSpPr txBox="1"/>
          <p:nvPr/>
        </p:nvSpPr>
        <p:spPr>
          <a:xfrm>
            <a:off x="491675" y="4083013"/>
            <a:ext cx="2742179" cy="523220"/>
          </a:xfrm>
          <a:prstGeom prst="rect">
            <a:avLst/>
          </a:prstGeom>
          <a:noFill/>
        </p:spPr>
        <p:txBody>
          <a:bodyPr wrap="square" rtlCol="0">
            <a:spAutoFit/>
          </a:bodyPr>
          <a:lstStyle/>
          <a:p>
            <a:r>
              <a:rPr lang="es-CO" sz="1400" dirty="0"/>
              <a:t>* Estructura de </a:t>
            </a:r>
            <a:r>
              <a:rPr lang="es-CO" sz="1400" dirty="0" err="1"/>
              <a:t>range</a:t>
            </a:r>
            <a:r>
              <a:rPr lang="es-CO" sz="1400" dirty="0"/>
              <a:t>: </a:t>
            </a:r>
          </a:p>
          <a:p>
            <a:r>
              <a:rPr lang="es-CO" sz="1400" dirty="0"/>
              <a:t>	</a:t>
            </a:r>
            <a:r>
              <a:rPr lang="es-CO" sz="1400" dirty="0" err="1"/>
              <a:t>Range</a:t>
            </a:r>
            <a:r>
              <a:rPr lang="es-CO" sz="1400" dirty="0"/>
              <a:t>(</a:t>
            </a:r>
            <a:r>
              <a:rPr lang="es-CO" sz="1400" dirty="0" err="1"/>
              <a:t>inicio,final</a:t>
            </a:r>
            <a:r>
              <a:rPr lang="es-CO" sz="1400" dirty="0"/>
              <a:t>,[paso))</a:t>
            </a:r>
          </a:p>
        </p:txBody>
      </p:sp>
      <p:cxnSp>
        <p:nvCxnSpPr>
          <p:cNvPr id="76" name="Conector recto 75">
            <a:extLst>
              <a:ext uri="{FF2B5EF4-FFF2-40B4-BE49-F238E27FC236}">
                <a16:creationId xmlns:a16="http://schemas.microsoft.com/office/drawing/2014/main" id="{65E9A150-CEF1-49DD-BD80-06059E905BB4}"/>
              </a:ext>
            </a:extLst>
          </p:cNvPr>
          <p:cNvCxnSpPr/>
          <p:nvPr/>
        </p:nvCxnSpPr>
        <p:spPr>
          <a:xfrm>
            <a:off x="248247" y="3066585"/>
            <a:ext cx="63615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Conector recto 77">
            <a:extLst>
              <a:ext uri="{FF2B5EF4-FFF2-40B4-BE49-F238E27FC236}">
                <a16:creationId xmlns:a16="http://schemas.microsoft.com/office/drawing/2014/main" id="{1E4902A2-A4DC-4A56-B721-7127F7788137}"/>
              </a:ext>
            </a:extLst>
          </p:cNvPr>
          <p:cNvCxnSpPr/>
          <p:nvPr/>
        </p:nvCxnSpPr>
        <p:spPr>
          <a:xfrm>
            <a:off x="200722" y="5853331"/>
            <a:ext cx="636150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80" name="Grupo 79">
            <a:extLst>
              <a:ext uri="{FF2B5EF4-FFF2-40B4-BE49-F238E27FC236}">
                <a16:creationId xmlns:a16="http://schemas.microsoft.com/office/drawing/2014/main" id="{96F3856E-1D64-45ED-82B4-256672889938}"/>
              </a:ext>
            </a:extLst>
          </p:cNvPr>
          <p:cNvGrpSpPr/>
          <p:nvPr/>
        </p:nvGrpSpPr>
        <p:grpSpPr>
          <a:xfrm>
            <a:off x="3696305" y="5996196"/>
            <a:ext cx="1939523" cy="3057947"/>
            <a:chOff x="3109169" y="3698280"/>
            <a:chExt cx="2312348" cy="3564513"/>
          </a:xfrm>
        </p:grpSpPr>
        <p:sp>
          <p:nvSpPr>
            <p:cNvPr id="82" name="Diagrama de flujo: terminador 81">
              <a:extLst>
                <a:ext uri="{FF2B5EF4-FFF2-40B4-BE49-F238E27FC236}">
                  <a16:creationId xmlns:a16="http://schemas.microsoft.com/office/drawing/2014/main" id="{DC551AF8-148B-4B2E-9110-44F4C71CE2CF}"/>
                </a:ext>
              </a:extLst>
            </p:cNvPr>
            <p:cNvSpPr/>
            <p:nvPr/>
          </p:nvSpPr>
          <p:spPr>
            <a:xfrm>
              <a:off x="3607420" y="3698280"/>
              <a:ext cx="1315844" cy="431114"/>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400" dirty="0"/>
                <a:t>INICIO</a:t>
              </a:r>
            </a:p>
          </p:txBody>
        </p:sp>
        <p:sp>
          <p:nvSpPr>
            <p:cNvPr id="83" name="Diagrama de flujo: preparación 82">
              <a:extLst>
                <a:ext uri="{FF2B5EF4-FFF2-40B4-BE49-F238E27FC236}">
                  <a16:creationId xmlns:a16="http://schemas.microsoft.com/office/drawing/2014/main" id="{459A1947-256F-4F0E-A770-8CA5C4AD469C}"/>
                </a:ext>
              </a:extLst>
            </p:cNvPr>
            <p:cNvSpPr/>
            <p:nvPr/>
          </p:nvSpPr>
          <p:spPr>
            <a:xfrm>
              <a:off x="3109169" y="4869843"/>
              <a:ext cx="2312348" cy="431114"/>
            </a:xfrm>
            <a:prstGeom prst="flowChartPreparat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400" dirty="0"/>
                <a:t>i in lista</a:t>
              </a:r>
            </a:p>
          </p:txBody>
        </p:sp>
        <p:sp>
          <p:nvSpPr>
            <p:cNvPr id="85" name="Diagrama de flujo: documento 84">
              <a:extLst>
                <a:ext uri="{FF2B5EF4-FFF2-40B4-BE49-F238E27FC236}">
                  <a16:creationId xmlns:a16="http://schemas.microsoft.com/office/drawing/2014/main" id="{26C7C78D-BEEC-423E-BDD8-5F601ECAFF69}"/>
                </a:ext>
              </a:extLst>
            </p:cNvPr>
            <p:cNvSpPr/>
            <p:nvPr/>
          </p:nvSpPr>
          <p:spPr>
            <a:xfrm>
              <a:off x="3770480" y="5601930"/>
              <a:ext cx="989725" cy="716903"/>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400" dirty="0" err="1"/>
                <a:t>Print</a:t>
              </a:r>
              <a:r>
                <a:rPr lang="es-CO" sz="1400" dirty="0"/>
                <a:t>(i)</a:t>
              </a:r>
            </a:p>
          </p:txBody>
        </p:sp>
        <p:sp>
          <p:nvSpPr>
            <p:cNvPr id="86" name="Diagrama de flujo: terminador 85">
              <a:extLst>
                <a:ext uri="{FF2B5EF4-FFF2-40B4-BE49-F238E27FC236}">
                  <a16:creationId xmlns:a16="http://schemas.microsoft.com/office/drawing/2014/main" id="{42C98DED-367B-4CDA-AA8A-885B8C6CBF0A}"/>
                </a:ext>
              </a:extLst>
            </p:cNvPr>
            <p:cNvSpPr/>
            <p:nvPr/>
          </p:nvSpPr>
          <p:spPr>
            <a:xfrm>
              <a:off x="3607420" y="6831679"/>
              <a:ext cx="1315844" cy="431114"/>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400" dirty="0"/>
                <a:t>FIN</a:t>
              </a:r>
            </a:p>
          </p:txBody>
        </p:sp>
        <p:cxnSp>
          <p:nvCxnSpPr>
            <p:cNvPr id="90" name="Conector recto de flecha 89">
              <a:extLst>
                <a:ext uri="{FF2B5EF4-FFF2-40B4-BE49-F238E27FC236}">
                  <a16:creationId xmlns:a16="http://schemas.microsoft.com/office/drawing/2014/main" id="{4229BCC4-A879-43EA-A324-622C0486AA4C}"/>
                </a:ext>
              </a:extLst>
            </p:cNvPr>
            <p:cNvCxnSpPr>
              <a:stCxn id="83" idx="2"/>
              <a:endCxn id="85" idx="0"/>
            </p:cNvCxnSpPr>
            <p:nvPr/>
          </p:nvCxnSpPr>
          <p:spPr>
            <a:xfrm flipH="1">
              <a:off x="4265343" y="5300957"/>
              <a:ext cx="1" cy="300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onector recto de flecha 92">
              <a:extLst>
                <a:ext uri="{FF2B5EF4-FFF2-40B4-BE49-F238E27FC236}">
                  <a16:creationId xmlns:a16="http://schemas.microsoft.com/office/drawing/2014/main" id="{05037EA9-2C0D-4C74-A237-A2AD5D6FD15B}"/>
                </a:ext>
              </a:extLst>
            </p:cNvPr>
            <p:cNvCxnSpPr>
              <a:stCxn id="85" idx="2"/>
              <a:endCxn id="86" idx="0"/>
            </p:cNvCxnSpPr>
            <p:nvPr/>
          </p:nvCxnSpPr>
          <p:spPr>
            <a:xfrm flipH="1">
              <a:off x="4265342" y="6271438"/>
              <a:ext cx="1" cy="560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onector: angular 94">
              <a:extLst>
                <a:ext uri="{FF2B5EF4-FFF2-40B4-BE49-F238E27FC236}">
                  <a16:creationId xmlns:a16="http://schemas.microsoft.com/office/drawing/2014/main" id="{3231B8B5-5BBA-469F-8B95-0A71C1759297}"/>
                </a:ext>
              </a:extLst>
            </p:cNvPr>
            <p:cNvCxnSpPr>
              <a:stCxn id="85" idx="2"/>
              <a:endCxn id="83" idx="1"/>
            </p:cNvCxnSpPr>
            <p:nvPr/>
          </p:nvCxnSpPr>
          <p:spPr>
            <a:xfrm rot="5400000" flipH="1">
              <a:off x="3094239" y="5100333"/>
              <a:ext cx="1186036" cy="1156173"/>
            </a:xfrm>
            <a:prstGeom prst="bentConnector4">
              <a:avLst>
                <a:gd name="adj1" fmla="val -26463"/>
                <a:gd name="adj2" fmla="val 12357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0" name="CuadroTexto 49">
            <a:extLst>
              <a:ext uri="{FF2B5EF4-FFF2-40B4-BE49-F238E27FC236}">
                <a16:creationId xmlns:a16="http://schemas.microsoft.com/office/drawing/2014/main" id="{103F0FB9-8F1B-4E84-9452-1FE71F74600E}"/>
              </a:ext>
            </a:extLst>
          </p:cNvPr>
          <p:cNvSpPr txBox="1"/>
          <p:nvPr/>
        </p:nvSpPr>
        <p:spPr>
          <a:xfrm>
            <a:off x="3967478" y="6508907"/>
            <a:ext cx="1397177" cy="307777"/>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s-CO" sz="1400" dirty="0"/>
              <a:t>lista = [1,3,5,7,9]</a:t>
            </a:r>
          </a:p>
        </p:txBody>
      </p:sp>
      <p:cxnSp>
        <p:nvCxnSpPr>
          <p:cNvPr id="54" name="Conector recto de flecha 53">
            <a:extLst>
              <a:ext uri="{FF2B5EF4-FFF2-40B4-BE49-F238E27FC236}">
                <a16:creationId xmlns:a16="http://schemas.microsoft.com/office/drawing/2014/main" id="{257CBDE3-205E-4C2E-913C-503B5D4B3C6C}"/>
              </a:ext>
            </a:extLst>
          </p:cNvPr>
          <p:cNvCxnSpPr>
            <a:stCxn id="82" idx="2"/>
            <a:endCxn id="50" idx="0"/>
          </p:cNvCxnSpPr>
          <p:nvPr/>
        </p:nvCxnSpPr>
        <p:spPr>
          <a:xfrm>
            <a:off x="4666066" y="6366043"/>
            <a:ext cx="1" cy="142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de flecha 55">
            <a:extLst>
              <a:ext uri="{FF2B5EF4-FFF2-40B4-BE49-F238E27FC236}">
                <a16:creationId xmlns:a16="http://schemas.microsoft.com/office/drawing/2014/main" id="{87160E6B-7580-4896-90A1-1FB990670E9E}"/>
              </a:ext>
            </a:extLst>
          </p:cNvPr>
          <p:cNvCxnSpPr>
            <a:cxnSpLocks/>
            <a:stCxn id="50" idx="2"/>
            <a:endCxn id="83" idx="0"/>
          </p:cNvCxnSpPr>
          <p:nvPr/>
        </p:nvCxnSpPr>
        <p:spPr>
          <a:xfrm>
            <a:off x="4666067" y="6816684"/>
            <a:ext cx="0" cy="184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uadroTexto 60">
            <a:extLst>
              <a:ext uri="{FF2B5EF4-FFF2-40B4-BE49-F238E27FC236}">
                <a16:creationId xmlns:a16="http://schemas.microsoft.com/office/drawing/2014/main" id="{EABFBC94-2BDC-42DA-A556-192689B900AB}"/>
              </a:ext>
            </a:extLst>
          </p:cNvPr>
          <p:cNvSpPr txBox="1"/>
          <p:nvPr/>
        </p:nvSpPr>
        <p:spPr>
          <a:xfrm>
            <a:off x="521774" y="6227048"/>
            <a:ext cx="1398396"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s-CO" dirty="0"/>
              <a:t>FOR – ARRAY</a:t>
            </a:r>
          </a:p>
        </p:txBody>
      </p:sp>
      <p:sp>
        <p:nvSpPr>
          <p:cNvPr id="63" name="CuadroTexto 62">
            <a:extLst>
              <a:ext uri="{FF2B5EF4-FFF2-40B4-BE49-F238E27FC236}">
                <a16:creationId xmlns:a16="http://schemas.microsoft.com/office/drawing/2014/main" id="{2F9E5B70-7D91-4717-B37F-776E2B06402C}"/>
              </a:ext>
            </a:extLst>
          </p:cNvPr>
          <p:cNvSpPr txBox="1"/>
          <p:nvPr/>
        </p:nvSpPr>
        <p:spPr>
          <a:xfrm>
            <a:off x="452227" y="8174059"/>
            <a:ext cx="2209911"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s-CO" dirty="0"/>
              <a:t>Ejercicio6.</a:t>
            </a:r>
          </a:p>
        </p:txBody>
      </p:sp>
    </p:spTree>
    <p:extLst>
      <p:ext uri="{BB962C8B-B14F-4D97-AF65-F5344CB8AC3E}">
        <p14:creationId xmlns:p14="http://schemas.microsoft.com/office/powerpoint/2010/main" val="990840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magen que contiene dibujo&#10;&#10;Descripción generada automáticamente">
            <a:extLst>
              <a:ext uri="{FF2B5EF4-FFF2-40B4-BE49-F238E27FC236}">
                <a16:creationId xmlns:a16="http://schemas.microsoft.com/office/drawing/2014/main" id="{6BD4208E-3FF8-406C-8F4D-FEB062C06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18059" cy="894755"/>
          </a:xfrm>
          <a:prstGeom prst="rect">
            <a:avLst/>
          </a:prstGeom>
        </p:spPr>
      </p:pic>
      <p:sp>
        <p:nvSpPr>
          <p:cNvPr id="7" name="CuadroTexto 6">
            <a:extLst>
              <a:ext uri="{FF2B5EF4-FFF2-40B4-BE49-F238E27FC236}">
                <a16:creationId xmlns:a16="http://schemas.microsoft.com/office/drawing/2014/main" id="{83E12E35-1C4D-4ABB-8CCD-97BE00F7419D}"/>
              </a:ext>
            </a:extLst>
          </p:cNvPr>
          <p:cNvSpPr txBox="1"/>
          <p:nvPr/>
        </p:nvSpPr>
        <p:spPr>
          <a:xfrm>
            <a:off x="167983" y="7494804"/>
            <a:ext cx="2252705"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200" dirty="0"/>
              <a:t>SIMBOLOGIA</a:t>
            </a:r>
          </a:p>
          <a:p>
            <a:r>
              <a:rPr lang="es-ES" sz="1200" dirty="0"/>
              <a:t>D = deuda</a:t>
            </a:r>
          </a:p>
          <a:p>
            <a:r>
              <a:rPr lang="es-ES" sz="1200" dirty="0"/>
              <a:t>R = Cuota de Amortización</a:t>
            </a:r>
          </a:p>
          <a:p>
            <a:r>
              <a:rPr lang="es-ES" sz="1200" dirty="0"/>
              <a:t>T = Tasa de interés</a:t>
            </a:r>
          </a:p>
          <a:p>
            <a:r>
              <a:rPr lang="es-ES" sz="1200" dirty="0"/>
              <a:t>I = Interés</a:t>
            </a:r>
          </a:p>
          <a:p>
            <a:r>
              <a:rPr lang="es-ES" sz="1200" dirty="0"/>
              <a:t>N = Número de Periodos</a:t>
            </a:r>
          </a:p>
          <a:p>
            <a:r>
              <a:rPr lang="es-ES" sz="1200" dirty="0"/>
              <a:t>A = Amortización</a:t>
            </a:r>
          </a:p>
          <a:p>
            <a:r>
              <a:rPr lang="es-ES" sz="1200" dirty="0"/>
              <a:t>K = Contador de periodos</a:t>
            </a:r>
            <a:endParaRPr lang="es-CO" sz="1200" dirty="0"/>
          </a:p>
        </p:txBody>
      </p:sp>
      <p:grpSp>
        <p:nvGrpSpPr>
          <p:cNvPr id="122" name="Grupo 121">
            <a:extLst>
              <a:ext uri="{FF2B5EF4-FFF2-40B4-BE49-F238E27FC236}">
                <a16:creationId xmlns:a16="http://schemas.microsoft.com/office/drawing/2014/main" id="{2AF041EA-AC9C-42C3-A2BC-477FC0A3824E}"/>
              </a:ext>
            </a:extLst>
          </p:cNvPr>
          <p:cNvGrpSpPr/>
          <p:nvPr/>
        </p:nvGrpSpPr>
        <p:grpSpPr>
          <a:xfrm>
            <a:off x="1906575" y="1202765"/>
            <a:ext cx="2865297" cy="6233455"/>
            <a:chOff x="89776" y="2737568"/>
            <a:chExt cx="2865297" cy="6233455"/>
          </a:xfrm>
        </p:grpSpPr>
        <p:grpSp>
          <p:nvGrpSpPr>
            <p:cNvPr id="77" name="Grupo 76">
              <a:extLst>
                <a:ext uri="{FF2B5EF4-FFF2-40B4-BE49-F238E27FC236}">
                  <a16:creationId xmlns:a16="http://schemas.microsoft.com/office/drawing/2014/main" id="{78200932-DC70-458D-BFE2-A977269944D0}"/>
                </a:ext>
              </a:extLst>
            </p:cNvPr>
            <p:cNvGrpSpPr/>
            <p:nvPr/>
          </p:nvGrpSpPr>
          <p:grpSpPr>
            <a:xfrm>
              <a:off x="89776" y="2737568"/>
              <a:ext cx="2865297" cy="6233455"/>
              <a:chOff x="196275" y="1066838"/>
              <a:chExt cx="3272317" cy="7408651"/>
            </a:xfrm>
          </p:grpSpPr>
          <p:sp>
            <p:nvSpPr>
              <p:cNvPr id="9" name="Diagrama de flujo: terminador 8">
                <a:extLst>
                  <a:ext uri="{FF2B5EF4-FFF2-40B4-BE49-F238E27FC236}">
                    <a16:creationId xmlns:a16="http://schemas.microsoft.com/office/drawing/2014/main" id="{D48A1396-9E60-49CD-BF9F-94A894D9C8B3}"/>
                  </a:ext>
                </a:extLst>
              </p:cNvPr>
              <p:cNvSpPr/>
              <p:nvPr/>
            </p:nvSpPr>
            <p:spPr>
              <a:xfrm>
                <a:off x="1237783" y="1066838"/>
                <a:ext cx="1187039" cy="390293"/>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t>INICIO</a:t>
                </a:r>
                <a:endParaRPr lang="es-CO" sz="1600" dirty="0"/>
              </a:p>
            </p:txBody>
          </p:sp>
          <p:sp>
            <p:nvSpPr>
              <p:cNvPr id="11" name="Diagrama de flujo: datos 10">
                <a:extLst>
                  <a:ext uri="{FF2B5EF4-FFF2-40B4-BE49-F238E27FC236}">
                    <a16:creationId xmlns:a16="http://schemas.microsoft.com/office/drawing/2014/main" id="{5D5FB218-5B47-470B-AA85-2FED8CA1B8A6}"/>
                  </a:ext>
                </a:extLst>
              </p:cNvPr>
              <p:cNvSpPr/>
              <p:nvPr/>
            </p:nvSpPr>
            <p:spPr>
              <a:xfrm>
                <a:off x="1022272" y="1698794"/>
                <a:ext cx="1618059" cy="344354"/>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t>D,T,N</a:t>
                </a:r>
                <a:endParaRPr lang="es-CO" sz="1600" dirty="0"/>
              </a:p>
            </p:txBody>
          </p:sp>
          <p:sp>
            <p:nvSpPr>
              <p:cNvPr id="13" name="Rectángulo 12">
                <a:extLst>
                  <a:ext uri="{FF2B5EF4-FFF2-40B4-BE49-F238E27FC236}">
                    <a16:creationId xmlns:a16="http://schemas.microsoft.com/office/drawing/2014/main" id="{934DBA5E-D93D-42B8-857F-5110FC3216B6}"/>
                  </a:ext>
                </a:extLst>
              </p:cNvPr>
              <p:cNvSpPr/>
              <p:nvPr/>
            </p:nvSpPr>
            <p:spPr>
              <a:xfrm>
                <a:off x="196275" y="2255334"/>
                <a:ext cx="3272317" cy="5018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1600" dirty="0"/>
                  <a:t>R = (D*T) / (1 - </a:t>
                </a:r>
                <a:r>
                  <a:rPr lang="fr-FR" sz="1600" dirty="0" err="1"/>
                  <a:t>pow</a:t>
                </a:r>
                <a:r>
                  <a:rPr lang="fr-FR" sz="1600" dirty="0"/>
                  <a:t>((1+T),-N))</a:t>
                </a:r>
                <a:endParaRPr lang="es-CO" sz="1600" dirty="0"/>
              </a:p>
            </p:txBody>
          </p:sp>
          <p:sp>
            <p:nvSpPr>
              <p:cNvPr id="14" name="Rectángulo 13">
                <a:extLst>
                  <a:ext uri="{FF2B5EF4-FFF2-40B4-BE49-F238E27FC236}">
                    <a16:creationId xmlns:a16="http://schemas.microsoft.com/office/drawing/2014/main" id="{9A282AAF-9045-4189-99B7-61567397C4B2}"/>
                  </a:ext>
                </a:extLst>
              </p:cNvPr>
              <p:cNvSpPr/>
              <p:nvPr/>
            </p:nvSpPr>
            <p:spPr>
              <a:xfrm>
                <a:off x="1374101" y="2977459"/>
                <a:ext cx="914400" cy="5018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t>K=0</a:t>
                </a:r>
                <a:endParaRPr lang="es-CO" sz="1600" dirty="0"/>
              </a:p>
            </p:txBody>
          </p:sp>
          <p:sp>
            <p:nvSpPr>
              <p:cNvPr id="15" name="Diagrama de flujo: preparación 14">
                <a:extLst>
                  <a:ext uri="{FF2B5EF4-FFF2-40B4-BE49-F238E27FC236}">
                    <a16:creationId xmlns:a16="http://schemas.microsoft.com/office/drawing/2014/main" id="{D635833C-5642-45C8-8AB5-9F32C5F2C364}"/>
                  </a:ext>
                </a:extLst>
              </p:cNvPr>
              <p:cNvSpPr/>
              <p:nvPr/>
            </p:nvSpPr>
            <p:spPr>
              <a:xfrm>
                <a:off x="759935" y="3656372"/>
                <a:ext cx="2142732" cy="397525"/>
              </a:xfrm>
              <a:prstGeom prst="flowChartPreparat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600" dirty="0"/>
                  <a:t>K!=N</a:t>
                </a:r>
              </a:p>
            </p:txBody>
          </p:sp>
          <p:sp>
            <p:nvSpPr>
              <p:cNvPr id="17" name="Rectángulo 16">
                <a:extLst>
                  <a:ext uri="{FF2B5EF4-FFF2-40B4-BE49-F238E27FC236}">
                    <a16:creationId xmlns:a16="http://schemas.microsoft.com/office/drawing/2014/main" id="{0F7A258B-2215-4851-8BA3-D31839B1B28A}"/>
                  </a:ext>
                </a:extLst>
              </p:cNvPr>
              <p:cNvSpPr/>
              <p:nvPr/>
            </p:nvSpPr>
            <p:spPr>
              <a:xfrm>
                <a:off x="1237783" y="4317127"/>
                <a:ext cx="1189303" cy="3549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t>I = D * T</a:t>
                </a:r>
                <a:endParaRPr lang="es-CO" sz="1600" dirty="0"/>
              </a:p>
            </p:txBody>
          </p:sp>
          <p:sp>
            <p:nvSpPr>
              <p:cNvPr id="19" name="Rectángulo 18">
                <a:extLst>
                  <a:ext uri="{FF2B5EF4-FFF2-40B4-BE49-F238E27FC236}">
                    <a16:creationId xmlns:a16="http://schemas.microsoft.com/office/drawing/2014/main" id="{CCB46B86-ECEC-4963-B2CE-0B6B36AFBAE3}"/>
                  </a:ext>
                </a:extLst>
              </p:cNvPr>
              <p:cNvSpPr/>
              <p:nvPr/>
            </p:nvSpPr>
            <p:spPr>
              <a:xfrm>
                <a:off x="1235519" y="4903643"/>
                <a:ext cx="1189303" cy="3902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t>A = R - I</a:t>
                </a:r>
                <a:endParaRPr lang="es-CO" sz="1600" dirty="0"/>
              </a:p>
            </p:txBody>
          </p:sp>
          <p:sp>
            <p:nvSpPr>
              <p:cNvPr id="21" name="Rectángulo 20">
                <a:extLst>
                  <a:ext uri="{FF2B5EF4-FFF2-40B4-BE49-F238E27FC236}">
                    <a16:creationId xmlns:a16="http://schemas.microsoft.com/office/drawing/2014/main" id="{D184BEBB-0E7D-4E80-A6F4-2807A7E8A023}"/>
                  </a:ext>
                </a:extLst>
              </p:cNvPr>
              <p:cNvSpPr/>
              <p:nvPr/>
            </p:nvSpPr>
            <p:spPr>
              <a:xfrm>
                <a:off x="1235518" y="5493452"/>
                <a:ext cx="1189303" cy="3759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t>D = D -A</a:t>
                </a:r>
                <a:endParaRPr lang="es-CO" sz="1600" dirty="0"/>
              </a:p>
            </p:txBody>
          </p:sp>
          <p:sp>
            <p:nvSpPr>
              <p:cNvPr id="23" name="Diagrama de flujo: documento 22">
                <a:extLst>
                  <a:ext uri="{FF2B5EF4-FFF2-40B4-BE49-F238E27FC236}">
                    <a16:creationId xmlns:a16="http://schemas.microsoft.com/office/drawing/2014/main" id="{F8B38604-960A-4FA2-A9D9-23EA8E5331B5}"/>
                  </a:ext>
                </a:extLst>
              </p:cNvPr>
              <p:cNvSpPr/>
              <p:nvPr/>
            </p:nvSpPr>
            <p:spPr>
              <a:xfrm>
                <a:off x="1235519" y="6499270"/>
                <a:ext cx="1189302" cy="685788"/>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t>K,D,I,R,A</a:t>
                </a:r>
                <a:endParaRPr lang="es-CO" sz="1600" dirty="0"/>
              </a:p>
            </p:txBody>
          </p:sp>
          <p:sp>
            <p:nvSpPr>
              <p:cNvPr id="25" name="Diagrama de flujo: terminador 24">
                <a:extLst>
                  <a:ext uri="{FF2B5EF4-FFF2-40B4-BE49-F238E27FC236}">
                    <a16:creationId xmlns:a16="http://schemas.microsoft.com/office/drawing/2014/main" id="{228EAB08-EDB0-4E73-B316-DF347D7000C7}"/>
                  </a:ext>
                </a:extLst>
              </p:cNvPr>
              <p:cNvSpPr/>
              <p:nvPr/>
            </p:nvSpPr>
            <p:spPr>
              <a:xfrm>
                <a:off x="1013728" y="8085196"/>
                <a:ext cx="1637892" cy="390293"/>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t>FIN</a:t>
                </a:r>
                <a:endParaRPr lang="es-CO" sz="1600" dirty="0"/>
              </a:p>
            </p:txBody>
          </p:sp>
          <p:cxnSp>
            <p:nvCxnSpPr>
              <p:cNvPr id="27" name="Conector recto de flecha 26">
                <a:extLst>
                  <a:ext uri="{FF2B5EF4-FFF2-40B4-BE49-F238E27FC236}">
                    <a16:creationId xmlns:a16="http://schemas.microsoft.com/office/drawing/2014/main" id="{1E73F7B9-3B38-459B-9CD4-78F9C23A2547}"/>
                  </a:ext>
                </a:extLst>
              </p:cNvPr>
              <p:cNvCxnSpPr>
                <a:cxnSpLocks/>
                <a:stCxn id="9" idx="2"/>
                <a:endCxn id="11" idx="1"/>
              </p:cNvCxnSpPr>
              <p:nvPr/>
            </p:nvCxnSpPr>
            <p:spPr>
              <a:xfrm flipH="1">
                <a:off x="1831302" y="1457131"/>
                <a:ext cx="1" cy="24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AD45C8E2-19D2-478A-94C6-FE7C65C9C999}"/>
                  </a:ext>
                </a:extLst>
              </p:cNvPr>
              <p:cNvCxnSpPr>
                <a:cxnSpLocks/>
                <a:stCxn id="11" idx="4"/>
                <a:endCxn id="13" idx="0"/>
              </p:cNvCxnSpPr>
              <p:nvPr/>
            </p:nvCxnSpPr>
            <p:spPr>
              <a:xfrm>
                <a:off x="1831302" y="2043148"/>
                <a:ext cx="1132" cy="212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737419F5-5E53-4032-9128-A880BB1F353D}"/>
                  </a:ext>
                </a:extLst>
              </p:cNvPr>
              <p:cNvCxnSpPr>
                <a:cxnSpLocks/>
                <a:stCxn id="13" idx="2"/>
                <a:endCxn id="14" idx="0"/>
              </p:cNvCxnSpPr>
              <p:nvPr/>
            </p:nvCxnSpPr>
            <p:spPr>
              <a:xfrm flipH="1">
                <a:off x="1831301" y="2757139"/>
                <a:ext cx="1133" cy="220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95AC2346-864D-41C3-BF2D-370611449E2E}"/>
                  </a:ext>
                </a:extLst>
              </p:cNvPr>
              <p:cNvCxnSpPr>
                <a:cxnSpLocks/>
                <a:stCxn id="14" idx="2"/>
                <a:endCxn id="15" idx="0"/>
              </p:cNvCxnSpPr>
              <p:nvPr/>
            </p:nvCxnSpPr>
            <p:spPr>
              <a:xfrm>
                <a:off x="1831301" y="3479264"/>
                <a:ext cx="0" cy="177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a:extLst>
                  <a:ext uri="{FF2B5EF4-FFF2-40B4-BE49-F238E27FC236}">
                    <a16:creationId xmlns:a16="http://schemas.microsoft.com/office/drawing/2014/main" id="{303990B5-0AF5-4414-A61B-BAEE900936E0}"/>
                  </a:ext>
                </a:extLst>
              </p:cNvPr>
              <p:cNvCxnSpPr>
                <a:cxnSpLocks/>
                <a:stCxn id="15" idx="2"/>
                <a:endCxn id="17" idx="0"/>
              </p:cNvCxnSpPr>
              <p:nvPr/>
            </p:nvCxnSpPr>
            <p:spPr>
              <a:xfrm>
                <a:off x="1831301" y="4053897"/>
                <a:ext cx="1134" cy="263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de flecha 47">
                <a:extLst>
                  <a:ext uri="{FF2B5EF4-FFF2-40B4-BE49-F238E27FC236}">
                    <a16:creationId xmlns:a16="http://schemas.microsoft.com/office/drawing/2014/main" id="{BCFE33AE-9AD9-4569-9A5F-2671D7D4BAF4}"/>
                  </a:ext>
                </a:extLst>
              </p:cNvPr>
              <p:cNvCxnSpPr>
                <a:cxnSpLocks/>
                <a:stCxn id="17" idx="2"/>
                <a:endCxn id="19" idx="0"/>
              </p:cNvCxnSpPr>
              <p:nvPr/>
            </p:nvCxnSpPr>
            <p:spPr>
              <a:xfrm flipH="1">
                <a:off x="1830171" y="4672084"/>
                <a:ext cx="2264" cy="231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de flecha 52">
                <a:extLst>
                  <a:ext uri="{FF2B5EF4-FFF2-40B4-BE49-F238E27FC236}">
                    <a16:creationId xmlns:a16="http://schemas.microsoft.com/office/drawing/2014/main" id="{F8239852-A647-4A5F-90BE-F9CB9BC16778}"/>
                  </a:ext>
                </a:extLst>
              </p:cNvPr>
              <p:cNvCxnSpPr>
                <a:cxnSpLocks/>
                <a:stCxn id="19" idx="2"/>
                <a:endCxn id="21" idx="0"/>
              </p:cNvCxnSpPr>
              <p:nvPr/>
            </p:nvCxnSpPr>
            <p:spPr>
              <a:xfrm flipH="1">
                <a:off x="1830170" y="5293936"/>
                <a:ext cx="1" cy="199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ector: angular 58">
                <a:extLst>
                  <a:ext uri="{FF2B5EF4-FFF2-40B4-BE49-F238E27FC236}">
                    <a16:creationId xmlns:a16="http://schemas.microsoft.com/office/drawing/2014/main" id="{A338463A-8FB5-48B9-88DE-071C96132F3F}"/>
                  </a:ext>
                </a:extLst>
              </p:cNvPr>
              <p:cNvCxnSpPr>
                <a:cxnSpLocks/>
                <a:stCxn id="23" idx="2"/>
                <a:endCxn id="15" idx="1"/>
              </p:cNvCxnSpPr>
              <p:nvPr/>
            </p:nvCxnSpPr>
            <p:spPr>
              <a:xfrm rot="5400000" flipH="1">
                <a:off x="-347239" y="4962310"/>
                <a:ext cx="3284585" cy="1070236"/>
              </a:xfrm>
              <a:prstGeom prst="bentConnector4">
                <a:avLst>
                  <a:gd name="adj1" fmla="val -9652"/>
                  <a:gd name="adj2" fmla="val 12439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ector recto de flecha 73">
                <a:extLst>
                  <a:ext uri="{FF2B5EF4-FFF2-40B4-BE49-F238E27FC236}">
                    <a16:creationId xmlns:a16="http://schemas.microsoft.com/office/drawing/2014/main" id="{1E98410D-48E1-4AE2-9ADE-52C56CAE39CD}"/>
                  </a:ext>
                </a:extLst>
              </p:cNvPr>
              <p:cNvCxnSpPr>
                <a:cxnSpLocks/>
                <a:stCxn id="23" idx="2"/>
                <a:endCxn id="25" idx="0"/>
              </p:cNvCxnSpPr>
              <p:nvPr/>
            </p:nvCxnSpPr>
            <p:spPr>
              <a:xfrm>
                <a:off x="1830171" y="7139720"/>
                <a:ext cx="2503" cy="945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13" name="Rectángulo 112">
              <a:extLst>
                <a:ext uri="{FF2B5EF4-FFF2-40B4-BE49-F238E27FC236}">
                  <a16:creationId xmlns:a16="http://schemas.microsoft.com/office/drawing/2014/main" id="{BF00D433-DC80-457D-A203-6D95414456E4}"/>
                </a:ext>
              </a:extLst>
            </p:cNvPr>
            <p:cNvSpPr/>
            <p:nvPr/>
          </p:nvSpPr>
          <p:spPr>
            <a:xfrm>
              <a:off x="999755" y="6871239"/>
              <a:ext cx="1041374" cy="3163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t>K +=1</a:t>
              </a:r>
              <a:endParaRPr lang="es-CO" sz="1600" dirty="0"/>
            </a:p>
          </p:txBody>
        </p:sp>
        <p:cxnSp>
          <p:nvCxnSpPr>
            <p:cNvPr id="115" name="Conector recto de flecha 114">
              <a:extLst>
                <a:ext uri="{FF2B5EF4-FFF2-40B4-BE49-F238E27FC236}">
                  <a16:creationId xmlns:a16="http://schemas.microsoft.com/office/drawing/2014/main" id="{B4D308C5-B88B-4ABD-90A3-8CEE99F9B203}"/>
                </a:ext>
              </a:extLst>
            </p:cNvPr>
            <p:cNvCxnSpPr>
              <a:cxnSpLocks/>
              <a:stCxn id="21" idx="2"/>
              <a:endCxn id="113" idx="0"/>
            </p:cNvCxnSpPr>
            <p:nvPr/>
          </p:nvCxnSpPr>
          <p:spPr>
            <a:xfrm>
              <a:off x="1520442" y="6778329"/>
              <a:ext cx="0" cy="92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Conector recto de flecha 116">
              <a:extLst>
                <a:ext uri="{FF2B5EF4-FFF2-40B4-BE49-F238E27FC236}">
                  <a16:creationId xmlns:a16="http://schemas.microsoft.com/office/drawing/2014/main" id="{82CF8325-9569-4B1D-B30A-DA0FD3BFBDDC}"/>
                </a:ext>
              </a:extLst>
            </p:cNvPr>
            <p:cNvCxnSpPr>
              <a:cxnSpLocks/>
              <a:stCxn id="113" idx="2"/>
              <a:endCxn id="23" idx="0"/>
            </p:cNvCxnSpPr>
            <p:nvPr/>
          </p:nvCxnSpPr>
          <p:spPr>
            <a:xfrm>
              <a:off x="1520442" y="7187557"/>
              <a:ext cx="1" cy="120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3" name="CuadroTexto 122">
            <a:extLst>
              <a:ext uri="{FF2B5EF4-FFF2-40B4-BE49-F238E27FC236}">
                <a16:creationId xmlns:a16="http://schemas.microsoft.com/office/drawing/2014/main" id="{6149CF59-EE29-4286-BD1A-7EDDF2436203}"/>
              </a:ext>
            </a:extLst>
          </p:cNvPr>
          <p:cNvSpPr txBox="1"/>
          <p:nvPr/>
        </p:nvSpPr>
        <p:spPr>
          <a:xfrm>
            <a:off x="1566746" y="301323"/>
            <a:ext cx="3544956" cy="646331"/>
          </a:xfrm>
          <a:prstGeom prst="rect">
            <a:avLst/>
          </a:prstGeom>
          <a:noFill/>
        </p:spPr>
        <p:txBody>
          <a:bodyPr wrap="square" rtlCol="0">
            <a:spAutoFit/>
          </a:bodyPr>
          <a:lstStyle/>
          <a:p>
            <a:pPr algn="ctr"/>
            <a:r>
              <a:rPr lang="es-ES" b="1" dirty="0"/>
              <a:t>ALGORITMO DE TABLA DE AMORTIZACIÓN</a:t>
            </a:r>
            <a:endParaRPr lang="es-CO" b="1" dirty="0"/>
          </a:p>
        </p:txBody>
      </p:sp>
      <p:sp>
        <p:nvSpPr>
          <p:cNvPr id="124" name="CuadroTexto 123">
            <a:extLst>
              <a:ext uri="{FF2B5EF4-FFF2-40B4-BE49-F238E27FC236}">
                <a16:creationId xmlns:a16="http://schemas.microsoft.com/office/drawing/2014/main" id="{557CD35B-9AA6-44F4-B9C1-61DD8323E2F8}"/>
              </a:ext>
            </a:extLst>
          </p:cNvPr>
          <p:cNvSpPr txBox="1"/>
          <p:nvPr/>
        </p:nvSpPr>
        <p:spPr>
          <a:xfrm>
            <a:off x="2663417" y="7617514"/>
            <a:ext cx="3882207" cy="923330"/>
          </a:xfrm>
          <a:prstGeom prst="rect">
            <a:avLst/>
          </a:prstGeom>
          <a:noFill/>
        </p:spPr>
        <p:txBody>
          <a:bodyPr wrap="square" rtlCol="0">
            <a:spAutoFit/>
          </a:bodyPr>
          <a:lstStyle/>
          <a:p>
            <a:r>
              <a:rPr lang="es-ES" dirty="0"/>
              <a:t>Estructuras utilizada:  </a:t>
            </a:r>
            <a:r>
              <a:rPr lang="es-ES" dirty="0" err="1"/>
              <a:t>While</a:t>
            </a:r>
            <a:endParaRPr lang="es-ES" dirty="0"/>
          </a:p>
          <a:p>
            <a:r>
              <a:rPr lang="es-ES" dirty="0"/>
              <a:t>Función Utilizadas: </a:t>
            </a:r>
            <a:r>
              <a:rPr lang="es-ES" dirty="0" err="1"/>
              <a:t>Pow</a:t>
            </a:r>
            <a:endParaRPr lang="es-ES" dirty="0"/>
          </a:p>
          <a:p>
            <a:r>
              <a:rPr lang="es-ES" dirty="0"/>
              <a:t>Funciones de Casteo: </a:t>
            </a:r>
            <a:r>
              <a:rPr lang="es-ES" dirty="0" err="1"/>
              <a:t>Float</a:t>
            </a:r>
            <a:r>
              <a:rPr lang="es-ES" dirty="0"/>
              <a:t>, </a:t>
            </a:r>
            <a:r>
              <a:rPr lang="es-ES" dirty="0" err="1"/>
              <a:t>int</a:t>
            </a:r>
            <a:endParaRPr lang="es-CO" dirty="0"/>
          </a:p>
        </p:txBody>
      </p:sp>
      <p:sp>
        <p:nvSpPr>
          <p:cNvPr id="5" name="CuadroTexto 4">
            <a:extLst>
              <a:ext uri="{FF2B5EF4-FFF2-40B4-BE49-F238E27FC236}">
                <a16:creationId xmlns:a16="http://schemas.microsoft.com/office/drawing/2014/main" id="{3E7BBBDE-8EDC-45B0-A2CE-785116BB5692}"/>
              </a:ext>
            </a:extLst>
          </p:cNvPr>
          <p:cNvSpPr txBox="1"/>
          <p:nvPr/>
        </p:nvSpPr>
        <p:spPr>
          <a:xfrm>
            <a:off x="4959959" y="673878"/>
            <a:ext cx="801823"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s-CO" dirty="0"/>
              <a:t>WHILE</a:t>
            </a:r>
          </a:p>
        </p:txBody>
      </p:sp>
      <p:sp>
        <p:nvSpPr>
          <p:cNvPr id="6" name="CuadroTexto 5">
            <a:extLst>
              <a:ext uri="{FF2B5EF4-FFF2-40B4-BE49-F238E27FC236}">
                <a16:creationId xmlns:a16="http://schemas.microsoft.com/office/drawing/2014/main" id="{5E02C2E9-2F72-4E93-B01B-F6D66758D463}"/>
              </a:ext>
            </a:extLst>
          </p:cNvPr>
          <p:cNvSpPr txBox="1"/>
          <p:nvPr/>
        </p:nvSpPr>
        <p:spPr>
          <a:xfrm>
            <a:off x="4417320" y="8658011"/>
            <a:ext cx="2209911"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s-CO" dirty="0"/>
              <a:t>Ejercicio7.</a:t>
            </a:r>
          </a:p>
        </p:txBody>
      </p:sp>
    </p:spTree>
    <p:extLst>
      <p:ext uri="{BB962C8B-B14F-4D97-AF65-F5344CB8AC3E}">
        <p14:creationId xmlns:p14="http://schemas.microsoft.com/office/powerpoint/2010/main" val="915238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Imagen 2" descr="Imagen que contiene dibujo&#10;&#10;Descripción generada automáticamente">
            <a:extLst>
              <a:ext uri="{FF2B5EF4-FFF2-40B4-BE49-F238E27FC236}">
                <a16:creationId xmlns:a16="http://schemas.microsoft.com/office/drawing/2014/main" id="{6BD4208E-3FF8-406C-8F4D-FEB062C06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18059" cy="894755"/>
          </a:xfrm>
          <a:prstGeom prst="rect">
            <a:avLst/>
          </a:prstGeom>
        </p:spPr>
      </p:pic>
      <p:sp>
        <p:nvSpPr>
          <p:cNvPr id="7" name="CuadroTexto 6">
            <a:extLst>
              <a:ext uri="{FF2B5EF4-FFF2-40B4-BE49-F238E27FC236}">
                <a16:creationId xmlns:a16="http://schemas.microsoft.com/office/drawing/2014/main" id="{83E12E35-1C4D-4ABB-8CCD-97BE00F7419D}"/>
              </a:ext>
            </a:extLst>
          </p:cNvPr>
          <p:cNvSpPr txBox="1"/>
          <p:nvPr/>
        </p:nvSpPr>
        <p:spPr>
          <a:xfrm>
            <a:off x="167983" y="7494804"/>
            <a:ext cx="2252705"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200" dirty="0"/>
              <a:t>SIMBOLOGIA</a:t>
            </a:r>
          </a:p>
          <a:p>
            <a:r>
              <a:rPr lang="es-ES" sz="1200" dirty="0"/>
              <a:t>D = deuda</a:t>
            </a:r>
          </a:p>
          <a:p>
            <a:r>
              <a:rPr lang="es-ES" sz="1200" dirty="0"/>
              <a:t>R = Cuota de Amortización</a:t>
            </a:r>
          </a:p>
          <a:p>
            <a:r>
              <a:rPr lang="es-ES" sz="1200" dirty="0"/>
              <a:t>T = Tasa de interés</a:t>
            </a:r>
          </a:p>
          <a:p>
            <a:r>
              <a:rPr lang="es-ES" sz="1200" dirty="0"/>
              <a:t>I = Interés</a:t>
            </a:r>
          </a:p>
          <a:p>
            <a:r>
              <a:rPr lang="es-ES" sz="1200" dirty="0"/>
              <a:t>N = Número de Periodos</a:t>
            </a:r>
          </a:p>
          <a:p>
            <a:r>
              <a:rPr lang="es-ES" sz="1200" dirty="0"/>
              <a:t>A = Amortización</a:t>
            </a:r>
          </a:p>
          <a:p>
            <a:r>
              <a:rPr lang="es-ES" sz="1200" dirty="0"/>
              <a:t>K = Contador de periodos</a:t>
            </a:r>
            <a:endParaRPr lang="es-CO" sz="1200" dirty="0"/>
          </a:p>
        </p:txBody>
      </p:sp>
      <p:grpSp>
        <p:nvGrpSpPr>
          <p:cNvPr id="122" name="Grupo 121">
            <a:extLst>
              <a:ext uri="{FF2B5EF4-FFF2-40B4-BE49-F238E27FC236}">
                <a16:creationId xmlns:a16="http://schemas.microsoft.com/office/drawing/2014/main" id="{2AF041EA-AC9C-42C3-A2BC-477FC0A3824E}"/>
              </a:ext>
            </a:extLst>
          </p:cNvPr>
          <p:cNvGrpSpPr/>
          <p:nvPr/>
        </p:nvGrpSpPr>
        <p:grpSpPr>
          <a:xfrm>
            <a:off x="0" y="1078052"/>
            <a:ext cx="6951107" cy="6233455"/>
            <a:chOff x="89776" y="2737568"/>
            <a:chExt cx="6951107" cy="6233455"/>
          </a:xfrm>
        </p:grpSpPr>
        <p:grpSp>
          <p:nvGrpSpPr>
            <p:cNvPr id="77" name="Grupo 76">
              <a:extLst>
                <a:ext uri="{FF2B5EF4-FFF2-40B4-BE49-F238E27FC236}">
                  <a16:creationId xmlns:a16="http://schemas.microsoft.com/office/drawing/2014/main" id="{78200932-DC70-458D-BFE2-A977269944D0}"/>
                </a:ext>
              </a:extLst>
            </p:cNvPr>
            <p:cNvGrpSpPr/>
            <p:nvPr/>
          </p:nvGrpSpPr>
          <p:grpSpPr>
            <a:xfrm>
              <a:off x="89776" y="2737568"/>
              <a:ext cx="2865297" cy="6233455"/>
              <a:chOff x="196275" y="1066838"/>
              <a:chExt cx="3272317" cy="7408651"/>
            </a:xfrm>
          </p:grpSpPr>
          <p:sp>
            <p:nvSpPr>
              <p:cNvPr id="9" name="Diagrama de flujo: terminador 8">
                <a:extLst>
                  <a:ext uri="{FF2B5EF4-FFF2-40B4-BE49-F238E27FC236}">
                    <a16:creationId xmlns:a16="http://schemas.microsoft.com/office/drawing/2014/main" id="{D48A1396-9E60-49CD-BF9F-94A894D9C8B3}"/>
                  </a:ext>
                </a:extLst>
              </p:cNvPr>
              <p:cNvSpPr/>
              <p:nvPr/>
            </p:nvSpPr>
            <p:spPr>
              <a:xfrm>
                <a:off x="1237783" y="1066838"/>
                <a:ext cx="1187039" cy="390293"/>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t>INICIO</a:t>
                </a:r>
                <a:endParaRPr lang="es-CO" sz="1600" dirty="0"/>
              </a:p>
            </p:txBody>
          </p:sp>
          <p:sp>
            <p:nvSpPr>
              <p:cNvPr id="11" name="Diagrama de flujo: datos 10">
                <a:extLst>
                  <a:ext uri="{FF2B5EF4-FFF2-40B4-BE49-F238E27FC236}">
                    <a16:creationId xmlns:a16="http://schemas.microsoft.com/office/drawing/2014/main" id="{5D5FB218-5B47-470B-AA85-2FED8CA1B8A6}"/>
                  </a:ext>
                </a:extLst>
              </p:cNvPr>
              <p:cNvSpPr/>
              <p:nvPr/>
            </p:nvSpPr>
            <p:spPr>
              <a:xfrm>
                <a:off x="1022272" y="1698794"/>
                <a:ext cx="1618059" cy="344354"/>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t>D,T,N</a:t>
                </a:r>
                <a:endParaRPr lang="es-CO" sz="1600" dirty="0"/>
              </a:p>
            </p:txBody>
          </p:sp>
          <p:sp>
            <p:nvSpPr>
              <p:cNvPr id="13" name="Rectángulo 12">
                <a:extLst>
                  <a:ext uri="{FF2B5EF4-FFF2-40B4-BE49-F238E27FC236}">
                    <a16:creationId xmlns:a16="http://schemas.microsoft.com/office/drawing/2014/main" id="{934DBA5E-D93D-42B8-857F-5110FC3216B6}"/>
                  </a:ext>
                </a:extLst>
              </p:cNvPr>
              <p:cNvSpPr/>
              <p:nvPr/>
            </p:nvSpPr>
            <p:spPr>
              <a:xfrm>
                <a:off x="196275" y="2255334"/>
                <a:ext cx="3272317" cy="5018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1600" dirty="0"/>
                  <a:t>R = (D*T) / (1 - </a:t>
                </a:r>
                <a:r>
                  <a:rPr lang="fr-FR" sz="1600" dirty="0" err="1"/>
                  <a:t>pow</a:t>
                </a:r>
                <a:r>
                  <a:rPr lang="fr-FR" sz="1600" dirty="0"/>
                  <a:t>((1+T),-N))</a:t>
                </a:r>
                <a:endParaRPr lang="es-CO" sz="1600" dirty="0"/>
              </a:p>
            </p:txBody>
          </p:sp>
          <p:sp>
            <p:nvSpPr>
              <p:cNvPr id="14" name="Rectángulo 13">
                <a:extLst>
                  <a:ext uri="{FF2B5EF4-FFF2-40B4-BE49-F238E27FC236}">
                    <a16:creationId xmlns:a16="http://schemas.microsoft.com/office/drawing/2014/main" id="{9A282AAF-9045-4189-99B7-61567397C4B2}"/>
                  </a:ext>
                </a:extLst>
              </p:cNvPr>
              <p:cNvSpPr/>
              <p:nvPr/>
            </p:nvSpPr>
            <p:spPr>
              <a:xfrm>
                <a:off x="1374101" y="2977459"/>
                <a:ext cx="914400" cy="5018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t>K=0</a:t>
                </a:r>
                <a:endParaRPr lang="es-CO" sz="1600" dirty="0"/>
              </a:p>
            </p:txBody>
          </p:sp>
          <p:sp>
            <p:nvSpPr>
              <p:cNvPr id="15" name="Diagrama de flujo: preparación 14">
                <a:extLst>
                  <a:ext uri="{FF2B5EF4-FFF2-40B4-BE49-F238E27FC236}">
                    <a16:creationId xmlns:a16="http://schemas.microsoft.com/office/drawing/2014/main" id="{D635833C-5642-45C8-8AB5-9F32C5F2C364}"/>
                  </a:ext>
                </a:extLst>
              </p:cNvPr>
              <p:cNvSpPr/>
              <p:nvPr/>
            </p:nvSpPr>
            <p:spPr>
              <a:xfrm>
                <a:off x="759935" y="3656372"/>
                <a:ext cx="2142732" cy="397525"/>
              </a:xfrm>
              <a:prstGeom prst="flowChartPreparat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600" dirty="0"/>
                  <a:t>K!=N</a:t>
                </a:r>
              </a:p>
            </p:txBody>
          </p:sp>
          <p:sp>
            <p:nvSpPr>
              <p:cNvPr id="17" name="Rectángulo 16">
                <a:extLst>
                  <a:ext uri="{FF2B5EF4-FFF2-40B4-BE49-F238E27FC236}">
                    <a16:creationId xmlns:a16="http://schemas.microsoft.com/office/drawing/2014/main" id="{0F7A258B-2215-4851-8BA3-D31839B1B28A}"/>
                  </a:ext>
                </a:extLst>
              </p:cNvPr>
              <p:cNvSpPr/>
              <p:nvPr/>
            </p:nvSpPr>
            <p:spPr>
              <a:xfrm>
                <a:off x="1237783" y="4317127"/>
                <a:ext cx="1189303" cy="3549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t>I = D * T</a:t>
                </a:r>
                <a:endParaRPr lang="es-CO" sz="1600" dirty="0"/>
              </a:p>
            </p:txBody>
          </p:sp>
          <p:sp>
            <p:nvSpPr>
              <p:cNvPr id="19" name="Rectángulo 18">
                <a:extLst>
                  <a:ext uri="{FF2B5EF4-FFF2-40B4-BE49-F238E27FC236}">
                    <a16:creationId xmlns:a16="http://schemas.microsoft.com/office/drawing/2014/main" id="{CCB46B86-ECEC-4963-B2CE-0B6B36AFBAE3}"/>
                  </a:ext>
                </a:extLst>
              </p:cNvPr>
              <p:cNvSpPr/>
              <p:nvPr/>
            </p:nvSpPr>
            <p:spPr>
              <a:xfrm>
                <a:off x="1235519" y="4903643"/>
                <a:ext cx="1189303" cy="3902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t>A = R - I</a:t>
                </a:r>
                <a:endParaRPr lang="es-CO" sz="1600" dirty="0"/>
              </a:p>
            </p:txBody>
          </p:sp>
          <p:sp>
            <p:nvSpPr>
              <p:cNvPr id="21" name="Rectángulo 20">
                <a:extLst>
                  <a:ext uri="{FF2B5EF4-FFF2-40B4-BE49-F238E27FC236}">
                    <a16:creationId xmlns:a16="http://schemas.microsoft.com/office/drawing/2014/main" id="{D184BEBB-0E7D-4E80-A6F4-2807A7E8A023}"/>
                  </a:ext>
                </a:extLst>
              </p:cNvPr>
              <p:cNvSpPr/>
              <p:nvPr/>
            </p:nvSpPr>
            <p:spPr>
              <a:xfrm>
                <a:off x="1235518" y="5493452"/>
                <a:ext cx="1189303" cy="3759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t>D = D -A</a:t>
                </a:r>
                <a:endParaRPr lang="es-CO" sz="1600" dirty="0"/>
              </a:p>
            </p:txBody>
          </p:sp>
          <p:sp>
            <p:nvSpPr>
              <p:cNvPr id="23" name="Diagrama de flujo: documento 22">
                <a:extLst>
                  <a:ext uri="{FF2B5EF4-FFF2-40B4-BE49-F238E27FC236}">
                    <a16:creationId xmlns:a16="http://schemas.microsoft.com/office/drawing/2014/main" id="{F8B38604-960A-4FA2-A9D9-23EA8E5331B5}"/>
                  </a:ext>
                </a:extLst>
              </p:cNvPr>
              <p:cNvSpPr/>
              <p:nvPr/>
            </p:nvSpPr>
            <p:spPr>
              <a:xfrm>
                <a:off x="1235519" y="6499270"/>
                <a:ext cx="1189302" cy="685788"/>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t>K,D,I,R,A</a:t>
                </a:r>
                <a:endParaRPr lang="es-CO" sz="1600" dirty="0"/>
              </a:p>
            </p:txBody>
          </p:sp>
          <p:sp>
            <p:nvSpPr>
              <p:cNvPr id="25" name="Diagrama de flujo: terminador 24">
                <a:extLst>
                  <a:ext uri="{FF2B5EF4-FFF2-40B4-BE49-F238E27FC236}">
                    <a16:creationId xmlns:a16="http://schemas.microsoft.com/office/drawing/2014/main" id="{228EAB08-EDB0-4E73-B316-DF347D7000C7}"/>
                  </a:ext>
                </a:extLst>
              </p:cNvPr>
              <p:cNvSpPr/>
              <p:nvPr/>
            </p:nvSpPr>
            <p:spPr>
              <a:xfrm>
                <a:off x="1013728" y="8085196"/>
                <a:ext cx="1637892" cy="390293"/>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t>FIN</a:t>
                </a:r>
                <a:endParaRPr lang="es-CO" sz="1600" dirty="0"/>
              </a:p>
            </p:txBody>
          </p:sp>
          <p:cxnSp>
            <p:nvCxnSpPr>
              <p:cNvPr id="27" name="Conector recto de flecha 26">
                <a:extLst>
                  <a:ext uri="{FF2B5EF4-FFF2-40B4-BE49-F238E27FC236}">
                    <a16:creationId xmlns:a16="http://schemas.microsoft.com/office/drawing/2014/main" id="{1E73F7B9-3B38-459B-9CD4-78F9C23A2547}"/>
                  </a:ext>
                </a:extLst>
              </p:cNvPr>
              <p:cNvCxnSpPr>
                <a:cxnSpLocks/>
                <a:stCxn id="9" idx="2"/>
                <a:endCxn id="11" idx="1"/>
              </p:cNvCxnSpPr>
              <p:nvPr/>
            </p:nvCxnSpPr>
            <p:spPr>
              <a:xfrm flipH="1">
                <a:off x="1831302" y="1457131"/>
                <a:ext cx="1" cy="24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AD45C8E2-19D2-478A-94C6-FE7C65C9C999}"/>
                  </a:ext>
                </a:extLst>
              </p:cNvPr>
              <p:cNvCxnSpPr>
                <a:cxnSpLocks/>
                <a:stCxn id="11" idx="4"/>
                <a:endCxn id="13" idx="0"/>
              </p:cNvCxnSpPr>
              <p:nvPr/>
            </p:nvCxnSpPr>
            <p:spPr>
              <a:xfrm>
                <a:off x="1831302" y="2043148"/>
                <a:ext cx="1132" cy="212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737419F5-5E53-4032-9128-A880BB1F353D}"/>
                  </a:ext>
                </a:extLst>
              </p:cNvPr>
              <p:cNvCxnSpPr>
                <a:cxnSpLocks/>
                <a:stCxn id="13" idx="2"/>
                <a:endCxn id="14" idx="0"/>
              </p:cNvCxnSpPr>
              <p:nvPr/>
            </p:nvCxnSpPr>
            <p:spPr>
              <a:xfrm flipH="1">
                <a:off x="1831301" y="2757139"/>
                <a:ext cx="1133" cy="220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95AC2346-864D-41C3-BF2D-370611449E2E}"/>
                  </a:ext>
                </a:extLst>
              </p:cNvPr>
              <p:cNvCxnSpPr>
                <a:cxnSpLocks/>
                <a:stCxn id="14" idx="2"/>
                <a:endCxn id="15" idx="0"/>
              </p:cNvCxnSpPr>
              <p:nvPr/>
            </p:nvCxnSpPr>
            <p:spPr>
              <a:xfrm>
                <a:off x="1831301" y="3479264"/>
                <a:ext cx="0" cy="177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a:extLst>
                  <a:ext uri="{FF2B5EF4-FFF2-40B4-BE49-F238E27FC236}">
                    <a16:creationId xmlns:a16="http://schemas.microsoft.com/office/drawing/2014/main" id="{303990B5-0AF5-4414-A61B-BAEE900936E0}"/>
                  </a:ext>
                </a:extLst>
              </p:cNvPr>
              <p:cNvCxnSpPr>
                <a:cxnSpLocks/>
                <a:stCxn id="15" idx="2"/>
                <a:endCxn id="17" idx="0"/>
              </p:cNvCxnSpPr>
              <p:nvPr/>
            </p:nvCxnSpPr>
            <p:spPr>
              <a:xfrm>
                <a:off x="1831301" y="4053897"/>
                <a:ext cx="1134" cy="263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de flecha 47">
                <a:extLst>
                  <a:ext uri="{FF2B5EF4-FFF2-40B4-BE49-F238E27FC236}">
                    <a16:creationId xmlns:a16="http://schemas.microsoft.com/office/drawing/2014/main" id="{BCFE33AE-9AD9-4569-9A5F-2671D7D4BAF4}"/>
                  </a:ext>
                </a:extLst>
              </p:cNvPr>
              <p:cNvCxnSpPr>
                <a:cxnSpLocks/>
                <a:stCxn id="17" idx="2"/>
                <a:endCxn id="19" idx="0"/>
              </p:cNvCxnSpPr>
              <p:nvPr/>
            </p:nvCxnSpPr>
            <p:spPr>
              <a:xfrm flipH="1">
                <a:off x="1830171" y="4672084"/>
                <a:ext cx="2264" cy="231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de flecha 52">
                <a:extLst>
                  <a:ext uri="{FF2B5EF4-FFF2-40B4-BE49-F238E27FC236}">
                    <a16:creationId xmlns:a16="http://schemas.microsoft.com/office/drawing/2014/main" id="{F8239852-A647-4A5F-90BE-F9CB9BC16778}"/>
                  </a:ext>
                </a:extLst>
              </p:cNvPr>
              <p:cNvCxnSpPr>
                <a:cxnSpLocks/>
                <a:stCxn id="19" idx="2"/>
                <a:endCxn id="21" idx="0"/>
              </p:cNvCxnSpPr>
              <p:nvPr/>
            </p:nvCxnSpPr>
            <p:spPr>
              <a:xfrm flipH="1">
                <a:off x="1830170" y="5293936"/>
                <a:ext cx="1" cy="199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ector: angular 58">
                <a:extLst>
                  <a:ext uri="{FF2B5EF4-FFF2-40B4-BE49-F238E27FC236}">
                    <a16:creationId xmlns:a16="http://schemas.microsoft.com/office/drawing/2014/main" id="{A338463A-8FB5-48B9-88DE-071C96132F3F}"/>
                  </a:ext>
                </a:extLst>
              </p:cNvPr>
              <p:cNvCxnSpPr>
                <a:cxnSpLocks/>
                <a:stCxn id="23" idx="2"/>
                <a:endCxn id="15" idx="1"/>
              </p:cNvCxnSpPr>
              <p:nvPr/>
            </p:nvCxnSpPr>
            <p:spPr>
              <a:xfrm rot="5400000" flipH="1">
                <a:off x="-347239" y="4962310"/>
                <a:ext cx="3284585" cy="1070236"/>
              </a:xfrm>
              <a:prstGeom prst="bentConnector4">
                <a:avLst>
                  <a:gd name="adj1" fmla="val -9652"/>
                  <a:gd name="adj2" fmla="val 12439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ector recto de flecha 73">
                <a:extLst>
                  <a:ext uri="{FF2B5EF4-FFF2-40B4-BE49-F238E27FC236}">
                    <a16:creationId xmlns:a16="http://schemas.microsoft.com/office/drawing/2014/main" id="{1E98410D-48E1-4AE2-9ADE-52C56CAE39CD}"/>
                  </a:ext>
                </a:extLst>
              </p:cNvPr>
              <p:cNvCxnSpPr>
                <a:cxnSpLocks/>
                <a:stCxn id="23" idx="2"/>
                <a:endCxn id="25" idx="0"/>
              </p:cNvCxnSpPr>
              <p:nvPr/>
            </p:nvCxnSpPr>
            <p:spPr>
              <a:xfrm>
                <a:off x="1830171" y="7139720"/>
                <a:ext cx="2503" cy="945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8" name="CuadroTexto 77">
              <a:extLst>
                <a:ext uri="{FF2B5EF4-FFF2-40B4-BE49-F238E27FC236}">
                  <a16:creationId xmlns:a16="http://schemas.microsoft.com/office/drawing/2014/main" id="{B45EF066-FC0C-486E-B54C-A995E786DDB3}"/>
                </a:ext>
              </a:extLst>
            </p:cNvPr>
            <p:cNvSpPr txBox="1"/>
            <p:nvPr/>
          </p:nvSpPr>
          <p:spPr>
            <a:xfrm>
              <a:off x="3584622" y="2901759"/>
              <a:ext cx="3456261" cy="5262979"/>
            </a:xfrm>
            <a:prstGeom prst="rect">
              <a:avLst/>
            </a:prstGeom>
            <a:noFill/>
          </p:spPr>
          <p:txBody>
            <a:bodyPr wrap="square" rtlCol="0">
              <a:spAutoFit/>
            </a:bodyPr>
            <a:lstStyle/>
            <a:p>
              <a:r>
                <a:rPr lang="es-CO" sz="1600" dirty="0"/>
                <a:t>D = </a:t>
              </a:r>
              <a:r>
                <a:rPr lang="es-CO" sz="1600" dirty="0" err="1"/>
                <a:t>float</a:t>
              </a:r>
              <a:r>
                <a:rPr lang="es-CO" sz="1600" dirty="0"/>
                <a:t>(input("Deuda: "))</a:t>
              </a:r>
            </a:p>
            <a:p>
              <a:r>
                <a:rPr lang="es-CO" sz="1600" dirty="0"/>
                <a:t>T= </a:t>
              </a:r>
              <a:r>
                <a:rPr lang="es-CO" sz="1600" dirty="0" err="1"/>
                <a:t>float</a:t>
              </a:r>
              <a:r>
                <a:rPr lang="es-CO" sz="1600" dirty="0"/>
                <a:t>(input("Tasa de </a:t>
              </a:r>
              <a:r>
                <a:rPr lang="es-CO" sz="1600" dirty="0" err="1"/>
                <a:t>Interes</a:t>
              </a:r>
              <a:r>
                <a:rPr lang="es-CO" sz="1600" dirty="0"/>
                <a:t>: "))</a:t>
              </a:r>
            </a:p>
            <a:p>
              <a:r>
                <a:rPr lang="es-CO" sz="1600" dirty="0"/>
                <a:t>N = </a:t>
              </a:r>
              <a:r>
                <a:rPr lang="es-CO" sz="1600" dirty="0" err="1"/>
                <a:t>int</a:t>
              </a:r>
              <a:r>
                <a:rPr lang="es-CO" sz="1600" dirty="0"/>
                <a:t>(input("Numero de Periodos: "))</a:t>
              </a:r>
            </a:p>
            <a:p>
              <a:endParaRPr lang="es-CO" sz="1600" dirty="0"/>
            </a:p>
            <a:p>
              <a:endParaRPr lang="es-CO" sz="1600" dirty="0"/>
            </a:p>
            <a:p>
              <a:r>
                <a:rPr lang="es-CO" sz="1600" dirty="0"/>
                <a:t>R = (D*T) / (1 - </a:t>
              </a:r>
              <a:r>
                <a:rPr lang="es-CO" sz="1600" dirty="0" err="1"/>
                <a:t>pow</a:t>
              </a:r>
              <a:r>
                <a:rPr lang="es-CO" sz="1600" dirty="0"/>
                <a:t>((1+T),-N))</a:t>
              </a:r>
            </a:p>
            <a:p>
              <a:endParaRPr lang="es-CO" sz="1600" dirty="0"/>
            </a:p>
            <a:p>
              <a:r>
                <a:rPr lang="es-CO" sz="1600" dirty="0"/>
                <a:t>K=0</a:t>
              </a:r>
            </a:p>
            <a:p>
              <a:endParaRPr lang="es-CO" sz="1600" dirty="0"/>
            </a:p>
            <a:p>
              <a:r>
                <a:rPr lang="es-CO" sz="1600" dirty="0" err="1"/>
                <a:t>while</a:t>
              </a:r>
              <a:r>
                <a:rPr lang="es-CO" sz="1600" dirty="0"/>
                <a:t> K!=N:</a:t>
              </a:r>
            </a:p>
            <a:p>
              <a:r>
                <a:rPr lang="es-CO" sz="1600" dirty="0"/>
                <a:t>    I = D * T</a:t>
              </a:r>
            </a:p>
            <a:p>
              <a:endParaRPr lang="es-CO" sz="1600" dirty="0"/>
            </a:p>
            <a:p>
              <a:r>
                <a:rPr lang="es-CO" sz="1600" dirty="0"/>
                <a:t>    A = R – I</a:t>
              </a:r>
            </a:p>
            <a:p>
              <a:endParaRPr lang="es-CO" sz="1600" dirty="0"/>
            </a:p>
            <a:p>
              <a:r>
                <a:rPr lang="es-CO" sz="1600" dirty="0"/>
                <a:t>    D = D –A</a:t>
              </a:r>
            </a:p>
            <a:p>
              <a:endParaRPr lang="es-CO" sz="1600" dirty="0"/>
            </a:p>
            <a:p>
              <a:r>
                <a:rPr lang="es-CO" sz="1600" dirty="0"/>
                <a:t>    K += 1</a:t>
              </a:r>
            </a:p>
            <a:p>
              <a:endParaRPr lang="es-CO" sz="1600" dirty="0"/>
            </a:p>
            <a:p>
              <a:endParaRPr lang="es-CO" sz="1600" dirty="0"/>
            </a:p>
            <a:p>
              <a:endParaRPr lang="es-CO" sz="1600" dirty="0"/>
            </a:p>
            <a:p>
              <a:r>
                <a:rPr lang="es-CO" sz="1600" dirty="0"/>
                <a:t>    </a:t>
              </a:r>
              <a:r>
                <a:rPr lang="es-CO" sz="1600" dirty="0" err="1"/>
                <a:t>print</a:t>
              </a:r>
              <a:r>
                <a:rPr lang="es-CO" sz="1600" dirty="0"/>
                <a:t> (K,"|",I,"|",A,"|",D)</a:t>
              </a:r>
            </a:p>
          </p:txBody>
        </p:sp>
        <p:cxnSp>
          <p:nvCxnSpPr>
            <p:cNvPr id="80" name="Conector: angular 79">
              <a:extLst>
                <a:ext uri="{FF2B5EF4-FFF2-40B4-BE49-F238E27FC236}">
                  <a16:creationId xmlns:a16="http://schemas.microsoft.com/office/drawing/2014/main" id="{8A21CE7F-A3B7-4256-80EA-1CEFB94E68E1}"/>
                </a:ext>
              </a:extLst>
            </p:cNvPr>
            <p:cNvCxnSpPr>
              <a:cxnSpLocks/>
              <a:stCxn id="11" idx="5"/>
            </p:cNvCxnSpPr>
            <p:nvPr/>
          </p:nvCxnSpPr>
          <p:spPr>
            <a:xfrm flipV="1">
              <a:off x="2088153" y="3167615"/>
              <a:ext cx="1340847" cy="2465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ector: angular 81">
              <a:extLst>
                <a:ext uri="{FF2B5EF4-FFF2-40B4-BE49-F238E27FC236}">
                  <a16:creationId xmlns:a16="http://schemas.microsoft.com/office/drawing/2014/main" id="{A81A9F89-D7A5-4177-A425-DEC26EEFDDEC}"/>
                </a:ext>
              </a:extLst>
            </p:cNvPr>
            <p:cNvCxnSpPr>
              <a:cxnSpLocks/>
              <a:stCxn id="13" idx="3"/>
            </p:cNvCxnSpPr>
            <p:nvPr/>
          </p:nvCxnSpPr>
          <p:spPr>
            <a:xfrm>
              <a:off x="2955073" y="3948642"/>
              <a:ext cx="629549" cy="3037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ector: angular 83">
              <a:extLst>
                <a:ext uri="{FF2B5EF4-FFF2-40B4-BE49-F238E27FC236}">
                  <a16:creationId xmlns:a16="http://schemas.microsoft.com/office/drawing/2014/main" id="{4BFC4CDC-0E00-4C6C-A693-795A184280EC}"/>
                </a:ext>
              </a:extLst>
            </p:cNvPr>
            <p:cNvCxnSpPr>
              <a:cxnSpLocks/>
              <a:stCxn id="14" idx="3"/>
            </p:cNvCxnSpPr>
            <p:nvPr/>
          </p:nvCxnSpPr>
          <p:spPr>
            <a:xfrm>
              <a:off x="1921765" y="4556220"/>
              <a:ext cx="1662857" cy="2111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Conector: angular 85">
              <a:extLst>
                <a:ext uri="{FF2B5EF4-FFF2-40B4-BE49-F238E27FC236}">
                  <a16:creationId xmlns:a16="http://schemas.microsoft.com/office/drawing/2014/main" id="{499BC787-C6CA-41B7-A740-E6558DF05AB8}"/>
                </a:ext>
              </a:extLst>
            </p:cNvPr>
            <p:cNvCxnSpPr>
              <a:cxnSpLocks/>
              <a:stCxn id="15" idx="3"/>
            </p:cNvCxnSpPr>
            <p:nvPr/>
          </p:nvCxnSpPr>
          <p:spPr>
            <a:xfrm>
              <a:off x="2459539" y="5083572"/>
              <a:ext cx="1117513" cy="1672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Conector: angular 87">
              <a:extLst>
                <a:ext uri="{FF2B5EF4-FFF2-40B4-BE49-F238E27FC236}">
                  <a16:creationId xmlns:a16="http://schemas.microsoft.com/office/drawing/2014/main" id="{60621105-7F96-4771-9E2D-E6B2EB63C9C3}"/>
                </a:ext>
              </a:extLst>
            </p:cNvPr>
            <p:cNvCxnSpPr>
              <a:cxnSpLocks/>
              <a:stCxn id="17" idx="3"/>
            </p:cNvCxnSpPr>
            <p:nvPr/>
          </p:nvCxnSpPr>
          <p:spPr>
            <a:xfrm flipV="1">
              <a:off x="2043112" y="5472280"/>
              <a:ext cx="1541510" cy="1493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Conector: angular 89">
              <a:extLst>
                <a:ext uri="{FF2B5EF4-FFF2-40B4-BE49-F238E27FC236}">
                  <a16:creationId xmlns:a16="http://schemas.microsoft.com/office/drawing/2014/main" id="{A47F9D21-D08C-4697-A7BA-30B78160E11C}"/>
                </a:ext>
              </a:extLst>
            </p:cNvPr>
            <p:cNvCxnSpPr>
              <a:cxnSpLocks/>
              <a:stCxn id="19" idx="3"/>
            </p:cNvCxnSpPr>
            <p:nvPr/>
          </p:nvCxnSpPr>
          <p:spPr>
            <a:xfrm flipV="1">
              <a:off x="2041130" y="5965760"/>
              <a:ext cx="1543492" cy="1641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ector: angular 91">
              <a:extLst>
                <a:ext uri="{FF2B5EF4-FFF2-40B4-BE49-F238E27FC236}">
                  <a16:creationId xmlns:a16="http://schemas.microsoft.com/office/drawing/2014/main" id="{4F1189D3-7134-4C5A-82FA-BC1E05EC916D}"/>
                </a:ext>
              </a:extLst>
            </p:cNvPr>
            <p:cNvCxnSpPr>
              <a:cxnSpLocks/>
              <a:stCxn id="21" idx="3"/>
            </p:cNvCxnSpPr>
            <p:nvPr/>
          </p:nvCxnSpPr>
          <p:spPr>
            <a:xfrm flipV="1">
              <a:off x="2041129" y="6459521"/>
              <a:ext cx="1543493" cy="1606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onector: angular 93">
              <a:extLst>
                <a:ext uri="{FF2B5EF4-FFF2-40B4-BE49-F238E27FC236}">
                  <a16:creationId xmlns:a16="http://schemas.microsoft.com/office/drawing/2014/main" id="{837A3B4A-28BF-44C7-BF39-B13B46E9E626}"/>
                </a:ext>
              </a:extLst>
            </p:cNvPr>
            <p:cNvCxnSpPr>
              <a:cxnSpLocks/>
              <a:stCxn id="23" idx="3"/>
            </p:cNvCxnSpPr>
            <p:nvPr/>
          </p:nvCxnSpPr>
          <p:spPr>
            <a:xfrm>
              <a:off x="2041129" y="7596784"/>
              <a:ext cx="1543492" cy="3481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Rectángulo 112">
              <a:extLst>
                <a:ext uri="{FF2B5EF4-FFF2-40B4-BE49-F238E27FC236}">
                  <a16:creationId xmlns:a16="http://schemas.microsoft.com/office/drawing/2014/main" id="{BF00D433-DC80-457D-A203-6D95414456E4}"/>
                </a:ext>
              </a:extLst>
            </p:cNvPr>
            <p:cNvSpPr/>
            <p:nvPr/>
          </p:nvSpPr>
          <p:spPr>
            <a:xfrm>
              <a:off x="999755" y="6871239"/>
              <a:ext cx="1041374" cy="3163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t>K +=1</a:t>
              </a:r>
              <a:endParaRPr lang="es-CO" sz="1600" dirty="0"/>
            </a:p>
          </p:txBody>
        </p:sp>
        <p:cxnSp>
          <p:nvCxnSpPr>
            <p:cNvPr id="115" name="Conector recto de flecha 114">
              <a:extLst>
                <a:ext uri="{FF2B5EF4-FFF2-40B4-BE49-F238E27FC236}">
                  <a16:creationId xmlns:a16="http://schemas.microsoft.com/office/drawing/2014/main" id="{B4D308C5-B88B-4ABD-90A3-8CEE99F9B203}"/>
                </a:ext>
              </a:extLst>
            </p:cNvPr>
            <p:cNvCxnSpPr>
              <a:stCxn id="21" idx="2"/>
              <a:endCxn id="113" idx="0"/>
            </p:cNvCxnSpPr>
            <p:nvPr/>
          </p:nvCxnSpPr>
          <p:spPr>
            <a:xfrm>
              <a:off x="1520442" y="6778329"/>
              <a:ext cx="0" cy="92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Conector recto de flecha 116">
              <a:extLst>
                <a:ext uri="{FF2B5EF4-FFF2-40B4-BE49-F238E27FC236}">
                  <a16:creationId xmlns:a16="http://schemas.microsoft.com/office/drawing/2014/main" id="{82CF8325-9569-4B1D-B30A-DA0FD3BFBDDC}"/>
                </a:ext>
              </a:extLst>
            </p:cNvPr>
            <p:cNvCxnSpPr>
              <a:stCxn id="113" idx="2"/>
              <a:endCxn id="23" idx="0"/>
            </p:cNvCxnSpPr>
            <p:nvPr/>
          </p:nvCxnSpPr>
          <p:spPr>
            <a:xfrm>
              <a:off x="1520442" y="7187557"/>
              <a:ext cx="1" cy="120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Conector: angular 118">
              <a:extLst>
                <a:ext uri="{FF2B5EF4-FFF2-40B4-BE49-F238E27FC236}">
                  <a16:creationId xmlns:a16="http://schemas.microsoft.com/office/drawing/2014/main" id="{9B4334FB-5165-4BB1-B1AF-8F48287A104B}"/>
                </a:ext>
              </a:extLst>
            </p:cNvPr>
            <p:cNvCxnSpPr>
              <a:stCxn id="113" idx="3"/>
            </p:cNvCxnSpPr>
            <p:nvPr/>
          </p:nvCxnSpPr>
          <p:spPr>
            <a:xfrm>
              <a:off x="2041129" y="7029398"/>
              <a:ext cx="1535923"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3" name="CuadroTexto 122">
            <a:extLst>
              <a:ext uri="{FF2B5EF4-FFF2-40B4-BE49-F238E27FC236}">
                <a16:creationId xmlns:a16="http://schemas.microsoft.com/office/drawing/2014/main" id="{6149CF59-EE29-4286-BD1A-7EDDF2436203}"/>
              </a:ext>
            </a:extLst>
          </p:cNvPr>
          <p:cNvSpPr txBox="1"/>
          <p:nvPr/>
        </p:nvSpPr>
        <p:spPr>
          <a:xfrm>
            <a:off x="1566746" y="301323"/>
            <a:ext cx="3544956" cy="646331"/>
          </a:xfrm>
          <a:prstGeom prst="rect">
            <a:avLst/>
          </a:prstGeom>
          <a:noFill/>
        </p:spPr>
        <p:txBody>
          <a:bodyPr wrap="square" rtlCol="0">
            <a:spAutoFit/>
          </a:bodyPr>
          <a:lstStyle/>
          <a:p>
            <a:pPr algn="ctr"/>
            <a:r>
              <a:rPr lang="es-ES" b="1" dirty="0"/>
              <a:t>ALGORITMO DE TABLA DE AMORTIZACIÓN</a:t>
            </a:r>
            <a:endParaRPr lang="es-CO" b="1" dirty="0"/>
          </a:p>
        </p:txBody>
      </p:sp>
      <p:sp>
        <p:nvSpPr>
          <p:cNvPr id="5" name="CuadroTexto 4">
            <a:extLst>
              <a:ext uri="{FF2B5EF4-FFF2-40B4-BE49-F238E27FC236}">
                <a16:creationId xmlns:a16="http://schemas.microsoft.com/office/drawing/2014/main" id="{3E7BBBDE-8EDC-45B0-A2CE-785116BB5692}"/>
              </a:ext>
            </a:extLst>
          </p:cNvPr>
          <p:cNvSpPr txBox="1"/>
          <p:nvPr/>
        </p:nvSpPr>
        <p:spPr>
          <a:xfrm>
            <a:off x="4959959" y="673878"/>
            <a:ext cx="801823"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s-CO" dirty="0"/>
              <a:t>WHILE</a:t>
            </a:r>
          </a:p>
        </p:txBody>
      </p:sp>
      <p:sp>
        <p:nvSpPr>
          <p:cNvPr id="6" name="CuadroTexto 5">
            <a:extLst>
              <a:ext uri="{FF2B5EF4-FFF2-40B4-BE49-F238E27FC236}">
                <a16:creationId xmlns:a16="http://schemas.microsoft.com/office/drawing/2014/main" id="{5E02C2E9-2F72-4E93-B01B-F6D66758D463}"/>
              </a:ext>
            </a:extLst>
          </p:cNvPr>
          <p:cNvSpPr txBox="1"/>
          <p:nvPr/>
        </p:nvSpPr>
        <p:spPr>
          <a:xfrm>
            <a:off x="4322377" y="6691340"/>
            <a:ext cx="2209911"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s-CO" dirty="0"/>
              <a:t>Ejercicio7.</a:t>
            </a:r>
          </a:p>
        </p:txBody>
      </p:sp>
      <p:grpSp>
        <p:nvGrpSpPr>
          <p:cNvPr id="18" name="Grupo 17">
            <a:extLst>
              <a:ext uri="{FF2B5EF4-FFF2-40B4-BE49-F238E27FC236}">
                <a16:creationId xmlns:a16="http://schemas.microsoft.com/office/drawing/2014/main" id="{73D8F340-69B6-4A0D-95FB-43CB1E56B305}"/>
              </a:ext>
            </a:extLst>
          </p:cNvPr>
          <p:cNvGrpSpPr/>
          <p:nvPr/>
        </p:nvGrpSpPr>
        <p:grpSpPr>
          <a:xfrm>
            <a:off x="2604297" y="7257341"/>
            <a:ext cx="4085720" cy="1807123"/>
            <a:chOff x="2604297" y="7257341"/>
            <a:chExt cx="4085720" cy="1807123"/>
          </a:xfrm>
        </p:grpSpPr>
        <p:sp>
          <p:nvSpPr>
            <p:cNvPr id="49" name="CuadroTexto 48">
              <a:extLst>
                <a:ext uri="{FF2B5EF4-FFF2-40B4-BE49-F238E27FC236}">
                  <a16:creationId xmlns:a16="http://schemas.microsoft.com/office/drawing/2014/main" id="{153CB74F-49BD-4593-AE42-F07D04AC97F8}"/>
                </a:ext>
              </a:extLst>
            </p:cNvPr>
            <p:cNvSpPr txBox="1"/>
            <p:nvPr/>
          </p:nvSpPr>
          <p:spPr>
            <a:xfrm>
              <a:off x="2604297" y="8307366"/>
              <a:ext cx="4085720" cy="646331"/>
            </a:xfrm>
            <a:prstGeom prst="rect">
              <a:avLst/>
            </a:prstGeom>
            <a:noFill/>
          </p:spPr>
          <p:txBody>
            <a:bodyPr wrap="square">
              <a:spAutoFit/>
            </a:bodyPr>
            <a:lstStyle/>
            <a:p>
              <a:r>
                <a:rPr lang="es-CO" dirty="0"/>
                <a:t>https://github.com/Jcamposlozano/primeraSecion.git</a:t>
              </a:r>
            </a:p>
          </p:txBody>
        </p:sp>
        <p:pic>
          <p:nvPicPr>
            <p:cNvPr id="12" name="Imagen 11" descr="Imagen que contiene dibujo&#10;&#10;Descripción generada automáticamente">
              <a:extLst>
                <a:ext uri="{FF2B5EF4-FFF2-40B4-BE49-F238E27FC236}">
                  <a16:creationId xmlns:a16="http://schemas.microsoft.com/office/drawing/2014/main" id="{C0418EDB-11E4-430E-B155-3DE69D16E3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7257341"/>
              <a:ext cx="2164856" cy="1022293"/>
            </a:xfrm>
            <a:prstGeom prst="rect">
              <a:avLst/>
            </a:prstGeom>
          </p:spPr>
        </p:pic>
        <p:sp>
          <p:nvSpPr>
            <p:cNvPr id="16" name="Rectángulo 15">
              <a:extLst>
                <a:ext uri="{FF2B5EF4-FFF2-40B4-BE49-F238E27FC236}">
                  <a16:creationId xmlns:a16="http://schemas.microsoft.com/office/drawing/2014/main" id="{598E6036-632E-40CF-BE90-5B673A44845F}"/>
                </a:ext>
              </a:extLst>
            </p:cNvPr>
            <p:cNvSpPr/>
            <p:nvPr/>
          </p:nvSpPr>
          <p:spPr>
            <a:xfrm>
              <a:off x="2604297" y="7257341"/>
              <a:ext cx="4085720" cy="180712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grpSp>
    </p:spTree>
    <p:extLst>
      <p:ext uri="{BB962C8B-B14F-4D97-AF65-F5344CB8AC3E}">
        <p14:creationId xmlns:p14="http://schemas.microsoft.com/office/powerpoint/2010/main" val="283275340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522</TotalTime>
  <Words>1119</Words>
  <Application>Microsoft Office PowerPoint</Application>
  <PresentationFormat>Carta (216 x 279 mm)</PresentationFormat>
  <Paragraphs>257</Paragraphs>
  <Slides>8</Slides>
  <Notes>0</Notes>
  <HiddenSlides>1</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marco antonio riaño constain</dc:creator>
  <cp:lastModifiedBy>marco antonio riaño constain</cp:lastModifiedBy>
  <cp:revision>72</cp:revision>
  <dcterms:created xsi:type="dcterms:W3CDTF">2020-09-05T15:33:58Z</dcterms:created>
  <dcterms:modified xsi:type="dcterms:W3CDTF">2020-09-12T16:52:07Z</dcterms:modified>
</cp:coreProperties>
</file>