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Amatic SC"/>
      <p:regular r:id="rId26"/>
      <p:bold r:id="rId27"/>
    </p:embeddedFont>
    <p:embeddedFont>
      <p:font typeface="Shadows Into Light"/>
      <p:regular r:id="rId28"/>
    </p:embeddedFon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hFwEomx4V1fQB4wc5n3YGLnFI3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1E3C13D-A286-433B-AEE4-85672FC6A05A}">
  <a:tblStyle styleId="{71E3C13D-A286-433B-AEE4-85672FC6A05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AmaticSC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ShadowsIntoLight-regular.fntdata"/><Relationship Id="rId27" Type="http://schemas.openxmlformats.org/officeDocument/2006/relationships/font" Target="fonts/AmaticSC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" name="Google Shape;6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8"/>
          <p:cNvSpPr/>
          <p:nvPr/>
        </p:nvSpPr>
        <p:spPr>
          <a:xfrm>
            <a:off x="4839900" y="0"/>
            <a:ext cx="4316900" cy="4887028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8" name="Google Shape;18;p18"/>
          <p:cNvSpPr txBox="1"/>
          <p:nvPr>
            <p:ph idx="12" type="sldNum"/>
          </p:nvPr>
        </p:nvSpPr>
        <p:spPr>
          <a:xfrm>
            <a:off x="90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8"/>
          <p:cNvSpPr txBox="1"/>
          <p:nvPr>
            <p:ph type="title"/>
          </p:nvPr>
        </p:nvSpPr>
        <p:spPr>
          <a:xfrm>
            <a:off x="5264725" y="500925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18"/>
          <p:cNvSpPr txBox="1"/>
          <p:nvPr>
            <p:ph idx="1" type="body"/>
          </p:nvPr>
        </p:nvSpPr>
        <p:spPr>
          <a:xfrm>
            <a:off x="301275" y="500925"/>
            <a:ext cx="4166400" cy="44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2" type="body"/>
          </p:nvPr>
        </p:nvSpPr>
        <p:spPr>
          <a:xfrm>
            <a:off x="5192225" y="1286175"/>
            <a:ext cx="3706500" cy="26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" name="Google Shape;22;p18"/>
          <p:cNvSpPr txBox="1"/>
          <p:nvPr>
            <p:ph idx="3" type="body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/>
          <p:nvPr/>
        </p:nvSpPr>
        <p:spPr>
          <a:xfrm>
            <a:off x="-125" y="0"/>
            <a:ext cx="4316900" cy="4887028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9" name="Google Shape;29;p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0"/>
          <p:cNvSpPr txBox="1"/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4644675" y="500925"/>
            <a:ext cx="4166400" cy="44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20"/>
          <p:cNvSpPr txBox="1"/>
          <p:nvPr>
            <p:ph idx="2" type="body"/>
          </p:nvPr>
        </p:nvSpPr>
        <p:spPr>
          <a:xfrm>
            <a:off x="315425" y="1286175"/>
            <a:ext cx="3706500" cy="26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" name="Google Shape;34;p20"/>
          <p:cNvSpPr txBox="1"/>
          <p:nvPr>
            <p:ph idx="3" type="body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7" name="Google Shape;37;p2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21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2" name="Google Shape;42;p22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43" name="Google Shape;43;p22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4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24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" name="Google Shape;52;p24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watch?v=ET3Q6zNK3Io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69" name="Google Shape;6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"/>
          <p:cNvSpPr txBox="1"/>
          <p:nvPr>
            <p:ph idx="4294967295" type="body"/>
          </p:nvPr>
        </p:nvSpPr>
        <p:spPr>
          <a:xfrm>
            <a:off x="4759575" y="3528444"/>
            <a:ext cx="3706500" cy="680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participation is a significant part of your grade (20%). This includes in class activities and the problem solving session.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 txBox="1"/>
          <p:nvPr>
            <p:ph idx="4294967295" type="body"/>
          </p:nvPr>
        </p:nvSpPr>
        <p:spPr>
          <a:xfrm>
            <a:off x="4759575" y="4315619"/>
            <a:ext cx="3706500" cy="680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Course Assistants will grade your participation by verifying that you pushed your solutions before the end of the class period each day.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9574" y="1386736"/>
            <a:ext cx="3706500" cy="2035232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3" name="Google Shape;73;p1"/>
          <p:cNvSpPr txBox="1"/>
          <p:nvPr/>
        </p:nvSpPr>
        <p:spPr>
          <a:xfrm>
            <a:off x="311700" y="1505700"/>
            <a:ext cx="4128000" cy="3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b="0" i="0" lang="en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remainder of today’s class will comprise the </a:t>
            </a:r>
            <a:r>
              <a:rPr b="1" i="1" lang="en" sz="13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problem solving session</a:t>
            </a:r>
            <a:r>
              <a:rPr b="0" i="0" lang="en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1" i="1" lang="en" sz="13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PSS</a:t>
            </a:r>
            <a:r>
              <a:rPr b="0" i="0" lang="en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b="0" i="0" sz="13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b="0" i="0" lang="en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divide you into </a:t>
            </a:r>
            <a:r>
              <a:rPr b="1" i="1" lang="en" sz="13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teams of 3 or 4 students</a:t>
            </a:r>
            <a:r>
              <a:rPr b="0" i="0" lang="en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3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b="0" i="0" lang="en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team will </a:t>
            </a:r>
            <a:r>
              <a:rPr b="1" i="1" lang="en" sz="13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 together</a:t>
            </a:r>
            <a:r>
              <a:rPr b="0" i="0" lang="en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solve the following problems over the course of </a:t>
            </a:r>
            <a:r>
              <a:rPr b="1" i="1" lang="en" sz="13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20-30 minutes</a:t>
            </a:r>
            <a:r>
              <a:rPr b="0" i="0" lang="en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3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b="0" i="0" lang="en" sz="11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may work on paper, a white board, or digitally as determined by your instructor.</a:t>
            </a:r>
            <a:endParaRPr b="0" i="0" sz="11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b="0" i="0" lang="en" sz="11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will submit your solution by pushing it to GitHub before the end of class.</a:t>
            </a:r>
            <a:endParaRPr b="0" i="0" sz="11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b="0" i="0" lang="en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go over the solution before the end of class.</a:t>
            </a:r>
            <a:endParaRPr b="0" i="0" sz="13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b="0" i="0" lang="en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there is any time remaining, you will begin work on your homework assignment.</a:t>
            </a:r>
            <a:endParaRPr b="0" i="0" sz="13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/>
          <p:nvPr>
            <p:ph idx="12" type="sldNum"/>
          </p:nvPr>
        </p:nvSpPr>
        <p:spPr>
          <a:xfrm>
            <a:off x="90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10"/>
          <p:cNvSpPr txBox="1"/>
          <p:nvPr>
            <p:ph type="title"/>
          </p:nvPr>
        </p:nvSpPr>
        <p:spPr>
          <a:xfrm>
            <a:off x="5264725" y="119925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UP Front Design</a:t>
            </a:r>
            <a:endParaRPr/>
          </a:p>
        </p:txBody>
      </p:sp>
      <p:sp>
        <p:nvSpPr>
          <p:cNvPr id="195" name="Google Shape;195;p10"/>
          <p:cNvSpPr txBox="1"/>
          <p:nvPr>
            <p:ph idx="2" type="body"/>
          </p:nvPr>
        </p:nvSpPr>
        <p:spPr>
          <a:xfrm>
            <a:off x="5192225" y="828975"/>
            <a:ext cx="37065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/>
              <a:t>You will need to create an entirely new class to implement a triangular peg game board. This new class will in the very least implement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PegGame</a:t>
            </a:r>
            <a:r>
              <a:rPr lang="en"/>
              <a:t> interface.</a:t>
            </a:r>
            <a:endParaRPr/>
          </a:p>
        </p:txBody>
      </p:sp>
      <p:graphicFrame>
        <p:nvGraphicFramePr>
          <p:cNvPr id="196" name="Google Shape;196;p10"/>
          <p:cNvGraphicFramePr/>
          <p:nvPr/>
        </p:nvGraphicFramePr>
        <p:xfrm>
          <a:off x="5566800" y="198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{71E3C13D-A286-433B-AEE4-85672FC6A05A}</a:tableStyleId>
              </a:tblPr>
              <a:tblGrid>
                <a:gridCol w="2957325"/>
              </a:tblGrid>
              <a:tr h="270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i="1" lang="en" sz="10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&lt;&lt;interface&gt;&gt;</a:t>
                      </a:r>
                      <a:endParaRPr i="1" sz="1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i="1" lang="en" sz="10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PegGame</a:t>
                      </a:r>
                      <a:endParaRPr i="1" sz="1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getPossibleMoves(): Collection&lt;Move&gt;</a:t>
                      </a:r>
                      <a:endParaRPr i="1" sz="1000" u="none" cap="none" strike="noStrike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getGameState(): GameState</a:t>
                      </a:r>
                      <a:endParaRPr i="1" sz="1000" u="none" cap="none" strike="noStrike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makeMove(move: Move)</a:t>
                      </a:r>
                      <a:endParaRPr i="1" sz="1000" u="none" cap="none" strike="noStrike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deepCopy(): PegGame</a:t>
                      </a:r>
                      <a:endParaRPr sz="1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7" name="Google Shape;197;p10"/>
          <p:cNvGraphicFramePr/>
          <p:nvPr/>
        </p:nvGraphicFramePr>
        <p:xfrm>
          <a:off x="417346" y="7359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{71E3C13D-A286-433B-AEE4-85672FC6A05A}</a:tableStyleId>
              </a:tblPr>
              <a:tblGrid>
                <a:gridCol w="4172450"/>
              </a:tblGrid>
              <a:tr h="23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9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8" name="Google Shape;198;p10"/>
          <p:cNvSpPr txBox="1"/>
          <p:nvPr>
            <p:ph idx="2" type="body"/>
          </p:nvPr>
        </p:nvSpPr>
        <p:spPr>
          <a:xfrm>
            <a:off x="5192225" y="3724575"/>
            <a:ext cx="37065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/>
              <a:t>Use the table to the left to create a UML class diagram for your new class. Try to include as much detail as you can. Feel free to use your existing rectangular peg game class for inspiration.</a:t>
            </a:r>
            <a:endParaRPr/>
          </a:p>
        </p:txBody>
      </p:sp>
      <p:sp>
        <p:nvSpPr>
          <p:cNvPr id="199" name="Google Shape;199;p10"/>
          <p:cNvSpPr txBox="1"/>
          <p:nvPr/>
        </p:nvSpPr>
        <p:spPr>
          <a:xfrm>
            <a:off x="998325" y="2517500"/>
            <a:ext cx="205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don’t think we need this, just a new constructor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11"/>
          <p:cNvSpPr txBox="1"/>
          <p:nvPr>
            <p:ph idx="1" type="body"/>
          </p:nvPr>
        </p:nvSpPr>
        <p:spPr>
          <a:xfrm>
            <a:off x="4644675" y="500925"/>
            <a:ext cx="4166400" cy="3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 with your team to begin implementing your </a:t>
            </a:r>
            <a:r>
              <a:rPr b="1" i="1" lang="en">
                <a:solidFill>
                  <a:srgbClr val="FF0000"/>
                </a:solidFill>
              </a:rPr>
              <a:t>triangular peg game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class.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Begin be creating the class and implementing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PegGame</a:t>
            </a:r>
            <a:r>
              <a:rPr lang="en"/>
              <a:t> interface.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Stub out all of the methods for now.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Declare any fields and a constructor.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Keep in mind that you will need to read board configurations from files as you have done previously.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 fields will you need to pass into the constructor?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Again, use your rectangular board game implementation for inspiration as needed.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 changes or improvements could or should you make?</a:t>
            </a:r>
            <a:endParaRPr/>
          </a:p>
        </p:txBody>
      </p:sp>
      <p:pic>
        <p:nvPicPr>
          <p:cNvPr id="206" name="Google Shape;20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600" y="1291425"/>
            <a:ext cx="3079752" cy="264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1"/>
          <p:cNvSpPr txBox="1"/>
          <p:nvPr>
            <p:ph idx="3" type="body"/>
          </p:nvPr>
        </p:nvSpPr>
        <p:spPr>
          <a:xfrm>
            <a:off x="315425" y="4165850"/>
            <a:ext cx="3706500" cy="554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/>
              <a:t>At this point you will only need fields and a constructor to continue with the remaining activities.</a:t>
            </a:r>
            <a:endParaRPr sz="1200"/>
          </a:p>
        </p:txBody>
      </p:sp>
      <p:sp>
        <p:nvSpPr>
          <p:cNvPr id="208" name="Google Shape;208;p11"/>
          <p:cNvSpPr txBox="1"/>
          <p:nvPr>
            <p:ph type="title"/>
          </p:nvPr>
        </p:nvSpPr>
        <p:spPr>
          <a:xfrm>
            <a:off x="311725" y="196125"/>
            <a:ext cx="3706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Initial Implementation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/>
          <p:nvPr>
            <p:ph type="title"/>
          </p:nvPr>
        </p:nvSpPr>
        <p:spPr>
          <a:xfrm>
            <a:off x="5192225" y="196125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Reading Boards</a:t>
            </a:r>
            <a:endParaRPr/>
          </a:p>
        </p:txBody>
      </p:sp>
      <p:sp>
        <p:nvSpPr>
          <p:cNvPr id="214" name="Google Shape;214;p12"/>
          <p:cNvSpPr txBox="1"/>
          <p:nvPr>
            <p:ph idx="1" type="body"/>
          </p:nvPr>
        </p:nvSpPr>
        <p:spPr>
          <a:xfrm>
            <a:off x="377475" y="348525"/>
            <a:ext cx="4166400" cy="40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part 1 of the project you wrote a class that could be used to create a rectangular peg game by reading a board configuration from a text file.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Now you will write a similar class that can create a triangular peg game using a similar file format.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class should read the board configuration from a file like that depicted to the right.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first line in the file will specify the number of rows.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point of the triangle will always be at the top.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characters in the file form a right triangle shape, but the triangle displayed to players will be an isosceles triangle.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 least one major difference for this new class is that you will create an instance of your new triangular peg game.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Begin implementing your class now.</a:t>
            </a:r>
            <a:endParaRPr/>
          </a:p>
        </p:txBody>
      </p:sp>
      <p:sp>
        <p:nvSpPr>
          <p:cNvPr id="215" name="Google Shape;215;p12"/>
          <p:cNvSpPr txBox="1"/>
          <p:nvPr>
            <p:ph idx="12" type="sldNum"/>
          </p:nvPr>
        </p:nvSpPr>
        <p:spPr>
          <a:xfrm>
            <a:off x="90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12"/>
          <p:cNvSpPr txBox="1"/>
          <p:nvPr>
            <p:ph idx="2" type="body"/>
          </p:nvPr>
        </p:nvSpPr>
        <p:spPr>
          <a:xfrm>
            <a:off x="5192225" y="752775"/>
            <a:ext cx="3706500" cy="17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The same file format will be used for triangular boards, but the number of columns per row will not be the same on every line.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>
                <a:solidFill>
                  <a:schemeClr val="lt1"/>
                </a:solidFill>
              </a:rPr>
              <a:t>As before, the first line will specify the number of rows on the board. A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'.'</a:t>
            </a:r>
            <a:r>
              <a:rPr lang="en">
                <a:solidFill>
                  <a:schemeClr val="lt1"/>
                </a:solidFill>
              </a:rPr>
              <a:t> indicates an empty space and a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'o'</a:t>
            </a:r>
            <a:r>
              <a:rPr lang="en">
                <a:solidFill>
                  <a:schemeClr val="lt1"/>
                </a:solidFill>
              </a:rPr>
              <a:t> indicates a peg.</a:t>
            </a:r>
            <a:endParaRPr/>
          </a:p>
        </p:txBody>
      </p:sp>
      <p:sp>
        <p:nvSpPr>
          <p:cNvPr id="217" name="Google Shape;217;p12"/>
          <p:cNvSpPr txBox="1"/>
          <p:nvPr>
            <p:ph idx="2" type="body"/>
          </p:nvPr>
        </p:nvSpPr>
        <p:spPr>
          <a:xfrm>
            <a:off x="5497025" y="2568716"/>
            <a:ext cx="1288800" cy="1535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ooo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oooo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ooooo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12"/>
          <p:cNvSpPr txBox="1"/>
          <p:nvPr>
            <p:ph idx="2" type="body"/>
          </p:nvPr>
        </p:nvSpPr>
        <p:spPr>
          <a:xfrm>
            <a:off x="5192225" y="4105575"/>
            <a:ext cx="37065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/>
              <a:t>The left example is a text file containing a board layout. The right is an example of how the board would be displayed as an isosceles triangle. </a:t>
            </a:r>
            <a:endParaRPr/>
          </a:p>
        </p:txBody>
      </p:sp>
      <p:sp>
        <p:nvSpPr>
          <p:cNvPr id="219" name="Google Shape;219;p12"/>
          <p:cNvSpPr txBox="1"/>
          <p:nvPr>
            <p:ph idx="2" type="body"/>
          </p:nvPr>
        </p:nvSpPr>
        <p:spPr>
          <a:xfrm>
            <a:off x="7173425" y="2568716"/>
            <a:ext cx="1288800" cy="1535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    -</a:t>
            </a:r>
            <a:endParaRPr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   o o</a:t>
            </a:r>
            <a:endParaRPr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  o o o</a:t>
            </a:r>
            <a:endParaRPr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 o o o o</a:t>
            </a:r>
            <a:endParaRPr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o o o o o</a:t>
            </a:r>
            <a:endParaRPr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13"/>
          <p:cNvSpPr txBox="1"/>
          <p:nvPr>
            <p:ph type="title"/>
          </p:nvPr>
        </p:nvSpPr>
        <p:spPr>
          <a:xfrm>
            <a:off x="311725" y="348525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Man in the Middle</a:t>
            </a:r>
            <a:endParaRPr/>
          </a:p>
        </p:txBody>
      </p:sp>
      <p:sp>
        <p:nvSpPr>
          <p:cNvPr id="226" name="Google Shape;226;p13"/>
          <p:cNvSpPr txBox="1"/>
          <p:nvPr>
            <p:ph idx="1" type="body"/>
          </p:nvPr>
        </p:nvSpPr>
        <p:spPr>
          <a:xfrm>
            <a:off x="4516300" y="272325"/>
            <a:ext cx="4371000" cy="4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Move class comprises two locations: the location </a:t>
            </a:r>
            <a:r>
              <a:rPr b="1" i="1" lang="en">
                <a:solidFill>
                  <a:srgbClr val="FF0000"/>
                </a:solidFill>
              </a:rPr>
              <a:t>from </a:t>
            </a:r>
            <a:r>
              <a:rPr lang="en"/>
              <a:t>which a peg is being moved, and the location </a:t>
            </a:r>
            <a:r>
              <a:rPr b="1" i="1" lang="en">
                <a:solidFill>
                  <a:srgbClr val="FF0000"/>
                </a:solidFill>
              </a:rPr>
              <a:t>to </a:t>
            </a:r>
            <a:r>
              <a:rPr lang="en"/>
              <a:t>which it is moving.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a valid move is executed, the peg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b="1" i="1" lang="en">
                <a:solidFill>
                  <a:srgbClr val="FF0000"/>
                </a:solidFill>
              </a:rPr>
              <a:t>in</a:t>
            </a:r>
            <a:r>
              <a:rPr b="1" i="1" lang="en"/>
              <a:t> </a:t>
            </a:r>
            <a:r>
              <a:rPr b="1" i="1" lang="en">
                <a:solidFill>
                  <a:srgbClr val="FF0000"/>
                </a:solidFill>
              </a:rPr>
              <a:t>between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those two locations is removed from the board.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However this third location is </a:t>
            </a:r>
            <a:r>
              <a:rPr b="1" i="1" lang="en">
                <a:solidFill>
                  <a:srgbClr val="FF0000"/>
                </a:solidFill>
              </a:rPr>
              <a:t>not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part of the move class (nor should it be).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all Peg Games are played on rectangular boards, so "in between" means different things for different shapes.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Assuming that a move is being made on a </a:t>
            </a:r>
            <a:r>
              <a:rPr b="1" i="1" lang="en">
                <a:solidFill>
                  <a:srgbClr val="FF0000"/>
                </a:solidFill>
              </a:rPr>
              <a:t>triangular board</a:t>
            </a:r>
            <a:r>
              <a:rPr lang="en"/>
              <a:t>, how will you determine the location that is between the two end points of the move?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 with your team to try and come up with a strategy for determining the location of the "in between" peg given </a:t>
            </a:r>
            <a:r>
              <a:rPr b="1" i="1" lang="en">
                <a:solidFill>
                  <a:srgbClr val="FF0000"/>
                </a:solidFill>
              </a:rPr>
              <a:t>only</a:t>
            </a:r>
            <a:r>
              <a:rPr lang="en"/>
              <a:t> the to/from locations.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move may be horizontal or vertical.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Try experimenting with jumps to and from different locations on a board. Can you find a </a:t>
            </a:r>
            <a:r>
              <a:rPr b="1" i="1" lang="en">
                <a:solidFill>
                  <a:srgbClr val="FF0000"/>
                </a:solidFill>
              </a:rPr>
              <a:t>pattern </a:t>
            </a:r>
            <a:r>
              <a:rPr lang="en"/>
              <a:t>for the "in between" location relative to the to/from locations?</a:t>
            </a:r>
            <a:endParaRPr/>
          </a:p>
        </p:txBody>
      </p:sp>
      <p:sp>
        <p:nvSpPr>
          <p:cNvPr id="227" name="Google Shape;227;p13"/>
          <p:cNvSpPr txBox="1"/>
          <p:nvPr>
            <p:ph idx="3" type="body"/>
          </p:nvPr>
        </p:nvSpPr>
        <p:spPr>
          <a:xfrm>
            <a:off x="315425" y="4165850"/>
            <a:ext cx="3706500" cy="554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/>
              <a:t>A move in the Peg Game </a:t>
            </a:r>
            <a:r>
              <a:rPr b="1" i="1" lang="en" sz="1200">
                <a:solidFill>
                  <a:srgbClr val="FF0000"/>
                </a:solidFill>
              </a:rPr>
              <a:t>requires</a:t>
            </a:r>
            <a:r>
              <a:rPr lang="en" sz="1200">
                <a:solidFill>
                  <a:srgbClr val="FF0000"/>
                </a:solidFill>
              </a:rPr>
              <a:t> </a:t>
            </a:r>
            <a:r>
              <a:rPr lang="en" sz="1200"/>
              <a:t>that one peg "jump" over another to remove it from the board.</a:t>
            </a:r>
            <a:endParaRPr sz="1200"/>
          </a:p>
        </p:txBody>
      </p:sp>
      <p:sp>
        <p:nvSpPr>
          <p:cNvPr id="228" name="Google Shape;228;p13"/>
          <p:cNvSpPr/>
          <p:nvPr/>
        </p:nvSpPr>
        <p:spPr>
          <a:xfrm>
            <a:off x="668675" y="1251288"/>
            <a:ext cx="3152400" cy="2726100"/>
          </a:xfrm>
          <a:prstGeom prst="triangle">
            <a:avLst>
              <a:gd fmla="val 50000" name="adj"/>
            </a:avLst>
          </a:prstGeom>
          <a:solidFill>
            <a:srgbClr val="B45F06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3"/>
          <p:cNvSpPr/>
          <p:nvPr/>
        </p:nvSpPr>
        <p:spPr>
          <a:xfrm>
            <a:off x="2048075" y="3323550"/>
            <a:ext cx="393600" cy="3936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3"/>
          <p:cNvSpPr/>
          <p:nvPr/>
        </p:nvSpPr>
        <p:spPr>
          <a:xfrm>
            <a:off x="1274650" y="3323550"/>
            <a:ext cx="393600" cy="393600"/>
          </a:xfrm>
          <a:prstGeom prst="ellipse">
            <a:avLst/>
          </a:prstGeom>
          <a:solidFill>
            <a:srgbClr val="FFFF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3"/>
          <p:cNvSpPr/>
          <p:nvPr/>
        </p:nvSpPr>
        <p:spPr>
          <a:xfrm>
            <a:off x="2821500" y="3323550"/>
            <a:ext cx="393600" cy="3936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3"/>
          <p:cNvSpPr/>
          <p:nvPr/>
        </p:nvSpPr>
        <p:spPr>
          <a:xfrm>
            <a:off x="1661363" y="2637750"/>
            <a:ext cx="393600" cy="393600"/>
          </a:xfrm>
          <a:prstGeom prst="ellipse">
            <a:avLst/>
          </a:prstGeom>
          <a:solidFill>
            <a:srgbClr val="0B5394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3"/>
          <p:cNvSpPr/>
          <p:nvPr/>
        </p:nvSpPr>
        <p:spPr>
          <a:xfrm>
            <a:off x="2434788" y="2637750"/>
            <a:ext cx="393600" cy="3936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3"/>
          <p:cNvSpPr/>
          <p:nvPr/>
        </p:nvSpPr>
        <p:spPr>
          <a:xfrm>
            <a:off x="2136424" y="2034579"/>
            <a:ext cx="228600" cy="2286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3"/>
          <p:cNvSpPr txBox="1"/>
          <p:nvPr/>
        </p:nvSpPr>
        <p:spPr>
          <a:xfrm>
            <a:off x="2523725" y="1088000"/>
            <a:ext cx="84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00"/>
                </a:solidFill>
                <a:latin typeface="Amatic SC"/>
                <a:ea typeface="Amatic SC"/>
                <a:cs typeface="Amatic SC"/>
                <a:sym typeface="Amatic SC"/>
              </a:rPr>
              <a:t>TO:</a:t>
            </a:r>
            <a:endParaRPr b="0" i="0" sz="2400" u="none" cap="none" strike="noStrike">
              <a:solidFill>
                <a:srgbClr val="FFFF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00"/>
                </a:solidFill>
                <a:latin typeface="Amatic SC"/>
                <a:ea typeface="Amatic SC"/>
                <a:cs typeface="Amatic SC"/>
                <a:sym typeface="Amatic SC"/>
              </a:rPr>
              <a:t>(0, 0)</a:t>
            </a:r>
            <a:endParaRPr b="0" i="0" sz="2400" u="none" cap="none" strike="noStrike">
              <a:solidFill>
                <a:srgbClr val="FFFF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36" name="Google Shape;236;p13"/>
          <p:cNvSpPr txBox="1"/>
          <p:nvPr/>
        </p:nvSpPr>
        <p:spPr>
          <a:xfrm>
            <a:off x="268125" y="2732475"/>
            <a:ext cx="84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00"/>
                </a:solidFill>
                <a:latin typeface="Amatic SC"/>
                <a:ea typeface="Amatic SC"/>
                <a:cs typeface="Amatic SC"/>
                <a:sym typeface="Amatic SC"/>
              </a:rPr>
              <a:t>FROM:</a:t>
            </a:r>
            <a:endParaRPr b="0" i="0" sz="2400" u="none" cap="none" strike="noStrike">
              <a:solidFill>
                <a:srgbClr val="FFFF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00"/>
                </a:solidFill>
                <a:latin typeface="Amatic SC"/>
                <a:ea typeface="Amatic SC"/>
                <a:cs typeface="Amatic SC"/>
                <a:sym typeface="Amatic SC"/>
              </a:rPr>
              <a:t>(2, 0)</a:t>
            </a:r>
            <a:endParaRPr b="0" i="0" sz="2400" u="none" cap="none" strike="noStrike">
              <a:solidFill>
                <a:srgbClr val="FFFF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37" name="Google Shape;237;p13"/>
          <p:cNvSpPr txBox="1"/>
          <p:nvPr/>
        </p:nvSpPr>
        <p:spPr>
          <a:xfrm>
            <a:off x="511653" y="1485750"/>
            <a:ext cx="935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FFFF00"/>
                </a:solidFill>
                <a:latin typeface="Amatic SC"/>
                <a:ea typeface="Amatic SC"/>
                <a:cs typeface="Amatic SC"/>
                <a:sym typeface="Amatic SC"/>
              </a:rPr>
              <a:t>BETWEEN:</a:t>
            </a:r>
            <a:endParaRPr b="0" i="0" sz="2300" u="none" cap="none" strike="noStrike">
              <a:solidFill>
                <a:srgbClr val="FFFF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FFFF00"/>
                </a:solidFill>
                <a:latin typeface="Amatic SC"/>
                <a:ea typeface="Amatic SC"/>
                <a:cs typeface="Amatic SC"/>
                <a:sym typeface="Amatic SC"/>
              </a:rPr>
              <a:t>(1, 0)</a:t>
            </a:r>
            <a:endParaRPr b="0" i="0" sz="2300" u="none" cap="none" strike="noStrike">
              <a:solidFill>
                <a:srgbClr val="FFFF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238" name="Google Shape;238;p13"/>
          <p:cNvCxnSpPr/>
          <p:nvPr/>
        </p:nvCxnSpPr>
        <p:spPr>
          <a:xfrm flipH="1" rot="10800000">
            <a:off x="1445975" y="2117975"/>
            <a:ext cx="824700" cy="14175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9" name="Google Shape;239;p13"/>
          <p:cNvSpPr/>
          <p:nvPr/>
        </p:nvSpPr>
        <p:spPr>
          <a:xfrm>
            <a:off x="974000" y="3031173"/>
            <a:ext cx="366475" cy="292377"/>
          </a:xfrm>
          <a:custGeom>
            <a:rect b="b" l="l" r="r" t="t"/>
            <a:pathLst>
              <a:path extrusionOk="0" h="9114" w="14659">
                <a:moveTo>
                  <a:pt x="0" y="1913"/>
                </a:moveTo>
                <a:cubicBezTo>
                  <a:pt x="1929" y="1656"/>
                  <a:pt x="9130" y="-830"/>
                  <a:pt x="11573" y="370"/>
                </a:cubicBezTo>
                <a:cubicBezTo>
                  <a:pt x="14016" y="1570"/>
                  <a:pt x="14145" y="7657"/>
                  <a:pt x="14659" y="9114"/>
                </a:cubicBezTo>
              </a:path>
            </a:pathLst>
          </a:cu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3"/>
          <p:cNvSpPr/>
          <p:nvPr/>
        </p:nvSpPr>
        <p:spPr>
          <a:xfrm>
            <a:off x="1275225" y="1987977"/>
            <a:ext cx="437200" cy="634525"/>
          </a:xfrm>
          <a:custGeom>
            <a:rect b="b" l="l" r="r" t="t"/>
            <a:pathLst>
              <a:path extrusionOk="0" h="25381" w="17488">
                <a:moveTo>
                  <a:pt x="0" y="1464"/>
                </a:moveTo>
                <a:cubicBezTo>
                  <a:pt x="1415" y="1550"/>
                  <a:pt x="5572" y="-2008"/>
                  <a:pt x="8487" y="1978"/>
                </a:cubicBezTo>
                <a:cubicBezTo>
                  <a:pt x="11402" y="5964"/>
                  <a:pt x="15988" y="21481"/>
                  <a:pt x="17488" y="25381"/>
                </a:cubicBezTo>
              </a:path>
            </a:pathLst>
          </a:cu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"/>
          <p:cNvSpPr/>
          <p:nvPr/>
        </p:nvSpPr>
        <p:spPr>
          <a:xfrm>
            <a:off x="2245274" y="1484513"/>
            <a:ext cx="534425" cy="475775"/>
          </a:xfrm>
          <a:custGeom>
            <a:rect b="b" l="l" r="r" t="t"/>
            <a:pathLst>
              <a:path extrusionOk="0" h="19031" w="21377">
                <a:moveTo>
                  <a:pt x="21377" y="0"/>
                </a:moveTo>
                <a:cubicBezTo>
                  <a:pt x="18248" y="729"/>
                  <a:pt x="6162" y="1200"/>
                  <a:pt x="2604" y="4372"/>
                </a:cubicBezTo>
                <a:cubicBezTo>
                  <a:pt x="-953" y="7544"/>
                  <a:pt x="461" y="16588"/>
                  <a:pt x="32" y="19031"/>
                </a:cubicBezTo>
              </a:path>
            </a:pathLst>
          </a:cu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 txBox="1"/>
          <p:nvPr>
            <p:ph idx="12" type="sldNum"/>
          </p:nvPr>
        </p:nvSpPr>
        <p:spPr>
          <a:xfrm>
            <a:off x="90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14"/>
          <p:cNvSpPr txBox="1"/>
          <p:nvPr>
            <p:ph type="title"/>
          </p:nvPr>
        </p:nvSpPr>
        <p:spPr>
          <a:xfrm>
            <a:off x="5264725" y="500925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Meeting Times</a:t>
            </a:r>
            <a:endParaRPr/>
          </a:p>
        </p:txBody>
      </p:sp>
      <p:sp>
        <p:nvSpPr>
          <p:cNvPr id="248" name="Google Shape;248;p14"/>
          <p:cNvSpPr txBox="1"/>
          <p:nvPr>
            <p:ph idx="2" type="body"/>
          </p:nvPr>
        </p:nvSpPr>
        <p:spPr>
          <a:xfrm>
            <a:off x="5192225" y="1286175"/>
            <a:ext cx="3706500" cy="3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This part of the project is due </a:t>
            </a:r>
            <a:r>
              <a:rPr b="1" i="1" lang="en">
                <a:solidFill>
                  <a:srgbClr val="EA9999"/>
                </a:solidFill>
              </a:rPr>
              <a:t>Monday April 5</a:t>
            </a:r>
            <a:r>
              <a:rPr b="1" baseline="30000" i="1" lang="en">
                <a:solidFill>
                  <a:srgbClr val="EA9999"/>
                </a:solidFill>
              </a:rPr>
              <a:t>th</a:t>
            </a:r>
            <a:r>
              <a:rPr b="1" i="1" lang="en">
                <a:solidFill>
                  <a:srgbClr val="EA9999"/>
                </a:solidFill>
              </a:rPr>
              <a:t>, 2021</a:t>
            </a:r>
            <a:r>
              <a:rPr lang="en"/>
              <a:t> at the start of class.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/>
              <a:t>You should plan to</a:t>
            </a:r>
            <a:r>
              <a:rPr lang="en">
                <a:solidFill>
                  <a:srgbClr val="EA9999"/>
                </a:solidFill>
              </a:rPr>
              <a:t> </a:t>
            </a:r>
            <a:r>
              <a:rPr b="1" i="1" lang="en">
                <a:solidFill>
                  <a:srgbClr val="EA9999"/>
                </a:solidFill>
              </a:rPr>
              <a:t>work together</a:t>
            </a:r>
            <a:r>
              <a:rPr lang="en">
                <a:solidFill>
                  <a:srgbClr val="EA9999"/>
                </a:solidFill>
              </a:rPr>
              <a:t> </a:t>
            </a:r>
            <a:r>
              <a:rPr lang="en"/>
              <a:t>with your team as much as you can, even if that means setting up a remote meeting using Zoom or Discord.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/>
              <a:t>Use the table to the left to plan </a:t>
            </a:r>
            <a:r>
              <a:rPr b="1" i="1" lang="en">
                <a:solidFill>
                  <a:srgbClr val="EA9999"/>
                </a:solidFill>
              </a:rPr>
              <a:t>at least 1 out of class meeting</a:t>
            </a:r>
            <a:r>
              <a:rPr lang="en">
                <a:solidFill>
                  <a:srgbClr val="EA9999"/>
                </a:solidFill>
              </a:rPr>
              <a:t> </a:t>
            </a:r>
            <a:r>
              <a:rPr lang="en"/>
              <a:t>over the course of this part of the project. The meeting should be at least </a:t>
            </a:r>
            <a:r>
              <a:rPr b="1" i="1" lang="en">
                <a:solidFill>
                  <a:srgbClr val="EA9999"/>
                </a:solidFill>
              </a:rPr>
              <a:t>1 hour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/>
              <a:t>An example has been provided. You should delete it.</a:t>
            </a:r>
            <a:endParaRPr/>
          </a:p>
        </p:txBody>
      </p:sp>
      <p:graphicFrame>
        <p:nvGraphicFramePr>
          <p:cNvPr id="249" name="Google Shape;249;p14"/>
          <p:cNvGraphicFramePr/>
          <p:nvPr/>
        </p:nvGraphicFramePr>
        <p:xfrm>
          <a:off x="234075" y="34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{71E3C13D-A286-433B-AEE4-85672FC6A05A}</a:tableStyleId>
              </a:tblPr>
              <a:tblGrid>
                <a:gridCol w="1470450"/>
                <a:gridCol w="1470450"/>
                <a:gridCol w="14704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Date/Time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Location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Area of Focus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</a:tr>
              <a:tr h="98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4/03@1:00PM</a:t>
                      </a:r>
                      <a:endParaRPr sz="1400" u="none" cap="none" strike="noStrike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Discord</a:t>
                      </a:r>
                      <a:endParaRPr sz="1400" u="none" cap="none" strike="noStrike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board reader</a:t>
                      </a:r>
                      <a:endParaRPr sz="1400" u="none" cap="none" strike="noStrike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Cam is sick today</a:t>
                      </a:r>
                      <a:endParaRPr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4/2/21</a:t>
                      </a:r>
                      <a:endParaRPr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If You Made it This Far...</a:t>
            </a:r>
            <a:endParaRPr/>
          </a:p>
        </p:txBody>
      </p:sp>
      <p:pic>
        <p:nvPicPr>
          <p:cNvPr id="256" name="Google Shape;25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137550" y="1507875"/>
            <a:ext cx="3421251" cy="342125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7" name="Google Shape;257;p15"/>
          <p:cNvSpPr txBox="1"/>
          <p:nvPr>
            <p:ph idx="4294967295" type="body"/>
          </p:nvPr>
        </p:nvSpPr>
        <p:spPr>
          <a:xfrm>
            <a:off x="193751" y="1507421"/>
            <a:ext cx="4775700" cy="7389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team is off to a good start, but you are </a:t>
            </a:r>
            <a:r>
              <a:rPr b="1" i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quite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finished with </a:t>
            </a:r>
            <a:r>
              <a:rPr b="1" i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Part 3</a:t>
            </a:r>
            <a:r>
              <a:rPr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the Project yet. Remember that this part of the project is due on </a:t>
            </a:r>
            <a:r>
              <a:rPr b="1" i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Monday April 5</a:t>
            </a:r>
            <a:r>
              <a:rPr b="1" baseline="30000" i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1" i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2021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5"/>
          <p:cNvSpPr txBox="1"/>
          <p:nvPr>
            <p:ph idx="4294967295" type="body"/>
          </p:nvPr>
        </p:nvSpPr>
        <p:spPr>
          <a:xfrm>
            <a:off x="193751" y="2530673"/>
            <a:ext cx="4775700" cy="7389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still need to fully implement the </a:t>
            </a:r>
            <a:r>
              <a:rPr b="1" i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triangular peg game</a:t>
            </a:r>
            <a:r>
              <a:rPr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verify that it works with your existing </a:t>
            </a:r>
            <a:r>
              <a:rPr b="1" i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command line interface</a:t>
            </a:r>
            <a:r>
              <a:rPr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backtracking configuration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5"/>
          <p:cNvSpPr txBox="1"/>
          <p:nvPr>
            <p:ph idx="4294967295" type="body"/>
          </p:nvPr>
        </p:nvSpPr>
        <p:spPr>
          <a:xfrm>
            <a:off x="193751" y="3553918"/>
            <a:ext cx="4775700" cy="554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have time remaining in class, you should begin reading the full project description, which you will find on MyCourses.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5"/>
          <p:cNvSpPr/>
          <p:nvPr/>
        </p:nvSpPr>
        <p:spPr>
          <a:xfrm>
            <a:off x="6190150" y="4371625"/>
            <a:ext cx="1487400" cy="393600"/>
          </a:xfrm>
          <a:prstGeom prst="wedgeRoundRectCallout">
            <a:avLst>
              <a:gd fmla="val -68517" name="adj1"/>
              <a:gd fmla="val -135467" name="adj2"/>
              <a:gd fmla="val 0" name="adj3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again...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Problem Solving Team Members</a:t>
            </a:r>
            <a:endParaRPr/>
          </a:p>
        </p:txBody>
      </p:sp>
      <p:sp>
        <p:nvSpPr>
          <p:cNvPr id="79" name="Google Shape;79;p2"/>
          <p:cNvSpPr txBox="1"/>
          <p:nvPr>
            <p:ph idx="1" type="body"/>
          </p:nvPr>
        </p:nvSpPr>
        <p:spPr>
          <a:xfrm>
            <a:off x="311700" y="3182100"/>
            <a:ext cx="39999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Record the name of each of your problem solving team members here.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/>
              <a:t>Do not forget to </a:t>
            </a:r>
            <a:r>
              <a:rPr b="1" i="1" lang="en">
                <a:solidFill>
                  <a:srgbClr val="FF0000"/>
                </a:solidFill>
              </a:rPr>
              <a:t>add every team member’s name</a:t>
            </a:r>
            <a:r>
              <a:rPr lang="en"/>
              <a:t>! Your instructor (or course assistant) may or may not use this to determine whether or not you participated in the problem solving session.</a:t>
            </a:r>
            <a:endParaRPr/>
          </a:p>
        </p:txBody>
      </p:sp>
      <p:sp>
        <p:nvSpPr>
          <p:cNvPr id="80" name="Google Shape;8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1" name="Google Shape;81;p2"/>
          <p:cNvGraphicFramePr/>
          <p:nvPr/>
        </p:nvGraphicFramePr>
        <p:xfrm>
          <a:off x="4665300" y="144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{71E3C13D-A286-433B-AEE4-85672FC6A05A}</a:tableStyleId>
              </a:tblPr>
              <a:tblGrid>
                <a:gridCol w="3999900"/>
              </a:tblGrid>
              <a:tr h="57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Quinn Trafas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Joseph Casale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2" name="Google Shape;82;p2"/>
          <p:cNvPicPr preferRelativeResize="0"/>
          <p:nvPr/>
        </p:nvPicPr>
        <p:blipFill rotWithShape="1">
          <a:blip r:embed="rId3">
            <a:alphaModFix/>
          </a:blip>
          <a:srcRect b="11851" l="0" r="0" t="24189"/>
          <a:stretch/>
        </p:blipFill>
        <p:spPr>
          <a:xfrm>
            <a:off x="331482" y="1445225"/>
            <a:ext cx="3827715" cy="1730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The Peg Game Part 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8" name="Google Shape;88;p3"/>
          <p:cNvSpPr txBox="1"/>
          <p:nvPr>
            <p:ph idx="1" type="body"/>
          </p:nvPr>
        </p:nvSpPr>
        <p:spPr>
          <a:xfrm>
            <a:off x="297900" y="1429500"/>
            <a:ext cx="4226100" cy="3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 the </a:t>
            </a:r>
            <a:r>
              <a:rPr b="1" i="1" lang="en">
                <a:solidFill>
                  <a:srgbClr val="FF0000"/>
                </a:solidFill>
              </a:rPr>
              <a:t>third </a:t>
            </a:r>
            <a:r>
              <a:rPr lang="en"/>
              <a:t>part of a </a:t>
            </a:r>
            <a:r>
              <a:rPr b="1" i="1" lang="en">
                <a:solidFill>
                  <a:srgbClr val="FF0000"/>
                </a:solidFill>
              </a:rPr>
              <a:t>three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part project.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part is due on </a:t>
            </a:r>
            <a:r>
              <a:rPr b="1" i="1" lang="en">
                <a:solidFill>
                  <a:srgbClr val="FF0000"/>
                </a:solidFill>
              </a:rPr>
              <a:t>Monday April 5</a:t>
            </a:r>
            <a:r>
              <a:rPr b="1" baseline="30000" i="1" lang="en">
                <a:solidFill>
                  <a:srgbClr val="FF0000"/>
                </a:solidFill>
              </a:rPr>
              <a:t>th</a:t>
            </a:r>
            <a:r>
              <a:rPr b="1" i="1" lang="en">
                <a:solidFill>
                  <a:srgbClr val="FF0000"/>
                </a:solidFill>
              </a:rPr>
              <a:t>, 2021</a:t>
            </a:r>
            <a:r>
              <a:rPr lang="en"/>
              <a:t>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this part of the project, you will primarily be focused on creating a </a:t>
            </a:r>
            <a:r>
              <a:rPr b="1" i="1" lang="en">
                <a:solidFill>
                  <a:srgbClr val="FF0000"/>
                </a:solidFill>
              </a:rPr>
              <a:t>triangular peg game</a:t>
            </a:r>
            <a:r>
              <a:rPr lang="en"/>
              <a:t> that will be played on board in the shape of an isosceles triangle.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Moves can be made </a:t>
            </a:r>
            <a:r>
              <a:rPr b="1" i="1" lang="en">
                <a:solidFill>
                  <a:srgbClr val="FF0000"/>
                </a:solidFill>
              </a:rPr>
              <a:t>up</a:t>
            </a:r>
            <a:r>
              <a:rPr lang="en"/>
              <a:t>, </a:t>
            </a:r>
            <a:r>
              <a:rPr b="1" i="1" lang="en">
                <a:solidFill>
                  <a:srgbClr val="FF0000"/>
                </a:solidFill>
              </a:rPr>
              <a:t>down</a:t>
            </a:r>
            <a:r>
              <a:rPr lang="en"/>
              <a:t>, or </a:t>
            </a:r>
            <a:r>
              <a:rPr b="1" i="1" lang="en">
                <a:solidFill>
                  <a:srgbClr val="FF0000"/>
                </a:solidFill>
              </a:rPr>
              <a:t>horizontally</a:t>
            </a:r>
            <a:r>
              <a:rPr lang="en"/>
              <a:t>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Vertical moves are made at an angle.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means that, if you carefully implemented parts 1 and 2 of the project using only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PegGame</a:t>
            </a:r>
            <a:r>
              <a:rPr lang="en"/>
              <a:t> interface, you should be able to play a triangular game without modifying your </a:t>
            </a:r>
            <a:r>
              <a:rPr b="1" i="1" lang="en">
                <a:solidFill>
                  <a:srgbClr val="FF0000"/>
                </a:solidFill>
              </a:rPr>
              <a:t>command line interface</a:t>
            </a:r>
            <a:r>
              <a:rPr lang="en"/>
              <a:t> or your </a:t>
            </a:r>
            <a:r>
              <a:rPr b="1" i="1" lang="en">
                <a:solidFill>
                  <a:srgbClr val="FF0000"/>
                </a:solidFill>
              </a:rPr>
              <a:t>backtracking configuration</a:t>
            </a:r>
            <a:r>
              <a:rPr lang="en"/>
              <a:t>.</a:t>
            </a:r>
            <a:endParaRPr/>
          </a:p>
        </p:txBody>
      </p:sp>
      <p:sp>
        <p:nvSpPr>
          <p:cNvPr id="89" name="Google Shape;8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3"/>
          <p:cNvSpPr txBox="1"/>
          <p:nvPr>
            <p:ph idx="4294967295" type="body"/>
          </p:nvPr>
        </p:nvSpPr>
        <p:spPr>
          <a:xfrm>
            <a:off x="4758000" y="3940675"/>
            <a:ext cx="4283700" cy="7389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solidFill>
                  <a:srgbClr val="000000"/>
                </a:solidFill>
              </a:rPr>
              <a:t>A triangular board includes a specific number of </a:t>
            </a:r>
            <a:r>
              <a:rPr b="1" i="1" lang="en" sz="1200">
                <a:solidFill>
                  <a:srgbClr val="FF0000"/>
                </a:solidFill>
              </a:rPr>
              <a:t>rows</a:t>
            </a:r>
            <a:r>
              <a:rPr lang="en" sz="1200">
                <a:solidFill>
                  <a:srgbClr val="000000"/>
                </a:solidFill>
              </a:rPr>
              <a:t>. Each row has one additional column than the previous row. The bottom row has columns equal to the height of the board.</a:t>
            </a:r>
            <a:endParaRPr/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2200" y="1353225"/>
            <a:ext cx="2904041" cy="251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>
            <p:ph type="title"/>
          </p:nvPr>
        </p:nvSpPr>
        <p:spPr>
          <a:xfrm>
            <a:off x="5192225" y="272325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Pair Programming</a:t>
            </a:r>
            <a:endParaRPr/>
          </a:p>
        </p:txBody>
      </p:sp>
      <p:sp>
        <p:nvSpPr>
          <p:cNvPr id="97" name="Google Shape;97;p4"/>
          <p:cNvSpPr txBox="1"/>
          <p:nvPr>
            <p:ph idx="12" type="sldNum"/>
          </p:nvPr>
        </p:nvSpPr>
        <p:spPr>
          <a:xfrm>
            <a:off x="90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4"/>
          <p:cNvSpPr txBox="1"/>
          <p:nvPr>
            <p:ph idx="1" type="body"/>
          </p:nvPr>
        </p:nvSpPr>
        <p:spPr>
          <a:xfrm>
            <a:off x="301275" y="119925"/>
            <a:ext cx="4443000" cy="46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i="1" lang="en" u="sng">
                <a:solidFill>
                  <a:srgbClr val="4A86E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Pair programming</a:t>
            </a:r>
            <a:r>
              <a:rPr lang="en"/>
              <a:t> is a technique during which two developers collaborate to solve a software problem by writing code together.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developer takes on the role of </a:t>
            </a:r>
            <a:r>
              <a:rPr b="1" i="1" lang="en">
                <a:solidFill>
                  <a:srgbClr val="FF0000"/>
                </a:solidFill>
              </a:rPr>
              <a:t>the driver</a:t>
            </a:r>
            <a:r>
              <a:rPr lang="en"/>
              <a:t>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Shares their screen.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Is actively writing code.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other developer(s) takes on the role of </a:t>
            </a:r>
            <a:r>
              <a:rPr b="1" i="1" lang="en">
                <a:solidFill>
                  <a:srgbClr val="FF0000"/>
                </a:solidFill>
              </a:rPr>
              <a:t>the navigator</a:t>
            </a:r>
            <a:r>
              <a:rPr lang="en"/>
              <a:t>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Watches while the driver codes.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Takes notes.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Asks questions.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Points out potential errors.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Makes suggestions for improvements.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driver and navigator regularly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b="1" i="1" lang="en">
                <a:solidFill>
                  <a:srgbClr val="FF0000"/>
                </a:solidFill>
              </a:rPr>
              <a:t>switch roles</a:t>
            </a:r>
            <a:r>
              <a:rPr lang="en"/>
              <a:t>, e.g. every </a:t>
            </a:r>
            <a:r>
              <a:rPr b="1" i="1" lang="en">
                <a:solidFill>
                  <a:srgbClr val="FF0000"/>
                </a:solidFill>
              </a:rPr>
              <a:t>10-20 minutes</a:t>
            </a:r>
            <a:r>
              <a:rPr lang="en"/>
              <a:t>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Set a timer!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i="1" lang="en">
                <a:solidFill>
                  <a:srgbClr val="FF0000"/>
                </a:solidFill>
              </a:rPr>
              <a:t>Push your code!</a:t>
            </a:r>
            <a:endParaRPr b="1" i="1">
              <a:solidFill>
                <a:srgbClr val="FF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the rest of today's problem solving session, you and your team will practice pair programming with </a:t>
            </a:r>
            <a:r>
              <a:rPr b="1" i="1" lang="en">
                <a:solidFill>
                  <a:srgbClr val="FF0000"/>
                </a:solidFill>
              </a:rPr>
              <a:t>one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team member acting as the driver and the </a:t>
            </a:r>
            <a:r>
              <a:rPr b="1" i="1" lang="en">
                <a:solidFill>
                  <a:srgbClr val="FF0000"/>
                </a:solidFill>
              </a:rPr>
              <a:t>remaining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team members acting as the navigators.</a:t>
            </a:r>
            <a:endParaRPr/>
          </a:p>
        </p:txBody>
      </p:sp>
      <p:pic>
        <p:nvPicPr>
          <p:cNvPr id="99" name="Google Shape;9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9700" y="1411346"/>
            <a:ext cx="3091550" cy="7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4"/>
          <p:cNvPicPr preferRelativeResize="0"/>
          <p:nvPr/>
        </p:nvPicPr>
        <p:blipFill rotWithShape="1">
          <a:blip r:embed="rId5">
            <a:alphaModFix/>
          </a:blip>
          <a:srcRect b="29901" l="0" r="0" t="28981"/>
          <a:stretch/>
        </p:blipFill>
        <p:spPr>
          <a:xfrm>
            <a:off x="5099263" y="2468797"/>
            <a:ext cx="3892425" cy="106693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4"/>
          <p:cNvSpPr txBox="1"/>
          <p:nvPr>
            <p:ph idx="3" type="body"/>
          </p:nvPr>
        </p:nvSpPr>
        <p:spPr>
          <a:xfrm>
            <a:off x="5192225" y="3608125"/>
            <a:ext cx="3706500" cy="7389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/>
              <a:t>When you are the driver, you should be using Zoom or Discord to </a:t>
            </a:r>
            <a:r>
              <a:rPr b="1" i="1" lang="en" sz="1200">
                <a:solidFill>
                  <a:srgbClr val="FF0000"/>
                </a:solidFill>
              </a:rPr>
              <a:t>share your screen</a:t>
            </a:r>
            <a:r>
              <a:rPr lang="en" sz="1200"/>
              <a:t>. Be sure to </a:t>
            </a:r>
            <a:r>
              <a:rPr b="1" i="1" lang="en" sz="1200">
                <a:solidFill>
                  <a:srgbClr val="FF0000"/>
                </a:solidFill>
              </a:rPr>
              <a:t>push your code</a:t>
            </a:r>
            <a:r>
              <a:rPr lang="en" sz="1200"/>
              <a:t> and </a:t>
            </a:r>
            <a:r>
              <a:rPr b="1" i="1" lang="en" sz="1200">
                <a:solidFill>
                  <a:srgbClr val="FF0000"/>
                </a:solidFill>
              </a:rPr>
              <a:t>switch roles</a:t>
            </a:r>
            <a:r>
              <a:rPr lang="en" sz="1200"/>
              <a:t> every 10-20 minutes!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84453"/>
            <a:ext cx="7745376" cy="334107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 Partial Design</a:t>
            </a:r>
            <a:endParaRPr/>
          </a:p>
        </p:txBody>
      </p:sp>
      <p:sp>
        <p:nvSpPr>
          <p:cNvPr id="108" name="Google Shape;10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5"/>
          <p:cNvSpPr txBox="1"/>
          <p:nvPr>
            <p:ph idx="4294967295" type="body"/>
          </p:nvPr>
        </p:nvSpPr>
        <p:spPr>
          <a:xfrm>
            <a:off x="5302824" y="1369950"/>
            <a:ext cx="3529500" cy="554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base design should not change in this part of the project. Refer to this UML as needed.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311725" y="43725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Ragged Arrays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492275" y="119925"/>
            <a:ext cx="4166400" cy="4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should recall that a </a:t>
            </a:r>
            <a:r>
              <a:rPr b="1" i="1" lang="en">
                <a:solidFill>
                  <a:srgbClr val="FF0000"/>
                </a:solidFill>
              </a:rPr>
              <a:t>two dimensional array</a:t>
            </a:r>
            <a:r>
              <a:rPr lang="en"/>
              <a:t> is really an </a:t>
            </a:r>
            <a:r>
              <a:rPr b="1" i="1" lang="en">
                <a:solidFill>
                  <a:srgbClr val="FF0000"/>
                </a:solidFill>
              </a:rPr>
              <a:t>array of arrays</a:t>
            </a:r>
            <a:r>
              <a:rPr lang="en"/>
              <a:t>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Each element in the </a:t>
            </a:r>
            <a:r>
              <a:rPr b="1" i="1" lang="en">
                <a:solidFill>
                  <a:srgbClr val="FF0000"/>
                </a:solidFill>
              </a:rPr>
              <a:t>first dimension</a:t>
            </a:r>
            <a:r>
              <a:rPr lang="en"/>
              <a:t> is a reference to </a:t>
            </a:r>
            <a:r>
              <a:rPr b="1" i="1" lang="en">
                <a:solidFill>
                  <a:srgbClr val="FF0000"/>
                </a:solidFill>
              </a:rPr>
              <a:t>another array</a:t>
            </a:r>
            <a:r>
              <a:rPr lang="en"/>
              <a:t>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While 2D arrays are convenient for creating tables, where every </a:t>
            </a:r>
            <a:r>
              <a:rPr b="1" i="1" lang="en">
                <a:solidFill>
                  <a:srgbClr val="FF0000"/>
                </a:solidFill>
              </a:rPr>
              <a:t>row</a:t>
            </a:r>
            <a:r>
              <a:rPr b="1" lang="en"/>
              <a:t> </a:t>
            </a:r>
            <a:r>
              <a:rPr lang="en"/>
              <a:t>has the same number of </a:t>
            </a:r>
            <a:r>
              <a:rPr b="1" i="1" lang="en">
                <a:solidFill>
                  <a:srgbClr val="FF0000"/>
                </a:solidFill>
              </a:rPr>
              <a:t>columns</a:t>
            </a:r>
            <a:r>
              <a:rPr lang="en"/>
              <a:t>, this is not required!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Each row may have a variable number of columns.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stacked on top of each other, the rows create a </a:t>
            </a:r>
            <a:r>
              <a:rPr b="1" i="1" lang="en">
                <a:solidFill>
                  <a:srgbClr val="FF0000"/>
                </a:solidFill>
              </a:rPr>
              <a:t>ragged</a:t>
            </a:r>
            <a:r>
              <a:rPr lang="en"/>
              <a:t> edge.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Such an array can be created by specifying only the size of the </a:t>
            </a:r>
            <a:r>
              <a:rPr b="1" i="1" lang="en">
                <a:solidFill>
                  <a:srgbClr val="FF0000"/>
                </a:solidFill>
              </a:rPr>
              <a:t>first dimension</a:t>
            </a:r>
            <a:r>
              <a:rPr lang="en"/>
              <a:t>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int[][] x = new int[5][];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row can then be initialized separately.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x[0] = new int[3];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x[2] = new int[4];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Care must be taken when accessing individual elements because the </a:t>
            </a:r>
            <a:r>
              <a:rPr b="1" i="1" lang="en">
                <a:solidFill>
                  <a:srgbClr val="FF0000"/>
                </a:solidFill>
              </a:rPr>
              <a:t>length</a:t>
            </a:r>
            <a:r>
              <a:rPr lang="en"/>
              <a:t> of each row is potentially different.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 rowLength = x[2].length;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6"/>
          <p:cNvSpPr txBox="1"/>
          <p:nvPr>
            <p:ph idx="3" type="body"/>
          </p:nvPr>
        </p:nvSpPr>
        <p:spPr>
          <a:xfrm>
            <a:off x="315425" y="4470650"/>
            <a:ext cx="3706500" cy="581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/>
              <a:t>Each index in the first dimension of a 2D array is a reference to another array.</a:t>
            </a:r>
            <a:endParaRPr sz="1200"/>
          </a:p>
        </p:txBody>
      </p:sp>
      <p:graphicFrame>
        <p:nvGraphicFramePr>
          <p:cNvPr id="118" name="Google Shape;118;p6"/>
          <p:cNvGraphicFramePr/>
          <p:nvPr/>
        </p:nvGraphicFramePr>
        <p:xfrm>
          <a:off x="462500" y="158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{71E3C13D-A286-433B-AEE4-85672FC6A05A}</a:tableStyleId>
              </a:tblPr>
              <a:tblGrid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" name="Google Shape;119;p6"/>
          <p:cNvGraphicFramePr/>
          <p:nvPr/>
        </p:nvGraphicFramePr>
        <p:xfrm>
          <a:off x="1860275" y="88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{71E3C13D-A286-433B-AEE4-85672FC6A05A}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0" name="Google Shape;120;p6"/>
          <p:cNvGraphicFramePr/>
          <p:nvPr/>
        </p:nvGraphicFramePr>
        <p:xfrm>
          <a:off x="1860275" y="172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{71E3C13D-A286-433B-AEE4-85672FC6A05A}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1" name="Google Shape;121;p6"/>
          <p:cNvGraphicFramePr/>
          <p:nvPr/>
        </p:nvGraphicFramePr>
        <p:xfrm>
          <a:off x="1860275" y="263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{71E3C13D-A286-433B-AEE4-85672FC6A05A}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2" name="Google Shape;122;p6"/>
          <p:cNvGraphicFramePr/>
          <p:nvPr/>
        </p:nvGraphicFramePr>
        <p:xfrm>
          <a:off x="1860275" y="355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{71E3C13D-A286-433B-AEE4-85672FC6A05A}</a:tableStyleId>
              </a:tblPr>
              <a:tblGrid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3" name="Google Shape;123;p6"/>
          <p:cNvSpPr/>
          <p:nvPr/>
        </p:nvSpPr>
        <p:spPr>
          <a:xfrm>
            <a:off x="1035200" y="1073975"/>
            <a:ext cx="835839" cy="726523"/>
          </a:xfrm>
          <a:custGeom>
            <a:rect b="b" l="l" r="r" t="t"/>
            <a:pathLst>
              <a:path extrusionOk="0" h="30090" w="34976">
                <a:moveTo>
                  <a:pt x="0" y="30090"/>
                </a:moveTo>
                <a:cubicBezTo>
                  <a:pt x="2958" y="27604"/>
                  <a:pt x="16416" y="19846"/>
                  <a:pt x="17745" y="15174"/>
                </a:cubicBezTo>
                <a:cubicBezTo>
                  <a:pt x="19074" y="10502"/>
                  <a:pt x="5101" y="4587"/>
                  <a:pt x="7973" y="2058"/>
                </a:cubicBezTo>
                <a:cubicBezTo>
                  <a:pt x="10845" y="-471"/>
                  <a:pt x="30476" y="343"/>
                  <a:pt x="34976" y="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"/>
          <p:cNvSpPr/>
          <p:nvPr/>
        </p:nvSpPr>
        <p:spPr>
          <a:xfrm>
            <a:off x="1048075" y="2957800"/>
            <a:ext cx="803675" cy="784375"/>
          </a:xfrm>
          <a:custGeom>
            <a:rect b="b" l="l" r="r" t="t"/>
            <a:pathLst>
              <a:path extrusionOk="0" h="31375" w="32147">
                <a:moveTo>
                  <a:pt x="0" y="0"/>
                </a:moveTo>
                <a:cubicBezTo>
                  <a:pt x="2743" y="1543"/>
                  <a:pt x="16202" y="4758"/>
                  <a:pt x="16459" y="9258"/>
                </a:cubicBezTo>
                <a:cubicBezTo>
                  <a:pt x="16716" y="13759"/>
                  <a:pt x="-1072" y="23317"/>
                  <a:pt x="1543" y="27003"/>
                </a:cubicBezTo>
                <a:cubicBezTo>
                  <a:pt x="4158" y="30689"/>
                  <a:pt x="27046" y="30646"/>
                  <a:pt x="32147" y="31375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"/>
          <p:cNvSpPr/>
          <p:nvPr/>
        </p:nvSpPr>
        <p:spPr>
          <a:xfrm>
            <a:off x="1080225" y="1864317"/>
            <a:ext cx="771525" cy="392675"/>
          </a:xfrm>
          <a:custGeom>
            <a:rect b="b" l="l" r="r" t="t"/>
            <a:pathLst>
              <a:path extrusionOk="0" h="15707" w="30861">
                <a:moveTo>
                  <a:pt x="0" y="15707"/>
                </a:moveTo>
                <a:cubicBezTo>
                  <a:pt x="1972" y="13221"/>
                  <a:pt x="6687" y="3062"/>
                  <a:pt x="11830" y="790"/>
                </a:cubicBezTo>
                <a:cubicBezTo>
                  <a:pt x="16974" y="-1482"/>
                  <a:pt x="27689" y="1862"/>
                  <a:pt x="30861" y="2076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"/>
          <p:cNvSpPr/>
          <p:nvPr/>
        </p:nvSpPr>
        <p:spPr>
          <a:xfrm>
            <a:off x="1099500" y="2546300"/>
            <a:ext cx="771550" cy="339100"/>
          </a:xfrm>
          <a:custGeom>
            <a:rect b="b" l="l" r="r" t="t"/>
            <a:pathLst>
              <a:path extrusionOk="0" h="13564" w="33433">
                <a:moveTo>
                  <a:pt x="0" y="0"/>
                </a:moveTo>
                <a:cubicBezTo>
                  <a:pt x="2829" y="2143"/>
                  <a:pt x="11402" y="10887"/>
                  <a:pt x="16974" y="12859"/>
                </a:cubicBezTo>
                <a:cubicBezTo>
                  <a:pt x="22546" y="14831"/>
                  <a:pt x="30690" y="12002"/>
                  <a:pt x="33433" y="11831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"/>
          <p:cNvSpPr/>
          <p:nvPr/>
        </p:nvSpPr>
        <p:spPr>
          <a:xfrm>
            <a:off x="2308225" y="720375"/>
            <a:ext cx="1658775" cy="3632600"/>
          </a:xfrm>
          <a:custGeom>
            <a:rect b="b" l="l" r="r" t="t"/>
            <a:pathLst>
              <a:path extrusionOk="0" h="145304" w="66351">
                <a:moveTo>
                  <a:pt x="17488" y="0"/>
                </a:moveTo>
                <a:lnTo>
                  <a:pt x="34976" y="0"/>
                </a:lnTo>
                <a:lnTo>
                  <a:pt x="34976" y="29318"/>
                </a:lnTo>
                <a:lnTo>
                  <a:pt x="66351" y="29318"/>
                </a:lnTo>
                <a:lnTo>
                  <a:pt x="66351" y="76124"/>
                </a:lnTo>
                <a:lnTo>
                  <a:pt x="47834" y="76124"/>
                </a:lnTo>
                <a:lnTo>
                  <a:pt x="47834" y="110071"/>
                </a:lnTo>
                <a:lnTo>
                  <a:pt x="20317" y="110071"/>
                </a:lnTo>
                <a:lnTo>
                  <a:pt x="20317" y="145304"/>
                </a:lnTo>
                <a:lnTo>
                  <a:pt x="0" y="145304"/>
                </a:lnTo>
              </a:path>
            </a:pathLst>
          </a:cu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6"/>
          <p:cNvSpPr txBox="1"/>
          <p:nvPr/>
        </p:nvSpPr>
        <p:spPr>
          <a:xfrm>
            <a:off x="2919025" y="3549300"/>
            <a:ext cx="11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0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Ragged Edge</a:t>
            </a:r>
            <a:endParaRPr b="0" i="0" sz="1400" u="none" cap="none" strike="noStrike">
              <a:solidFill>
                <a:srgbClr val="FFFF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5188525" y="43725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377475" y="272325"/>
            <a:ext cx="4166400" cy="443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write the code to declare a 2D array 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matching the one pictured to the right.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there are any number of ways to do this.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{{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},{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4,3,1,2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},{9,9,9,9},{2,5}};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7"/>
          <p:cNvSpPr txBox="1"/>
          <p:nvPr>
            <p:ph idx="12" type="sldNum"/>
          </p:nvPr>
        </p:nvSpPr>
        <p:spPr>
          <a:xfrm>
            <a:off x="90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7"/>
          <p:cNvSpPr txBox="1"/>
          <p:nvPr>
            <p:ph idx="3" type="body"/>
          </p:nvPr>
        </p:nvSpPr>
        <p:spPr>
          <a:xfrm>
            <a:off x="5192225" y="4318250"/>
            <a:ext cx="3706500" cy="7389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/>
              <a:t>You are </a:t>
            </a:r>
            <a:r>
              <a:rPr b="1" i="1" lang="en" sz="1200">
                <a:solidFill>
                  <a:srgbClr val="FF0000"/>
                </a:solidFill>
              </a:rPr>
              <a:t>not</a:t>
            </a:r>
            <a:r>
              <a:rPr lang="en" sz="1200">
                <a:solidFill>
                  <a:srgbClr val="FF0000"/>
                </a:solidFill>
              </a:rPr>
              <a:t> </a:t>
            </a:r>
            <a:r>
              <a:rPr lang="en" sz="1200"/>
              <a:t>required to use a 2D array (or a ragged array) in your implementation, but a little practice never hurt.</a:t>
            </a:r>
            <a:endParaRPr sz="1200"/>
          </a:p>
        </p:txBody>
      </p:sp>
      <p:graphicFrame>
        <p:nvGraphicFramePr>
          <p:cNvPr id="137" name="Google Shape;137;p7"/>
          <p:cNvGraphicFramePr/>
          <p:nvPr/>
        </p:nvGraphicFramePr>
        <p:xfrm>
          <a:off x="5186900" y="14728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{71E3C13D-A286-433B-AEE4-85672FC6A05A}</a:tableStyleId>
              </a:tblPr>
              <a:tblGrid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" name="Google Shape;138;p7"/>
          <p:cNvGraphicFramePr/>
          <p:nvPr/>
        </p:nvGraphicFramePr>
        <p:xfrm>
          <a:off x="6584675" y="7772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{71E3C13D-A286-433B-AEE4-85672FC6A05A}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9" name="Google Shape;139;p7"/>
          <p:cNvGraphicFramePr/>
          <p:nvPr/>
        </p:nvGraphicFramePr>
        <p:xfrm>
          <a:off x="6584675" y="16154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{71E3C13D-A286-433B-AEE4-85672FC6A05A}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0" name="Google Shape;140;p7"/>
          <p:cNvGraphicFramePr/>
          <p:nvPr/>
        </p:nvGraphicFramePr>
        <p:xfrm>
          <a:off x="6584675" y="25298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{71E3C13D-A286-433B-AEE4-85672FC6A05A}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1" name="Google Shape;141;p7"/>
          <p:cNvGraphicFramePr/>
          <p:nvPr/>
        </p:nvGraphicFramePr>
        <p:xfrm>
          <a:off x="6584675" y="34442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{71E3C13D-A286-433B-AEE4-85672FC6A05A}</a:tableStyleId>
              </a:tblPr>
              <a:tblGrid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2" name="Google Shape;142;p7"/>
          <p:cNvSpPr/>
          <p:nvPr/>
        </p:nvSpPr>
        <p:spPr>
          <a:xfrm>
            <a:off x="5759600" y="965628"/>
            <a:ext cx="835839" cy="726523"/>
          </a:xfrm>
          <a:custGeom>
            <a:rect b="b" l="l" r="r" t="t"/>
            <a:pathLst>
              <a:path extrusionOk="0" h="30090" w="34976">
                <a:moveTo>
                  <a:pt x="0" y="30090"/>
                </a:moveTo>
                <a:cubicBezTo>
                  <a:pt x="2958" y="27604"/>
                  <a:pt x="16416" y="19846"/>
                  <a:pt x="17745" y="15174"/>
                </a:cubicBezTo>
                <a:cubicBezTo>
                  <a:pt x="19074" y="10502"/>
                  <a:pt x="5101" y="4587"/>
                  <a:pt x="7973" y="2058"/>
                </a:cubicBezTo>
                <a:cubicBezTo>
                  <a:pt x="10845" y="-471"/>
                  <a:pt x="30476" y="343"/>
                  <a:pt x="34976" y="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"/>
          <p:cNvSpPr/>
          <p:nvPr/>
        </p:nvSpPr>
        <p:spPr>
          <a:xfrm>
            <a:off x="5772475" y="2849453"/>
            <a:ext cx="803675" cy="784375"/>
          </a:xfrm>
          <a:custGeom>
            <a:rect b="b" l="l" r="r" t="t"/>
            <a:pathLst>
              <a:path extrusionOk="0" h="31375" w="32147">
                <a:moveTo>
                  <a:pt x="0" y="0"/>
                </a:moveTo>
                <a:cubicBezTo>
                  <a:pt x="2743" y="1543"/>
                  <a:pt x="16202" y="4758"/>
                  <a:pt x="16459" y="9258"/>
                </a:cubicBezTo>
                <a:cubicBezTo>
                  <a:pt x="16716" y="13759"/>
                  <a:pt x="-1072" y="23317"/>
                  <a:pt x="1543" y="27003"/>
                </a:cubicBezTo>
                <a:cubicBezTo>
                  <a:pt x="4158" y="30689"/>
                  <a:pt x="27046" y="30646"/>
                  <a:pt x="32147" y="31375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5804625" y="1755970"/>
            <a:ext cx="771525" cy="392675"/>
          </a:xfrm>
          <a:custGeom>
            <a:rect b="b" l="l" r="r" t="t"/>
            <a:pathLst>
              <a:path extrusionOk="0" h="15707" w="30861">
                <a:moveTo>
                  <a:pt x="0" y="15707"/>
                </a:moveTo>
                <a:cubicBezTo>
                  <a:pt x="1972" y="13221"/>
                  <a:pt x="6687" y="3062"/>
                  <a:pt x="11830" y="790"/>
                </a:cubicBezTo>
                <a:cubicBezTo>
                  <a:pt x="16974" y="-1482"/>
                  <a:pt x="27689" y="1862"/>
                  <a:pt x="30861" y="2076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/>
          <p:nvPr/>
        </p:nvSpPr>
        <p:spPr>
          <a:xfrm>
            <a:off x="5823900" y="2437953"/>
            <a:ext cx="771550" cy="339100"/>
          </a:xfrm>
          <a:custGeom>
            <a:rect b="b" l="l" r="r" t="t"/>
            <a:pathLst>
              <a:path extrusionOk="0" h="13564" w="33433">
                <a:moveTo>
                  <a:pt x="0" y="0"/>
                </a:moveTo>
                <a:cubicBezTo>
                  <a:pt x="2829" y="2143"/>
                  <a:pt x="11402" y="10887"/>
                  <a:pt x="16974" y="12859"/>
                </a:cubicBezTo>
                <a:cubicBezTo>
                  <a:pt x="22546" y="14831"/>
                  <a:pt x="30690" y="12002"/>
                  <a:pt x="33433" y="11831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"/>
          <p:cNvSpPr/>
          <p:nvPr/>
        </p:nvSpPr>
        <p:spPr>
          <a:xfrm>
            <a:off x="7032625" y="612028"/>
            <a:ext cx="1658775" cy="3632600"/>
          </a:xfrm>
          <a:custGeom>
            <a:rect b="b" l="l" r="r" t="t"/>
            <a:pathLst>
              <a:path extrusionOk="0" h="145304" w="66351">
                <a:moveTo>
                  <a:pt x="17488" y="0"/>
                </a:moveTo>
                <a:lnTo>
                  <a:pt x="34976" y="0"/>
                </a:lnTo>
                <a:lnTo>
                  <a:pt x="34976" y="29318"/>
                </a:lnTo>
                <a:lnTo>
                  <a:pt x="66351" y="29318"/>
                </a:lnTo>
                <a:lnTo>
                  <a:pt x="66351" y="76124"/>
                </a:lnTo>
                <a:lnTo>
                  <a:pt x="47834" y="76124"/>
                </a:lnTo>
                <a:lnTo>
                  <a:pt x="47834" y="110071"/>
                </a:lnTo>
                <a:lnTo>
                  <a:pt x="20317" y="110071"/>
                </a:lnTo>
                <a:lnTo>
                  <a:pt x="20317" y="145304"/>
                </a:lnTo>
                <a:lnTo>
                  <a:pt x="0" y="145304"/>
                </a:lnTo>
              </a:path>
            </a:pathLst>
          </a:cu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7"/>
          <p:cNvSpPr txBox="1"/>
          <p:nvPr/>
        </p:nvSpPr>
        <p:spPr>
          <a:xfrm>
            <a:off x="7643425" y="3440953"/>
            <a:ext cx="11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0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Ragged Edge</a:t>
            </a:r>
            <a:endParaRPr b="0" i="0" sz="1400" u="none" cap="none" strike="noStrike">
              <a:solidFill>
                <a:srgbClr val="FFFF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idx="4294967295" type="body"/>
          </p:nvPr>
        </p:nvSpPr>
        <p:spPr>
          <a:xfrm>
            <a:off x="483425" y="1389850"/>
            <a:ext cx="3254700" cy="7389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will continue to use a scheme that is similar to a rectangular board when addressing locations on a triangular board.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Locations &amp; Moves</a:t>
            </a:r>
            <a:endParaRPr/>
          </a:p>
        </p:txBody>
      </p:sp>
      <p:sp>
        <p:nvSpPr>
          <p:cNvPr id="155" name="Google Shape;155;p8"/>
          <p:cNvSpPr/>
          <p:nvPr/>
        </p:nvSpPr>
        <p:spPr>
          <a:xfrm>
            <a:off x="4343400" y="1492300"/>
            <a:ext cx="3718800" cy="3216300"/>
          </a:xfrm>
          <a:prstGeom prst="triangle">
            <a:avLst>
              <a:gd fmla="val 50000" name="adj"/>
            </a:avLst>
          </a:prstGeom>
          <a:solidFill>
            <a:srgbClr val="B45F06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8"/>
          <p:cNvSpPr/>
          <p:nvPr/>
        </p:nvSpPr>
        <p:spPr>
          <a:xfrm>
            <a:off x="4882996" y="4221300"/>
            <a:ext cx="270600" cy="270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"/>
          <p:cNvSpPr/>
          <p:nvPr/>
        </p:nvSpPr>
        <p:spPr>
          <a:xfrm>
            <a:off x="6056936" y="4221300"/>
            <a:ext cx="270600" cy="270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8"/>
          <p:cNvSpPr/>
          <p:nvPr/>
        </p:nvSpPr>
        <p:spPr>
          <a:xfrm>
            <a:off x="5469975" y="4221300"/>
            <a:ext cx="270600" cy="270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8"/>
          <p:cNvSpPr/>
          <p:nvPr/>
        </p:nvSpPr>
        <p:spPr>
          <a:xfrm>
            <a:off x="6643889" y="4221300"/>
            <a:ext cx="270600" cy="270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8"/>
          <p:cNvSpPr/>
          <p:nvPr/>
        </p:nvSpPr>
        <p:spPr>
          <a:xfrm>
            <a:off x="6937375" y="3646800"/>
            <a:ext cx="270600" cy="270600"/>
          </a:xfrm>
          <a:prstGeom prst="ellipse">
            <a:avLst/>
          </a:prstGeom>
          <a:solidFill>
            <a:srgbClr val="0B5394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8"/>
          <p:cNvSpPr/>
          <p:nvPr/>
        </p:nvSpPr>
        <p:spPr>
          <a:xfrm>
            <a:off x="6350413" y="3646800"/>
            <a:ext cx="270600" cy="270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8"/>
          <p:cNvSpPr/>
          <p:nvPr/>
        </p:nvSpPr>
        <p:spPr>
          <a:xfrm>
            <a:off x="5173149" y="3646800"/>
            <a:ext cx="270600" cy="270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6056936" y="3041350"/>
            <a:ext cx="270600" cy="270600"/>
          </a:xfrm>
          <a:prstGeom prst="ellipse">
            <a:avLst/>
          </a:prstGeom>
          <a:solidFill>
            <a:srgbClr val="0B5394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"/>
          <p:cNvSpPr/>
          <p:nvPr/>
        </p:nvSpPr>
        <p:spPr>
          <a:xfrm>
            <a:off x="6350413" y="2424249"/>
            <a:ext cx="270600" cy="270600"/>
          </a:xfrm>
          <a:prstGeom prst="ellipse">
            <a:avLst/>
          </a:prstGeom>
          <a:solidFill>
            <a:srgbClr val="0B5394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5763461" y="2424249"/>
            <a:ext cx="270600" cy="270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6107041" y="1987975"/>
            <a:ext cx="170400" cy="170400"/>
          </a:xfrm>
          <a:prstGeom prst="ellipse">
            <a:avLst/>
          </a:prstGeom>
          <a:solidFill>
            <a:srgbClr val="00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5763461" y="3646800"/>
            <a:ext cx="270600" cy="270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5520533" y="3093113"/>
            <a:ext cx="170400" cy="170400"/>
          </a:xfrm>
          <a:prstGeom prst="ellipse">
            <a:avLst/>
          </a:prstGeom>
          <a:solidFill>
            <a:srgbClr val="00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8"/>
          <p:cNvSpPr/>
          <p:nvPr/>
        </p:nvSpPr>
        <p:spPr>
          <a:xfrm>
            <a:off x="7282188" y="4273975"/>
            <a:ext cx="170400" cy="170400"/>
          </a:xfrm>
          <a:prstGeom prst="ellipse">
            <a:avLst/>
          </a:prstGeom>
          <a:solidFill>
            <a:srgbClr val="00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8"/>
          <p:cNvCxnSpPr/>
          <p:nvPr/>
        </p:nvCxnSpPr>
        <p:spPr>
          <a:xfrm rot="10800000">
            <a:off x="6797818" y="3172722"/>
            <a:ext cx="549600" cy="11700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71" name="Google Shape;171;p8"/>
          <p:cNvSpPr txBox="1"/>
          <p:nvPr>
            <p:ph idx="4294967295" type="body"/>
          </p:nvPr>
        </p:nvSpPr>
        <p:spPr>
          <a:xfrm>
            <a:off x="483425" y="2228583"/>
            <a:ext cx="3254700" cy="7389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with a rectangular board, rows are numbered from </a:t>
            </a:r>
            <a:r>
              <a:rPr b="1" i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top-to-bottom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beginning with </a:t>
            </a:r>
            <a:r>
              <a:rPr b="1" i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8"/>
          <p:cNvSpPr txBox="1"/>
          <p:nvPr>
            <p:ph idx="4294967295" type="body"/>
          </p:nvPr>
        </p:nvSpPr>
        <p:spPr>
          <a:xfrm>
            <a:off x="483425" y="3079632"/>
            <a:ext cx="3254700" cy="554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Columns are numbered </a:t>
            </a:r>
            <a:r>
              <a:rPr b="1" i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left-to-right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the first space in each row being in column </a:t>
            </a:r>
            <a:r>
              <a:rPr b="1" i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8"/>
          <p:cNvSpPr txBox="1"/>
          <p:nvPr>
            <p:ph idx="4294967295" type="body"/>
          </p:nvPr>
        </p:nvSpPr>
        <p:spPr>
          <a:xfrm>
            <a:off x="483425" y="3745882"/>
            <a:ext cx="3254700" cy="554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Therefore the yellow peg in the diagram to the right is at location </a:t>
            </a:r>
            <a:r>
              <a:rPr b="1" i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(2, 2)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8"/>
          <p:cNvSpPr txBox="1"/>
          <p:nvPr>
            <p:ph idx="4294967295" type="body"/>
          </p:nvPr>
        </p:nvSpPr>
        <p:spPr>
          <a:xfrm>
            <a:off x="483425" y="4412133"/>
            <a:ext cx="3254700" cy="554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move shown in </a:t>
            </a:r>
            <a:r>
              <a:rPr b="1" i="1" lang="en"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orange</a:t>
            </a:r>
            <a:r>
              <a:rPr b="1" i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from location </a:t>
            </a:r>
            <a:r>
              <a:rPr b="1" i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(2, 2)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location </a:t>
            </a:r>
            <a:r>
              <a:rPr b="1" i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(4, 4)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8"/>
          <p:cNvSpPr txBox="1"/>
          <p:nvPr/>
        </p:nvSpPr>
        <p:spPr>
          <a:xfrm>
            <a:off x="6283950" y="2696100"/>
            <a:ext cx="7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(2, 2)</a:t>
            </a:r>
            <a:endParaRPr b="1" i="1" sz="1400" u="none" cap="none" strike="noStrike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8"/>
          <p:cNvSpPr txBox="1"/>
          <p:nvPr/>
        </p:nvSpPr>
        <p:spPr>
          <a:xfrm>
            <a:off x="7350750" y="4309159"/>
            <a:ext cx="7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(4, 4)</a:t>
            </a:r>
            <a:endParaRPr b="1" i="1" sz="1400" u="none" cap="none" strike="noStrike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7" name="Google Shape;177;p8"/>
          <p:cNvCxnSpPr/>
          <p:nvPr/>
        </p:nvCxnSpPr>
        <p:spPr>
          <a:xfrm flipH="1">
            <a:off x="5571968" y="3169913"/>
            <a:ext cx="1262400" cy="8400"/>
          </a:xfrm>
          <a:prstGeom prst="straightConnector1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8" name="Google Shape;178;p8"/>
          <p:cNvSpPr/>
          <p:nvPr/>
        </p:nvSpPr>
        <p:spPr>
          <a:xfrm>
            <a:off x="6643889" y="3041350"/>
            <a:ext cx="270600" cy="270600"/>
          </a:xfrm>
          <a:prstGeom prst="ellipse">
            <a:avLst/>
          </a:prstGeom>
          <a:solidFill>
            <a:srgbClr val="FF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8"/>
          <p:cNvSpPr txBox="1"/>
          <p:nvPr/>
        </p:nvSpPr>
        <p:spPr>
          <a:xfrm>
            <a:off x="5369550" y="2696100"/>
            <a:ext cx="7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(2, 0)</a:t>
            </a:r>
            <a:endParaRPr b="1" i="1" sz="1400" u="none" cap="none" strike="noStrike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" name="Google Shape;184;p9"/>
          <p:cNvGraphicFramePr/>
          <p:nvPr/>
        </p:nvGraphicFramePr>
        <p:xfrm>
          <a:off x="4403379" y="1888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{71E3C13D-A286-433B-AEE4-85672FC6A05A}</a:tableStyleId>
              </a:tblPr>
              <a:tblGrid>
                <a:gridCol w="4400175"/>
              </a:tblGrid>
              <a:tr h="95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What are some of the strengths of your current design?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2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 robust -- should work with only a constructor and tostring modification. All logic should still work.</a:t>
                      </a:r>
                      <a:endParaRPr sz="1200" u="none" cap="none" strike="noStrike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5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What do you think could be improved in this new implementation?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Check if jump is larger than 1.</a:t>
                      </a:r>
                      <a:endParaRPr sz="1200" u="none" cap="none" strike="noStrike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Would be nice if faster, but </a:t>
                      </a:r>
                      <a:r>
                        <a:rPr lang="en" sz="12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it's</a:t>
                      </a:r>
                      <a:r>
                        <a:rPr lang="en" sz="12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fine</a:t>
                      </a:r>
                      <a:endParaRPr sz="12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5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What parts of your current implementation might you be able to reuse?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Most of </a:t>
                      </a:r>
                      <a:r>
                        <a:rPr lang="en" sz="12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it. See question 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5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What data structure(s) will you use to represent a triangular board?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HashMap&lt;Lo</a:t>
                      </a:r>
                      <a:r>
                        <a:rPr lang="en" sz="12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cation, Boolean&gt; (Same as before)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5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What changes will be needed in your existing command line and backtracking configuration to work with a new kind of game?</a:t>
                      </a:r>
                      <a:endParaRPr sz="1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Check if second row is larger than the first by one.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5" name="Google Shape;185;p9"/>
          <p:cNvSpPr txBox="1"/>
          <p:nvPr>
            <p:ph type="title"/>
          </p:nvPr>
        </p:nvSpPr>
        <p:spPr>
          <a:xfrm>
            <a:off x="311725" y="119925"/>
            <a:ext cx="3706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600"/>
              <a:t>Thinking Ahead</a:t>
            </a:r>
            <a:endParaRPr sz="2600"/>
          </a:p>
        </p:txBody>
      </p:sp>
      <p:sp>
        <p:nvSpPr>
          <p:cNvPr id="186" name="Google Shape;18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7" name="Google Shape;18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875" y="1734800"/>
            <a:ext cx="3079752" cy="264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9"/>
          <p:cNvSpPr txBox="1"/>
          <p:nvPr>
            <p:ph idx="2" type="body"/>
          </p:nvPr>
        </p:nvSpPr>
        <p:spPr>
          <a:xfrm>
            <a:off x="315425" y="676575"/>
            <a:ext cx="37065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/>
              <a:t>Consider your existing implementation of a rectangular board. What changes will (or should) you make to accommodate the new board shape?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