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9"/>
  </p:notesMasterIdLst>
  <p:sldIdLst>
    <p:sldId id="256" r:id="rId2"/>
    <p:sldId id="310" r:id="rId3"/>
    <p:sldId id="311" r:id="rId4"/>
    <p:sldId id="312" r:id="rId5"/>
    <p:sldId id="313" r:id="rId6"/>
    <p:sldId id="315" r:id="rId7"/>
    <p:sldId id="316" r:id="rId8"/>
    <p:sldId id="302" r:id="rId9"/>
    <p:sldId id="317" r:id="rId10"/>
    <p:sldId id="318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88672"/>
  </p:normalViewPr>
  <p:slideViewPr>
    <p:cSldViewPr snapToGrid="0" snapToObjects="1">
      <p:cViewPr varScale="1">
        <p:scale>
          <a:sx n="97" d="100"/>
          <a:sy n="97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1DDD-C2D2-FD47-8576-F15FC2CB1CBB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325D8-74B6-A244-B9C2-DE441191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/articles/PMC4494865/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325D8-74B6-A244-B9C2-DE441191D1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/articles/PMC4494865/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325D8-74B6-A244-B9C2-DE441191D1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0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1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E1C431-C873-C24E-A3BB-F5D1E6627AD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A411C7-3FD5-E943-9DC0-8F75E9B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5" descr="DNA render">
            <a:extLst>
              <a:ext uri="{FF2B5EF4-FFF2-40B4-BE49-F238E27FC236}">
                <a16:creationId xmlns:a16="http://schemas.microsoft.com/office/drawing/2014/main" id="{C373E631-F4B9-4C7C-BC49-52D20AA3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7" name="Rectangle 3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Evolutionary Genomics</a:t>
            </a:r>
          </a:p>
        </p:txBody>
      </p:sp>
    </p:spTree>
    <p:extLst>
      <p:ext uri="{BB962C8B-B14F-4D97-AF65-F5344CB8AC3E}">
        <p14:creationId xmlns:p14="http://schemas.microsoft.com/office/powerpoint/2010/main" val="18494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DC147D14-E52A-4F37-9050-27856FBB1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0" b="384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8A385-9F83-C243-BA00-E4C4FF2F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Let's make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3D42-942C-404B-837D-F98B97A8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And decide presentation order!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90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3BBABB-4549-4D43-89FE-04DC5A8C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32" y="94734"/>
            <a:ext cx="100965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FCD76-B8F5-5E4A-8D47-1EE05E84AC35}"/>
              </a:ext>
            </a:extLst>
          </p:cNvPr>
          <p:cNvSpPr txBox="1"/>
          <p:nvPr/>
        </p:nvSpPr>
        <p:spPr>
          <a:xfrm>
            <a:off x="10067480" y="6393934"/>
            <a:ext cx="195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Durmaz</a:t>
            </a:r>
            <a:r>
              <a:rPr lang="en-US" dirty="0"/>
              <a:t> et a.. 2015</a:t>
            </a:r>
          </a:p>
        </p:txBody>
      </p:sp>
    </p:spTree>
    <p:extLst>
      <p:ext uri="{BB962C8B-B14F-4D97-AF65-F5344CB8AC3E}">
        <p14:creationId xmlns:p14="http://schemas.microsoft.com/office/powerpoint/2010/main" val="12845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AF3987-2002-CE43-A42B-6E480779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0" y="95278"/>
            <a:ext cx="9204325" cy="6667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46DEF-27AE-1C43-829F-653AE8FA50E1}"/>
              </a:ext>
            </a:extLst>
          </p:cNvPr>
          <p:cNvSpPr txBox="1"/>
          <p:nvPr/>
        </p:nvSpPr>
        <p:spPr>
          <a:xfrm>
            <a:off x="10342027" y="0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November 2018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F5911C4-E457-8848-AF87-CA51562D2B4F}"/>
              </a:ext>
            </a:extLst>
          </p:cNvPr>
          <p:cNvSpPr/>
          <p:nvPr/>
        </p:nvSpPr>
        <p:spPr>
          <a:xfrm rot="2225464">
            <a:off x="6273480" y="3220655"/>
            <a:ext cx="358815" cy="4166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3035E-704E-A348-81AC-E7D4D5BDB147}"/>
              </a:ext>
            </a:extLst>
          </p:cNvPr>
          <p:cNvSpPr txBox="1"/>
          <p:nvPr/>
        </p:nvSpPr>
        <p:spPr>
          <a:xfrm>
            <a:off x="6296629" y="2785277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started college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20EE5A50-E14A-224A-B3B0-C91216ECD79E}"/>
              </a:ext>
            </a:extLst>
          </p:cNvPr>
          <p:cNvSpPr/>
          <p:nvPr/>
        </p:nvSpPr>
        <p:spPr>
          <a:xfrm rot="2225464">
            <a:off x="8567196" y="4229582"/>
            <a:ext cx="358815" cy="4166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41F24-7971-7146-A0DF-18BC7E4CCAFF}"/>
              </a:ext>
            </a:extLst>
          </p:cNvPr>
          <p:cNvSpPr txBox="1"/>
          <p:nvPr/>
        </p:nvSpPr>
        <p:spPr>
          <a:xfrm>
            <a:off x="8855591" y="3794204"/>
            <a:ext cx="250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started graduate 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1B5FC-0518-234A-8DA8-64B1F63CE01A}"/>
              </a:ext>
            </a:extLst>
          </p:cNvPr>
          <p:cNvSpPr txBox="1"/>
          <p:nvPr/>
        </p:nvSpPr>
        <p:spPr>
          <a:xfrm>
            <a:off x="8862082" y="4542407"/>
            <a:ext cx="218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order of magnitude cost change!</a:t>
            </a:r>
          </a:p>
        </p:txBody>
      </p:sp>
    </p:spTree>
    <p:extLst>
      <p:ext uri="{BB962C8B-B14F-4D97-AF65-F5344CB8AC3E}">
        <p14:creationId xmlns:p14="http://schemas.microsoft.com/office/powerpoint/2010/main" val="128114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0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457E6-A241-5543-A760-055C7BA48214}"/>
              </a:ext>
            </a:extLst>
          </p:cNvPr>
          <p:cNvSpPr txBox="1"/>
          <p:nvPr/>
        </p:nvSpPr>
        <p:spPr>
          <a:xfrm>
            <a:off x="1051559" y="4355692"/>
            <a:ext cx="10509069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>
                <a:latin typeface="+mj-lt"/>
                <a:ea typeface="+mj-ea"/>
                <a:cs typeface="+mj-cs"/>
              </a:rPr>
              <a:t>DNA sequencing machines take the biology community by storm starting 2004 </a:t>
            </a:r>
          </a:p>
        </p:txBody>
      </p:sp>
      <p:pic>
        <p:nvPicPr>
          <p:cNvPr id="4098" name="Picture 2" descr="DNA Sequencing | Understanding the genetic code">
            <a:extLst>
              <a:ext uri="{FF2B5EF4-FFF2-40B4-BE49-F238E27FC236}">
                <a16:creationId xmlns:a16="http://schemas.microsoft.com/office/drawing/2014/main" id="{D031DA88-4B88-1540-A387-5FD9C3D59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0"/>
          <a:stretch/>
        </p:blipFill>
        <p:spPr bwMode="auto">
          <a:xfrm>
            <a:off x="20" y="10"/>
            <a:ext cx="12191980" cy="42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7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3001A1-BE1D-DB4B-9993-265E3F62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4" y="124691"/>
            <a:ext cx="10690199" cy="63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1352F-896F-524F-B31B-3C4C212C32B1}"/>
              </a:ext>
            </a:extLst>
          </p:cNvPr>
          <p:cNvSpPr txBox="1"/>
          <p:nvPr/>
        </p:nvSpPr>
        <p:spPr>
          <a:xfrm>
            <a:off x="101184" y="6463893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Stephens et al 2015</a:t>
            </a:r>
          </a:p>
        </p:txBody>
      </p:sp>
    </p:spTree>
    <p:extLst>
      <p:ext uri="{BB962C8B-B14F-4D97-AF65-F5344CB8AC3E}">
        <p14:creationId xmlns:p14="http://schemas.microsoft.com/office/powerpoint/2010/main" val="185296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E1352F-896F-524F-B31B-3C4C212C32B1}"/>
              </a:ext>
            </a:extLst>
          </p:cNvPr>
          <p:cNvSpPr txBox="1"/>
          <p:nvPr/>
        </p:nvSpPr>
        <p:spPr>
          <a:xfrm>
            <a:off x="0" y="6480464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Stephens et al 2015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4478A4-1766-8041-9DD2-9878E918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73" y="377536"/>
            <a:ext cx="9823653" cy="59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Comparative Genomics Fact Sheet">
            <a:extLst>
              <a:ext uri="{FF2B5EF4-FFF2-40B4-BE49-F238E27FC236}">
                <a16:creationId xmlns:a16="http://schemas.microsoft.com/office/drawing/2014/main" id="{456469F8-A847-9843-BD6A-C810EDC7B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1" r="14751"/>
          <a:stretch/>
        </p:blipFill>
        <p:spPr bwMode="auto"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0132D-3693-7741-9BFE-B309C04B9ABA}"/>
              </a:ext>
            </a:extLst>
          </p:cNvPr>
          <p:cNvSpPr txBox="1"/>
          <p:nvPr/>
        </p:nvSpPr>
        <p:spPr>
          <a:xfrm>
            <a:off x="6271585" y="1383196"/>
            <a:ext cx="5508009" cy="4091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4400" dirty="0"/>
              <a:t>In a not-so-distant past “Big data” used to be a very particular discipline of biology.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4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4400" dirty="0"/>
              <a:t>Today, biology is “big data”</a:t>
            </a:r>
          </a:p>
        </p:txBody>
      </p:sp>
    </p:spTree>
    <p:extLst>
      <p:ext uri="{BB962C8B-B14F-4D97-AF65-F5344CB8AC3E}">
        <p14:creationId xmlns:p14="http://schemas.microsoft.com/office/powerpoint/2010/main" val="200575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C7294-98B1-A24C-9E03-808B48AD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53" y="48940"/>
            <a:ext cx="8453293" cy="68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8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C76A8-9BA1-5546-841F-59C0D693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Let’s get to know each other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D0630455-B232-41BB-B3E8-74D20B28F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388" y="1554207"/>
            <a:ext cx="3749586" cy="37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64505E5-37A3-654D-963E-24F61D59E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6" b="2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F83A-D301-3E48-96F2-0AAFF4B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roadmap for success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5267-18D0-0F4C-AF43-5B22AB21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Prepare for class and </a:t>
            </a:r>
            <a:r>
              <a:rPr lang="en-US" sz="3200" b="1" dirty="0"/>
              <a:t>participate</a:t>
            </a:r>
            <a:r>
              <a:rPr lang="en-US" sz="3200" dirty="0"/>
              <a:t> each day (</a:t>
            </a:r>
            <a:r>
              <a:rPr lang="en-US" sz="3200" dirty="0">
                <a:solidFill>
                  <a:srgbClr val="FF0000"/>
                </a:solidFill>
              </a:rPr>
              <a:t>50 points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Today everyone gets 50 points! </a:t>
            </a:r>
            <a:r>
              <a:rPr lang="en-US" sz="2800" dirty="0">
                <a:sym typeface="Wingdings" pitchFamily="2" charset="2"/>
              </a:rPr>
              <a:t></a:t>
            </a:r>
          </a:p>
          <a:p>
            <a:r>
              <a:rPr lang="en-US" sz="3200" dirty="0">
                <a:sym typeface="Wingdings" pitchFamily="2" charset="2"/>
              </a:rPr>
              <a:t>Read the assigned paper and write a brief </a:t>
            </a:r>
            <a:r>
              <a:rPr lang="en-US" sz="3200" b="1" dirty="0">
                <a:sym typeface="Wingdings" pitchFamily="2" charset="2"/>
              </a:rPr>
              <a:t>summary piece </a:t>
            </a:r>
            <a:r>
              <a:rPr lang="en-US" sz="3200" dirty="0">
                <a:sym typeface="Wingdings" pitchFamily="2" charset="2"/>
              </a:rPr>
              <a:t>(due at the beginning of class; 100 x 8 = </a:t>
            </a:r>
            <a:r>
              <a:rPr lang="en-US" sz="3200" dirty="0">
                <a:solidFill>
                  <a:srgbClr val="FF0000"/>
                </a:solidFill>
                <a:sym typeface="Wingdings" pitchFamily="2" charset="2"/>
              </a:rPr>
              <a:t>800 points</a:t>
            </a:r>
            <a:r>
              <a:rPr lang="en-US" sz="3200" dirty="0">
                <a:sym typeface="Wingdings" pitchFamily="2" charset="2"/>
              </a:rPr>
              <a:t>)</a:t>
            </a:r>
          </a:p>
          <a:p>
            <a:r>
              <a:rPr lang="en-US" sz="3200" dirty="0">
                <a:sym typeface="Wingdings" pitchFamily="2" charset="2"/>
              </a:rPr>
              <a:t>We will form </a:t>
            </a:r>
            <a:r>
              <a:rPr lang="en-US" sz="3200" u="sng" dirty="0">
                <a:sym typeface="Wingdings" pitchFamily="2" charset="2"/>
              </a:rPr>
              <a:t>groups of 2</a:t>
            </a:r>
            <a:r>
              <a:rPr lang="en-US" sz="3200" dirty="0">
                <a:sym typeface="Wingdings" pitchFamily="2" charset="2"/>
              </a:rPr>
              <a:t> to do:</a:t>
            </a:r>
          </a:p>
          <a:p>
            <a:pPr lvl="1"/>
            <a:r>
              <a:rPr lang="en-US" sz="2800" dirty="0">
                <a:sym typeface="Wingdings" pitchFamily="2" charset="2"/>
              </a:rPr>
              <a:t>Present one </a:t>
            </a:r>
            <a:r>
              <a:rPr lang="en-US" sz="2800" b="1" dirty="0">
                <a:sym typeface="Wingdings" pitchFamily="2" charset="2"/>
              </a:rPr>
              <a:t>daily papers 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700 points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lvl="1"/>
            <a:r>
              <a:rPr lang="en-US" sz="2800" dirty="0">
                <a:sym typeface="Wingdings" pitchFamily="2" charset="2"/>
              </a:rPr>
              <a:t>Work on </a:t>
            </a:r>
            <a:r>
              <a:rPr lang="en-US" sz="2800" b="1" dirty="0">
                <a:sym typeface="Wingdings" pitchFamily="2" charset="2"/>
              </a:rPr>
              <a:t>daily practicums 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200 points over 2 weeks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lvl="1"/>
            <a:r>
              <a:rPr lang="en-US" sz="2800" dirty="0">
                <a:sym typeface="Wingdings" pitchFamily="2" charset="2"/>
              </a:rPr>
              <a:t>Work on the </a:t>
            </a:r>
            <a:r>
              <a:rPr lang="en-US" sz="2800" b="1" dirty="0">
                <a:sym typeface="Wingdings" pitchFamily="2" charset="2"/>
              </a:rPr>
              <a:t>final project </a:t>
            </a:r>
            <a:r>
              <a:rPr lang="en-US" sz="2800" dirty="0">
                <a:sym typeface="Wingdings" pitchFamily="2" charset="2"/>
              </a:rPr>
              <a:t>presentation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800 points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lvl="1"/>
            <a:endParaRPr lang="en-US" sz="2800" b="1" dirty="0">
              <a:sym typeface="Wingdings" pitchFamily="2" charset="2"/>
            </a:endParaRPr>
          </a:p>
          <a:p>
            <a:endParaRPr lang="en-US" sz="32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516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9FCEDE1-5A3B-8A40-9EFE-DC39D9FD2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A544C-A5BB-EB4F-9807-15423F0ED1E4}"/>
              </a:ext>
            </a:extLst>
          </p:cNvPr>
          <p:cNvSpPr txBox="1"/>
          <p:nvPr/>
        </p:nvSpPr>
        <p:spPr>
          <a:xfrm>
            <a:off x="1484242" y="2241924"/>
            <a:ext cx="207637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Track your participation score in Collab</a:t>
            </a:r>
          </a:p>
        </p:txBody>
      </p:sp>
    </p:spTree>
    <p:extLst>
      <p:ext uri="{BB962C8B-B14F-4D97-AF65-F5344CB8AC3E}">
        <p14:creationId xmlns:p14="http://schemas.microsoft.com/office/powerpoint/2010/main" val="2227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91391-A4BC-3A41-AC26-10E1B1FD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50"/>
          <a:stretch/>
        </p:blipFill>
        <p:spPr>
          <a:xfrm>
            <a:off x="0" y="627166"/>
            <a:ext cx="11907276" cy="6019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9D350-E539-FC41-A4AF-CA0D4381EBB7}"/>
              </a:ext>
            </a:extLst>
          </p:cNvPr>
          <p:cNvSpPr txBox="1"/>
          <p:nvPr/>
        </p:nvSpPr>
        <p:spPr>
          <a:xfrm>
            <a:off x="3546764" y="171774"/>
            <a:ext cx="430515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Submit your summaries in Collab</a:t>
            </a:r>
          </a:p>
        </p:txBody>
      </p:sp>
    </p:spTree>
    <p:extLst>
      <p:ext uri="{BB962C8B-B14F-4D97-AF65-F5344CB8AC3E}">
        <p14:creationId xmlns:p14="http://schemas.microsoft.com/office/powerpoint/2010/main" val="354499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0CD98B79-5EB8-4062-AC28-DB7B3BC07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99A3A-C1A5-0C44-ADDF-EE0694C7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Leading paper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61F6-DDDF-EC47-BF30-18EAF207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96" y="1975634"/>
            <a:ext cx="6232100" cy="4050792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Discuss:</a:t>
            </a:r>
          </a:p>
          <a:p>
            <a:r>
              <a:rPr lang="en-US" dirty="0">
                <a:solidFill>
                  <a:schemeClr val="bg1"/>
                </a:solidFill>
              </a:rPr>
              <a:t>What do you think are the motivations of the authors for writing this paper.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“big” questions they are asking? or, the major concepts/technique they are reviewing? </a:t>
            </a:r>
          </a:p>
          <a:p>
            <a:r>
              <a:rPr lang="en-US" dirty="0">
                <a:solidFill>
                  <a:schemeClr val="bg1"/>
                </a:solidFill>
              </a:rPr>
              <a:t>What is the value of asking this question or this technique?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main findings of the paper?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main conclusions of the paper?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implications of the work?</a:t>
            </a:r>
          </a:p>
          <a:p>
            <a:r>
              <a:rPr lang="en-US" dirty="0">
                <a:solidFill>
                  <a:schemeClr val="bg1"/>
                </a:solidFill>
              </a:rPr>
              <a:t>What is something new or valuable that your learned after finishing the reading?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642BE3-44A6-F244-B370-0A3149948AE7}"/>
              </a:ext>
            </a:extLst>
          </p:cNvPr>
          <p:cNvSpPr txBox="1">
            <a:spLocks/>
          </p:cNvSpPr>
          <p:nvPr/>
        </p:nvSpPr>
        <p:spPr>
          <a:xfrm>
            <a:off x="7919715" y="2717624"/>
            <a:ext cx="3710609" cy="204640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You can use:</a:t>
            </a:r>
          </a:p>
          <a:p>
            <a:r>
              <a:rPr lang="en-US" dirty="0">
                <a:solidFill>
                  <a:schemeClr val="bg1"/>
                </a:solidFill>
              </a:rPr>
              <a:t>PowerPoint</a:t>
            </a:r>
          </a:p>
          <a:p>
            <a:r>
              <a:rPr lang="en-US" dirty="0">
                <a:solidFill>
                  <a:schemeClr val="bg1"/>
                </a:solidFill>
              </a:rPr>
              <a:t>Project the figures from the paper itself</a:t>
            </a:r>
          </a:p>
          <a:p>
            <a:r>
              <a:rPr lang="en-US" dirty="0">
                <a:solidFill>
                  <a:schemeClr val="bg1"/>
                </a:solidFill>
              </a:rPr>
              <a:t>Use other figures (but you must provide references)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DD825B-5B98-FF43-98B4-8FF44F688AE4}"/>
              </a:ext>
            </a:extLst>
          </p:cNvPr>
          <p:cNvSpPr/>
          <p:nvPr/>
        </p:nvSpPr>
        <p:spPr>
          <a:xfrm>
            <a:off x="6923765" y="3628509"/>
            <a:ext cx="874644" cy="57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8555-DD36-2244-ABE0-7F02F4E1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era of big data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564A-CD39-894D-81A0-164BBEAB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4105804"/>
            <a:ext cx="7866062" cy="1920136"/>
          </a:xfr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field of genetics has advanced faster in the last 15 years than in the last 75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DCEE3-2EAD-814B-85CB-10269174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" y="109176"/>
            <a:ext cx="8978349" cy="67337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D21DC5-9BCB-AA45-BA12-2579267866E7}"/>
              </a:ext>
            </a:extLst>
          </p:cNvPr>
          <p:cNvSpPr txBox="1"/>
          <p:nvPr/>
        </p:nvSpPr>
        <p:spPr>
          <a:xfrm>
            <a:off x="9329529" y="277656"/>
            <a:ext cx="2504662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This is a highly intensive course!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You have </a:t>
            </a:r>
            <a:r>
              <a:rPr lang="en-US" sz="2400" b="1" dirty="0">
                <a:solidFill>
                  <a:srgbClr val="FF0000"/>
                </a:solidFill>
              </a:rPr>
              <a:t>209</a:t>
            </a:r>
            <a:r>
              <a:rPr lang="en-US" sz="2400" b="1" dirty="0"/>
              <a:t> points of flexibility!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Use them </a:t>
            </a:r>
            <a:r>
              <a:rPr lang="en-US" sz="2400" b="1" i="1" dirty="0"/>
              <a:t>strategically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4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FAC3-9AF5-414C-A63E-8BCA0441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817" y="1483118"/>
            <a:ext cx="10058400" cy="4050792"/>
          </a:xfrm>
        </p:spPr>
        <p:txBody>
          <a:bodyPr>
            <a:normAutofit/>
          </a:bodyPr>
          <a:lstStyle/>
          <a:p>
            <a:r>
              <a:rPr lang="en-US" sz="4000" dirty="0"/>
              <a:t>Class participation (500 pts)</a:t>
            </a:r>
          </a:p>
          <a:p>
            <a:r>
              <a:rPr lang="en-US" sz="4000" dirty="0"/>
              <a:t>Class discussion leader (700 pts)</a:t>
            </a:r>
          </a:p>
          <a:p>
            <a:r>
              <a:rPr lang="en-US" sz="4000" dirty="0"/>
              <a:t>Reading summaries (800 pts)</a:t>
            </a:r>
          </a:p>
          <a:p>
            <a:r>
              <a:rPr lang="en-US" sz="4000" dirty="0"/>
              <a:t>Final presentation (800 pts)</a:t>
            </a:r>
          </a:p>
          <a:p>
            <a:r>
              <a:rPr lang="en-US" sz="4000" dirty="0"/>
              <a:t>Coding homework (200 pts)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E044B266-B457-AC48-BD12-16FF5F820736}"/>
              </a:ext>
            </a:extLst>
          </p:cNvPr>
          <p:cNvSpPr/>
          <p:nvPr/>
        </p:nvSpPr>
        <p:spPr>
          <a:xfrm>
            <a:off x="8295861" y="2968488"/>
            <a:ext cx="1033669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2CC31A2-5F4A-7742-9A53-6F4C3483198E}"/>
              </a:ext>
            </a:extLst>
          </p:cNvPr>
          <p:cNvSpPr/>
          <p:nvPr/>
        </p:nvSpPr>
        <p:spPr>
          <a:xfrm>
            <a:off x="8063948" y="4327399"/>
            <a:ext cx="1033669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{EE4CDADC-22B6-E64D-AEF9-27A85952F709}tf10001070</Template>
  <TotalTime>4220</TotalTime>
  <Words>407</Words>
  <Application>Microsoft Macintosh PowerPoint</Application>
  <PresentationFormat>Widescreen</PresentationFormat>
  <Paragraphs>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Evolutionary Genomics</vt:lpstr>
      <vt:lpstr>Let’s get to know each other</vt:lpstr>
      <vt:lpstr>PowerPoint Presentation</vt:lpstr>
      <vt:lpstr>A roadmap for success in this class</vt:lpstr>
      <vt:lpstr>PowerPoint Presentation</vt:lpstr>
      <vt:lpstr>PowerPoint Presentation</vt:lpstr>
      <vt:lpstr>Leading paper discussion </vt:lpstr>
      <vt:lpstr>The era of big data biology</vt:lpstr>
      <vt:lpstr>PowerPoint Presentation</vt:lpstr>
      <vt:lpstr>Let's make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OSCAR</dc:title>
  <dc:creator>Joaquin Nunez</dc:creator>
  <cp:lastModifiedBy>Joaquin Nunez</cp:lastModifiedBy>
  <cp:revision>59</cp:revision>
  <dcterms:created xsi:type="dcterms:W3CDTF">2019-01-30T01:25:09Z</dcterms:created>
  <dcterms:modified xsi:type="dcterms:W3CDTF">2021-11-15T16:28:27Z</dcterms:modified>
</cp:coreProperties>
</file>