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André Coelho Cardoso" initials="HACC" lastIdx="2" clrIdx="0">
    <p:extLst>
      <p:ext uri="{19B8F6BF-5375-455C-9EA6-DF929625EA0E}">
        <p15:presenceInfo xmlns:p15="http://schemas.microsoft.com/office/powerpoint/2012/main" userId="Hugo André Coelho Cardos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CC4C6-0BB4-46A1-8138-520DDF55AFC7}" type="datetimeFigureOut">
              <a:rPr lang="pt-PT" smtClean="0"/>
              <a:t>03/02/2021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0B51B-B306-4AAB-A117-E43BC9132B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032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6AEA-FF59-4653-9425-56B6E0745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FE948-0788-4F84-89FE-AB7738451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1C835-2663-461D-971A-B296F32D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CC6-67B7-492C-BB63-3902037B82F3}" type="datetime1">
              <a:rPr lang="pt-PT" smtClean="0"/>
              <a:t>03/02/2021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F4481-77EB-4C54-927C-2FECD30E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B83F-7FDE-4947-805D-E8A903B2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24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1A95-6EFC-49CE-B339-A2C85691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160F3-3AE2-40FA-A57F-BD08C0F3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86C09-5F74-4AD8-953F-23A219B3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F34A-FED4-4602-B963-C2563FD2B001}" type="datetime1">
              <a:rPr lang="pt-PT" smtClean="0"/>
              <a:t>03/02/2021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9E0B5-B324-42AF-984A-DFFC519F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D52D1-C3FC-4304-9287-EF965A05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474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58870-8295-4596-BC1C-97BACD3FB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1385-1A8B-45FB-9611-1301B34CF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2EBC9-1C28-4DE7-86AD-8AB4952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7869-F382-4CF0-8C00-353010F281D8}" type="datetime1">
              <a:rPr lang="pt-PT" smtClean="0"/>
              <a:t>03/02/2021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92DA3-95DF-4452-AB0C-54236E7C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A0D4-19A6-4E9E-85E3-B4915839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532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CE7A-B00E-4122-9913-A99CF7D5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D7636-4A3F-4B95-933E-3F5F914B6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889CB-AC44-444A-94EA-B33009B6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F786-D29A-4DD6-AF2E-BC2E28A9C063}" type="datetime1">
              <a:rPr lang="pt-PT" smtClean="0"/>
              <a:t>03/02/2021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F96D6-8774-45F2-8902-FFF6611F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25025-A52C-48E2-9F02-29E70E08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59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531E-2DD8-4229-9293-5CEC653C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0C928-79E4-46D1-89A1-FC8137EF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F142-DD97-4425-8A88-DCA6EC42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E0C-6A76-4D47-A041-88867AE54D42}" type="datetime1">
              <a:rPr lang="pt-PT" smtClean="0"/>
              <a:t>03/02/2021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A20B-7BEF-4996-9924-11387B55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D351-8E09-478C-AC71-27262FC6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853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3A46-EC02-4915-851F-A083EDD1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66B3-6375-4EED-AF4C-37967FDC5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6BED6-6F44-4443-AFA0-E5C75098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3E974-6600-49D7-83A4-7E41D3BE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227E-54A4-4D11-971E-97FA5FC67BB3}" type="datetime1">
              <a:rPr lang="pt-PT" smtClean="0"/>
              <a:t>03/02/2021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7E50F-270B-49F7-B83C-09921DA1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3F966-C62A-489B-9E5D-BCB983E2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30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70C0-419F-4896-831A-80163626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A1089-B7BE-499D-8C20-658ABFD9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0ADDA-F3DB-41B5-B0E7-EFE501BFA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C47B3-001A-401D-9016-42B4860E9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7EFA-76E0-4C25-B4C1-A42C247DD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DCCB3-F288-4FAD-968A-39DA32B3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6B8B-4F8D-4992-A4B2-F3F98195CBB7}" type="datetime1">
              <a:rPr lang="pt-PT" smtClean="0"/>
              <a:t>03/02/2021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584C6-6355-4243-9022-FBEC539C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31056-B693-4F56-80DE-31E7FDB5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836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4410-EEBE-4863-8602-621342BC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742FE-1A41-408A-BCE8-DE7334B2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2C11-14B0-4D52-98A3-5819B404C1A0}" type="datetime1">
              <a:rPr lang="pt-PT" smtClean="0"/>
              <a:t>03/02/2021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AF3BA-B538-4D9E-ADA8-9304BF75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924BE-54F0-4961-A7EF-D52EBAFD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69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36DA9-82C5-40D1-9963-29F527CA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1BA1-D2ED-473B-90CD-693D606E05D5}" type="datetime1">
              <a:rPr lang="pt-PT" smtClean="0"/>
              <a:t>03/02/2021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6B74B-DE97-4897-9545-876920B8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8912D-16D0-4687-969F-AC9B8F4D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3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6D0B-59AF-4E38-8D3B-F9D8427D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4150-1BCF-4280-A8EA-826C62C0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235D6-BEA7-40C8-8E9A-0CBF601E4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37493-82C4-4970-81A2-67316E1E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689-F997-4938-BB4F-D046C4F15D08}" type="datetime1">
              <a:rPr lang="pt-PT" smtClean="0"/>
              <a:t>03/02/2021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44399-4ED6-412D-9D1A-1392922F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0B7A1-253E-4D2C-AAB0-F0FDC377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138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362D-DA9D-4039-85E2-7755131C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E6185-92F7-4877-9D8D-05CE871CC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50434-04D2-4112-80FC-E0625B31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4550B-3F0E-4363-B23F-4EA22648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6CC8-3AC5-4BF9-890F-E7E836473A67}" type="datetime1">
              <a:rPr lang="pt-PT" smtClean="0"/>
              <a:t>03/02/2021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FACE8-56A5-4001-93CB-431E4545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47567-177F-4C1B-8990-DE73DDF9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39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2D105-2B29-4A4D-8A0D-F81DAB2E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6E43-4B8B-4A9E-BE40-013419148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DE7FD-778E-4CE5-AF5D-DC80CB9A9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6E533-9912-4A22-B514-8CAB0611FC20}" type="datetime1">
              <a:rPr lang="pt-PT" smtClean="0"/>
              <a:t>03/02/2021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EE060-673E-4CDD-817A-979ADEEB7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00A52-66DF-434D-B568-3047E13AC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392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jpeg"/><Relationship Id="rId7" Type="http://schemas.openxmlformats.org/officeDocument/2006/relationships/image" Target="../media/image1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499-AC78-4964-B60C-F73D409CC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735" y="596398"/>
            <a:ext cx="9236529" cy="1477329"/>
          </a:xfrm>
        </p:spPr>
        <p:txBody>
          <a:bodyPr>
            <a:noAutofit/>
          </a:bodyPr>
          <a:lstStyle/>
          <a:p>
            <a:r>
              <a:rPr lang="pt-PT" sz="8800" dirty="0">
                <a:solidFill>
                  <a:schemeClr val="accent2">
                    <a:lumMod val="75000"/>
                  </a:schemeClr>
                </a:solidFill>
                <a:cs typeface="Aharoni" panose="02010803020104030203" pitchFamily="2" charset="-79"/>
              </a:rPr>
              <a:t>Recursos Humanos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E99789-5965-43F4-AFAB-6A60ECEBF2F1}"/>
              </a:ext>
            </a:extLst>
          </p:cNvPr>
          <p:cNvSpPr/>
          <p:nvPr/>
        </p:nvSpPr>
        <p:spPr>
          <a:xfrm>
            <a:off x="381000" y="391886"/>
            <a:ext cx="11430000" cy="607422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D3C47-7BB2-49D5-A333-1DF5FAE42BD4}"/>
              </a:ext>
            </a:extLst>
          </p:cNvPr>
          <p:cNvSpPr txBox="1"/>
          <p:nvPr/>
        </p:nvSpPr>
        <p:spPr>
          <a:xfrm>
            <a:off x="381000" y="6042921"/>
            <a:ext cx="1044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GRUPO 3 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Filipa Santos (A83631) 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|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Hugo Cardoso (A85006) 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|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João Costa (A84775) 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|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Válter Carvalho (A84664)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BA149-DB9B-4A6C-8811-A70E64AAF567}"/>
              </a:ext>
            </a:extLst>
          </p:cNvPr>
          <p:cNvSpPr txBox="1"/>
          <p:nvPr/>
        </p:nvSpPr>
        <p:spPr>
          <a:xfrm>
            <a:off x="3102427" y="1812116"/>
            <a:ext cx="598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Bases de Dados NoSQL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E2953F-512A-45CF-B9EA-25AD8AEFA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257" y="4503241"/>
            <a:ext cx="889643" cy="889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AEB9A0-8A6F-4B1F-96F5-8C00C9E9D4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57" b="35703"/>
          <a:stretch/>
        </p:blipFill>
        <p:spPr>
          <a:xfrm>
            <a:off x="10825843" y="5458200"/>
            <a:ext cx="889644" cy="872408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E3F0B4E-A845-4885-8626-E59C6172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619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0FD03-305F-4F08-BC35-48E91084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10</a:t>
            </a:fld>
            <a:endParaRPr lang="pt-P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342A9B-5008-4A08-98C6-D270215E1FE2}"/>
              </a:ext>
            </a:extLst>
          </p:cNvPr>
          <p:cNvSpPr txBox="1"/>
          <p:nvPr/>
        </p:nvSpPr>
        <p:spPr>
          <a:xfrm>
            <a:off x="382518" y="1557235"/>
            <a:ext cx="17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Queries extra: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0B894-C852-4C40-A200-0F70B2BAE46E}"/>
              </a:ext>
            </a:extLst>
          </p:cNvPr>
          <p:cNvSpPr txBox="1"/>
          <p:nvPr/>
        </p:nvSpPr>
        <p:spPr>
          <a:xfrm>
            <a:off x="998342" y="2646788"/>
            <a:ext cx="3842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Número total de empregados por localização: </a:t>
            </a:r>
            <a:endParaRPr lang="pt-PT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ADB117-F2B8-4EFA-A0E8-B7F7443BDFAB}"/>
              </a:ext>
            </a:extLst>
          </p:cNvPr>
          <p:cNvSpPr txBox="1"/>
          <p:nvPr/>
        </p:nvSpPr>
        <p:spPr>
          <a:xfrm>
            <a:off x="6319685" y="2646788"/>
            <a:ext cx="423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Maior salário de empregado por região: </a:t>
            </a:r>
            <a:endParaRPr lang="pt-PT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75A39-2420-4DA5-B0BD-39C8DF4A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41" y="2981455"/>
            <a:ext cx="4129548" cy="1445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3C3E23-966C-4873-9D06-7952CD614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684" y="2954565"/>
            <a:ext cx="5034116" cy="146500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50951FA-FE4B-493B-A82E-4BD8737F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498" y="0"/>
            <a:ext cx="9001004" cy="1325563"/>
          </a:xfrm>
        </p:spPr>
        <p:txBody>
          <a:bodyPr>
            <a:normAutofit/>
          </a:bodyPr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Base de dados documental - MongoDB</a:t>
            </a:r>
          </a:p>
        </p:txBody>
      </p:sp>
    </p:spTree>
    <p:extLst>
      <p:ext uri="{BB962C8B-B14F-4D97-AF65-F5344CB8AC3E}">
        <p14:creationId xmlns:p14="http://schemas.microsoft.com/office/powerpoint/2010/main" val="342050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7327-B3C3-43EB-B219-5013A8A5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74" y="0"/>
            <a:ext cx="8820447" cy="1289957"/>
          </a:xfrm>
        </p:spPr>
        <p:txBody>
          <a:bodyPr>
            <a:normAutofit fontScale="90000"/>
          </a:bodyPr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Base de dados orientada a grafos – Neo4j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07CA8-294C-4BEA-9D5A-9A41C207B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26" y="2144672"/>
            <a:ext cx="8455742" cy="40115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A1501F4-6D46-4A43-A10D-462057C1B297}"/>
              </a:ext>
            </a:extLst>
          </p:cNvPr>
          <p:cNvSpPr txBox="1"/>
          <p:nvPr/>
        </p:nvSpPr>
        <p:spPr>
          <a:xfrm>
            <a:off x="1333800" y="1681732"/>
            <a:ext cx="486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Modelo de dados: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DE4235E-079D-48CD-827A-1FB9C00B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DD63C2-C98D-4865-981F-28C44AC47913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699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7327-B3C3-43EB-B219-5013A8A5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74" y="0"/>
            <a:ext cx="8820447" cy="1289957"/>
          </a:xfrm>
        </p:spPr>
        <p:txBody>
          <a:bodyPr>
            <a:normAutofit fontScale="90000"/>
          </a:bodyPr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Base de dados orientada a grafos – Neo4j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1501F4-6D46-4A43-A10D-462057C1B297}"/>
              </a:ext>
            </a:extLst>
          </p:cNvPr>
          <p:cNvSpPr txBox="1"/>
          <p:nvPr/>
        </p:nvSpPr>
        <p:spPr>
          <a:xfrm>
            <a:off x="729792" y="1430062"/>
            <a:ext cx="486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Migração de dados: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23D25-35EA-490C-93FF-CD65ABF14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91" y="3251233"/>
            <a:ext cx="4258814" cy="17285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79D86-19D2-45EA-A90D-CF887E8A2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27" y="3256741"/>
            <a:ext cx="4787320" cy="8587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1C0393-8946-45A7-AC1B-10C218843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456" y="4442405"/>
            <a:ext cx="6350890" cy="8201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24E012-F7E6-4D94-BE19-70DCCAE0BDC4}"/>
              </a:ext>
            </a:extLst>
          </p:cNvPr>
          <p:cNvSpPr txBox="1"/>
          <p:nvPr/>
        </p:nvSpPr>
        <p:spPr>
          <a:xfrm>
            <a:off x="1571282" y="2529709"/>
            <a:ext cx="257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Criação de </a:t>
            </a:r>
            <a:r>
              <a:rPr lang="pt-PT" b="1" u="sng" dirty="0"/>
              <a:t>nodos</a:t>
            </a:r>
            <a:r>
              <a:rPr lang="pt-PT" b="1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BC63C-C102-4E41-B36C-E8B2D584EB73}"/>
              </a:ext>
            </a:extLst>
          </p:cNvPr>
          <p:cNvSpPr txBox="1"/>
          <p:nvPr/>
        </p:nvSpPr>
        <p:spPr>
          <a:xfrm>
            <a:off x="7164284" y="2529709"/>
            <a:ext cx="32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Criação de </a:t>
            </a:r>
            <a:r>
              <a:rPr lang="pt-PT" b="1" u="sng" dirty="0"/>
              <a:t>relacionamentos</a:t>
            </a:r>
            <a:r>
              <a:rPr lang="pt-PT" b="1" dirty="0"/>
              <a:t>: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00B68A5-C202-4D61-9742-D94E110C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DD63C2-C98D-4865-981F-28C44AC47913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430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7327-B3C3-43EB-B219-5013A8A5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74" y="0"/>
            <a:ext cx="8820447" cy="1289957"/>
          </a:xfrm>
        </p:spPr>
        <p:txBody>
          <a:bodyPr>
            <a:normAutofit fontScale="90000"/>
          </a:bodyPr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Base de dados orientada a grafos – Neo4j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591B1-602F-4BB3-A28D-281F5D7A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41" y="2049260"/>
            <a:ext cx="3815457" cy="7188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368A47-9A6A-47C0-A442-96F222977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41" y="3136673"/>
            <a:ext cx="5577145" cy="11824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7E4FFF-9B82-4FFC-82B5-D45491736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341" y="4645269"/>
            <a:ext cx="6088604" cy="14620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B792AB-DA66-4148-8E73-F54CC55128C4}"/>
              </a:ext>
            </a:extLst>
          </p:cNvPr>
          <p:cNvSpPr txBox="1"/>
          <p:nvPr/>
        </p:nvSpPr>
        <p:spPr>
          <a:xfrm>
            <a:off x="528457" y="1346173"/>
            <a:ext cx="242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Queries transversais: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FA88A-24D9-4D3F-873F-71398E866672}"/>
              </a:ext>
            </a:extLst>
          </p:cNvPr>
          <p:cNvSpPr txBox="1"/>
          <p:nvPr/>
        </p:nvSpPr>
        <p:spPr>
          <a:xfrm>
            <a:off x="805294" y="2224021"/>
            <a:ext cx="42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D318F9-8E34-4F7E-A16E-B612E02F23F0}"/>
              </a:ext>
            </a:extLst>
          </p:cNvPr>
          <p:cNvSpPr txBox="1"/>
          <p:nvPr/>
        </p:nvSpPr>
        <p:spPr>
          <a:xfrm>
            <a:off x="805294" y="3538057"/>
            <a:ext cx="42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99A3A6-43DE-4D07-BBE7-D1383B15F2AA}"/>
              </a:ext>
            </a:extLst>
          </p:cNvPr>
          <p:cNvSpPr txBox="1"/>
          <p:nvPr/>
        </p:nvSpPr>
        <p:spPr>
          <a:xfrm>
            <a:off x="805294" y="5191636"/>
            <a:ext cx="42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3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49F95E-7C9C-4DEC-804A-15995512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DD63C2-C98D-4865-981F-28C44AC47913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397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7327-B3C3-43EB-B219-5013A8A5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74" y="0"/>
            <a:ext cx="8820447" cy="1289957"/>
          </a:xfrm>
        </p:spPr>
        <p:txBody>
          <a:bodyPr>
            <a:normAutofit fontScale="90000"/>
          </a:bodyPr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Base de dados orientada a grafos – Neo4j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B792AB-DA66-4148-8E73-F54CC55128C4}"/>
              </a:ext>
            </a:extLst>
          </p:cNvPr>
          <p:cNvSpPr txBox="1"/>
          <p:nvPr/>
        </p:nvSpPr>
        <p:spPr>
          <a:xfrm>
            <a:off x="528457" y="1346173"/>
            <a:ext cx="242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Queries extra: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BBEA3-DDDB-4177-9524-20024CBB1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41" y="2480307"/>
            <a:ext cx="5049629" cy="7293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63686D-B107-4A04-96CD-071F0A1BC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41" y="5077980"/>
            <a:ext cx="7568912" cy="8792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3085BC-29A0-4C09-9D1E-1EA564BBF1EC}"/>
              </a:ext>
            </a:extLst>
          </p:cNvPr>
          <p:cNvSpPr txBox="1"/>
          <p:nvPr/>
        </p:nvSpPr>
        <p:spPr>
          <a:xfrm>
            <a:off x="1372341" y="2154943"/>
            <a:ext cx="758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Empregados no 4º nível da cadeia de supervisão: </a:t>
            </a:r>
            <a:endParaRPr lang="pt-PT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5A20F-2E7E-4D5A-8099-97DB2BDAA68F}"/>
              </a:ext>
            </a:extLst>
          </p:cNvPr>
          <p:cNvSpPr txBox="1"/>
          <p:nvPr/>
        </p:nvSpPr>
        <p:spPr>
          <a:xfrm>
            <a:off x="1372341" y="4554760"/>
            <a:ext cx="758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Criar relacionamentos RESIDES_IN de empregado para país, para todos os empregados que estão no 3º nível da cadeira de supervisão e têm o emprego de ‘Shipping Clerks’ ou ‘Sales Representatives’: </a:t>
            </a:r>
            <a:endParaRPr lang="pt-PT" sz="1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E6DD21-560F-43F8-ADEE-8FCABA9D3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813" y="1813177"/>
            <a:ext cx="4351263" cy="24348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64A0E5D5-477B-4E0F-ADE8-ECC60FB7D2A1}"/>
              </a:ext>
            </a:extLst>
          </p:cNvPr>
          <p:cNvSpPr/>
          <p:nvPr/>
        </p:nvSpPr>
        <p:spPr>
          <a:xfrm>
            <a:off x="8959484" y="4295775"/>
            <a:ext cx="1342197" cy="1305425"/>
          </a:xfrm>
          <a:prstGeom prst="bentUpArrow">
            <a:avLst>
              <a:gd name="adj1" fmla="val 2238"/>
              <a:gd name="adj2" fmla="val 7440"/>
              <a:gd name="adj3" fmla="val 15245"/>
            </a:avLst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6707A41-0A98-4245-BDD9-C7373AD8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DD63C2-C98D-4865-981F-28C44AC47913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973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5F0CC-659C-46F0-BDE1-C86A9ABA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15</a:t>
            </a:fld>
            <a:endParaRPr lang="pt-P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1A34D6-B47B-4B85-8EBA-5F2D78648361}"/>
              </a:ext>
            </a:extLst>
          </p:cNvPr>
          <p:cNvSpPr txBox="1">
            <a:spLocks/>
          </p:cNvSpPr>
          <p:nvPr/>
        </p:nvSpPr>
        <p:spPr>
          <a:xfrm>
            <a:off x="1237172" y="0"/>
            <a:ext cx="9717656" cy="1289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Comparação de tempos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DDB4CB-FBD8-4E0F-9C59-6A65D519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97" y="2712576"/>
            <a:ext cx="8073006" cy="14345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06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8191C-80DC-4C67-8E2C-4B51DAF1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16</a:t>
            </a:fld>
            <a:endParaRPr lang="pt-P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B4616D-E73A-4FD3-A86C-FECFBC7FBFC3}"/>
              </a:ext>
            </a:extLst>
          </p:cNvPr>
          <p:cNvSpPr txBox="1">
            <a:spLocks/>
          </p:cNvSpPr>
          <p:nvPr/>
        </p:nvSpPr>
        <p:spPr>
          <a:xfrm>
            <a:off x="1477735" y="596398"/>
            <a:ext cx="9236529" cy="1477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800" dirty="0">
                <a:solidFill>
                  <a:schemeClr val="accent2">
                    <a:lumMod val="75000"/>
                  </a:schemeClr>
                </a:solidFill>
                <a:cs typeface="Aharoni" panose="02010803020104030203" pitchFamily="2" charset="-79"/>
              </a:rPr>
              <a:t>Conclusão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335C73-7420-47FB-BA8A-459D11624041}"/>
              </a:ext>
            </a:extLst>
          </p:cNvPr>
          <p:cNvSpPr/>
          <p:nvPr/>
        </p:nvSpPr>
        <p:spPr>
          <a:xfrm>
            <a:off x="381000" y="391886"/>
            <a:ext cx="11430000" cy="607422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10BB8-69C8-4AF8-BA0C-A669729D82F4}"/>
              </a:ext>
            </a:extLst>
          </p:cNvPr>
          <p:cNvSpPr txBox="1"/>
          <p:nvPr/>
        </p:nvSpPr>
        <p:spPr>
          <a:xfrm>
            <a:off x="381000" y="6042921"/>
            <a:ext cx="1044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GRUPO 3 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Filipa Santos (A83631) 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|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Hugo Cardoso (A85006) 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|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João Costa (A84775) 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|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Válter Carvalho (A84664)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9F4692-CFEC-4A85-B922-7A14407F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900" y="4021553"/>
            <a:ext cx="2656945" cy="1026775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A8E4051C-36D6-4F32-A71A-9D0D96AA5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180" y="3429000"/>
            <a:ext cx="4211818" cy="221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Keep up with New Features in Oracle Database 12c and 18c | Oracle  University Blog">
            <a:extLst>
              <a:ext uri="{FF2B5EF4-FFF2-40B4-BE49-F238E27FC236}">
                <a16:creationId xmlns:a16="http://schemas.microsoft.com/office/drawing/2014/main" id="{FF6534F3-D6CB-4E34-AB93-AFAAB086D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3" t="34171" r="7259" b="33574"/>
          <a:stretch/>
        </p:blipFill>
        <p:spPr bwMode="auto">
          <a:xfrm>
            <a:off x="5052182" y="2822315"/>
            <a:ext cx="2087631" cy="79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76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D667-5769-4C35-A5E8-43CA0E62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385" y="0"/>
            <a:ext cx="6397230" cy="1325563"/>
          </a:xfrm>
        </p:spPr>
        <p:txBody>
          <a:bodyPr/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Esquema lógico relacional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E5A156-24BE-4AD9-A2EE-5D7A1F01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2</a:t>
            </a:fld>
            <a:endParaRPr lang="pt-P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A130D-159A-4D48-9AD0-B066A86B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837" y="1132080"/>
            <a:ext cx="8058326" cy="540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9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53A7-D1B5-4694-B748-FD5B75E5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734" y="0"/>
            <a:ext cx="7488532" cy="1325563"/>
          </a:xfrm>
        </p:spPr>
        <p:txBody>
          <a:bodyPr/>
          <a:lstStyle/>
          <a:p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Escolha das BDs não relacionais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06FFE9-3784-4105-960E-F65EF87B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3</a:t>
            </a:fld>
            <a:endParaRPr lang="pt-P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6E6F5-089C-4725-B492-793A1C2E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679" y="2970646"/>
            <a:ext cx="3869092" cy="149520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6E14754-8623-4DCA-851D-F968EABF1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3" y="1921145"/>
            <a:ext cx="6133326" cy="322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90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3284-EFBB-42F1-9FDB-D6AE6E32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735" y="0"/>
            <a:ext cx="4664529" cy="1325563"/>
          </a:xfrm>
        </p:spPr>
        <p:txBody>
          <a:bodyPr/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11A1E-7342-4315-A354-FFA83FCA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4</a:t>
            </a:fld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BCCE5-550C-4309-9B8D-1673C4C571BC}"/>
              </a:ext>
            </a:extLst>
          </p:cNvPr>
          <p:cNvSpPr txBox="1"/>
          <p:nvPr/>
        </p:nvSpPr>
        <p:spPr>
          <a:xfrm>
            <a:off x="1677798" y="1970777"/>
            <a:ext cx="305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3 queries transversais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6EE1E-A431-4B36-88F3-3564454187A6}"/>
              </a:ext>
            </a:extLst>
          </p:cNvPr>
          <p:cNvSpPr txBox="1"/>
          <p:nvPr/>
        </p:nvSpPr>
        <p:spPr>
          <a:xfrm>
            <a:off x="7460609" y="1945928"/>
            <a:ext cx="305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2 queries extra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29A9F-C1BC-45F6-841B-74F8325E5D16}"/>
              </a:ext>
            </a:extLst>
          </p:cNvPr>
          <p:cNvSpPr txBox="1"/>
          <p:nvPr/>
        </p:nvSpPr>
        <p:spPr>
          <a:xfrm>
            <a:off x="964735" y="2684476"/>
            <a:ext cx="4479721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Média de salários por departamento</a:t>
            </a:r>
          </a:p>
          <a:p>
            <a:pPr marL="342900" indent="-342900">
              <a:buFont typeface="+mj-lt"/>
              <a:buAutoNum type="arabicPeriod"/>
            </a:pPr>
            <a:endParaRPr lang="pt-PT" sz="18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Top 5 empregados com o contrato ativo mais duradouro em cada regiã</a:t>
            </a:r>
            <a:r>
              <a:rPr lang="pt-PT" dirty="0">
                <a:solidFill>
                  <a:srgbClr val="000000"/>
                </a:solidFill>
                <a:latin typeface="Calibri" panose="020F0502020204030204" pitchFamily="34" charset="0"/>
              </a:rPr>
              <a:t>o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Emprego antigo em que o utilizador com ID 176 faturou mais</a:t>
            </a:r>
            <a:endParaRPr lang="pt-P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72F1A-BAB3-491A-A99B-1660FCEE1A58}"/>
              </a:ext>
            </a:extLst>
          </p:cNvPr>
          <p:cNvSpPr txBox="1"/>
          <p:nvPr/>
        </p:nvSpPr>
        <p:spPr>
          <a:xfrm>
            <a:off x="6747546" y="2684476"/>
            <a:ext cx="447972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Projetadas para tirar proveito dos pontos fortes de cada base de dados</a:t>
            </a:r>
          </a:p>
        </p:txBody>
      </p:sp>
    </p:spTree>
    <p:extLst>
      <p:ext uri="{BB962C8B-B14F-4D97-AF65-F5344CB8AC3E}">
        <p14:creationId xmlns:p14="http://schemas.microsoft.com/office/powerpoint/2010/main" val="187137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5D2B-1AC4-4C47-85D4-E5B73C37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016" y="0"/>
            <a:ext cx="7873481" cy="1325563"/>
          </a:xfrm>
        </p:spPr>
        <p:txBody>
          <a:bodyPr>
            <a:normAutofit/>
          </a:bodyPr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Base de dados relacional - Oracle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2FC9F-07C9-4B56-BDB9-52CBF4E0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5</a:t>
            </a:fld>
            <a:endParaRPr lang="pt-PT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82E3252-6581-40BC-8DFB-0358F2EFC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276" y="1078266"/>
            <a:ext cx="1555047" cy="103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eep up with New Features in Oracle Database 12c and 18c | Oracle  University Blog">
            <a:extLst>
              <a:ext uri="{FF2B5EF4-FFF2-40B4-BE49-F238E27FC236}">
                <a16:creationId xmlns:a16="http://schemas.microsoft.com/office/drawing/2014/main" id="{37692C78-70D0-4E26-90E9-C767EB63E2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3" t="34171" r="7259" b="33574"/>
          <a:stretch/>
        </p:blipFill>
        <p:spPr bwMode="auto">
          <a:xfrm>
            <a:off x="9349363" y="1505354"/>
            <a:ext cx="1555048" cy="58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D3DC08-81DE-4C1C-B353-0E10BA8AB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87" y="1946118"/>
            <a:ext cx="6921910" cy="7177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6BBF36-C122-4F8E-AE00-87DDECC89556}"/>
              </a:ext>
            </a:extLst>
          </p:cNvPr>
          <p:cNvSpPr txBox="1"/>
          <p:nvPr/>
        </p:nvSpPr>
        <p:spPr>
          <a:xfrm>
            <a:off x="528457" y="1346173"/>
            <a:ext cx="242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Queries transversais: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2FF8B5-5403-48AD-A55D-9E1764639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787" y="3007226"/>
            <a:ext cx="8888361" cy="17304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34A652-449A-453C-80EB-E25FFD710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787" y="5078995"/>
            <a:ext cx="6764594" cy="14060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81F8EC-632D-48EA-87F2-B86C292DAF12}"/>
              </a:ext>
            </a:extLst>
          </p:cNvPr>
          <p:cNvSpPr txBox="1"/>
          <p:nvPr/>
        </p:nvSpPr>
        <p:spPr>
          <a:xfrm>
            <a:off x="595569" y="2114964"/>
            <a:ext cx="42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5F6E4A-8999-407C-93FB-6B99646CA755}"/>
              </a:ext>
            </a:extLst>
          </p:cNvPr>
          <p:cNvSpPr txBox="1"/>
          <p:nvPr/>
        </p:nvSpPr>
        <p:spPr>
          <a:xfrm>
            <a:off x="595569" y="3687798"/>
            <a:ext cx="42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63F6BF-E7DD-461F-A0B5-518A3A4639FE}"/>
              </a:ext>
            </a:extLst>
          </p:cNvPr>
          <p:cNvSpPr txBox="1"/>
          <p:nvPr/>
        </p:nvSpPr>
        <p:spPr>
          <a:xfrm>
            <a:off x="595569" y="5597335"/>
            <a:ext cx="42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1295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2935-D0F6-425B-928F-9F6EDE1F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920" y="0"/>
            <a:ext cx="8125045" cy="1325563"/>
          </a:xfrm>
        </p:spPr>
        <p:txBody>
          <a:bodyPr>
            <a:normAutofit/>
          </a:bodyPr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Base de dados relacional - Oracle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0FD03-305F-4F08-BC35-48E91084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6</a:t>
            </a:fld>
            <a:endParaRPr lang="pt-P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342A9B-5008-4A08-98C6-D270215E1FE2}"/>
              </a:ext>
            </a:extLst>
          </p:cNvPr>
          <p:cNvSpPr txBox="1"/>
          <p:nvPr/>
        </p:nvSpPr>
        <p:spPr>
          <a:xfrm>
            <a:off x="528456" y="1350107"/>
            <a:ext cx="17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Queries extra: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DA7F7DE-D285-421E-BA33-6C009709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96" y="4364686"/>
            <a:ext cx="8888361" cy="17304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9A6C1-2711-4F75-94D0-1904ACCA8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96" y="2252263"/>
            <a:ext cx="8298426" cy="13666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80B894-C852-4C40-A200-0F70B2BAE46E}"/>
              </a:ext>
            </a:extLst>
          </p:cNvPr>
          <p:cNvSpPr txBox="1"/>
          <p:nvPr/>
        </p:nvSpPr>
        <p:spPr>
          <a:xfrm>
            <a:off x="880896" y="1904619"/>
            <a:ext cx="758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Total de empregados que trabalharam em cada departamento: </a:t>
            </a:r>
            <a:endParaRPr lang="pt-PT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ADB117-F2B8-4EFA-A0E8-B7F7443BDFAB}"/>
              </a:ext>
            </a:extLst>
          </p:cNvPr>
          <p:cNvSpPr txBox="1"/>
          <p:nvPr/>
        </p:nvSpPr>
        <p:spPr>
          <a:xfrm>
            <a:off x="880895" y="4038102"/>
            <a:ext cx="758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Todos os empregados com quem o empregado com ID=101 já trabalhou: </a:t>
            </a: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21105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7327-B3C3-43EB-B219-5013A8A5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74" y="0"/>
            <a:ext cx="8820447" cy="1289957"/>
          </a:xfrm>
        </p:spPr>
        <p:txBody>
          <a:bodyPr>
            <a:normAutofit fontScale="90000"/>
          </a:bodyPr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Base de dados documental - MongoDB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FB24BB-DD3C-42BA-A612-F547A385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7</a:t>
            </a:fld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E99C3-35D4-4226-8AEC-F0136B76F4A0}"/>
              </a:ext>
            </a:extLst>
          </p:cNvPr>
          <p:cNvSpPr txBox="1"/>
          <p:nvPr/>
        </p:nvSpPr>
        <p:spPr>
          <a:xfrm>
            <a:off x="528457" y="1346172"/>
            <a:ext cx="486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Migração e estruturação dos dados: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248CEE-2944-476C-805E-E4C18338B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100" y="1528183"/>
            <a:ext cx="1009191" cy="101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1A16497-67BE-41CB-AF1C-0250D44A6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385" y="1522413"/>
            <a:ext cx="1013696" cy="101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56D7C-D408-4F0A-B4E2-98F050DE6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19" y="2042894"/>
            <a:ext cx="4334202" cy="11754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3859-0E78-4737-BDEB-F5622BEB1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224" y="3430799"/>
            <a:ext cx="4119897" cy="11538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9C1B96-3309-4A57-8D33-C8E5D9DA8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4224" y="4797048"/>
            <a:ext cx="3673005" cy="18720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13900C-F603-4C88-8DA0-BE79AFBD54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006" y="3834002"/>
            <a:ext cx="4088859" cy="7539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BEA1C9-C2C3-4ABD-9E14-3736D2E527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1006" y="4797048"/>
            <a:ext cx="4385222" cy="15028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629415-C981-4D4A-A25D-92835C095C4E}"/>
              </a:ext>
            </a:extLst>
          </p:cNvPr>
          <p:cNvCxnSpPr>
            <a:cxnSpLocks/>
          </p:cNvCxnSpPr>
          <p:nvPr/>
        </p:nvCxnSpPr>
        <p:spPr>
          <a:xfrm flipH="1">
            <a:off x="871355" y="2938636"/>
            <a:ext cx="3086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2FE0EF-5A75-47EF-AD25-37C0165B54AA}"/>
              </a:ext>
            </a:extLst>
          </p:cNvPr>
          <p:cNvCxnSpPr>
            <a:cxnSpLocks/>
          </p:cNvCxnSpPr>
          <p:nvPr/>
        </p:nvCxnSpPr>
        <p:spPr>
          <a:xfrm>
            <a:off x="871354" y="2925936"/>
            <a:ext cx="0" cy="5554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E37ADC-C8B7-40BD-9FB9-1E0026FA7670}"/>
              </a:ext>
            </a:extLst>
          </p:cNvPr>
          <p:cNvCxnSpPr>
            <a:cxnSpLocks/>
          </p:cNvCxnSpPr>
          <p:nvPr/>
        </p:nvCxnSpPr>
        <p:spPr>
          <a:xfrm>
            <a:off x="857068" y="3481388"/>
            <a:ext cx="38832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25B83A-D983-4B15-ABB6-8CE69DA98E48}"/>
              </a:ext>
            </a:extLst>
          </p:cNvPr>
          <p:cNvCxnSpPr>
            <a:cxnSpLocks/>
          </p:cNvCxnSpPr>
          <p:nvPr/>
        </p:nvCxnSpPr>
        <p:spPr>
          <a:xfrm flipH="1">
            <a:off x="617368" y="3112469"/>
            <a:ext cx="56563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203FED-7F63-4243-A670-9F549C3B6EDA}"/>
              </a:ext>
            </a:extLst>
          </p:cNvPr>
          <p:cNvCxnSpPr>
            <a:cxnSpLocks/>
          </p:cNvCxnSpPr>
          <p:nvPr/>
        </p:nvCxnSpPr>
        <p:spPr>
          <a:xfrm flipH="1">
            <a:off x="619569" y="3097556"/>
            <a:ext cx="1" cy="17649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995CDA-E689-4BC4-9E72-2F4B25403087}"/>
              </a:ext>
            </a:extLst>
          </p:cNvPr>
          <p:cNvCxnSpPr>
            <a:cxnSpLocks/>
          </p:cNvCxnSpPr>
          <p:nvPr/>
        </p:nvCxnSpPr>
        <p:spPr>
          <a:xfrm>
            <a:off x="605463" y="4862514"/>
            <a:ext cx="63993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854B725-5B10-434B-BA6C-B607B42A437B}"/>
              </a:ext>
            </a:extLst>
          </p:cNvPr>
          <p:cNvCxnSpPr>
            <a:cxnSpLocks/>
          </p:cNvCxnSpPr>
          <p:nvPr/>
        </p:nvCxnSpPr>
        <p:spPr>
          <a:xfrm flipH="1" flipV="1">
            <a:off x="1893894" y="6341124"/>
            <a:ext cx="3211506" cy="1522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7" name="Straight Arrow Connector 3086">
            <a:extLst>
              <a:ext uri="{FF2B5EF4-FFF2-40B4-BE49-F238E27FC236}">
                <a16:creationId xmlns:a16="http://schemas.microsoft.com/office/drawing/2014/main" id="{C9FB8E77-8A59-47BA-AF42-3AAC00D47CAC}"/>
              </a:ext>
            </a:extLst>
          </p:cNvPr>
          <p:cNvCxnSpPr>
            <a:cxnSpLocks/>
          </p:cNvCxnSpPr>
          <p:nvPr/>
        </p:nvCxnSpPr>
        <p:spPr>
          <a:xfrm flipV="1">
            <a:off x="5094564" y="3957640"/>
            <a:ext cx="1591986" cy="23987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459D743-D395-4A34-9169-E1B93B233DC1}"/>
              </a:ext>
            </a:extLst>
          </p:cNvPr>
          <p:cNvCxnSpPr>
            <a:cxnSpLocks/>
          </p:cNvCxnSpPr>
          <p:nvPr/>
        </p:nvCxnSpPr>
        <p:spPr>
          <a:xfrm flipH="1" flipV="1">
            <a:off x="2272796" y="6489884"/>
            <a:ext cx="2832604" cy="1522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610C17-5A84-4D08-9FD4-580AA24CEFAA}"/>
              </a:ext>
            </a:extLst>
          </p:cNvPr>
          <p:cNvCxnSpPr>
            <a:cxnSpLocks/>
          </p:cNvCxnSpPr>
          <p:nvPr/>
        </p:nvCxnSpPr>
        <p:spPr>
          <a:xfrm flipV="1">
            <a:off x="5094564" y="4886326"/>
            <a:ext cx="1591986" cy="161878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8" name="TextBox 3097">
            <a:extLst>
              <a:ext uri="{FF2B5EF4-FFF2-40B4-BE49-F238E27FC236}">
                <a16:creationId xmlns:a16="http://schemas.microsoft.com/office/drawing/2014/main" id="{BC2C7E40-91FA-4B18-8298-60400F6ACEFA}"/>
              </a:ext>
            </a:extLst>
          </p:cNvPr>
          <p:cNvSpPr txBox="1"/>
          <p:nvPr/>
        </p:nvSpPr>
        <p:spPr>
          <a:xfrm>
            <a:off x="4641208" y="1359022"/>
            <a:ext cx="194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u="sng" dirty="0"/>
              <a:t>db.departments</a:t>
            </a:r>
          </a:p>
        </p:txBody>
      </p:sp>
    </p:spTree>
    <p:extLst>
      <p:ext uri="{BB962C8B-B14F-4D97-AF65-F5344CB8AC3E}">
        <p14:creationId xmlns:p14="http://schemas.microsoft.com/office/powerpoint/2010/main" val="177264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41C38-14C2-4750-9CBA-D9808BB2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8</a:t>
            </a:fld>
            <a:endParaRPr lang="pt-P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02076-0EF1-40C0-8D36-7B2A3EE65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732" y="1122541"/>
            <a:ext cx="3960536" cy="559893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F122B2A-AC78-43DC-9278-5A6C0D6F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74" y="0"/>
            <a:ext cx="8820447" cy="1289957"/>
          </a:xfrm>
        </p:spPr>
        <p:txBody>
          <a:bodyPr>
            <a:normAutofit fontScale="90000"/>
          </a:bodyPr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Base de dados documental - MongoDB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47A8D55-5B02-4C0F-88FE-525E558AB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557" y="1021509"/>
            <a:ext cx="1009191" cy="101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1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5D2B-1AC4-4C47-85D4-E5B73C37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498" y="0"/>
            <a:ext cx="9001004" cy="1325563"/>
          </a:xfrm>
        </p:spPr>
        <p:txBody>
          <a:bodyPr>
            <a:normAutofit/>
          </a:bodyPr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Base de dados documental - MongoDB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2FC9F-07C9-4B56-BDB9-52CBF4E0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9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BBF36-C122-4F8E-AE00-87DDECC89556}"/>
              </a:ext>
            </a:extLst>
          </p:cNvPr>
          <p:cNvSpPr txBox="1"/>
          <p:nvPr/>
        </p:nvSpPr>
        <p:spPr>
          <a:xfrm>
            <a:off x="382518" y="1557235"/>
            <a:ext cx="242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Queries transversais: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1F8EC-632D-48EA-87F2-B86C292DAF12}"/>
              </a:ext>
            </a:extLst>
          </p:cNvPr>
          <p:cNvSpPr txBox="1"/>
          <p:nvPr/>
        </p:nvSpPr>
        <p:spPr>
          <a:xfrm>
            <a:off x="499964" y="2455807"/>
            <a:ext cx="42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5F6E4A-8999-407C-93FB-6B99646CA755}"/>
              </a:ext>
            </a:extLst>
          </p:cNvPr>
          <p:cNvSpPr txBox="1"/>
          <p:nvPr/>
        </p:nvSpPr>
        <p:spPr>
          <a:xfrm>
            <a:off x="2126041" y="4959396"/>
            <a:ext cx="42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63F6BF-E7DD-461F-A0B5-518A3A4639FE}"/>
              </a:ext>
            </a:extLst>
          </p:cNvPr>
          <p:cNvSpPr txBox="1"/>
          <p:nvPr/>
        </p:nvSpPr>
        <p:spPr>
          <a:xfrm>
            <a:off x="5668112" y="1539335"/>
            <a:ext cx="42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FE51F-EA62-47D0-9A75-CD811472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64" y="2825139"/>
            <a:ext cx="4980213" cy="1051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1E0266-1E3B-4E04-8267-E8F900E1D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929" y="4949334"/>
            <a:ext cx="6056671" cy="13311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60CA1C-8111-447A-8331-53764F8EACA8}"/>
              </a:ext>
            </a:extLst>
          </p:cNvPr>
          <p:cNvSpPr txBox="1"/>
          <p:nvPr/>
        </p:nvSpPr>
        <p:spPr>
          <a:xfrm>
            <a:off x="6180728" y="1560857"/>
            <a:ext cx="5415703" cy="2800767"/>
          </a:xfrm>
          <a:prstGeom prst="rect">
            <a:avLst/>
          </a:prstGeom>
          <a:solidFill>
            <a:srgbClr val="0D1117"/>
          </a:solidFill>
        </p:spPr>
        <p:txBody>
          <a:bodyPr wrap="square" rtlCol="0">
            <a:spAutoFit/>
          </a:bodyPr>
          <a:lstStyle/>
          <a:p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db.departments.aggregate([ </a:t>
            </a:r>
          </a:p>
          <a:p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    {$unwind: "$EMPLOYEES"}, </a:t>
            </a:r>
          </a:p>
          <a:p>
            <a:r>
              <a:rPr lang="pt-PT" sz="800" dirty="0">
                <a:solidFill>
                  <a:schemeClr val="bg1"/>
                </a:solidFill>
                <a:latin typeface="Segoe UI Historic" panose="020B0502040204020203" pitchFamily="34" charset="0"/>
              </a:rPr>
              <a:t>    </a:t>
            </a:r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{$match: {"EMPLOYEES.EMPLOYEE_ID": 176} }, </a:t>
            </a:r>
          </a:p>
          <a:p>
            <a:r>
              <a:rPr lang="pt-PT" sz="800" dirty="0">
                <a:solidFill>
                  <a:schemeClr val="bg1"/>
                </a:solidFill>
                <a:latin typeface="Segoe UI Historic" panose="020B0502040204020203" pitchFamily="34" charset="0"/>
              </a:rPr>
              <a:t>    </a:t>
            </a:r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{$unwind: "$EMPLOYEES.JOB_HISTORY"},</a:t>
            </a:r>
          </a:p>
          <a:p>
            <a:r>
              <a:rPr lang="pt-PT" sz="800" dirty="0">
                <a:solidFill>
                  <a:schemeClr val="bg1"/>
                </a:solidFill>
                <a:latin typeface="Segoe UI Historic" panose="020B0502040204020203" pitchFamily="34" charset="0"/>
              </a:rPr>
              <a:t>   </a:t>
            </a:r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 {$project: {</a:t>
            </a:r>
          </a:p>
          <a:p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         _id: 0, </a:t>
            </a:r>
          </a:p>
          <a:p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         Emprego:"$EMPLOYEES.JOB_HISTORY.JOB.JOB_TITLE", </a:t>
            </a:r>
          </a:p>
          <a:p>
            <a:r>
              <a:rPr lang="pt-PT" sz="800" dirty="0">
                <a:solidFill>
                  <a:schemeClr val="bg1"/>
                </a:solidFill>
                <a:latin typeface="Segoe UI Historic" panose="020B0502040204020203" pitchFamily="34" charset="0"/>
              </a:rPr>
              <a:t>         </a:t>
            </a:r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DataInicial: "$EMPLOYEES.JOB_HISTORY.START_DATE", </a:t>
            </a:r>
          </a:p>
          <a:p>
            <a:r>
              <a:rPr lang="pt-PT" sz="800" dirty="0">
                <a:solidFill>
                  <a:schemeClr val="bg1"/>
                </a:solidFill>
                <a:latin typeface="Segoe UI Historic" panose="020B0502040204020203" pitchFamily="34" charset="0"/>
              </a:rPr>
              <a:t>         </a:t>
            </a:r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DataFinal: "$EMPLOYEES.JOB_HISTORY.END_DATE",</a:t>
            </a:r>
          </a:p>
          <a:p>
            <a:r>
              <a:rPr lang="pt-PT" sz="800" dirty="0">
                <a:solidFill>
                  <a:schemeClr val="bg1"/>
                </a:solidFill>
                <a:latin typeface="Segoe UI Historic" panose="020B0502040204020203" pitchFamily="34" charset="0"/>
              </a:rPr>
              <a:t>         </a:t>
            </a:r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Faturado: {</a:t>
            </a:r>
          </a:p>
          <a:p>
            <a:r>
              <a:rPr lang="pt-PT" sz="800" dirty="0">
                <a:solidFill>
                  <a:schemeClr val="bg1"/>
                </a:solidFill>
                <a:latin typeface="Segoe UI Historic" panose="020B0502040204020203" pitchFamily="34" charset="0"/>
              </a:rPr>
              <a:t>             </a:t>
            </a:r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$round: [</a:t>
            </a:r>
          </a:p>
          <a:p>
            <a:r>
              <a:rPr lang="pt-PT" sz="800" dirty="0">
                <a:solidFill>
                  <a:schemeClr val="bg1"/>
                </a:solidFill>
                <a:latin typeface="Segoe UI Historic" panose="020B0502040204020203" pitchFamily="34" charset="0"/>
              </a:rPr>
              <a:t>                 </a:t>
            </a:r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{$multiply: [</a:t>
            </a:r>
          </a:p>
          <a:p>
            <a:r>
              <a:rPr lang="pt-PT" sz="800" dirty="0">
                <a:solidFill>
                  <a:schemeClr val="bg1"/>
                </a:solidFill>
                <a:latin typeface="Segoe UI Historic" panose="020B0502040204020203" pitchFamily="34" charset="0"/>
              </a:rPr>
              <a:t>                     </a:t>
            </a:r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{$divide: [</a:t>
            </a:r>
          </a:p>
          <a:p>
            <a:r>
              <a:rPr lang="pt-PT" sz="800" dirty="0">
                <a:solidFill>
                  <a:schemeClr val="bg1"/>
                </a:solidFill>
                <a:latin typeface="Segoe UI Historic" panose="020B0502040204020203" pitchFamily="34" charset="0"/>
              </a:rPr>
              <a:t>                         </a:t>
            </a:r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{$subtract: ["$EMPLOYEES.JOB_HISTORY.END_DATE", "$EMPLOYEES.JOB_HISTORY.START_DATE"]</a:t>
            </a:r>
          </a:p>
          <a:p>
            <a:r>
              <a:rPr lang="pt-PT" sz="800" dirty="0">
                <a:solidFill>
                  <a:schemeClr val="bg1"/>
                </a:solidFill>
                <a:latin typeface="Segoe UI Historic" panose="020B0502040204020203" pitchFamily="34" charset="0"/>
              </a:rPr>
              <a:t>                      </a:t>
            </a:r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}, 1000*60*60*24*30]</a:t>
            </a:r>
          </a:p>
          <a:p>
            <a:r>
              <a:rPr lang="pt-PT" sz="800" dirty="0">
                <a:solidFill>
                  <a:schemeClr val="bg1"/>
                </a:solidFill>
                <a:latin typeface="Segoe UI Historic" panose="020B0502040204020203" pitchFamily="34" charset="0"/>
              </a:rPr>
              <a:t>                  </a:t>
            </a:r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}, "$EMPLOYEES.JOB_HISTORY.JOB.MAX_SALARY"]</a:t>
            </a:r>
          </a:p>
          <a:p>
            <a:r>
              <a:rPr lang="pt-PT" sz="800" dirty="0">
                <a:solidFill>
                  <a:schemeClr val="bg1"/>
                </a:solidFill>
                <a:latin typeface="Segoe UI Historic" panose="020B0502040204020203" pitchFamily="34" charset="0"/>
              </a:rPr>
              <a:t>             </a:t>
            </a:r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},2]</a:t>
            </a:r>
          </a:p>
          <a:p>
            <a:r>
              <a:rPr lang="pt-PT" sz="800" dirty="0">
                <a:solidFill>
                  <a:schemeClr val="bg1"/>
                </a:solidFill>
                <a:latin typeface="Segoe UI Historic" panose="020B0502040204020203" pitchFamily="34" charset="0"/>
              </a:rPr>
              <a:t>         </a:t>
            </a:r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}}</a:t>
            </a:r>
          </a:p>
          <a:p>
            <a:r>
              <a:rPr lang="pt-PT" sz="800" dirty="0">
                <a:solidFill>
                  <a:schemeClr val="bg1"/>
                </a:solidFill>
                <a:latin typeface="Segoe UI Historic" panose="020B0502040204020203" pitchFamily="34" charset="0"/>
              </a:rPr>
              <a:t>    </a:t>
            </a:r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},</a:t>
            </a:r>
          </a:p>
          <a:p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    {$sort: {"Faturado": -1}}, </a:t>
            </a:r>
          </a:p>
          <a:p>
            <a:r>
              <a:rPr lang="pt-PT" sz="800" dirty="0">
                <a:solidFill>
                  <a:schemeClr val="bg1"/>
                </a:solidFill>
                <a:latin typeface="Segoe UI Historic" panose="020B0502040204020203" pitchFamily="34" charset="0"/>
              </a:rPr>
              <a:t>    </a:t>
            </a:r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{$limit: 1} </a:t>
            </a:r>
          </a:p>
          <a:p>
            <a:r>
              <a:rPr lang="pt-PT" sz="800" b="0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]).pretty()</a:t>
            </a:r>
            <a:endParaRPr lang="pt-PT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9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519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 Historic</vt:lpstr>
      <vt:lpstr>Office Theme</vt:lpstr>
      <vt:lpstr>Recursos Humanos</vt:lpstr>
      <vt:lpstr>Esquema lógico relacional</vt:lpstr>
      <vt:lpstr>Escolha das BDs não relacionais</vt:lpstr>
      <vt:lpstr>Queries</vt:lpstr>
      <vt:lpstr>Base de dados relacional - Oracle</vt:lpstr>
      <vt:lpstr>Base de dados relacional - Oracle</vt:lpstr>
      <vt:lpstr>Base de dados documental - MongoDB</vt:lpstr>
      <vt:lpstr>Base de dados documental - MongoDB</vt:lpstr>
      <vt:lpstr>Base de dados documental - MongoDB</vt:lpstr>
      <vt:lpstr>Base de dados documental - MongoDB</vt:lpstr>
      <vt:lpstr>Base de dados orientada a grafos – Neo4j</vt:lpstr>
      <vt:lpstr>Base de dados orientada a grafos – Neo4j</vt:lpstr>
      <vt:lpstr>Base de dados orientada a grafos – Neo4j</vt:lpstr>
      <vt:lpstr>Base de dados orientada a grafos – Neo4j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Clínica Pé de Atleta</dc:title>
  <dc:creator>Filipa</dc:creator>
  <cp:lastModifiedBy>Hugo André Coelho Cardoso</cp:lastModifiedBy>
  <cp:revision>29</cp:revision>
  <dcterms:created xsi:type="dcterms:W3CDTF">2020-01-14T15:16:48Z</dcterms:created>
  <dcterms:modified xsi:type="dcterms:W3CDTF">2021-02-03T01:11:53Z</dcterms:modified>
</cp:coreProperties>
</file>