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4"/>
  </p:notesMasterIdLst>
  <p:handoutMasterIdLst>
    <p:handoutMasterId r:id="rId15"/>
  </p:handoutMasterIdLst>
  <p:sldIdLst>
    <p:sldId id="256" r:id="rId5"/>
    <p:sldId id="289" r:id="rId6"/>
    <p:sldId id="277" r:id="rId7"/>
    <p:sldId id="296" r:id="rId8"/>
    <p:sldId id="264" r:id="rId9"/>
    <p:sldId id="278" r:id="rId10"/>
    <p:sldId id="266" r:id="rId11"/>
    <p:sldId id="297"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5/14/2022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2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8" Type="http://schemas.openxmlformats.org/officeDocument/2006/relationships/hyperlink" Target="https://learnopencv.com/cropping-an-image-using-opencv/" TargetMode="External"/><Relationship Id="rId3" Type="http://schemas.openxmlformats.org/officeDocument/2006/relationships/hyperlink" Target="https://pytorch.org/vision/0.12/_modules/torchvision/models/detection/faster_rcnn.html" TargetMode="External"/><Relationship Id="rId7" Type="http://schemas.openxmlformats.org/officeDocument/2006/relationships/hyperlink" Target="https://docs.opencv.org/4.x/dd/d43/tutorial_py_video_display.html" TargetMode="External"/><Relationship Id="rId2" Type="http://schemas.openxmlformats.org/officeDocument/2006/relationships/hyperlink" Target="https://github.com/tzutalin/labelImg" TargetMode="External"/><Relationship Id="rId1" Type="http://schemas.openxmlformats.org/officeDocument/2006/relationships/slideLayout" Target="../slideLayouts/slideLayout14.xml"/><Relationship Id="rId6" Type="http://schemas.openxmlformats.org/officeDocument/2006/relationships/hyperlink" Target="https://stackoverflow.com/questions/49466033/resizing-image-and-its-bounding-box" TargetMode="External"/><Relationship Id="rId11" Type="http://schemas.openxmlformats.org/officeDocument/2006/relationships/hyperlink" Target="https://python.tutorialink.com/create-a-rectangle-around-all-the-points-returned-from-mediapipe-hand-landmark-detection-just-like-cv2-boundingrect-does/" TargetMode="External"/><Relationship Id="rId5" Type="http://schemas.openxmlformats.org/officeDocument/2006/relationships/hyperlink" Target="https://discuss.pytorch.org/t/collate-issue-with-fast-rcnn-tries-to-transform-dictionary-in-generalizedrcnn/62249" TargetMode="External"/><Relationship Id="rId10" Type="http://schemas.openxmlformats.org/officeDocument/2006/relationships/hyperlink" Target="https://www.codegrepper.com/code-examples/python/python+to+read+text+aloud/" TargetMode="External"/><Relationship Id="rId4" Type="http://schemas.openxmlformats.org/officeDocument/2006/relationships/hyperlink" Target="https://github.com/EdwardRaff/Inside-Deep-Learning" TargetMode="External"/><Relationship Id="rId9" Type="http://schemas.openxmlformats.org/officeDocument/2006/relationships/hyperlink" Target="https://www.analyticsvidhya.com/blog/2021/07/building-a-hand-tracking-system-using-opencv/"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linkedin.com/in/jessica-conroy-51a84699/" TargetMode="External"/><Relationship Id="rId2" Type="http://schemas.openxmlformats.org/officeDocument/2006/relationships/hyperlink" Target="https://github.com/Jcc329/Sign-Language-Detector-using-Pytorch" TargetMode="Externa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3968318"/>
            <a:ext cx="4941771" cy="1588724"/>
          </a:xfrm>
        </p:spPr>
        <p:txBody>
          <a:bodyPr/>
          <a:lstStyle/>
          <a:p>
            <a:r>
              <a:rPr lang="en-US" dirty="0"/>
              <a:t>Sign Language Detection and Translation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89"/>
            <a:ext cx="4941770" cy="1053607"/>
          </a:xfrm>
        </p:spPr>
        <p:txBody>
          <a:bodyPr>
            <a:normAutofit lnSpcReduction="10000"/>
          </a:bodyPr>
          <a:lstStyle/>
          <a:p>
            <a:r>
              <a:rPr lang="en-US" dirty="0"/>
              <a:t>Jessica Conroy</a:t>
            </a:r>
          </a:p>
          <a:p>
            <a:r>
              <a:rPr lang="en-US" dirty="0"/>
              <a:t>Data 690 – Practical AI; Final Project</a:t>
            </a:r>
          </a:p>
          <a:p>
            <a:r>
              <a:rPr lang="en-US" dirty="0"/>
              <a:t>5/16/22</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Presentation Agenda</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816462"/>
            <a:ext cx="5433204" cy="365125"/>
          </a:xfrm>
        </p:spPr>
        <p:txBody>
          <a:bodyPr vert="horz" lIns="91440" tIns="45720" rIns="91440" bIns="45720" rtlCol="0" anchor="t">
            <a:normAutofit lnSpcReduction="10000"/>
          </a:bodyPr>
          <a:lstStyle/>
          <a:p>
            <a:r>
              <a:rPr lang="en-US" dirty="0"/>
              <a:t>Project Overview and Motivation</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2145887"/>
            <a:ext cx="5431971" cy="557950"/>
          </a:xfrm>
        </p:spPr>
        <p:txBody>
          <a:bodyPr>
            <a:normAutofit/>
          </a:bodyPr>
          <a:lstStyle/>
          <a:p>
            <a:r>
              <a:rPr lang="en-US" dirty="0"/>
              <a:t>Project Background and Goals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Methods and Scope</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normAutofit fontScale="92500" lnSpcReduction="20000"/>
          </a:bodyPr>
          <a:lstStyle/>
          <a:p>
            <a:r>
              <a:rPr lang="en-ZA" dirty="0"/>
              <a:t>Models used</a:t>
            </a:r>
          </a:p>
          <a:p>
            <a:r>
              <a:rPr lang="en-ZA" dirty="0"/>
              <a:t>Initial objectives and Current scope</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0595" y="3649389"/>
            <a:ext cx="5433204" cy="365125"/>
          </a:xfrm>
        </p:spPr>
        <p:txBody>
          <a:bodyPr>
            <a:normAutofit lnSpcReduction="10000"/>
          </a:bodyPr>
          <a:lstStyle/>
          <a:p>
            <a:r>
              <a:rPr lang="en-US" dirty="0"/>
              <a:t>Results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0169" y="3978814"/>
            <a:ext cx="5431971" cy="557950"/>
          </a:xfrm>
        </p:spPr>
        <p:txBody>
          <a:bodyPr/>
          <a:lstStyle/>
          <a:p>
            <a:r>
              <a:rPr lang="en-ZA" dirty="0"/>
              <a:t>Model Demonstration</a:t>
            </a:r>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15129" y="4373797"/>
            <a:ext cx="5433204" cy="365125"/>
          </a:xfrm>
        </p:spPr>
        <p:txBody>
          <a:bodyPr>
            <a:normAutofit lnSpcReduction="10000"/>
          </a:bodyPr>
          <a:lstStyle/>
          <a:p>
            <a:r>
              <a:rPr lang="en-US" dirty="0"/>
              <a:t>Limitations and Next Steps</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4703" y="4703222"/>
            <a:ext cx="5431971" cy="557950"/>
          </a:xfrm>
        </p:spPr>
        <p:txBody>
          <a:bodyPr>
            <a:normAutofit fontScale="92500" lnSpcReduction="20000"/>
          </a:bodyPr>
          <a:lstStyle/>
          <a:p>
            <a:r>
              <a:rPr lang="en-ZA" dirty="0"/>
              <a:t>Discussion of Model Limitations</a:t>
            </a:r>
          </a:p>
          <a:p>
            <a:r>
              <a:rPr lang="en-ZA" dirty="0"/>
              <a:t>Areas for growth and expansion</a:t>
            </a:r>
            <a:endParaRPr lang="en-US" dirty="0"/>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2</a:t>
            </a:fld>
            <a:endParaRPr lang="en-US" dirty="0"/>
          </a:p>
        </p:txBody>
      </p:sp>
      <p:sp>
        <p:nvSpPr>
          <p:cNvPr id="14" name="Text Placeholder 8">
            <a:extLst>
              <a:ext uri="{FF2B5EF4-FFF2-40B4-BE49-F238E27FC236}">
                <a16:creationId xmlns:a16="http://schemas.microsoft.com/office/drawing/2014/main" id="{0116C05E-2F75-4242-954A-2F03D2E779C3}"/>
              </a:ext>
            </a:extLst>
          </p:cNvPr>
          <p:cNvSpPr txBox="1">
            <a:spLocks/>
          </p:cNvSpPr>
          <p:nvPr/>
        </p:nvSpPr>
        <p:spPr>
          <a:xfrm>
            <a:off x="5913470" y="5337391"/>
            <a:ext cx="5433204"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References</a:t>
            </a:r>
          </a:p>
        </p:txBody>
      </p:sp>
    </p:spTree>
    <p:extLst>
      <p:ext uri="{BB962C8B-B14F-4D97-AF65-F5344CB8AC3E}">
        <p14:creationId xmlns:p14="http://schemas.microsoft.com/office/powerpoint/2010/main" val="1844941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ZA" dirty="0"/>
              <a:t>Project Overview</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556239"/>
            <a:ext cx="4383720" cy="3281316"/>
          </a:xfrm>
        </p:spPr>
        <p:txBody>
          <a:bodyPr>
            <a:normAutofit fontScale="92500" lnSpcReduction="10000"/>
          </a:bodyPr>
          <a:lstStyle/>
          <a:p>
            <a:r>
              <a:rPr lang="en-US" dirty="0"/>
              <a:t>The Deaf community and other hearing-impaired individuals often need to resort to carrying notepads and whiteboards with them or to using a translator to communicate with the hearing portions of society. As such, the burden to be understood is placed entirely on the deaf individual and can be especially limited when translators are not available. A program or app that could translate sign language into audible speech could go a long way in improving communication with the hearing population and reduce time and effort spent writing and reading messages. </a:t>
            </a:r>
          </a:p>
          <a:p>
            <a:r>
              <a:rPr lang="en-US" dirty="0"/>
              <a:t>The goal of this project was to build a sign language detector and translator that will translate simple phrases and letters based on hand position. </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3</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F6FBCD-7040-4EAF-A5E0-9C84E465F234}"/>
              </a:ext>
            </a:extLst>
          </p:cNvPr>
          <p:cNvSpPr>
            <a:spLocks noGrp="1"/>
          </p:cNvSpPr>
          <p:nvPr>
            <p:ph type="title"/>
          </p:nvPr>
        </p:nvSpPr>
        <p:spPr/>
        <p:txBody>
          <a:bodyPr/>
          <a:lstStyle/>
          <a:p>
            <a:r>
              <a:rPr lang="en-US" dirty="0"/>
              <a:t>Methods and Scope</a:t>
            </a:r>
          </a:p>
        </p:txBody>
      </p:sp>
      <p:sp>
        <p:nvSpPr>
          <p:cNvPr id="6" name="Slide Number Placeholder 5">
            <a:extLst>
              <a:ext uri="{FF2B5EF4-FFF2-40B4-BE49-F238E27FC236}">
                <a16:creationId xmlns:a16="http://schemas.microsoft.com/office/drawing/2014/main" id="{624148F5-A0B0-4F2F-918A-150090BFBA6C}"/>
              </a:ext>
            </a:extLst>
          </p:cNvPr>
          <p:cNvSpPr>
            <a:spLocks noGrp="1"/>
          </p:cNvSpPr>
          <p:nvPr>
            <p:ph type="sldNum" sz="quarter" idx="12"/>
          </p:nvPr>
        </p:nvSpPr>
        <p:spPr/>
        <p:txBody>
          <a:bodyPr/>
          <a:lstStyle/>
          <a:p>
            <a:fld id="{B5CEABB6-07DC-46E8-9B57-56EC44A396E5}" type="slidenum">
              <a:rPr lang="en-US" smtClean="0"/>
              <a:t>4</a:t>
            </a:fld>
            <a:endParaRPr lang="en-US" dirty="0"/>
          </a:p>
        </p:txBody>
      </p:sp>
      <p:sp>
        <p:nvSpPr>
          <p:cNvPr id="7" name="TextBox 6">
            <a:extLst>
              <a:ext uri="{FF2B5EF4-FFF2-40B4-BE49-F238E27FC236}">
                <a16:creationId xmlns:a16="http://schemas.microsoft.com/office/drawing/2014/main" id="{E5D3D55C-663E-49B5-B036-21FD623D732E}"/>
              </a:ext>
            </a:extLst>
          </p:cNvPr>
          <p:cNvSpPr txBox="1"/>
          <p:nvPr/>
        </p:nvSpPr>
        <p:spPr>
          <a:xfrm>
            <a:off x="838200" y="1535837"/>
            <a:ext cx="10738282" cy="4801314"/>
          </a:xfrm>
          <a:prstGeom prst="rect">
            <a:avLst/>
          </a:prstGeom>
          <a:noFill/>
        </p:spPr>
        <p:txBody>
          <a:bodyPr wrap="square" rtlCol="0">
            <a:spAutoFit/>
          </a:bodyPr>
          <a:lstStyle/>
          <a:p>
            <a:r>
              <a:rPr lang="en-US" dirty="0"/>
              <a:t>Data Collection:</a:t>
            </a:r>
          </a:p>
          <a:p>
            <a:pPr marL="285750" indent="-285750">
              <a:buFontTx/>
              <a:buChar char="-"/>
            </a:pPr>
            <a:r>
              <a:rPr lang="en-US" dirty="0"/>
              <a:t>Captured images using </a:t>
            </a:r>
            <a:r>
              <a:rPr lang="en-US" b="1" dirty="0"/>
              <a:t>OpenCV</a:t>
            </a:r>
            <a:r>
              <a:rPr lang="en-US" dirty="0"/>
              <a:t> in Python</a:t>
            </a:r>
          </a:p>
          <a:p>
            <a:pPr marL="285750" indent="-285750">
              <a:buFontTx/>
              <a:buChar char="-"/>
            </a:pPr>
            <a:r>
              <a:rPr lang="en-US" dirty="0"/>
              <a:t>Created XML Annotations using </a:t>
            </a:r>
            <a:r>
              <a:rPr lang="en-US" b="1" dirty="0" err="1"/>
              <a:t>LabelImg</a:t>
            </a:r>
            <a:endParaRPr lang="en-US" b="1" dirty="0"/>
          </a:p>
          <a:p>
            <a:pPr marL="285750" indent="-285750">
              <a:buFontTx/>
              <a:buChar char="-"/>
            </a:pPr>
            <a:endParaRPr lang="en-US" b="1" dirty="0"/>
          </a:p>
          <a:p>
            <a:r>
              <a:rPr lang="en-US" dirty="0"/>
              <a:t>Image Classification:</a:t>
            </a:r>
          </a:p>
          <a:p>
            <a:pPr marL="285750" indent="-285750">
              <a:buFontTx/>
              <a:buChar char="-"/>
            </a:pPr>
            <a:r>
              <a:rPr lang="en-US" dirty="0"/>
              <a:t>Used </a:t>
            </a:r>
            <a:r>
              <a:rPr lang="en-US" b="1" dirty="0" err="1"/>
              <a:t>Pytorch</a:t>
            </a:r>
            <a:r>
              <a:rPr lang="en-US" dirty="0"/>
              <a:t> to train an image classification model on </a:t>
            </a:r>
            <a:r>
              <a:rPr lang="en-US" b="1" dirty="0"/>
              <a:t>Resnet50</a:t>
            </a:r>
            <a:r>
              <a:rPr lang="en-US" dirty="0"/>
              <a:t> (tested Resnet 18-101)</a:t>
            </a:r>
          </a:p>
          <a:p>
            <a:pPr marL="285750" indent="-285750">
              <a:buFontTx/>
              <a:buChar char="-"/>
            </a:pPr>
            <a:r>
              <a:rPr lang="en-US" dirty="0"/>
              <a:t>Words/Letters Trained: [‘thank you', 'hello’, 'my', 'name', 'project’, 'this', 'j', 'e', 's’] </a:t>
            </a:r>
          </a:p>
          <a:p>
            <a:pPr marL="742950" lvl="1" indent="-285750">
              <a:buFontTx/>
              <a:buChar char="-"/>
            </a:pPr>
            <a:r>
              <a:rPr lang="en-US" dirty="0"/>
              <a:t>This is a reduced vocabulary than originally planned. Training on the complete alphabet led to very poor performance. </a:t>
            </a:r>
          </a:p>
          <a:p>
            <a:pPr marL="285750" indent="-285750">
              <a:buFontTx/>
              <a:buChar char="-"/>
            </a:pPr>
            <a:r>
              <a:rPr lang="en-US" dirty="0"/>
              <a:t>Performance: </a:t>
            </a:r>
            <a:r>
              <a:rPr lang="en-US" b="0" i="0" dirty="0">
                <a:effectLst/>
                <a:latin typeface="Courier New" panose="02070309020205020404" pitchFamily="49" charset="0"/>
              </a:rPr>
              <a:t>Test loss: 0.032765, Test accuracy: 1.0000</a:t>
            </a:r>
            <a:endParaRPr lang="en-US" dirty="0"/>
          </a:p>
          <a:p>
            <a:pPr marL="285750" indent="-285750">
              <a:buFontTx/>
              <a:buChar char="-"/>
            </a:pPr>
            <a:endParaRPr lang="en-US" dirty="0"/>
          </a:p>
          <a:p>
            <a:r>
              <a:rPr lang="en-US" dirty="0"/>
              <a:t>Realtime Detection:</a:t>
            </a:r>
          </a:p>
          <a:p>
            <a:pPr marL="285750" indent="-285750">
              <a:buFontTx/>
              <a:buChar char="-"/>
            </a:pPr>
            <a:r>
              <a:rPr lang="en-US" dirty="0"/>
              <a:t>Used </a:t>
            </a:r>
            <a:r>
              <a:rPr lang="en-US" b="1" dirty="0"/>
              <a:t>OpenCV</a:t>
            </a:r>
            <a:r>
              <a:rPr lang="en-US" dirty="0"/>
              <a:t> to identify </a:t>
            </a:r>
            <a:r>
              <a:rPr lang="en-US" b="1" dirty="0"/>
              <a:t>hand location </a:t>
            </a:r>
            <a:r>
              <a:rPr lang="en-US" dirty="0"/>
              <a:t>in real time, crop the image and feed it into the trained model to produce a prediction. </a:t>
            </a:r>
          </a:p>
          <a:p>
            <a:endParaRPr lang="en-US" dirty="0"/>
          </a:p>
          <a:p>
            <a:pPr marL="285750" indent="-285750">
              <a:buFontTx/>
              <a:buChar char="-"/>
            </a:pPr>
            <a:endParaRPr lang="en-US" dirty="0"/>
          </a:p>
          <a:p>
            <a:pPr marL="285750" indent="-285750">
              <a:buFontTx/>
              <a:buChar char="-"/>
            </a:pPr>
            <a:endParaRPr lang="en-US" dirty="0"/>
          </a:p>
        </p:txBody>
      </p:sp>
    </p:spTree>
    <p:extLst>
      <p:ext uri="{BB962C8B-B14F-4D97-AF65-F5344CB8AC3E}">
        <p14:creationId xmlns:p14="http://schemas.microsoft.com/office/powerpoint/2010/main" val="3457485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Results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5111750" cy="1525588"/>
          </a:xfrm>
        </p:spPr>
        <p:txBody>
          <a:bodyPr vert="horz" lIns="91440" tIns="45720" rIns="91440" bIns="45720" rtlCol="0" anchor="t">
            <a:normAutofit/>
          </a:bodyPr>
          <a:lstStyle/>
          <a:p>
            <a:r>
              <a:rPr lang="en-ZA" dirty="0"/>
              <a:t>App Demo on the Jetson</a:t>
            </a:r>
            <a:endParaRPr lang="en-ZA" noProof="1"/>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ZA" dirty="0"/>
              <a:t>Limitations</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ZA" noProof="1"/>
              <a:t>Limited Data Set</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1099796"/>
          </a:xfrm>
        </p:spPr>
        <p:txBody>
          <a:bodyPr>
            <a:normAutofit fontScale="92500"/>
          </a:bodyPr>
          <a:lstStyle/>
          <a:p>
            <a:r>
              <a:rPr lang="en-ZA" noProof="1"/>
              <a:t>In order to scale this application, the model needs to be run on a much larger dataset with far more letters and words than are represented here.</a:t>
            </a:r>
          </a:p>
          <a:p>
            <a:r>
              <a:rPr lang="en-ZA" noProof="1"/>
              <a:t>At this time, the app will only work for me and others who look like me, and works less well when I change my clothes/backgroud</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19680" y="3898736"/>
            <a:ext cx="5433204" cy="365125"/>
          </a:xfrm>
        </p:spPr>
        <p:txBody>
          <a:bodyPr vert="horz" lIns="91440" tIns="45720" rIns="91440" bIns="45720" rtlCol="0" anchor="t">
            <a:normAutofit lnSpcReduction="10000"/>
          </a:bodyPr>
          <a:lstStyle/>
          <a:p>
            <a:r>
              <a:rPr lang="en-ZA" noProof="1"/>
              <a:t>Alternate MEthods</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19680" y="4290617"/>
            <a:ext cx="5431971" cy="1967307"/>
          </a:xfrm>
        </p:spPr>
        <p:txBody>
          <a:bodyPr>
            <a:normAutofit/>
          </a:bodyPr>
          <a:lstStyle/>
          <a:p>
            <a:r>
              <a:rPr lang="en-ZA" noProof="1"/>
              <a:t>While I tried several methods for training this model, there are many others that were not attempted or successful, that, given more time, may have performed better. </a:t>
            </a:r>
          </a:p>
          <a:p>
            <a:r>
              <a:rPr lang="en-ZA" noProof="1"/>
              <a:t>Further optimization and experimentation are warranted to identify the best model for this task, as well as for scaling to larger datasets and use cases.</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6</a:t>
            </a:fld>
            <a:endParaRPr lang="en-ZA" dirty="0"/>
          </a:p>
        </p:txBody>
      </p:sp>
    </p:spTree>
    <p:extLst>
      <p:ext uri="{BB962C8B-B14F-4D97-AF65-F5344CB8AC3E}">
        <p14:creationId xmlns:p14="http://schemas.microsoft.com/office/powerpoint/2010/main" val="2069393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Next Steps</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836072"/>
            <a:ext cx="2882475" cy="823912"/>
          </a:xfrm>
        </p:spPr>
        <p:txBody>
          <a:bodyPr/>
          <a:lstStyle/>
          <a:p>
            <a:r>
              <a:rPr lang="en-ZA" dirty="0"/>
              <a:t>Train for longer on Larger datasets</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US" noProof="1"/>
              <a:t>Expanded Vocabulary</a:t>
            </a:r>
          </a:p>
          <a:p>
            <a:r>
              <a:rPr lang="en-US" noProof="1"/>
              <a:t>Expand representation in the dataset (diversity, backgrounds, clothing, etc)</a:t>
            </a:r>
            <a:endParaRPr lang="en-ZA" noProof="1"/>
          </a:p>
          <a:p>
            <a:endParaRPr lang="en-ZA"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anchor="t"/>
          <a:lstStyle/>
          <a:p>
            <a:r>
              <a:rPr lang="en-ZA" dirty="0"/>
              <a:t>Improve the  text to speech element</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p:spPr>
        <p:txBody>
          <a:bodyPr/>
          <a:lstStyle/>
          <a:p>
            <a:r>
              <a:rPr lang="en-ZA" dirty="0"/>
              <a:t>The current text to speech element says all outputs regardless of correctness. This is confusing. It would therefore help if there was some kind of qualifier or trigger to the speech, such as an amount of time on a particular sign.</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59231"/>
          </a:xfrm>
        </p:spPr>
        <p:txBody>
          <a:bodyPr vert="horz" lIns="91440" tIns="45720" rIns="91440" bIns="45720" rtlCol="0" anchor="t">
            <a:normAutofit fontScale="92500" lnSpcReduction="10000"/>
          </a:bodyPr>
          <a:lstStyle/>
          <a:p>
            <a:r>
              <a:rPr lang="en-ZA" dirty="0"/>
              <a:t>Build a Translator for the Syntax differences</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1" y="3834606"/>
            <a:ext cx="2882475" cy="1997867"/>
          </a:xfrm>
        </p:spPr>
        <p:txBody>
          <a:bodyPr/>
          <a:lstStyle/>
          <a:p>
            <a:r>
              <a:rPr lang="en-ZA" dirty="0"/>
              <a:t>Sign language does not translate one to one with the English language. Adding a model for translation of complete sentences would go a long way to make this type of app more useable</a:t>
            </a:r>
          </a:p>
          <a:p>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2121178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B2A38B0-8E9E-4834-93BE-8FC4C1EA49EC}"/>
              </a:ext>
            </a:extLst>
          </p:cNvPr>
          <p:cNvSpPr>
            <a:spLocks noGrp="1"/>
          </p:cNvSpPr>
          <p:nvPr>
            <p:ph type="title"/>
          </p:nvPr>
        </p:nvSpPr>
        <p:spPr>
          <a:xfrm>
            <a:off x="838200" y="365125"/>
            <a:ext cx="10515600" cy="549275"/>
          </a:xfrm>
        </p:spPr>
        <p:txBody>
          <a:bodyPr/>
          <a:lstStyle/>
          <a:p>
            <a:r>
              <a:rPr lang="en-US" dirty="0"/>
              <a:t>References</a:t>
            </a:r>
          </a:p>
        </p:txBody>
      </p:sp>
      <p:sp>
        <p:nvSpPr>
          <p:cNvPr id="11" name="Slide Number Placeholder 10">
            <a:extLst>
              <a:ext uri="{FF2B5EF4-FFF2-40B4-BE49-F238E27FC236}">
                <a16:creationId xmlns:a16="http://schemas.microsoft.com/office/drawing/2014/main" id="{A5616A0D-94A1-4434-A957-790F8155D880}"/>
              </a:ext>
            </a:extLst>
          </p:cNvPr>
          <p:cNvSpPr>
            <a:spLocks noGrp="1"/>
          </p:cNvSpPr>
          <p:nvPr>
            <p:ph type="sldNum" sz="quarter" idx="12"/>
          </p:nvPr>
        </p:nvSpPr>
        <p:spPr/>
        <p:txBody>
          <a:bodyPr/>
          <a:lstStyle/>
          <a:p>
            <a:fld id="{B5CEABB6-07DC-46E8-9B57-56EC44A396E5}" type="slidenum">
              <a:rPr lang="en-US" smtClean="0"/>
              <a:t>8</a:t>
            </a:fld>
            <a:endParaRPr lang="en-US" dirty="0"/>
          </a:p>
        </p:txBody>
      </p:sp>
      <p:sp>
        <p:nvSpPr>
          <p:cNvPr id="14" name="TextBox 13">
            <a:extLst>
              <a:ext uri="{FF2B5EF4-FFF2-40B4-BE49-F238E27FC236}">
                <a16:creationId xmlns:a16="http://schemas.microsoft.com/office/drawing/2014/main" id="{8745F151-879E-49C3-AF8E-6D71CF683B58}"/>
              </a:ext>
            </a:extLst>
          </p:cNvPr>
          <p:cNvSpPr txBox="1"/>
          <p:nvPr/>
        </p:nvSpPr>
        <p:spPr>
          <a:xfrm>
            <a:off x="160421" y="914400"/>
            <a:ext cx="11871158" cy="5394960"/>
          </a:xfrm>
          <a:prstGeom prst="rect">
            <a:avLst/>
          </a:prstGeom>
          <a:noFill/>
        </p:spPr>
        <p:txBody>
          <a:bodyPr wrap="square" numCol="2" rtlCol="0">
            <a:spAutoFit/>
          </a:bodyPr>
          <a:lstStyle/>
          <a:p>
            <a:pPr marL="285750" indent="-285750">
              <a:buFont typeface="Arial" panose="020B0604020202020204" pitchFamily="34" charset="0"/>
              <a:buChar char="•"/>
            </a:pPr>
            <a:r>
              <a:rPr lang="en-US" sz="1600" dirty="0"/>
              <a:t>https://github.com/nicknochnack/RealTimeObjectDetection</a:t>
            </a:r>
          </a:p>
          <a:p>
            <a:pPr marL="285750" indent="-285750">
              <a:buFont typeface="Arial" panose="020B0604020202020204" pitchFamily="34" charset="0"/>
              <a:buChar char="•"/>
            </a:pPr>
            <a:r>
              <a:rPr lang="en-US" sz="1600" dirty="0">
                <a:hlinkClick r:id="rId2"/>
              </a:rPr>
              <a:t>https://github.com/tzutalin/labelImg</a:t>
            </a:r>
            <a:r>
              <a:rPr lang="en-US" sz="1600" dirty="0"/>
              <a:t> </a:t>
            </a:r>
            <a:endParaRPr lang="en-US" sz="1600" dirty="0">
              <a:hlinkClick r:id="rId3"/>
            </a:endParaRPr>
          </a:p>
          <a:p>
            <a:pPr marL="285750" indent="-285750">
              <a:buFont typeface="Arial" panose="020B0604020202020204" pitchFamily="34" charset="0"/>
              <a:buChar char="•"/>
            </a:pPr>
            <a:r>
              <a:rPr lang="en-US" sz="1600" dirty="0">
                <a:hlinkClick r:id="rId3"/>
              </a:rPr>
              <a:t>https://pyimagesearch.com/2021/11/01/training-an-object-detector-from-scratch-in-pytorch/</a:t>
            </a:r>
          </a:p>
          <a:p>
            <a:pPr marL="285750" indent="-285750">
              <a:buFont typeface="Arial" panose="020B0604020202020204" pitchFamily="34" charset="0"/>
              <a:buChar char="•"/>
            </a:pPr>
            <a:r>
              <a:rPr lang="en-US" sz="1600" dirty="0">
                <a:hlinkClick r:id="rId3"/>
              </a:rPr>
              <a:t>https://medium.com/academy-eldoradocps/creating-a-custom-neural-network-with-pytorch-fd3621705d32</a:t>
            </a:r>
          </a:p>
          <a:p>
            <a:pPr marL="285750" indent="-285750">
              <a:buFont typeface="Arial" panose="020B0604020202020204" pitchFamily="34" charset="0"/>
              <a:buChar char="•"/>
            </a:pPr>
            <a:r>
              <a:rPr lang="en-US" sz="1600" dirty="0">
                <a:hlinkClick r:id="rId3"/>
              </a:rPr>
              <a:t>https://github.com/Gunnika/Sign_Language_Detector-PyTorch</a:t>
            </a:r>
          </a:p>
          <a:p>
            <a:pPr marL="285750" indent="-285750">
              <a:buFont typeface="Arial" panose="020B0604020202020204" pitchFamily="34" charset="0"/>
              <a:buChar char="•"/>
            </a:pPr>
            <a:r>
              <a:rPr lang="en-US" sz="1600" dirty="0">
                <a:hlinkClick r:id="rId3"/>
              </a:rPr>
              <a:t>https://medium.com/bitgrit-data-science-publication/building-an-image-classification-model-with-pytorch-from-scratch-f10452073212</a:t>
            </a:r>
          </a:p>
          <a:p>
            <a:pPr marL="285750" indent="-285750">
              <a:buFont typeface="Arial" panose="020B0604020202020204" pitchFamily="34" charset="0"/>
              <a:buChar char="•"/>
            </a:pPr>
            <a:r>
              <a:rPr lang="en-US" sz="1600" dirty="0">
                <a:hlinkClick r:id="rId3"/>
              </a:rPr>
              <a:t>https://towardsdatascience.com/custom-dataset-in-pytorch-part-1-images-2df3152895</a:t>
            </a:r>
          </a:p>
          <a:p>
            <a:pPr marL="285750" indent="-285750">
              <a:buFont typeface="Arial" panose="020B0604020202020204" pitchFamily="34" charset="0"/>
              <a:buChar char="•"/>
            </a:pPr>
            <a:r>
              <a:rPr lang="en-US" sz="1600" dirty="0">
                <a:hlinkClick r:id="rId3"/>
              </a:rPr>
              <a:t>https://github.com/pytorch/vision/blob/main/torchvision/models/resnet.py</a:t>
            </a:r>
          </a:p>
          <a:p>
            <a:pPr marL="285750" indent="-285750">
              <a:buFont typeface="Arial" panose="020B0604020202020204" pitchFamily="34" charset="0"/>
              <a:buChar char="•"/>
            </a:pPr>
            <a:r>
              <a:rPr lang="en-US" sz="1600" dirty="0">
                <a:hlinkClick r:id="rId3"/>
              </a:rPr>
              <a:t>https://pytorch.org/vision/stable/models.html</a:t>
            </a:r>
          </a:p>
          <a:p>
            <a:pPr marL="285750" indent="-285750">
              <a:buFont typeface="Arial" panose="020B0604020202020204" pitchFamily="34" charset="0"/>
              <a:buChar char="•"/>
            </a:pPr>
            <a:r>
              <a:rPr lang="en-US" sz="1600" dirty="0">
                <a:hlinkClick r:id="rId3"/>
              </a:rPr>
              <a:t>https://pytorch.org/tutorials/beginner/hyperparameter_tuning_tutorial.html</a:t>
            </a:r>
          </a:p>
          <a:p>
            <a:pPr marL="285750" indent="-285750">
              <a:buFont typeface="Arial" panose="020B0604020202020204" pitchFamily="34" charset="0"/>
              <a:buChar char="•"/>
            </a:pPr>
            <a:r>
              <a:rPr lang="en-US" sz="1600" dirty="0">
                <a:hlinkClick r:id="rId3"/>
              </a:rPr>
              <a:t>https://pytorch.org/docs/stable/generated/torch.nn.Identity.html</a:t>
            </a:r>
          </a:p>
          <a:p>
            <a:pPr marL="285750" indent="-285750">
              <a:buFont typeface="Arial" panose="020B0604020202020204" pitchFamily="34" charset="0"/>
              <a:buChar char="•"/>
            </a:pPr>
            <a:r>
              <a:rPr lang="en-US" sz="1600" dirty="0">
                <a:hlinkClick r:id="rId3"/>
              </a:rPr>
              <a:t>https://pytorch.org/tutorials/beginner/saving_loading_models.html</a:t>
            </a:r>
          </a:p>
          <a:p>
            <a:pPr marL="285750" indent="-285750">
              <a:buFont typeface="Arial" panose="020B0604020202020204" pitchFamily="34" charset="0"/>
              <a:buChar char="•"/>
            </a:pPr>
            <a:r>
              <a:rPr lang="en-US" sz="1600" dirty="0">
                <a:hlinkClick r:id="rId3"/>
              </a:rPr>
              <a:t>https://pytorch.org/vision/0.12/_modules/torchvision/models/detection/faster_rcnn.html</a:t>
            </a:r>
            <a:r>
              <a:rPr lang="en-US" sz="1600" dirty="0"/>
              <a:t> </a:t>
            </a:r>
          </a:p>
          <a:p>
            <a:pPr marL="285750" indent="-285750">
              <a:buFont typeface="Arial" panose="020B0604020202020204" pitchFamily="34" charset="0"/>
              <a:buChar char="•"/>
            </a:pPr>
            <a:r>
              <a:rPr lang="en-US" sz="1600" dirty="0">
                <a:hlinkClick r:id="rId4"/>
              </a:rPr>
              <a:t>https://github.com/EdwardRaff/Inside-Deep-Learning</a:t>
            </a:r>
            <a:r>
              <a:rPr lang="en-US" sz="1600" dirty="0"/>
              <a:t> </a:t>
            </a:r>
          </a:p>
          <a:p>
            <a:pPr marL="285750" indent="-285750">
              <a:buFont typeface="Arial" panose="020B0604020202020204" pitchFamily="34" charset="0"/>
              <a:buChar char="•"/>
            </a:pPr>
            <a:r>
              <a:rPr lang="en-US" sz="1600" dirty="0"/>
              <a:t>Raff, E. (2022). Inside Deep Learning: Math, Algorithms, Models (Annotated ed.). Manning. </a:t>
            </a:r>
          </a:p>
          <a:p>
            <a:pPr marL="285750" indent="-285750">
              <a:buFont typeface="Arial" panose="020B0604020202020204" pitchFamily="34" charset="0"/>
              <a:buChar char="•"/>
            </a:pPr>
            <a:r>
              <a:rPr lang="en-US" sz="1600" dirty="0">
                <a:hlinkClick r:id="rId5"/>
              </a:rPr>
              <a:t>https://discuss.pytorch.org/t/collate-issue-with-fast-rcnn-tries-to-transform-dictionary-in-generalizedrcnn/62249</a:t>
            </a:r>
            <a:r>
              <a:rPr lang="en-US" sz="1600" dirty="0"/>
              <a:t> </a:t>
            </a:r>
          </a:p>
          <a:p>
            <a:pPr marL="285750" indent="-285750">
              <a:buFont typeface="Arial" panose="020B0604020202020204" pitchFamily="34" charset="0"/>
              <a:buChar char="•"/>
            </a:pPr>
            <a:r>
              <a:rPr lang="en-US" sz="1600" dirty="0">
                <a:hlinkClick r:id="rId3"/>
              </a:rPr>
              <a:t>https://pytorch.org/vision/0.12/_modules/torchvision/models/detection/faster_rcnn.html</a:t>
            </a:r>
            <a:r>
              <a:rPr lang="en-US" sz="1600" dirty="0"/>
              <a:t> </a:t>
            </a:r>
          </a:p>
          <a:p>
            <a:pPr marL="285750" indent="-285750">
              <a:buFont typeface="Arial" panose="020B0604020202020204" pitchFamily="34" charset="0"/>
              <a:buChar char="•"/>
            </a:pPr>
            <a:r>
              <a:rPr lang="en-US" sz="1600" dirty="0">
                <a:hlinkClick r:id="rId6"/>
              </a:rPr>
              <a:t>https://stackoverflow.com/questions/49466033/resizing-image-and-its-bounding-box</a:t>
            </a:r>
            <a:endParaRPr lang="en-US" sz="1600" dirty="0"/>
          </a:p>
          <a:p>
            <a:pPr marL="285750" indent="-285750">
              <a:buFont typeface="Arial" panose="020B0604020202020204" pitchFamily="34" charset="0"/>
              <a:buChar char="•"/>
            </a:pPr>
            <a:r>
              <a:rPr lang="en-US" sz="1600" dirty="0">
                <a:hlinkClick r:id="rId7"/>
              </a:rPr>
              <a:t>https://docs.opencv.org/4.x/dd/d43/tutorial_py_video_display.html</a:t>
            </a:r>
            <a:r>
              <a:rPr lang="en-US" sz="1600" dirty="0"/>
              <a:t> </a:t>
            </a:r>
          </a:p>
          <a:p>
            <a:pPr marL="285750" indent="-285750">
              <a:buFont typeface="Arial" panose="020B0604020202020204" pitchFamily="34" charset="0"/>
              <a:buChar char="•"/>
            </a:pPr>
            <a:r>
              <a:rPr lang="en-US" sz="1600" dirty="0">
                <a:hlinkClick r:id="rId8"/>
              </a:rPr>
              <a:t>https://learnopencv.com/cropping-an-image-using-opencv/</a:t>
            </a:r>
            <a:r>
              <a:rPr lang="en-US" sz="1600" dirty="0"/>
              <a:t> </a:t>
            </a:r>
          </a:p>
          <a:p>
            <a:pPr marL="285750" indent="-285750">
              <a:buFont typeface="Arial" panose="020B0604020202020204" pitchFamily="34" charset="0"/>
              <a:buChar char="•"/>
            </a:pPr>
            <a:r>
              <a:rPr lang="en-US" sz="1600" dirty="0">
                <a:hlinkClick r:id="rId9"/>
              </a:rPr>
              <a:t>https://www.analyticsvidhya.com/blog/2021/07/building-a-hand-tracking-system-using-opencv/</a:t>
            </a:r>
            <a:r>
              <a:rPr lang="en-US" sz="1600" dirty="0"/>
              <a:t> </a:t>
            </a:r>
          </a:p>
          <a:p>
            <a:pPr marL="285750" indent="-285750">
              <a:buFont typeface="Arial" panose="020B0604020202020204" pitchFamily="34" charset="0"/>
              <a:buChar char="•"/>
            </a:pPr>
            <a:r>
              <a:rPr lang="en-US" sz="1600" dirty="0">
                <a:hlinkClick r:id="rId10"/>
              </a:rPr>
              <a:t>https://www.codegrepper.com/code-examples/python/python+to+read+text+aloud\</a:t>
            </a:r>
            <a:r>
              <a:rPr lang="en-US" sz="1600" dirty="0"/>
              <a:t> </a:t>
            </a:r>
          </a:p>
          <a:p>
            <a:pPr marL="285750" indent="-285750">
              <a:buFont typeface="Arial" panose="020B0604020202020204" pitchFamily="34" charset="0"/>
              <a:buChar char="•"/>
            </a:pPr>
            <a:r>
              <a:rPr lang="en-US" sz="1600" dirty="0">
                <a:hlinkClick r:id="rId11"/>
              </a:rPr>
              <a:t>https://python.tutorialink.com/create-a-rectangle-around-all-the-points-returned-from-mediapipe-hand-landmark-detection-just-like-cv2-boundingrect-does/</a:t>
            </a:r>
            <a:r>
              <a:rPr lang="en-US" sz="1600" dirty="0"/>
              <a:t> </a:t>
            </a:r>
          </a:p>
          <a:p>
            <a:endParaRPr lang="en-US" dirty="0"/>
          </a:p>
        </p:txBody>
      </p:sp>
    </p:spTree>
    <p:extLst>
      <p:ext uri="{BB962C8B-B14F-4D97-AF65-F5344CB8AC3E}">
        <p14:creationId xmlns:p14="http://schemas.microsoft.com/office/powerpoint/2010/main" val="2533791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Jessica Conroy</a:t>
            </a:r>
          </a:p>
          <a:p>
            <a:r>
              <a:rPr lang="en-US" dirty="0"/>
              <a:t>Project </a:t>
            </a:r>
            <a:r>
              <a:rPr lang="en-US" dirty="0" err="1"/>
              <a:t>Github</a:t>
            </a:r>
            <a:r>
              <a:rPr lang="en-US" dirty="0"/>
              <a:t>: </a:t>
            </a:r>
            <a:r>
              <a:rPr lang="en-US" dirty="0">
                <a:hlinkClick r:id="rId2"/>
              </a:rPr>
              <a:t>https://github.com/Jcc329/Sign-Language-Detector-using-Pytorch</a:t>
            </a:r>
            <a:endParaRPr lang="en-US" dirty="0"/>
          </a:p>
          <a:p>
            <a:r>
              <a:rPr lang="en-US" dirty="0"/>
              <a:t>LinkedIn: </a:t>
            </a:r>
            <a:r>
              <a:rPr lang="en-US" dirty="0">
                <a:hlinkClick r:id="rId3"/>
              </a:rPr>
              <a:t>https://www.linkedin.com/in/jessica-conroy-51a84699/</a:t>
            </a:r>
            <a:r>
              <a:rPr lang="en-US" dirty="0"/>
              <a:t> </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1137</TotalTime>
  <Words>910</Words>
  <Application>Microsoft Office PowerPoint</Application>
  <PresentationFormat>Widescreen</PresentationFormat>
  <Paragraphs>86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Courier New</vt:lpstr>
      <vt:lpstr>Tenorite</vt:lpstr>
      <vt:lpstr>Monoline</vt:lpstr>
      <vt:lpstr>Sign Language Detection and Translation</vt:lpstr>
      <vt:lpstr>Presentation Agenda</vt:lpstr>
      <vt:lpstr>Project Overview</vt:lpstr>
      <vt:lpstr>Methods and Scope</vt:lpstr>
      <vt:lpstr>Results</vt:lpstr>
      <vt:lpstr>Limitations</vt:lpstr>
      <vt:lpstr>Next Steps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Detection and Translation</dc:title>
  <dc:creator>Jessica Conroy</dc:creator>
  <cp:lastModifiedBy>Jessica Conroy</cp:lastModifiedBy>
  <cp:revision>2</cp:revision>
  <dcterms:created xsi:type="dcterms:W3CDTF">2022-05-14T20:35:05Z</dcterms:created>
  <dcterms:modified xsi:type="dcterms:W3CDTF">2022-05-15T15:32:39Z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