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embeddings/oleObject1.wdp" ContentType="image/vnd.ms-photo"/>
  <Override PartName="/ppt/embeddings/oleObject2.wdp" ContentType="image/vnd.ms-photo"/>
  <Override PartName="/ppt/embeddings/oleObject3.wdp" ContentType="image/vnd.ms-photo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68" r:id="rId3"/>
    <p:sldId id="297" r:id="rId4"/>
    <p:sldId id="296" r:id="rId5"/>
    <p:sldId id="298" r:id="rId6"/>
    <p:sldId id="299" r:id="rId7"/>
    <p:sldId id="300" r:id="rId8"/>
    <p:sldId id="312" r:id="rId9"/>
    <p:sldId id="301" r:id="rId10"/>
    <p:sldId id="302" r:id="rId11"/>
    <p:sldId id="303" r:id="rId12"/>
    <p:sldId id="327" r:id="rId13"/>
    <p:sldId id="306" r:id="rId14"/>
    <p:sldId id="320" r:id="rId15"/>
    <p:sldId id="316" r:id="rId16"/>
    <p:sldId id="317" r:id="rId17"/>
    <p:sldId id="310" r:id="rId18"/>
    <p:sldId id="313" r:id="rId19"/>
    <p:sldId id="318" r:id="rId20"/>
    <p:sldId id="307" r:id="rId21"/>
    <p:sldId id="322" r:id="rId22"/>
    <p:sldId id="321" r:id="rId23"/>
    <p:sldId id="323" r:id="rId24"/>
    <p:sldId id="308" r:id="rId25"/>
    <p:sldId id="324" r:id="rId26"/>
    <p:sldId id="325" r:id="rId27"/>
    <p:sldId id="311" r:id="rId28"/>
    <p:sldId id="309" r:id="rId29"/>
    <p:sldId id="326" r:id="rId30"/>
    <p:sldId id="304" r:id="rId31"/>
    <p:sldId id="32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9205" autoAdjust="0"/>
    <p:restoredTop sz="94256" autoAdjust="0"/>
  </p:normalViewPr>
  <p:slideViewPr>
    <p:cSldViewPr snapToGrid="0" showGuides="1">
      <p:cViewPr varScale="1">
        <p:scale>
          <a:sx n="100" d="100"/>
          <a:sy n="100" d="100"/>
        </p:scale>
        <p:origin x="1242" y="174"/>
      </p:cViewPr>
      <p:guideLst>
        <p:guide orient="horz" pos="2159"/>
        <p:guide pos="38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presProps" Target="presProps.xml"  /><Relationship Id="rId34" Type="http://schemas.openxmlformats.org/officeDocument/2006/relationships/viewProps" Target="viewProps.xml"  /><Relationship Id="rId35" Type="http://schemas.openxmlformats.org/officeDocument/2006/relationships/theme" Target="theme/theme1.xml"  /><Relationship Id="rId36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5280A6C1-5FFA-4CC9-9346-4703C6E68B3F}" type="datetime1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D7113B6D-2ACB-4054-B083-3527909B6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3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2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3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4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5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6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7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8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9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0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2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3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4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5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7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8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9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0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Unet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배경과 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13B6D-2ACB-4054-B083-3527909B6D3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359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13B6D-2ACB-4054-B083-3527909B6D3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443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13B6D-2ACB-4054-B083-3527909B6D3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362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13B6D-2ACB-4054-B083-3527909B6D3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380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13B6D-2ACB-4054-B083-3527909B6D3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405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13B6D-2ACB-4054-B083-3527909B6D3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490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13B6D-2ACB-4054-B083-3527909B6D3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489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13B6D-2ACB-4054-B083-3527909B6D3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83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13B6D-2ACB-4054-B083-3527909B6D3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398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13B6D-2ACB-4054-B083-3527909B6D3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105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13B6D-2ACB-4054-B083-3527909B6D3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90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13B6D-2ACB-4054-B083-3527909B6D3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248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13B6D-2ACB-4054-B083-3527909B6D3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339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13B6D-2ACB-4054-B083-3527909B6D3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160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13B6D-2ACB-4054-B083-3527909B6D3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4821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13B6D-2ACB-4054-B083-3527909B6D3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712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13B6D-2ACB-4054-B083-3527909B6D3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1701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13B6D-2ACB-4054-B083-3527909B6D3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0699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13B6D-2ACB-4054-B083-3527909B6D3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6213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13B6D-2ACB-4054-B083-3527909B6D3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907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13B6D-2ACB-4054-B083-3527909B6D3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031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13B6D-2ACB-4054-B083-3527909B6D3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652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13B6D-2ACB-4054-B083-3527909B6D3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0231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13B6D-2ACB-4054-B083-3527909B6D3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663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13B6D-2ACB-4054-B083-3527909B6D3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23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13B6D-2ACB-4054-B083-3527909B6D3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731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13B6D-2ACB-4054-B083-3527909B6D3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395254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F023-A4DB-4D9A-8BDA-65D579C7B128}" type="datetime1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94CD-B891-402A-870A-DD9FE7D23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15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63DE-05A2-4BED-8FF7-1B3A98959FBE}" type="datetime1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94CD-B891-402A-870A-DD9FE7D23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0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3242-74F0-401B-A3DE-DEBF4404B1E9}" type="datetime1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94CD-B891-402A-870A-DD9FE7D23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32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CA07-1C98-44D6-B0D4-48D07F2857C2}" type="datetime1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94CD-B891-402A-870A-DD9FE7D23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82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DF95-FBF3-4BD9-9DB4-229F91C8A23A}" type="datetime1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94CD-B891-402A-870A-DD9FE7D23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50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23AD-52F4-414D-A3EE-07A75443D33F}" type="datetime1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94CD-B891-402A-870A-DD9FE7D23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60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25E3-2A3E-4E1A-BD47-DBB87B0A9B15}" type="datetime1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94CD-B891-402A-870A-DD9FE7D23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58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82EC-9852-4245-B87B-25B7BE6B8719}" type="datetime1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94CD-B891-402A-870A-DD9FE7D23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81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2A92-85FA-4EDC-A892-0A5D210C8343}" type="datetime1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94CD-B891-402A-870A-DD9FE7D23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68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C85B-C0E6-4675-9F33-EEE10DD32CA1}" type="datetime1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94CD-B891-402A-870A-DD9FE7D23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30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0A42-FD89-42B2-BFF8-2B52FFB2EF32}" type="datetime1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94CD-B891-402A-870A-DD9FE7D23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12600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320F8-4210-434A-A1DF-46B5C84FFC79}" type="datetime1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E94CD-B891-402A-870A-DD9FE7D23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63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2.xml"  /><Relationship Id="rId3" Type="http://schemas.openxmlformats.org/officeDocument/2006/relationships/image" Target="../media/image13.png"  /><Relationship Id="rId4" Type="http://schemas.openxmlformats.org/officeDocument/2006/relationships/image" Target="../media/image1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3.xml"  /><Relationship Id="rId3" Type="http://schemas.openxmlformats.org/officeDocument/2006/relationships/image" Target="../media/image13.png"  /><Relationship Id="rId4" Type="http://schemas.openxmlformats.org/officeDocument/2006/relationships/image" Target="../media/image1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13.png"  /><Relationship Id="rId4" Type="http://schemas.openxmlformats.org/officeDocument/2006/relationships/image" Target="../media/image1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Relationship Id="rId7" Type="http://schemas.openxmlformats.org/officeDocument/2006/relationships/image" Target="../media/image20.png"  /><Relationship Id="rId8" Type="http://schemas.openxmlformats.org/officeDocument/2006/relationships/image" Target="../media/image2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Relationship Id="rId7" Type="http://schemas.openxmlformats.org/officeDocument/2006/relationships/image" Target="../media/image20.png"  /><Relationship Id="rId8" Type="http://schemas.openxmlformats.org/officeDocument/2006/relationships/image" Target="../media/image2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8.xml"  /><Relationship Id="rId3" Type="http://schemas.openxmlformats.org/officeDocument/2006/relationships/image" Target="../media/image2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9.xml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Relationship Id="rId7" Type="http://schemas.openxmlformats.org/officeDocument/2006/relationships/image" Target="../media/image20.png"  /><Relationship Id="rId8" Type="http://schemas.openxmlformats.org/officeDocument/2006/relationships/image" Target="../media/image23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0.xml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Relationship Id="rId7" Type="http://schemas.openxmlformats.org/officeDocument/2006/relationships/image" Target="../media/image20.png"  /><Relationship Id="rId8" Type="http://schemas.openxmlformats.org/officeDocument/2006/relationships/image" Target="../media/image23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1.xml"  /><Relationship Id="rId3" Type="http://schemas.openxmlformats.org/officeDocument/2006/relationships/image" Target="../media/image20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Relationship Id="rId6" Type="http://schemas.openxmlformats.org/officeDocument/2006/relationships/image" Target="../media/image18.png"  /><Relationship Id="rId7" Type="http://schemas.openxmlformats.org/officeDocument/2006/relationships/image" Target="../media/image19.png"  /><Relationship Id="rId8" Type="http://schemas.openxmlformats.org/officeDocument/2006/relationships/image" Target="../media/image23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2.xml"  /><Relationship Id="rId3" Type="http://schemas.openxmlformats.org/officeDocument/2006/relationships/image" Target="../media/image22.png"  /><Relationship Id="rId4" Type="http://schemas.openxmlformats.org/officeDocument/2006/relationships/image" Target="../media/image24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3.xml"  /><Relationship Id="rId3" Type="http://schemas.openxmlformats.org/officeDocument/2006/relationships/image" Target="../media/image22.png"  /><Relationship Id="rId4" Type="http://schemas.openxmlformats.org/officeDocument/2006/relationships/image" Target="../media/image24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4.xml"  /><Relationship Id="rId3" Type="http://schemas.openxmlformats.org/officeDocument/2006/relationships/image" Target="../media/image22.png"  /><Relationship Id="rId4" Type="http://schemas.openxmlformats.org/officeDocument/2006/relationships/image" Target="../media/image24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5.xml"  /><Relationship Id="rId3" Type="http://schemas.openxmlformats.org/officeDocument/2006/relationships/image" Target="../media/image25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6.xml"  /><Relationship Id="rId3" Type="http://schemas.openxmlformats.org/officeDocument/2006/relationships/image" Target="../media/image25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7.xml"  /><Relationship Id="rId3" Type="http://schemas.openxmlformats.org/officeDocument/2006/relationships/image" Target="../media/image26.png"  /><Relationship Id="rId4" Type="http://schemas.microsoft.com/office/2007/relationships/hdphoto" Target="../embeddings/oleObject1.wdp"  /><Relationship Id="rId5" Type="http://schemas.openxmlformats.org/officeDocument/2006/relationships/image" Target="../media/image27.png"  /><Relationship Id="rId6" Type="http://schemas.microsoft.com/office/2007/relationships/hdphoto" Target="../embeddings/oleObject2.wdp"  /><Relationship Id="rId7" Type="http://schemas.openxmlformats.org/officeDocument/2006/relationships/image" Target="../media/image28.png"  /><Relationship Id="rId8" Type="http://schemas.microsoft.com/office/2007/relationships/hdphoto" Target="../embeddings/oleObject3.wdp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3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6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9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1E636D-FEA7-D1F5-24F0-6D42157400B5}"/>
              </a:ext>
            </a:extLst>
          </p:cNvPr>
          <p:cNvSpPr/>
          <p:nvPr/>
        </p:nvSpPr>
        <p:spPr>
          <a:xfrm>
            <a:off x="0" y="0"/>
            <a:ext cx="12192000" cy="4064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8D3CA9-5A77-20FF-70F1-D7AC00FF8C48}"/>
              </a:ext>
            </a:extLst>
          </p:cNvPr>
          <p:cNvSpPr/>
          <p:nvPr/>
        </p:nvSpPr>
        <p:spPr>
          <a:xfrm>
            <a:off x="279400" y="298450"/>
            <a:ext cx="11493500" cy="34671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45A2CF-8D4F-EE57-5C84-F8A7589E9284}"/>
              </a:ext>
            </a:extLst>
          </p:cNvPr>
          <p:cNvSpPr/>
          <p:nvPr/>
        </p:nvSpPr>
        <p:spPr>
          <a:xfrm flipH="1">
            <a:off x="11734800" y="4559300"/>
            <a:ext cx="76200" cy="13589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CF52-9253-32A6-A689-B308B9DFE6C9}"/>
              </a:ext>
            </a:extLst>
          </p:cNvPr>
          <p:cNvSpPr txBox="1"/>
          <p:nvPr/>
        </p:nvSpPr>
        <p:spPr>
          <a:xfrm>
            <a:off x="730250" y="2292171"/>
            <a:ext cx="10731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ResNet</a:t>
            </a:r>
            <a:r>
              <a:rPr lang="en-US" altLang="ko-K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, VGG, </a:t>
            </a:r>
            <a:r>
              <a:rPr lang="en-US" altLang="ko-KR" sz="3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EfficientNet</a:t>
            </a:r>
            <a:r>
              <a:rPr lang="en-US" altLang="ko-K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기반 분류 성능 비교</a:t>
            </a:r>
            <a:r>
              <a:rPr lang="en-US" altLang="ko-K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: </a:t>
            </a:r>
            <a:endParaRPr lang="en-US" altLang="ko-KR" sz="3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  <a:p>
            <a:r>
              <a:rPr lang="ko-KR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데이터 </a:t>
            </a:r>
            <a:r>
              <a:rPr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크기와 증강의 중요성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9CECF9-E40E-0467-7B25-ADF95D0BB07A}"/>
              </a:ext>
            </a:extLst>
          </p:cNvPr>
          <p:cNvSpPr txBox="1"/>
          <p:nvPr/>
        </p:nvSpPr>
        <p:spPr>
          <a:xfrm>
            <a:off x="6424612" y="4615502"/>
            <a:ext cx="531018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팀명</a:t>
            </a: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: </a:t>
            </a:r>
            <a:r>
              <a:rPr lang="en-US" altLang="ko-K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Statronics</a:t>
            </a:r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</a:p>
          <a:p>
            <a:pPr algn="r"/>
            <a:endParaRPr lang="en-US" altLang="ko-KR" sz="7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algn="r"/>
            <a:r>
              <a:rPr lang="ko-KR" altLang="en-US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전자공학과 </a:t>
            </a:r>
            <a:r>
              <a:rPr lang="en-US" altLang="ko-KR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202393158</a:t>
            </a:r>
            <a:r>
              <a:rPr lang="ko-KR" altLang="en-US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박수연</a:t>
            </a:r>
            <a:endParaRPr lang="en-US" altLang="ko-KR" sz="1600" dirty="0" smtClean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algn="r"/>
            <a:r>
              <a:rPr lang="ko-KR" altLang="en-US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통계학과 </a:t>
            </a:r>
            <a:r>
              <a:rPr lang="en-US" altLang="ko-KR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202482120 </a:t>
            </a:r>
            <a:r>
              <a:rPr lang="ko-KR" altLang="en-US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박소정</a:t>
            </a:r>
            <a:endParaRPr lang="en-US" altLang="ko-KR" sz="1600" dirty="0" smtClean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algn="r"/>
            <a:r>
              <a:rPr lang="ko-KR" altLang="en-US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통계학과 </a:t>
            </a:r>
            <a:r>
              <a:rPr lang="en-US" altLang="ko-KR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202482123 </a:t>
            </a:r>
            <a:r>
              <a:rPr lang="ko-KR" altLang="en-US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이종철</a:t>
            </a:r>
            <a:endParaRPr lang="en-US" altLang="ko-KR" sz="1600" dirty="0" smtClean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A96034-672B-3DE2-17E4-04A7E35AE89F}"/>
              </a:ext>
            </a:extLst>
          </p:cNvPr>
          <p:cNvSpPr txBox="1"/>
          <p:nvPr/>
        </p:nvSpPr>
        <p:spPr>
          <a:xfrm>
            <a:off x="730250" y="1953617"/>
            <a:ext cx="3492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통계적기계학습 </a:t>
            </a:r>
            <a:r>
              <a:rPr lang="ko-KR" altLang="en-US" sz="1600" dirty="0" smtClean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과제</a:t>
            </a:r>
            <a:r>
              <a:rPr lang="en-US" altLang="ko-KR" sz="1600" dirty="0" smtClean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3 Team project</a:t>
            </a:r>
            <a:endParaRPr lang="ko-KR" altLang="en-US" sz="1600" dirty="0">
              <a:solidFill>
                <a:schemeClr val="bg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4C4B758-236D-B752-1FBD-B4FFA1229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559" y="6057721"/>
            <a:ext cx="2256881" cy="712482"/>
          </a:xfrm>
          <a:prstGeom prst="rect">
            <a:avLst/>
          </a:prstGeom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4705C3FE-EEAE-854C-D196-613A0186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94CD-B891-402A-870A-DD9FE7D231D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67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94CD-B891-402A-870A-DD9FE7D231D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8EABB-94E7-7327-054F-9387FF8282CA}"/>
              </a:ext>
            </a:extLst>
          </p:cNvPr>
          <p:cNvSpPr txBox="1"/>
          <p:nvPr/>
        </p:nvSpPr>
        <p:spPr>
          <a:xfrm>
            <a:off x="485775" y="1041221"/>
            <a:ext cx="10731500" cy="1138773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ko-KR" altLang="en-US" sz="3200" dirty="0" smtClean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효율성과 성능의 </a:t>
            </a:r>
            <a:r>
              <a:rPr lang="ko-KR" altLang="en-US" sz="32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균형</a:t>
            </a:r>
          </a:p>
          <a:p>
            <a:r>
              <a:rPr lang="en-US" altLang="ko-KR" sz="36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EfficientNet</a:t>
            </a:r>
            <a:endParaRPr lang="ko-KR" altLang="en-US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950" y="774522"/>
            <a:ext cx="112141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E2CD4E-04A6-75B8-7334-06F10ED6EE9D}"/>
              </a:ext>
            </a:extLst>
          </p:cNvPr>
          <p:cNvSpPr txBox="1"/>
          <p:nvPr/>
        </p:nvSpPr>
        <p:spPr>
          <a:xfrm>
            <a:off x="485775" y="470746"/>
            <a:ext cx="1517650" cy="307777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Model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7383" r="1469"/>
          <a:stretch/>
        </p:blipFill>
        <p:spPr>
          <a:xfrm>
            <a:off x="2179636" y="2660208"/>
            <a:ext cx="7829551" cy="36961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DB0E9F-CC8C-25BE-8E69-7473F91A4472}"/>
              </a:ext>
            </a:extLst>
          </p:cNvPr>
          <p:cNvSpPr txBox="1"/>
          <p:nvPr/>
        </p:nvSpPr>
        <p:spPr>
          <a:xfrm>
            <a:off x="485774" y="2179994"/>
            <a:ext cx="11217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prstClr val="black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모델의 깊이</a:t>
            </a:r>
            <a:r>
              <a:rPr lang="en-US" altLang="ko-KR" sz="1600" dirty="0">
                <a:solidFill>
                  <a:prstClr val="black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너비</a:t>
            </a:r>
            <a:r>
              <a:rPr lang="en-US" altLang="ko-KR" sz="1600" dirty="0">
                <a:solidFill>
                  <a:prstClr val="black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해상도를 균형 있게 확장하는 </a:t>
            </a:r>
            <a:r>
              <a:rPr lang="ko-KR" altLang="en-US" sz="1600" dirty="0" err="1">
                <a:solidFill>
                  <a:prstClr val="black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컴파운드</a:t>
            </a:r>
            <a:r>
              <a:rPr lang="ko-KR" altLang="en-US" sz="1600" dirty="0">
                <a:solidFill>
                  <a:prstClr val="black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스케일링을 활용한 모델</a:t>
            </a:r>
            <a:endParaRPr lang="en-US" altLang="ko-KR" sz="1600" dirty="0">
              <a:solidFill>
                <a:prstClr val="black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5725" y="6596534"/>
            <a:ext cx="104584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err="1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Tan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 sz="900" dirty="0" err="1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Mingxing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and </a:t>
            </a:r>
            <a:r>
              <a:rPr lang="ko-KR" altLang="en-US" sz="900" dirty="0" err="1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Quoc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900" dirty="0" err="1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Le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 "</a:t>
            </a:r>
            <a:r>
              <a:rPr lang="ko-KR" altLang="en-US" sz="900" dirty="0" err="1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Efficientnet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: </a:t>
            </a:r>
            <a:r>
              <a:rPr lang="ko-KR" altLang="en-US" sz="900" dirty="0" err="1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Rethinking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900" dirty="0" err="1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model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900" dirty="0" err="1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scaling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900" dirty="0" err="1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for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900" dirty="0" err="1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convolutional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900" dirty="0" err="1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neural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900" dirty="0" err="1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networks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." International </a:t>
            </a:r>
            <a:r>
              <a:rPr lang="ko-KR" altLang="en-US" sz="900" dirty="0" err="1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conference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900" dirty="0" err="1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on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900" dirty="0" err="1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machine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900" dirty="0" err="1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learning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 PMLR, 2019.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99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94CD-B891-402A-870A-DD9FE7D231D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8EABB-94E7-7327-054F-9387FF8282CA}"/>
              </a:ext>
            </a:extLst>
          </p:cNvPr>
          <p:cNvSpPr txBox="1"/>
          <p:nvPr/>
        </p:nvSpPr>
        <p:spPr>
          <a:xfrm>
            <a:off x="485775" y="1041221"/>
            <a:ext cx="10731500" cy="1138773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ko-KR" altLang="en-US" sz="3200" dirty="0" smtClean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효율성과 성능의 </a:t>
            </a:r>
            <a:r>
              <a:rPr lang="ko-KR" altLang="en-US" sz="32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균형</a:t>
            </a:r>
          </a:p>
          <a:p>
            <a:r>
              <a:rPr lang="en-US" altLang="ko-KR" sz="36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EfficientNet</a:t>
            </a:r>
            <a:endParaRPr lang="ko-KR" altLang="en-US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950" y="774522"/>
            <a:ext cx="112141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E2CD4E-04A6-75B8-7334-06F10ED6EE9D}"/>
              </a:ext>
            </a:extLst>
          </p:cNvPr>
          <p:cNvSpPr txBox="1"/>
          <p:nvPr/>
        </p:nvSpPr>
        <p:spPr>
          <a:xfrm>
            <a:off x="485775" y="470746"/>
            <a:ext cx="1517650" cy="307777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Model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B0E9F-CC8C-25BE-8E69-7473F91A4472}"/>
              </a:ext>
            </a:extLst>
          </p:cNvPr>
          <p:cNvSpPr txBox="1"/>
          <p:nvPr/>
        </p:nvSpPr>
        <p:spPr>
          <a:xfrm>
            <a:off x="485774" y="2179994"/>
            <a:ext cx="11217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prstClr val="black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모델의 깊이</a:t>
            </a:r>
            <a:r>
              <a:rPr lang="en-US" altLang="ko-KR" sz="1600" dirty="0">
                <a:solidFill>
                  <a:prstClr val="black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너비</a:t>
            </a:r>
            <a:r>
              <a:rPr lang="en-US" altLang="ko-KR" sz="1600" dirty="0">
                <a:solidFill>
                  <a:prstClr val="black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해상도를 균형 있게 확장하는 </a:t>
            </a:r>
            <a:r>
              <a:rPr lang="ko-KR" altLang="en-US" sz="1600" dirty="0" err="1">
                <a:solidFill>
                  <a:prstClr val="black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컴파운드</a:t>
            </a:r>
            <a:r>
              <a:rPr lang="ko-KR" altLang="en-US" sz="1600" dirty="0">
                <a:solidFill>
                  <a:prstClr val="black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1600" dirty="0" smtClean="0">
                <a:solidFill>
                  <a:prstClr val="black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스케일링을 활용한 모델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354" y="2847491"/>
            <a:ext cx="6490318" cy="293973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5725" y="6596534"/>
            <a:ext cx="104584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err="1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Tan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 sz="900" dirty="0" err="1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Mingxing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and </a:t>
            </a:r>
            <a:r>
              <a:rPr lang="ko-KR" altLang="en-US" sz="900" dirty="0" err="1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Quoc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900" dirty="0" err="1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Le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 "</a:t>
            </a:r>
            <a:r>
              <a:rPr lang="ko-KR" altLang="en-US" sz="900" dirty="0" err="1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Efficientnet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: </a:t>
            </a:r>
            <a:r>
              <a:rPr lang="ko-KR" altLang="en-US" sz="900" dirty="0" err="1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Rethinking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900" dirty="0" err="1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model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900" dirty="0" err="1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scaling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900" dirty="0" err="1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for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900" dirty="0" err="1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convolutional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900" dirty="0" err="1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neural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900" dirty="0" err="1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networks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." International </a:t>
            </a:r>
            <a:r>
              <a:rPr lang="ko-KR" altLang="en-US" sz="900" dirty="0" err="1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conference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900" dirty="0" err="1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on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900" dirty="0" err="1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machine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900" dirty="0" err="1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learning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 PMLR, 2019.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12380" y="6053379"/>
            <a:ext cx="1840265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[</a:t>
            </a:r>
            <a:r>
              <a:rPr lang="en-US" altLang="ko-KR" sz="1200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EfficientNet</a:t>
            </a:r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구조</a:t>
            </a:r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]</a:t>
            </a:r>
            <a:endParaRPr lang="ko-KR" altLang="en-US" sz="12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957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94CD-B891-402A-870A-DD9FE7D231D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8EABB-94E7-7327-054F-9387FF8282CA}"/>
              </a:ext>
            </a:extLst>
          </p:cNvPr>
          <p:cNvSpPr txBox="1"/>
          <p:nvPr/>
        </p:nvSpPr>
        <p:spPr>
          <a:xfrm>
            <a:off x="485775" y="1041221"/>
            <a:ext cx="10731500" cy="1138773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ko-KR" altLang="en-US" sz="3200" dirty="0" smtClean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실험</a:t>
            </a:r>
            <a:r>
              <a:rPr lang="en-US" altLang="ko-KR" sz="32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1</a:t>
            </a:r>
            <a:r>
              <a:rPr lang="en-US" altLang="ko-KR" sz="3200" dirty="0" smtClean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.</a:t>
            </a:r>
            <a:endParaRPr lang="en-US" altLang="ko-KR" sz="3200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  <a:p>
            <a:r>
              <a:rPr lang="en-US" altLang="ko-KR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Train</a:t>
            </a:r>
            <a:r>
              <a:rPr lang="en-US" altLang="ko-KR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(4000)</a:t>
            </a:r>
            <a:endParaRPr lang="ko-KR" altLang="en-US" sz="2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950" y="774522"/>
            <a:ext cx="112141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E2CD4E-04A6-75B8-7334-06F10ED6EE9D}"/>
              </a:ext>
            </a:extLst>
          </p:cNvPr>
          <p:cNvSpPr txBox="1"/>
          <p:nvPr/>
        </p:nvSpPr>
        <p:spPr>
          <a:xfrm>
            <a:off x="485775" y="470746"/>
            <a:ext cx="1517650" cy="523220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Test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B0E9F-CC8C-25BE-8E69-7473F91A4472}"/>
              </a:ext>
            </a:extLst>
          </p:cNvPr>
          <p:cNvSpPr txBox="1"/>
          <p:nvPr/>
        </p:nvSpPr>
        <p:spPr>
          <a:xfrm>
            <a:off x="485774" y="2179994"/>
            <a:ext cx="11217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실험 목적 </a:t>
            </a:r>
            <a:r>
              <a:rPr lang="en-US" altLang="ko-KR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: CNN</a:t>
            </a:r>
            <a:r>
              <a:rPr lang="ko-KR" altLang="en-US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기반 모델 간의 비교</a:t>
            </a:r>
            <a:endParaRPr lang="en-US" altLang="ko-KR" sz="1600" dirty="0" smtClean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기본 설정 </a:t>
            </a:r>
            <a:r>
              <a:rPr lang="en-US" altLang="ko-KR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: batch size = 32, epoch = 30, optimizer = Adam, validation set = 20% </a:t>
            </a:r>
            <a:r>
              <a:rPr lang="ko-KR" altLang="en-US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사용</a:t>
            </a:r>
            <a:endParaRPr lang="en-US" altLang="ko-KR" sz="1600" dirty="0" smtClean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893" y="2992615"/>
            <a:ext cx="5783263" cy="33637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59893" y="3041768"/>
            <a:ext cx="4984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pPr algn="ctr"/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[</a:t>
            </a:r>
            <a:r>
              <a:rPr lang="ko-KR" altLang="en-US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실험</a:t>
            </a:r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1</a:t>
            </a:r>
            <a:r>
              <a:rPr lang="ko-KR" altLang="en-US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에 대한 모델 별 정확도 비교</a:t>
            </a:r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]</a:t>
            </a:r>
            <a:endParaRPr lang="ko-KR" altLang="en-US" sz="12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507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94CD-B891-402A-870A-DD9FE7D231DB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8EABB-94E7-7327-054F-9387FF8282CA}"/>
              </a:ext>
            </a:extLst>
          </p:cNvPr>
          <p:cNvSpPr txBox="1"/>
          <p:nvPr/>
        </p:nvSpPr>
        <p:spPr>
          <a:xfrm>
            <a:off x="485775" y="1041221"/>
            <a:ext cx="10731500" cy="1138773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ko-KR" altLang="en-US" sz="3200" dirty="0" smtClean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실험</a:t>
            </a:r>
            <a:r>
              <a:rPr lang="en-US" altLang="ko-KR" sz="32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2</a:t>
            </a:r>
            <a:r>
              <a:rPr lang="en-US" altLang="ko-KR" sz="3200" dirty="0" smtClean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.</a:t>
            </a:r>
            <a:endParaRPr lang="en-US" altLang="ko-KR" sz="3200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  <a:p>
            <a:r>
              <a:rPr lang="en-US" altLang="ko-KR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Train</a:t>
            </a:r>
            <a:r>
              <a:rPr lang="en-US" altLang="ko-KR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(4000)</a:t>
            </a:r>
            <a:r>
              <a:rPr lang="en-US" altLang="ko-KR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+ CIFAR-10</a:t>
            </a:r>
            <a:r>
              <a:rPr lang="en-US" altLang="ko-KR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(50000)</a:t>
            </a:r>
            <a:endParaRPr lang="ko-KR" altLang="en-US" sz="2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950" y="774522"/>
            <a:ext cx="112141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E2CD4E-04A6-75B8-7334-06F10ED6EE9D}"/>
              </a:ext>
            </a:extLst>
          </p:cNvPr>
          <p:cNvSpPr txBox="1"/>
          <p:nvPr/>
        </p:nvSpPr>
        <p:spPr>
          <a:xfrm>
            <a:off x="485775" y="470746"/>
            <a:ext cx="1517650" cy="307777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Test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B0E9F-CC8C-25BE-8E69-7473F91A4472}"/>
              </a:ext>
            </a:extLst>
          </p:cNvPr>
          <p:cNvSpPr txBox="1"/>
          <p:nvPr/>
        </p:nvSpPr>
        <p:spPr>
          <a:xfrm>
            <a:off x="485774" y="2179994"/>
            <a:ext cx="11217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실험 목적 </a:t>
            </a:r>
            <a:r>
              <a:rPr lang="en-US" altLang="ko-KR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: </a:t>
            </a:r>
            <a:r>
              <a:rPr lang="ko-KR" altLang="en-US" sz="1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학습 데이터 증가에 따른 성능 변화 </a:t>
            </a:r>
            <a:r>
              <a:rPr lang="ko-KR" altLang="en-US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비교</a:t>
            </a:r>
            <a:endParaRPr lang="en-US" altLang="ko-KR" sz="1600" dirty="0" smtClean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기본 </a:t>
            </a:r>
            <a:r>
              <a:rPr lang="ko-KR" altLang="en-US" sz="1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설정 </a:t>
            </a:r>
            <a:r>
              <a:rPr lang="en-US" altLang="ko-KR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: batch size = 32, epoch = 30, optimizer = Adam, validation set = 20% </a:t>
            </a:r>
            <a:r>
              <a:rPr lang="ko-KR" altLang="en-US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사용</a:t>
            </a:r>
            <a:endParaRPr lang="en-US" altLang="ko-KR" sz="16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039" y="3232835"/>
            <a:ext cx="5106761" cy="29499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4" y="3232929"/>
            <a:ext cx="5071621" cy="2949821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5728093" y="4384218"/>
            <a:ext cx="246864" cy="647147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5169" y="3232835"/>
            <a:ext cx="4984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pPr algn="ctr"/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[</a:t>
            </a:r>
            <a:r>
              <a:rPr lang="ko-KR" altLang="en-US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실험</a:t>
            </a:r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1</a:t>
            </a:r>
            <a:r>
              <a:rPr lang="ko-KR" altLang="en-US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에 대한 모델 별 정확도 비교</a:t>
            </a:r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]</a:t>
            </a:r>
            <a:endParaRPr lang="ko-KR" altLang="en-US" sz="12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4412" y="3232834"/>
            <a:ext cx="4984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pPr algn="ctr"/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[</a:t>
            </a:r>
            <a:r>
              <a:rPr lang="ko-KR" altLang="en-US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실험</a:t>
            </a:r>
            <a:r>
              <a:rPr lang="en-US" altLang="ko-KR" sz="12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2</a:t>
            </a:r>
            <a:r>
              <a:rPr lang="ko-KR" altLang="en-US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에 대한 모델 별 정확도 비교</a:t>
            </a:r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]</a:t>
            </a:r>
            <a:endParaRPr lang="ko-KR" altLang="en-US" sz="12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10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94CD-B891-402A-870A-DD9FE7D231DB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8EABB-94E7-7327-054F-9387FF8282CA}"/>
              </a:ext>
            </a:extLst>
          </p:cNvPr>
          <p:cNvSpPr txBox="1"/>
          <p:nvPr/>
        </p:nvSpPr>
        <p:spPr>
          <a:xfrm>
            <a:off x="485775" y="1041221"/>
            <a:ext cx="10731500" cy="1138773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ko-KR" altLang="en-US" sz="3200" dirty="0" smtClean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실험</a:t>
            </a:r>
            <a:r>
              <a:rPr lang="en-US" altLang="ko-KR" sz="32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2</a:t>
            </a:r>
            <a:r>
              <a:rPr lang="en-US" altLang="ko-KR" sz="3200" dirty="0" smtClean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.</a:t>
            </a:r>
            <a:endParaRPr lang="en-US" altLang="ko-KR" sz="3200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  <a:p>
            <a:r>
              <a:rPr lang="en-US" altLang="ko-KR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Train</a:t>
            </a:r>
            <a:r>
              <a:rPr lang="en-US" altLang="ko-KR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(4000)</a:t>
            </a:r>
            <a:r>
              <a:rPr lang="en-US" altLang="ko-KR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+ CIFAR-10</a:t>
            </a:r>
            <a:r>
              <a:rPr lang="en-US" altLang="ko-KR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(50000)</a:t>
            </a:r>
            <a:endParaRPr lang="ko-KR" altLang="en-US" sz="2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950" y="774522"/>
            <a:ext cx="112141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E2CD4E-04A6-75B8-7334-06F10ED6EE9D}"/>
              </a:ext>
            </a:extLst>
          </p:cNvPr>
          <p:cNvSpPr txBox="1"/>
          <p:nvPr/>
        </p:nvSpPr>
        <p:spPr>
          <a:xfrm>
            <a:off x="485775" y="470746"/>
            <a:ext cx="1517650" cy="307777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Test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B0E9F-CC8C-25BE-8E69-7473F91A4472}"/>
              </a:ext>
            </a:extLst>
          </p:cNvPr>
          <p:cNvSpPr txBox="1"/>
          <p:nvPr/>
        </p:nvSpPr>
        <p:spPr>
          <a:xfrm>
            <a:off x="485774" y="2179994"/>
            <a:ext cx="11217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실험 목적 </a:t>
            </a:r>
            <a:r>
              <a:rPr lang="en-US" altLang="ko-KR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: </a:t>
            </a:r>
            <a:r>
              <a:rPr lang="ko-KR" altLang="en-US" sz="1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학습 데이터 증가에 따른 성능 변화 </a:t>
            </a:r>
            <a:r>
              <a:rPr lang="ko-KR" altLang="en-US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비교</a:t>
            </a:r>
            <a:endParaRPr lang="en-US" altLang="ko-KR" sz="1600" dirty="0" smtClean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기본 </a:t>
            </a:r>
            <a:r>
              <a:rPr lang="ko-KR" altLang="en-US" sz="1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설정 </a:t>
            </a:r>
            <a:r>
              <a:rPr lang="en-US" altLang="ko-KR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: batch size = 32, epoch = 30, optimizer = Adam, validation set = 20% </a:t>
            </a:r>
            <a:r>
              <a:rPr lang="ko-KR" altLang="en-US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사용</a:t>
            </a:r>
            <a:endParaRPr lang="en-US" altLang="ko-KR" sz="16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039" y="3232835"/>
            <a:ext cx="5106761" cy="29499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4" y="3232929"/>
            <a:ext cx="5071621" cy="2949821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5728093" y="4384218"/>
            <a:ext cx="246864" cy="647147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55169" y="3232835"/>
            <a:ext cx="4984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pPr algn="ctr"/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[</a:t>
            </a:r>
            <a:r>
              <a:rPr lang="ko-KR" altLang="en-US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실험</a:t>
            </a:r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1</a:t>
            </a:r>
            <a:r>
              <a:rPr lang="ko-KR" altLang="en-US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에 대한 모델 별 정확도 비교</a:t>
            </a:r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]</a:t>
            </a:r>
            <a:endParaRPr lang="ko-KR" altLang="en-US" sz="12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4412" y="3232834"/>
            <a:ext cx="4984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pPr algn="ctr"/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[</a:t>
            </a:r>
            <a:r>
              <a:rPr lang="ko-KR" altLang="en-US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실험</a:t>
            </a:r>
            <a:r>
              <a:rPr lang="en-US" altLang="ko-KR" sz="12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2</a:t>
            </a:r>
            <a:r>
              <a:rPr lang="ko-KR" altLang="en-US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에 대한 모델 별 정확도 비교</a:t>
            </a:r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]</a:t>
            </a:r>
            <a:endParaRPr lang="ko-KR" altLang="en-US" sz="12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-1588" y="0"/>
            <a:ext cx="12192000" cy="6858000"/>
          </a:xfrm>
          <a:custGeom>
            <a:avLst/>
            <a:gdLst>
              <a:gd name="connsiteX0" fmla="*/ 252850 w 12192000"/>
              <a:gd name="connsiteY0" fmla="*/ 3091543 h 6858000"/>
              <a:gd name="connsiteX1" fmla="*/ 252850 w 12192000"/>
              <a:gd name="connsiteY1" fmla="*/ 6356350 h 6858000"/>
              <a:gd name="connsiteX2" fmla="*/ 5587995 w 12192000"/>
              <a:gd name="connsiteY2" fmla="*/ 6356350 h 6858000"/>
              <a:gd name="connsiteX3" fmla="*/ 5587995 w 12192000"/>
              <a:gd name="connsiteY3" fmla="*/ 3091543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252850" y="3091543"/>
                </a:moveTo>
                <a:lnTo>
                  <a:pt x="252850" y="6356350"/>
                </a:lnTo>
                <a:lnTo>
                  <a:pt x="5587995" y="6356350"/>
                </a:lnTo>
                <a:lnTo>
                  <a:pt x="5587995" y="30915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2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26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94CD-B891-402A-870A-DD9FE7D231DB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8EABB-94E7-7327-054F-9387FF8282CA}"/>
              </a:ext>
            </a:extLst>
          </p:cNvPr>
          <p:cNvSpPr txBox="1"/>
          <p:nvPr/>
        </p:nvSpPr>
        <p:spPr>
          <a:xfrm>
            <a:off x="485775" y="1041221"/>
            <a:ext cx="10731500" cy="1138773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ko-KR" altLang="en-US" sz="3200" dirty="0" smtClean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실험</a:t>
            </a:r>
            <a:r>
              <a:rPr lang="en-US" altLang="ko-KR" sz="32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2</a:t>
            </a:r>
            <a:r>
              <a:rPr lang="en-US" altLang="ko-KR" sz="3200" dirty="0" smtClean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.</a:t>
            </a:r>
            <a:endParaRPr lang="en-US" altLang="ko-KR" sz="3200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  <a:p>
            <a:r>
              <a:rPr lang="en-US" altLang="ko-KR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Train</a:t>
            </a:r>
            <a:r>
              <a:rPr lang="en-US" altLang="ko-KR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(4000)</a:t>
            </a:r>
            <a:r>
              <a:rPr lang="en-US" altLang="ko-KR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+ CIFAR-10</a:t>
            </a:r>
            <a:r>
              <a:rPr lang="en-US" altLang="ko-KR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(50000)</a:t>
            </a:r>
            <a:endParaRPr lang="ko-KR" altLang="en-US" sz="2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950" y="774522"/>
            <a:ext cx="112141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E2CD4E-04A6-75B8-7334-06F10ED6EE9D}"/>
              </a:ext>
            </a:extLst>
          </p:cNvPr>
          <p:cNvSpPr txBox="1"/>
          <p:nvPr/>
        </p:nvSpPr>
        <p:spPr>
          <a:xfrm>
            <a:off x="485775" y="470746"/>
            <a:ext cx="1517650" cy="307777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Test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B0E9F-CC8C-25BE-8E69-7473F91A4472}"/>
              </a:ext>
            </a:extLst>
          </p:cNvPr>
          <p:cNvSpPr txBox="1"/>
          <p:nvPr/>
        </p:nvSpPr>
        <p:spPr>
          <a:xfrm>
            <a:off x="485774" y="2179994"/>
            <a:ext cx="11217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실험 목적 </a:t>
            </a:r>
            <a:r>
              <a:rPr lang="en-US" altLang="ko-KR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: </a:t>
            </a:r>
            <a:r>
              <a:rPr lang="ko-KR" altLang="en-US" sz="1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학습 데이터 증가에 따른 성능 변화 </a:t>
            </a:r>
            <a:r>
              <a:rPr lang="ko-KR" altLang="en-US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비교</a:t>
            </a:r>
            <a:endParaRPr lang="en-US" altLang="ko-KR" sz="1600" dirty="0" smtClean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기본 </a:t>
            </a:r>
            <a:r>
              <a:rPr lang="ko-KR" altLang="en-US" sz="1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설정 </a:t>
            </a:r>
            <a:r>
              <a:rPr lang="en-US" altLang="ko-KR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: batch size = 32, epoch = 30, optimizer = Adam, validation set = 20% </a:t>
            </a:r>
            <a:r>
              <a:rPr lang="ko-KR" altLang="en-US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사용</a:t>
            </a:r>
            <a:endParaRPr lang="en-US" altLang="ko-KR" sz="16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039" y="3232835"/>
            <a:ext cx="5106761" cy="29499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4" y="3232929"/>
            <a:ext cx="5071621" cy="2949821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5728093" y="4384218"/>
            <a:ext cx="246864" cy="647147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55169" y="3232835"/>
            <a:ext cx="4984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pPr algn="ctr"/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[</a:t>
            </a:r>
            <a:r>
              <a:rPr lang="ko-KR" altLang="en-US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실험</a:t>
            </a:r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1</a:t>
            </a:r>
            <a:r>
              <a:rPr lang="ko-KR" altLang="en-US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에 대한 모델 별 정확도 비교</a:t>
            </a:r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]</a:t>
            </a:r>
            <a:endParaRPr lang="ko-KR" altLang="en-US" sz="12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4412" y="3232834"/>
            <a:ext cx="4984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pPr algn="ctr"/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[</a:t>
            </a:r>
            <a:r>
              <a:rPr lang="ko-KR" altLang="en-US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실험</a:t>
            </a:r>
            <a:r>
              <a:rPr lang="en-US" altLang="ko-KR" sz="12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2</a:t>
            </a:r>
            <a:r>
              <a:rPr lang="ko-KR" altLang="en-US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에 대한 모델 별 정확도 비교</a:t>
            </a:r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]</a:t>
            </a:r>
            <a:endParaRPr lang="ko-KR" altLang="en-US" sz="12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6248141 w 12294486"/>
              <a:gd name="connsiteY0" fmla="*/ 3091543 h 6858000"/>
              <a:gd name="connsiteX1" fmla="*/ 6248141 w 12294486"/>
              <a:gd name="connsiteY1" fmla="*/ 6356350 h 6858000"/>
              <a:gd name="connsiteX2" fmla="*/ 11583286 w 12294486"/>
              <a:gd name="connsiteY2" fmla="*/ 6356350 h 6858000"/>
              <a:gd name="connsiteX3" fmla="*/ 11583286 w 12294486"/>
              <a:gd name="connsiteY3" fmla="*/ 3091543 h 6858000"/>
              <a:gd name="connsiteX4" fmla="*/ 0 w 12294486"/>
              <a:gd name="connsiteY4" fmla="*/ 0 h 6858000"/>
              <a:gd name="connsiteX5" fmla="*/ 12294486 w 12294486"/>
              <a:gd name="connsiteY5" fmla="*/ 0 h 6858000"/>
              <a:gd name="connsiteX6" fmla="*/ 12294486 w 12294486"/>
              <a:gd name="connsiteY6" fmla="*/ 6858000 h 6858000"/>
              <a:gd name="connsiteX7" fmla="*/ 0 w 1229448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4486" h="6858000">
                <a:moveTo>
                  <a:pt x="6248141" y="3091543"/>
                </a:moveTo>
                <a:lnTo>
                  <a:pt x="6248141" y="6356350"/>
                </a:lnTo>
                <a:lnTo>
                  <a:pt x="11583286" y="6356350"/>
                </a:lnTo>
                <a:lnTo>
                  <a:pt x="11583286" y="3091543"/>
                </a:lnTo>
                <a:close/>
                <a:moveTo>
                  <a:pt x="0" y="0"/>
                </a:moveTo>
                <a:lnTo>
                  <a:pt x="12294486" y="0"/>
                </a:lnTo>
                <a:lnTo>
                  <a:pt x="12294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2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19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94CD-B891-402A-870A-DD9FE7D231DB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8EABB-94E7-7327-054F-9387FF8282CA}"/>
              </a:ext>
            </a:extLst>
          </p:cNvPr>
          <p:cNvSpPr txBox="1"/>
          <p:nvPr/>
        </p:nvSpPr>
        <p:spPr>
          <a:xfrm>
            <a:off x="485775" y="1041221"/>
            <a:ext cx="10731500" cy="1138773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ko-KR" altLang="en-US" sz="3200" dirty="0" smtClean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실험</a:t>
            </a:r>
            <a:r>
              <a:rPr lang="en-US" altLang="ko-KR" sz="32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3</a:t>
            </a:r>
            <a:r>
              <a:rPr lang="en-US" altLang="ko-KR" sz="3200" dirty="0" smtClean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.</a:t>
            </a:r>
            <a:endParaRPr lang="en-US" altLang="ko-KR" sz="3200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  <a:p>
            <a:r>
              <a:rPr lang="en-US" altLang="ko-KR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Image Augmentation</a:t>
            </a:r>
            <a:endParaRPr lang="ko-KR" altLang="en-US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950" y="774522"/>
            <a:ext cx="112141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E2CD4E-04A6-75B8-7334-06F10ED6EE9D}"/>
              </a:ext>
            </a:extLst>
          </p:cNvPr>
          <p:cNvSpPr txBox="1"/>
          <p:nvPr/>
        </p:nvSpPr>
        <p:spPr>
          <a:xfrm>
            <a:off x="485775" y="470746"/>
            <a:ext cx="1517650" cy="523220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Test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B0E9F-CC8C-25BE-8E69-7473F91A4472}"/>
              </a:ext>
            </a:extLst>
          </p:cNvPr>
          <p:cNvSpPr txBox="1"/>
          <p:nvPr/>
        </p:nvSpPr>
        <p:spPr>
          <a:xfrm>
            <a:off x="485774" y="2179994"/>
            <a:ext cx="11217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더 많은 데이터를 학습시켜 일반화 성능 향상 가능</a:t>
            </a:r>
            <a:r>
              <a:rPr lang="en-US" altLang="ko-KR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각도</a:t>
            </a:r>
            <a:r>
              <a:rPr lang="en-US" altLang="ko-KR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크기</a:t>
            </a:r>
            <a:r>
              <a:rPr lang="en-US" altLang="ko-KR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색상 등 다양한 요소를 변형</a:t>
            </a:r>
            <a:endParaRPr lang="en-US" altLang="ko-KR" sz="1600" dirty="0" smtClean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374140" y="2672226"/>
            <a:ext cx="9371803" cy="3508387"/>
            <a:chOff x="1374140" y="2672226"/>
            <a:chExt cx="9371803" cy="350838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8136" y="2764769"/>
              <a:ext cx="1452547" cy="1592824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42875" y="4444040"/>
              <a:ext cx="9303068" cy="173657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7DB0E9F-CC8C-25BE-8E69-7473F91A4472}"/>
                </a:ext>
              </a:extLst>
            </p:cNvPr>
            <p:cNvSpPr txBox="1"/>
            <p:nvPr/>
          </p:nvSpPr>
          <p:spPr>
            <a:xfrm>
              <a:off x="5458696" y="2672226"/>
              <a:ext cx="127142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Original image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DB0E9F-CC8C-25BE-8E69-7473F91A4472}"/>
                </a:ext>
              </a:extLst>
            </p:cNvPr>
            <p:cNvSpPr txBox="1"/>
            <p:nvPr/>
          </p:nvSpPr>
          <p:spPr>
            <a:xfrm>
              <a:off x="1374140" y="4391654"/>
              <a:ext cx="170434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Random Horizontal Flip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DB0E9F-CC8C-25BE-8E69-7473F91A4472}"/>
                </a:ext>
              </a:extLst>
            </p:cNvPr>
            <p:cNvSpPr txBox="1"/>
            <p:nvPr/>
          </p:nvSpPr>
          <p:spPr>
            <a:xfrm>
              <a:off x="2961394" y="4385517"/>
              <a:ext cx="1528294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Random Resized Crop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7DB0E9F-CC8C-25BE-8E69-7473F91A4472}"/>
                </a:ext>
              </a:extLst>
            </p:cNvPr>
            <p:cNvSpPr txBox="1"/>
            <p:nvPr/>
          </p:nvSpPr>
          <p:spPr>
            <a:xfrm>
              <a:off x="4558423" y="4385517"/>
              <a:ext cx="1528294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Random Rotation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DB0E9F-CC8C-25BE-8E69-7473F91A4472}"/>
                </a:ext>
              </a:extLst>
            </p:cNvPr>
            <p:cNvSpPr txBox="1"/>
            <p:nvPr/>
          </p:nvSpPr>
          <p:spPr>
            <a:xfrm>
              <a:off x="6094407" y="4385517"/>
              <a:ext cx="1528294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err="1" smtClean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ColorJitter</a:t>
              </a:r>
              <a:endParaRPr lang="en-US" altLang="ko-KR" sz="105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7DB0E9F-CC8C-25BE-8E69-7473F91A4472}"/>
                </a:ext>
              </a:extLst>
            </p:cNvPr>
            <p:cNvSpPr txBox="1"/>
            <p:nvPr/>
          </p:nvSpPr>
          <p:spPr>
            <a:xfrm>
              <a:off x="7630391" y="4385361"/>
              <a:ext cx="1528294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Cut out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DB0E9F-CC8C-25BE-8E69-7473F91A4472}"/>
                </a:ext>
              </a:extLst>
            </p:cNvPr>
            <p:cNvSpPr txBox="1"/>
            <p:nvPr/>
          </p:nvSpPr>
          <p:spPr>
            <a:xfrm>
              <a:off x="9174065" y="4393596"/>
              <a:ext cx="1528294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Hue Saturation Value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7DB0E9F-CC8C-25BE-8E69-7473F91A4472}"/>
                </a:ext>
              </a:extLst>
            </p:cNvPr>
            <p:cNvSpPr txBox="1"/>
            <p:nvPr/>
          </p:nvSpPr>
          <p:spPr>
            <a:xfrm rot="5400000">
              <a:off x="6148062" y="3499725"/>
              <a:ext cx="1528294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 smtClean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                          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DB0E9F-CC8C-25BE-8E69-7473F91A4472}"/>
                </a:ext>
              </a:extLst>
            </p:cNvPr>
            <p:cNvSpPr txBox="1"/>
            <p:nvPr/>
          </p:nvSpPr>
          <p:spPr>
            <a:xfrm rot="5400000">
              <a:off x="4497810" y="3550525"/>
              <a:ext cx="1528294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 smtClean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                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68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94CD-B891-402A-870A-DD9FE7D231DB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8EABB-94E7-7327-054F-9387FF8282CA}"/>
              </a:ext>
            </a:extLst>
          </p:cNvPr>
          <p:cNvSpPr txBox="1"/>
          <p:nvPr/>
        </p:nvSpPr>
        <p:spPr>
          <a:xfrm>
            <a:off x="485774" y="1042197"/>
            <a:ext cx="10731500" cy="1138773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ko-KR" altLang="en-US" sz="3200" dirty="0" smtClean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실험</a:t>
            </a:r>
            <a:r>
              <a:rPr lang="en-US" altLang="ko-KR" sz="32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3</a:t>
            </a:r>
            <a:r>
              <a:rPr lang="en-US" altLang="ko-KR" sz="3200" dirty="0" smtClean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.</a:t>
            </a:r>
            <a:endParaRPr lang="en-US" altLang="ko-KR" sz="3200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  <a:p>
            <a:r>
              <a:rPr lang="en-US" altLang="ko-KR" sz="36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Implentation</a:t>
            </a:r>
            <a:endParaRPr lang="ko-KR" altLang="en-US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950" y="774522"/>
            <a:ext cx="112141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E2CD4E-04A6-75B8-7334-06F10ED6EE9D}"/>
              </a:ext>
            </a:extLst>
          </p:cNvPr>
          <p:cNvSpPr txBox="1"/>
          <p:nvPr/>
        </p:nvSpPr>
        <p:spPr>
          <a:xfrm>
            <a:off x="485775" y="470746"/>
            <a:ext cx="1517650" cy="523220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Test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B0E9F-CC8C-25BE-8E69-7473F91A4472}"/>
              </a:ext>
            </a:extLst>
          </p:cNvPr>
          <p:cNvSpPr txBox="1"/>
          <p:nvPr/>
        </p:nvSpPr>
        <p:spPr>
          <a:xfrm>
            <a:off x="485774" y="2179994"/>
            <a:ext cx="11217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저화질</a:t>
            </a:r>
            <a:r>
              <a:rPr lang="ko-KR" altLang="en-US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이미지라는 점을 고려해 본래 특성을 가능한 해치지 않는 단순한 방법 적용</a:t>
            </a:r>
            <a:endParaRPr lang="en-US" altLang="ko-KR" sz="1600" dirty="0" smtClean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94" y="3318767"/>
            <a:ext cx="2004306" cy="206099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091" y="3318767"/>
            <a:ext cx="1971673" cy="206099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6731" y="3318767"/>
            <a:ext cx="1967917" cy="206099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1615" y="3318767"/>
            <a:ext cx="1967616" cy="206099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6198" y="3318767"/>
            <a:ext cx="1982955" cy="2056397"/>
          </a:xfrm>
          <a:prstGeom prst="rect">
            <a:avLst/>
          </a:prstGeom>
        </p:spPr>
      </p:pic>
      <p:sp>
        <p:nvSpPr>
          <p:cNvPr id="24" name="오른쪽 화살표 23"/>
          <p:cNvSpPr/>
          <p:nvPr/>
        </p:nvSpPr>
        <p:spPr>
          <a:xfrm>
            <a:off x="2786622" y="3858951"/>
            <a:ext cx="410547" cy="1156996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B0E9F-CC8C-25BE-8E69-7473F91A4472}"/>
              </a:ext>
            </a:extLst>
          </p:cNvPr>
          <p:cNvSpPr txBox="1"/>
          <p:nvPr/>
        </p:nvSpPr>
        <p:spPr>
          <a:xfrm>
            <a:off x="947835" y="3154867"/>
            <a:ext cx="127142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Original image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DB0E9F-CC8C-25BE-8E69-7473F91A4472}"/>
              </a:ext>
            </a:extLst>
          </p:cNvPr>
          <p:cNvSpPr txBox="1"/>
          <p:nvPr/>
        </p:nvSpPr>
        <p:spPr>
          <a:xfrm>
            <a:off x="2925554" y="3154867"/>
            <a:ext cx="29167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Horizontal Flipping P : 0.5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DB0E9F-CC8C-25BE-8E69-7473F91A4472}"/>
              </a:ext>
            </a:extLst>
          </p:cNvPr>
          <p:cNvSpPr txBox="1"/>
          <p:nvPr/>
        </p:nvSpPr>
        <p:spPr>
          <a:xfrm>
            <a:off x="5409160" y="3160134"/>
            <a:ext cx="210305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Cropping size : 0.8~1.0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7DB0E9F-CC8C-25BE-8E69-7473F91A4472}"/>
                  </a:ext>
                </a:extLst>
              </p:cNvPr>
              <p:cNvSpPr txBox="1"/>
              <p:nvPr/>
            </p:nvSpPr>
            <p:spPr>
              <a:xfrm>
                <a:off x="7483894" y="3178183"/>
                <a:ext cx="2103058" cy="2811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Rotation angle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  <a:ea typeface="Pretendard Light" panose="02000403000000020004" pitchFamily="50" charset="-127"/>
                            <a:cs typeface="Pretendard Light" panose="02000403000000020004" pitchFamily="50" charset="-127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Pretendard Light" panose="02000403000000020004" pitchFamily="50" charset="-127"/>
                            <a:cs typeface="Pretendard Light" panose="02000403000000020004" pitchFamily="50" charset="-127"/>
                          </a:rPr>
                          <m:t>−45</m:t>
                        </m:r>
                      </m:e>
                      <m:sup>
                        <m: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retendard Light" panose="02000403000000020004" pitchFamily="50" charset="-127"/>
                          </a:rPr>
                          <m:t>°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Pretendard Light" panose="02000403000000020004" pitchFamily="50" charset="-127"/>
                        <a:cs typeface="Pretendard Light" panose="02000403000000020004" pitchFamily="50" charset="-127"/>
                      </a:rPr>
                      <m:t>~</m:t>
                    </m:r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Pretendard Light" panose="02000403000000020004" pitchFamily="50" charset="-127"/>
                            <a:cs typeface="Pretendard Light" panose="02000403000000020004" pitchFamily="50" charset="-127"/>
                          </a:rPr>
                        </m:ctrlPr>
                      </m:s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Pretendard Light" panose="02000403000000020004" pitchFamily="50" charset="-127"/>
                            <a:cs typeface="Pretendard Light" panose="02000403000000020004" pitchFamily="50" charset="-127"/>
                          </a:rPr>
                          <m:t>4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Pretendard Light" panose="02000403000000020004" pitchFamily="50" charset="-127"/>
                            <a:cs typeface="Pretendard Light" panose="02000403000000020004" pitchFamily="50" charset="-127"/>
                          </a:rPr>
                          <m:t>5</m:t>
                        </m:r>
                      </m:e>
                      <m:sup>
                        <m: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retendard Light" panose="02000403000000020004" pitchFamily="50" charset="-127"/>
                          </a:rPr>
                          <m:t>°</m:t>
                        </m:r>
                      </m:sup>
                    </m:sSup>
                  </m:oMath>
                </a14:m>
                <a:endParaRPr lang="en-US" altLang="ko-KR" sz="12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7DB0E9F-CC8C-25BE-8E69-7473F91A4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894" y="3178183"/>
                <a:ext cx="2103058" cy="281167"/>
              </a:xfrm>
              <a:prstGeom prst="rect">
                <a:avLst/>
              </a:prstGeom>
              <a:blipFill>
                <a:blip r:embed="rId8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C7DB0E9F-CC8C-25BE-8E69-7473F91A4472}"/>
              </a:ext>
            </a:extLst>
          </p:cNvPr>
          <p:cNvSpPr txBox="1"/>
          <p:nvPr/>
        </p:nvSpPr>
        <p:spPr>
          <a:xfrm>
            <a:off x="9861404" y="3152782"/>
            <a:ext cx="1673380" cy="2790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Color jitter : -0.3~0.3</a:t>
            </a:r>
            <a:endParaRPr lang="en-US" altLang="ko-KR" sz="12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DB0E9F-CC8C-25BE-8E69-7473F91A4472}"/>
              </a:ext>
            </a:extLst>
          </p:cNvPr>
          <p:cNvSpPr txBox="1"/>
          <p:nvPr/>
        </p:nvSpPr>
        <p:spPr>
          <a:xfrm>
            <a:off x="10444480" y="2878967"/>
            <a:ext cx="1584960" cy="281167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noAutofit/>
          </a:bodyPr>
          <a:lstStyle/>
          <a:p>
            <a:pPr algn="ctr"/>
            <a:r>
              <a:rPr lang="en-US" altLang="ko-KR" sz="1200" dirty="0" smtClean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(Contrast + Brightness)</a:t>
            </a:r>
            <a:endParaRPr lang="en-US" altLang="ko-KR" sz="12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cxnSp>
        <p:nvCxnSpPr>
          <p:cNvPr id="31" name="꺾인 연결선 30"/>
          <p:cNvCxnSpPr>
            <a:endCxn id="29" idx="1"/>
          </p:cNvCxnSpPr>
          <p:nvPr/>
        </p:nvCxnSpPr>
        <p:spPr>
          <a:xfrm rot="5400000" flipH="1" flipV="1">
            <a:off x="10237216" y="3033777"/>
            <a:ext cx="221490" cy="19303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5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94CD-B891-402A-870A-DD9FE7D231DB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8EABB-94E7-7327-054F-9387FF8282CA}"/>
              </a:ext>
            </a:extLst>
          </p:cNvPr>
          <p:cNvSpPr txBox="1"/>
          <p:nvPr/>
        </p:nvSpPr>
        <p:spPr>
          <a:xfrm>
            <a:off x="485774" y="1042197"/>
            <a:ext cx="10731500" cy="1138773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ko-KR" altLang="en-US" sz="3200" dirty="0" smtClean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실험</a:t>
            </a:r>
            <a:r>
              <a:rPr lang="en-US" altLang="ko-KR" sz="32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3</a:t>
            </a:r>
            <a:r>
              <a:rPr lang="en-US" altLang="ko-KR" sz="3200" dirty="0" smtClean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.</a:t>
            </a:r>
            <a:endParaRPr lang="en-US" altLang="ko-KR" sz="3200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  <a:p>
            <a:r>
              <a:rPr lang="en-US" altLang="ko-KR" sz="36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Implentation</a:t>
            </a:r>
            <a:endParaRPr lang="ko-KR" altLang="en-US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950" y="774522"/>
            <a:ext cx="112141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E2CD4E-04A6-75B8-7334-06F10ED6EE9D}"/>
              </a:ext>
            </a:extLst>
          </p:cNvPr>
          <p:cNvSpPr txBox="1"/>
          <p:nvPr/>
        </p:nvSpPr>
        <p:spPr>
          <a:xfrm>
            <a:off x="485775" y="470746"/>
            <a:ext cx="1517650" cy="523220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Test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B0E9F-CC8C-25BE-8E69-7473F91A4472}"/>
              </a:ext>
            </a:extLst>
          </p:cNvPr>
          <p:cNvSpPr txBox="1"/>
          <p:nvPr/>
        </p:nvSpPr>
        <p:spPr>
          <a:xfrm>
            <a:off x="485774" y="2179994"/>
            <a:ext cx="11217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저화질</a:t>
            </a:r>
            <a:r>
              <a:rPr lang="ko-KR" altLang="en-US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이미지라는 점을 고려해 본래 특성을 가능한 해치지 않는 단순한 방법 적용</a:t>
            </a:r>
            <a:endParaRPr lang="en-US" altLang="ko-KR" sz="1600" dirty="0" smtClean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94" y="3318767"/>
            <a:ext cx="2004306" cy="206099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091" y="3318767"/>
            <a:ext cx="1971673" cy="206099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6731" y="3318767"/>
            <a:ext cx="1967917" cy="206099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1615" y="3318767"/>
            <a:ext cx="1967616" cy="206099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6198" y="3318767"/>
            <a:ext cx="1982955" cy="2056397"/>
          </a:xfrm>
          <a:prstGeom prst="rect">
            <a:avLst/>
          </a:prstGeom>
        </p:spPr>
      </p:pic>
      <p:sp>
        <p:nvSpPr>
          <p:cNvPr id="24" name="오른쪽 화살표 23"/>
          <p:cNvSpPr/>
          <p:nvPr/>
        </p:nvSpPr>
        <p:spPr>
          <a:xfrm>
            <a:off x="2786622" y="3858951"/>
            <a:ext cx="410547" cy="1156996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B0E9F-CC8C-25BE-8E69-7473F91A4472}"/>
              </a:ext>
            </a:extLst>
          </p:cNvPr>
          <p:cNvSpPr txBox="1"/>
          <p:nvPr/>
        </p:nvSpPr>
        <p:spPr>
          <a:xfrm>
            <a:off x="947835" y="3154867"/>
            <a:ext cx="127142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Original image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DB0E9F-CC8C-25BE-8E69-7473F91A4472}"/>
              </a:ext>
            </a:extLst>
          </p:cNvPr>
          <p:cNvSpPr txBox="1"/>
          <p:nvPr/>
        </p:nvSpPr>
        <p:spPr>
          <a:xfrm>
            <a:off x="2925554" y="3154867"/>
            <a:ext cx="29167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Horizontal Flipping P : 0.5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DB0E9F-CC8C-25BE-8E69-7473F91A4472}"/>
              </a:ext>
            </a:extLst>
          </p:cNvPr>
          <p:cNvSpPr txBox="1"/>
          <p:nvPr/>
        </p:nvSpPr>
        <p:spPr>
          <a:xfrm>
            <a:off x="5409160" y="3160134"/>
            <a:ext cx="210305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Cropping size : 0.8~1.0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DB0E9F-CC8C-25BE-8E69-7473F91A4472}"/>
              </a:ext>
            </a:extLst>
          </p:cNvPr>
          <p:cNvSpPr txBox="1"/>
          <p:nvPr/>
        </p:nvSpPr>
        <p:spPr>
          <a:xfrm>
            <a:off x="9861404" y="3152782"/>
            <a:ext cx="1673380" cy="2790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Color jitter : -0.3~0.3</a:t>
            </a:r>
            <a:endParaRPr lang="en-US" altLang="ko-KR" sz="12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DB0E9F-CC8C-25BE-8E69-7473F91A4472}"/>
              </a:ext>
            </a:extLst>
          </p:cNvPr>
          <p:cNvSpPr txBox="1"/>
          <p:nvPr/>
        </p:nvSpPr>
        <p:spPr>
          <a:xfrm>
            <a:off x="10444480" y="2878967"/>
            <a:ext cx="1584960" cy="281167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noAutofit/>
          </a:bodyPr>
          <a:lstStyle/>
          <a:p>
            <a:pPr algn="ctr"/>
            <a:r>
              <a:rPr lang="en-US" altLang="ko-KR" sz="1200" dirty="0" smtClean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(Contrast + Brightness)</a:t>
            </a:r>
            <a:endParaRPr lang="en-US" altLang="ko-KR" sz="12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cxnSp>
        <p:nvCxnSpPr>
          <p:cNvPr id="31" name="꺾인 연결선 30"/>
          <p:cNvCxnSpPr>
            <a:endCxn id="29" idx="1"/>
          </p:cNvCxnSpPr>
          <p:nvPr/>
        </p:nvCxnSpPr>
        <p:spPr>
          <a:xfrm rot="5400000" flipH="1" flipV="1">
            <a:off x="10237216" y="3033777"/>
            <a:ext cx="221490" cy="19303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3385391" y="3019551"/>
            <a:ext cx="2011069" cy="2492249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DB0E9F-CC8C-25BE-8E69-7473F91A4472}"/>
                  </a:ext>
                </a:extLst>
              </p:cNvPr>
              <p:cNvSpPr txBox="1"/>
              <p:nvPr/>
            </p:nvSpPr>
            <p:spPr>
              <a:xfrm>
                <a:off x="7483894" y="3178183"/>
                <a:ext cx="2103058" cy="2811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Rotation angle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  <a:ea typeface="Pretendard Light" panose="02000403000000020004" pitchFamily="50" charset="-127"/>
                            <a:cs typeface="Pretendard Light" panose="02000403000000020004" pitchFamily="50" charset="-127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Pretendard Light" panose="02000403000000020004" pitchFamily="50" charset="-127"/>
                            <a:cs typeface="Pretendard Light" panose="02000403000000020004" pitchFamily="50" charset="-127"/>
                          </a:rPr>
                          <m:t>−45</m:t>
                        </m:r>
                      </m:e>
                      <m:sup>
                        <m: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retendard Light" panose="02000403000000020004" pitchFamily="50" charset="-127"/>
                          </a:rPr>
                          <m:t>°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Pretendard Light" panose="02000403000000020004" pitchFamily="50" charset="-127"/>
                        <a:cs typeface="Pretendard Light" panose="02000403000000020004" pitchFamily="50" charset="-127"/>
                      </a:rPr>
                      <m:t>~</m:t>
                    </m:r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Pretendard Light" panose="02000403000000020004" pitchFamily="50" charset="-127"/>
                            <a:cs typeface="Pretendard Light" panose="02000403000000020004" pitchFamily="50" charset="-127"/>
                          </a:rPr>
                        </m:ctrlPr>
                      </m:s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Pretendard Light" panose="02000403000000020004" pitchFamily="50" charset="-127"/>
                            <a:cs typeface="Pretendard Light" panose="02000403000000020004" pitchFamily="50" charset="-127"/>
                          </a:rPr>
                          <m:t>4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Pretendard Light" panose="02000403000000020004" pitchFamily="50" charset="-127"/>
                            <a:cs typeface="Pretendard Light" panose="02000403000000020004" pitchFamily="50" charset="-127"/>
                          </a:rPr>
                          <m:t>5</m:t>
                        </m:r>
                      </m:e>
                      <m:sup>
                        <m: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retendard Light" panose="02000403000000020004" pitchFamily="50" charset="-127"/>
                          </a:rPr>
                          <m:t>°</m:t>
                        </m:r>
                      </m:sup>
                    </m:sSup>
                  </m:oMath>
                </a14:m>
                <a:endParaRPr lang="en-US" altLang="ko-KR" sz="12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DB0E9F-CC8C-25BE-8E69-7473F91A4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894" y="3178183"/>
                <a:ext cx="2103058" cy="281167"/>
              </a:xfrm>
              <a:prstGeom prst="rect">
                <a:avLst/>
              </a:prstGeom>
              <a:blipFill>
                <a:blip r:embed="rId8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직사각형 29"/>
          <p:cNvSpPr/>
          <p:nvPr/>
        </p:nvSpPr>
        <p:spPr>
          <a:xfrm>
            <a:off x="7544050" y="3019551"/>
            <a:ext cx="2011069" cy="2492249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75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94CD-B891-402A-870A-DD9FE7D231DB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8EABB-94E7-7327-054F-9387FF8282CA}"/>
              </a:ext>
            </a:extLst>
          </p:cNvPr>
          <p:cNvSpPr txBox="1"/>
          <p:nvPr/>
        </p:nvSpPr>
        <p:spPr>
          <a:xfrm>
            <a:off x="485774" y="1041221"/>
            <a:ext cx="11217275" cy="1138773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ko-KR" altLang="en-US" sz="3200" dirty="0" smtClean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실험</a:t>
            </a:r>
            <a:r>
              <a:rPr lang="en-US" altLang="ko-KR" sz="32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3</a:t>
            </a:r>
            <a:r>
              <a:rPr lang="en-US" altLang="ko-KR" sz="3200" dirty="0" smtClean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.</a:t>
            </a:r>
            <a:endParaRPr lang="en-US" altLang="ko-KR" sz="3200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  <a:p>
            <a:r>
              <a:rPr lang="en-US" altLang="ko-KR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Train</a:t>
            </a:r>
            <a:r>
              <a:rPr lang="en-US" altLang="ko-KR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(4000)</a:t>
            </a:r>
            <a:r>
              <a:rPr lang="en-US" altLang="ko-KR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+ CIFAR-10</a:t>
            </a:r>
            <a:r>
              <a:rPr lang="en-US" altLang="ko-KR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(50000</a:t>
            </a:r>
            <a:r>
              <a:rPr lang="en-US" altLang="ko-KR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)</a:t>
            </a:r>
            <a:r>
              <a:rPr lang="ko-KR" alt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</a:t>
            </a:r>
            <a:r>
              <a:rPr lang="en-US" altLang="ko-KR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+ Augmentation</a:t>
            </a:r>
            <a:endParaRPr lang="ko-KR" altLang="en-US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950" y="774522"/>
            <a:ext cx="112141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E2CD4E-04A6-75B8-7334-06F10ED6EE9D}"/>
              </a:ext>
            </a:extLst>
          </p:cNvPr>
          <p:cNvSpPr txBox="1"/>
          <p:nvPr/>
        </p:nvSpPr>
        <p:spPr>
          <a:xfrm>
            <a:off x="485775" y="470746"/>
            <a:ext cx="1517650" cy="523220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Test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B0E9F-CC8C-25BE-8E69-7473F91A4472}"/>
              </a:ext>
            </a:extLst>
          </p:cNvPr>
          <p:cNvSpPr txBox="1"/>
          <p:nvPr/>
        </p:nvSpPr>
        <p:spPr>
          <a:xfrm>
            <a:off x="485774" y="2179994"/>
            <a:ext cx="1121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실험 목적 </a:t>
            </a:r>
            <a:r>
              <a:rPr lang="en-US" altLang="ko-KR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: </a:t>
            </a:r>
            <a:r>
              <a:rPr lang="ko-KR" altLang="en-US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증강 데이터 추가에 따른 성능 비교</a:t>
            </a:r>
            <a:endParaRPr lang="en-US" altLang="ko-KR" sz="1600" dirty="0" smtClean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증강 데이터 </a:t>
            </a:r>
            <a:r>
              <a:rPr lang="en-US" altLang="ko-KR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: Random rotation(45) + Random Horizontal Flip(0.5) = 15000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기본 설정 </a:t>
            </a:r>
            <a:r>
              <a:rPr lang="en-US" altLang="ko-KR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: batch size = 32, epoch = 30, optimizer = </a:t>
            </a:r>
            <a:r>
              <a:rPr lang="en-US" altLang="ko-KR" sz="1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Adam, validation set = 20</a:t>
            </a:r>
            <a:r>
              <a:rPr lang="en-US" altLang="ko-KR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% </a:t>
            </a:r>
            <a:r>
              <a:rPr lang="ko-KR" altLang="en-US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사용</a:t>
            </a:r>
            <a:endParaRPr lang="en-US" altLang="ko-KR" sz="16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145" y="3136263"/>
            <a:ext cx="5818531" cy="34026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87534" y="3180267"/>
            <a:ext cx="4984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pPr algn="ctr"/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[</a:t>
            </a:r>
            <a:r>
              <a:rPr lang="ko-KR" altLang="en-US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실험</a:t>
            </a:r>
            <a:r>
              <a:rPr lang="en-US" altLang="ko-KR" sz="12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3</a:t>
            </a:r>
            <a:r>
              <a:rPr lang="ko-KR" altLang="en-US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에 대한 모델 별 정확도 비교</a:t>
            </a:r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]</a:t>
            </a:r>
            <a:endParaRPr lang="ko-KR" altLang="en-US" sz="12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13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94CD-B891-402A-870A-DD9FE7D231D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8EABB-94E7-7327-054F-9387FF8282CA}"/>
              </a:ext>
            </a:extLst>
          </p:cNvPr>
          <p:cNvSpPr txBox="1"/>
          <p:nvPr/>
        </p:nvSpPr>
        <p:spPr>
          <a:xfrm>
            <a:off x="485775" y="1041221"/>
            <a:ext cx="10731500" cy="1138773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ko-KR" altLang="en-US" sz="3200" dirty="0" smtClean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분석 주제</a:t>
            </a:r>
            <a:r>
              <a:rPr lang="en-US" altLang="ko-KR" sz="3200" dirty="0" smtClean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:</a:t>
            </a:r>
          </a:p>
          <a:p>
            <a:r>
              <a:rPr lang="ko-KR" altLang="en-US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이미지 </a:t>
            </a:r>
            <a:r>
              <a:rPr lang="en-US" altLang="ko-KR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Classification</a:t>
            </a:r>
            <a:endParaRPr lang="ko-KR" altLang="en-US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950" y="774522"/>
            <a:ext cx="112141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E2CD4E-04A6-75B8-7334-06F10ED6EE9D}"/>
              </a:ext>
            </a:extLst>
          </p:cNvPr>
          <p:cNvSpPr txBox="1"/>
          <p:nvPr/>
        </p:nvSpPr>
        <p:spPr>
          <a:xfrm>
            <a:off x="485775" y="470746"/>
            <a:ext cx="1517650" cy="307777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Introduction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DB0E9F-CC8C-25BE-8E69-7473F91A4472}"/>
              </a:ext>
            </a:extLst>
          </p:cNvPr>
          <p:cNvSpPr txBox="1"/>
          <p:nvPr/>
        </p:nvSpPr>
        <p:spPr>
          <a:xfrm>
            <a:off x="485774" y="2179994"/>
            <a:ext cx="11217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목적 </a:t>
            </a:r>
            <a:r>
              <a:rPr lang="en-US" altLang="ko-KR" sz="1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: 10</a:t>
            </a:r>
            <a:r>
              <a:rPr lang="ko-KR" altLang="en-US" sz="1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가지 종류를 가진 이미지 데이터 셋 </a:t>
            </a:r>
            <a:r>
              <a:rPr lang="ko-KR" altLang="en-US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분류하기</a:t>
            </a:r>
            <a:endParaRPr lang="en-US" altLang="ko-KR" sz="1600" dirty="0" smtClean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Class :   airplane, automobile, bird, cat, deer, dog, frog, horse, ship, truck</a:t>
            </a:r>
            <a:endParaRPr lang="ko-KR" altLang="en-US" sz="16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94431" y="4708158"/>
            <a:ext cx="1917700" cy="4794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Dataset</a:t>
            </a:r>
            <a:endParaRPr lang="ko-KR" altLang="en-US" dirty="0">
              <a:solidFill>
                <a:sysClr val="windowText" lastClr="000000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083631" y="4151190"/>
            <a:ext cx="1917700" cy="4794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Train</a:t>
            </a:r>
            <a:endParaRPr lang="ko-KR" altLang="en-US" dirty="0">
              <a:solidFill>
                <a:sysClr val="windowText" lastClr="000000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083631" y="5266901"/>
            <a:ext cx="1917700" cy="4794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Test</a:t>
            </a:r>
            <a:endParaRPr lang="ko-KR" altLang="en-US" dirty="0">
              <a:solidFill>
                <a:sysClr val="windowText" lastClr="000000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cxnSp>
        <p:nvCxnSpPr>
          <p:cNvPr id="7" name="꺾인 연결선 6"/>
          <p:cNvCxnSpPr>
            <a:stCxn id="4" idx="3"/>
            <a:endCxn id="40" idx="1"/>
          </p:cNvCxnSpPr>
          <p:nvPr/>
        </p:nvCxnSpPr>
        <p:spPr>
          <a:xfrm flipV="1">
            <a:off x="2512131" y="4390921"/>
            <a:ext cx="571500" cy="556968"/>
          </a:xfrm>
          <a:prstGeom prst="bentConnector3">
            <a:avLst/>
          </a:prstGeom>
          <a:ln>
            <a:solidFill>
              <a:srgbClr val="8FAA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4" idx="3"/>
            <a:endCxn id="41" idx="1"/>
          </p:cNvCxnSpPr>
          <p:nvPr/>
        </p:nvCxnSpPr>
        <p:spPr>
          <a:xfrm>
            <a:off x="2512131" y="4947889"/>
            <a:ext cx="571500" cy="558743"/>
          </a:xfrm>
          <a:prstGeom prst="bentConnector3">
            <a:avLst/>
          </a:prstGeom>
          <a:ln>
            <a:solidFill>
              <a:srgbClr val="8FAA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794427" y="4248210"/>
            <a:ext cx="133808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altLang="ko-KR" sz="14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4000</a:t>
            </a:r>
            <a:r>
              <a:rPr lang="ko-KR" altLang="en-US" sz="14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장</a:t>
            </a:r>
            <a:endParaRPr lang="ko-KR" altLang="en-US" sz="1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94427" y="5352743"/>
            <a:ext cx="133808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altLang="ko-KR" sz="14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4000</a:t>
            </a:r>
            <a:r>
              <a:rPr lang="ko-KR" altLang="en-US" sz="14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장</a:t>
            </a:r>
            <a:endParaRPr lang="ko-KR" altLang="en-US" sz="1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01044" y="3318767"/>
            <a:ext cx="1840265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[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Datset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구성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]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155744" y="3319688"/>
            <a:ext cx="1840265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[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Class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종류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]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3"/>
          <a:srcRect t="5069" b="49491"/>
          <a:stretch/>
        </p:blipFill>
        <p:spPr>
          <a:xfrm>
            <a:off x="6616700" y="3829050"/>
            <a:ext cx="5086350" cy="933942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4"/>
          <a:srcRect t="53494"/>
          <a:stretch/>
        </p:blipFill>
        <p:spPr>
          <a:xfrm>
            <a:off x="6616700" y="5028704"/>
            <a:ext cx="5086350" cy="955853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6616701" y="4724639"/>
            <a:ext cx="5086350" cy="255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>
                <a:latin typeface="Pretendard Light"/>
                <a:ea typeface="Pretendard Light"/>
                <a:cs typeface="Pretendard Light"/>
              </a:rPr>
              <a:t>     airplane             automobile                  bird                        cat               </a:t>
            </a:r>
            <a:r>
              <a:rPr lang="ko-KR" altLang="en-US" sz="1100">
                <a:latin typeface="Pretendard Light"/>
                <a:ea typeface="Pretendard Light"/>
                <a:cs typeface="Pretendard Light"/>
              </a:rPr>
              <a:t> </a:t>
            </a:r>
            <a:r>
              <a:rPr lang="en-US" altLang="ko-KR" sz="1100">
                <a:latin typeface="Pretendard Light"/>
                <a:ea typeface="Pretendard Light"/>
                <a:cs typeface="Pretendard Light"/>
              </a:rPr>
              <a:t>   deer </a:t>
            </a:r>
            <a:endParaRPr lang="en-US" altLang="ko-KR" sz="1100">
              <a:latin typeface="Pretendard Light"/>
              <a:ea typeface="Pretendard Light"/>
              <a:cs typeface="Pretendard Light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616700" y="5941844"/>
            <a:ext cx="5086350" cy="257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>
                <a:latin typeface="Pretendard Light"/>
                <a:ea typeface="Pretendard Light"/>
                <a:cs typeface="Pretendard Light"/>
              </a:rPr>
              <a:t>         dog                       frog                       horse                     ship                truck </a:t>
            </a:r>
            <a:endParaRPr lang="en-US" altLang="ko-KR" sz="1100">
              <a:latin typeface="Pretendard Light"/>
              <a:ea typeface="Pretendard Light"/>
              <a:cs typeface="Pretendard Light"/>
            </a:endParaRPr>
          </a:p>
        </p:txBody>
      </p:sp>
    </p:spTree>
    <p:extLst>
      <p:ext uri="{BB962C8B-B14F-4D97-AF65-F5344CB8AC3E}">
        <p14:creationId xmlns:p14="http://schemas.microsoft.com/office/powerpoint/2010/main" val="204045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94CD-B891-402A-870A-DD9FE7D231DB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8EABB-94E7-7327-054F-9387FF8282CA}"/>
              </a:ext>
            </a:extLst>
          </p:cNvPr>
          <p:cNvSpPr txBox="1"/>
          <p:nvPr/>
        </p:nvSpPr>
        <p:spPr>
          <a:xfrm>
            <a:off x="485774" y="1042197"/>
            <a:ext cx="10731500" cy="1138773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ko-KR" altLang="en-US" sz="3200" dirty="0" smtClean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실험</a:t>
            </a:r>
            <a:r>
              <a:rPr lang="en-US" altLang="ko-KR" sz="32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4</a:t>
            </a:r>
            <a:r>
              <a:rPr lang="en-US" altLang="ko-KR" sz="3200" dirty="0" smtClean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.</a:t>
            </a:r>
            <a:endParaRPr lang="en-US" altLang="ko-KR" sz="3200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  <a:p>
            <a:r>
              <a:rPr lang="en-US" altLang="ko-KR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Augmentation </a:t>
            </a:r>
            <a:r>
              <a:rPr lang="ko-KR" alt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다양성과 </a:t>
            </a:r>
            <a:r>
              <a:rPr lang="en-US" altLang="ko-KR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epoch </a:t>
            </a:r>
            <a:r>
              <a:rPr lang="ko-KR" alt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조정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88950" y="774522"/>
            <a:ext cx="112141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E2CD4E-04A6-75B8-7334-06F10ED6EE9D}"/>
              </a:ext>
            </a:extLst>
          </p:cNvPr>
          <p:cNvSpPr txBox="1"/>
          <p:nvPr/>
        </p:nvSpPr>
        <p:spPr>
          <a:xfrm>
            <a:off x="485775" y="470746"/>
            <a:ext cx="1517650" cy="523220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Test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B0E9F-CC8C-25BE-8E69-7473F91A4472}"/>
              </a:ext>
            </a:extLst>
          </p:cNvPr>
          <p:cNvSpPr txBox="1"/>
          <p:nvPr/>
        </p:nvSpPr>
        <p:spPr>
          <a:xfrm>
            <a:off x="485774" y="2179994"/>
            <a:ext cx="11217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Augmentation</a:t>
            </a:r>
            <a:r>
              <a:rPr lang="ko-KR" altLang="en-US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방법을 다양하게 사용하여 증강 데이터를 추가함</a:t>
            </a:r>
            <a:endParaRPr lang="en-US" altLang="ko-KR" sz="1600" dirty="0" smtClean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93" y="3581828"/>
            <a:ext cx="2004306" cy="206099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090" y="3581828"/>
            <a:ext cx="1971673" cy="206099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730" y="3581828"/>
            <a:ext cx="1967917" cy="206099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1614" y="3581828"/>
            <a:ext cx="1967616" cy="206099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6197" y="3581828"/>
            <a:ext cx="1982955" cy="2056397"/>
          </a:xfrm>
          <a:prstGeom prst="rect">
            <a:avLst/>
          </a:prstGeom>
        </p:spPr>
      </p:pic>
      <p:sp>
        <p:nvSpPr>
          <p:cNvPr id="24" name="오른쪽 화살표 23"/>
          <p:cNvSpPr/>
          <p:nvPr/>
        </p:nvSpPr>
        <p:spPr>
          <a:xfrm>
            <a:off x="2586621" y="4122012"/>
            <a:ext cx="410547" cy="1156996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B0E9F-CC8C-25BE-8E69-7473F91A4472}"/>
              </a:ext>
            </a:extLst>
          </p:cNvPr>
          <p:cNvSpPr txBox="1"/>
          <p:nvPr/>
        </p:nvSpPr>
        <p:spPr>
          <a:xfrm>
            <a:off x="747834" y="3417928"/>
            <a:ext cx="127142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Original image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DB0E9F-CC8C-25BE-8E69-7473F91A4472}"/>
              </a:ext>
            </a:extLst>
          </p:cNvPr>
          <p:cNvSpPr txBox="1"/>
          <p:nvPr/>
        </p:nvSpPr>
        <p:spPr>
          <a:xfrm>
            <a:off x="2725553" y="3417928"/>
            <a:ext cx="29167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Horizontal Flipping P : 0.5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DB0E9F-CC8C-25BE-8E69-7473F91A4472}"/>
              </a:ext>
            </a:extLst>
          </p:cNvPr>
          <p:cNvSpPr txBox="1"/>
          <p:nvPr/>
        </p:nvSpPr>
        <p:spPr>
          <a:xfrm>
            <a:off x="5209159" y="3423195"/>
            <a:ext cx="210305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Cropping size : 0.8~1.0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DB0E9F-CC8C-25BE-8E69-7473F91A4472}"/>
              </a:ext>
            </a:extLst>
          </p:cNvPr>
          <p:cNvSpPr txBox="1"/>
          <p:nvPr/>
        </p:nvSpPr>
        <p:spPr>
          <a:xfrm>
            <a:off x="9661403" y="3415843"/>
            <a:ext cx="1673380" cy="2790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Color jitter : -0.3~0.3</a:t>
            </a:r>
            <a:endParaRPr lang="en-US" altLang="ko-KR" sz="12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DB0E9F-CC8C-25BE-8E69-7473F91A4472}"/>
              </a:ext>
            </a:extLst>
          </p:cNvPr>
          <p:cNvSpPr txBox="1"/>
          <p:nvPr/>
        </p:nvSpPr>
        <p:spPr>
          <a:xfrm>
            <a:off x="10244479" y="3142028"/>
            <a:ext cx="1584960" cy="281167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noAutofit/>
          </a:bodyPr>
          <a:lstStyle/>
          <a:p>
            <a:pPr algn="ctr"/>
            <a:r>
              <a:rPr lang="en-US" altLang="ko-KR" sz="1200" dirty="0" smtClean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(Contrast + Brightness)</a:t>
            </a:r>
            <a:endParaRPr lang="en-US" altLang="ko-KR" sz="12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cxnSp>
        <p:nvCxnSpPr>
          <p:cNvPr id="31" name="꺾인 연결선 30"/>
          <p:cNvCxnSpPr>
            <a:endCxn id="29" idx="1"/>
          </p:cNvCxnSpPr>
          <p:nvPr/>
        </p:nvCxnSpPr>
        <p:spPr>
          <a:xfrm rot="5400000" flipH="1" flipV="1">
            <a:off x="10037215" y="3296838"/>
            <a:ext cx="221490" cy="19303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DB0E9F-CC8C-25BE-8E69-7473F91A4472}"/>
                  </a:ext>
                </a:extLst>
              </p:cNvPr>
              <p:cNvSpPr txBox="1"/>
              <p:nvPr/>
            </p:nvSpPr>
            <p:spPr>
              <a:xfrm>
                <a:off x="7283893" y="3441244"/>
                <a:ext cx="2103058" cy="2811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Rotation angle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  <a:ea typeface="Pretendard Light" panose="02000403000000020004" pitchFamily="50" charset="-127"/>
                            <a:cs typeface="Pretendard Light" panose="02000403000000020004" pitchFamily="50" charset="-127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Pretendard Light" panose="02000403000000020004" pitchFamily="50" charset="-127"/>
                            <a:cs typeface="Pretendard Light" panose="02000403000000020004" pitchFamily="50" charset="-127"/>
                          </a:rPr>
                          <m:t>−45</m:t>
                        </m:r>
                      </m:e>
                      <m:sup>
                        <m: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retendard Light" panose="02000403000000020004" pitchFamily="50" charset="-127"/>
                          </a:rPr>
                          <m:t>°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Pretendard Light" panose="02000403000000020004" pitchFamily="50" charset="-127"/>
                        <a:cs typeface="Pretendard Light" panose="02000403000000020004" pitchFamily="50" charset="-127"/>
                      </a:rPr>
                      <m:t>~</m:t>
                    </m:r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Pretendard Light" panose="02000403000000020004" pitchFamily="50" charset="-127"/>
                            <a:cs typeface="Pretendard Light" panose="02000403000000020004" pitchFamily="50" charset="-127"/>
                          </a:rPr>
                        </m:ctrlPr>
                      </m:s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Pretendard Light" panose="02000403000000020004" pitchFamily="50" charset="-127"/>
                            <a:cs typeface="Pretendard Light" panose="02000403000000020004" pitchFamily="50" charset="-127"/>
                          </a:rPr>
                          <m:t>4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Pretendard Light" panose="02000403000000020004" pitchFamily="50" charset="-127"/>
                            <a:cs typeface="Pretendard Light" panose="02000403000000020004" pitchFamily="50" charset="-127"/>
                          </a:rPr>
                          <m:t>5</m:t>
                        </m:r>
                      </m:e>
                      <m:sup>
                        <m: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retendard Light" panose="02000403000000020004" pitchFamily="50" charset="-127"/>
                          </a:rPr>
                          <m:t>°</m:t>
                        </m:r>
                      </m:sup>
                    </m:sSup>
                  </m:oMath>
                </a14:m>
                <a:endParaRPr lang="en-US" altLang="ko-KR" sz="12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DB0E9F-CC8C-25BE-8E69-7473F91A4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893" y="3441244"/>
                <a:ext cx="2103058" cy="281167"/>
              </a:xfrm>
              <a:prstGeom prst="rect">
                <a:avLst/>
              </a:prstGeom>
              <a:blipFill>
                <a:blip r:embed="rId8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48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94CD-B891-402A-870A-DD9FE7D231DB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8EABB-94E7-7327-054F-9387FF8282CA}"/>
              </a:ext>
            </a:extLst>
          </p:cNvPr>
          <p:cNvSpPr txBox="1"/>
          <p:nvPr/>
        </p:nvSpPr>
        <p:spPr>
          <a:xfrm>
            <a:off x="485774" y="1042197"/>
            <a:ext cx="10731500" cy="1138773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ko-KR" altLang="en-US" sz="3200" dirty="0" smtClean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실험</a:t>
            </a:r>
            <a:r>
              <a:rPr lang="en-US" altLang="ko-KR" sz="32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4</a:t>
            </a:r>
            <a:r>
              <a:rPr lang="en-US" altLang="ko-KR" sz="3200" dirty="0" smtClean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.</a:t>
            </a:r>
            <a:endParaRPr lang="en-US" altLang="ko-KR" sz="3200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  <a:p>
            <a:r>
              <a:rPr lang="en-US" altLang="ko-KR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Augmentation </a:t>
            </a:r>
            <a:r>
              <a:rPr lang="ko-KR" alt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다양성과 </a:t>
            </a:r>
            <a:r>
              <a:rPr lang="en-US" altLang="ko-KR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epoch </a:t>
            </a:r>
            <a:r>
              <a:rPr lang="ko-KR" alt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조정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88950" y="774522"/>
            <a:ext cx="112141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E2CD4E-04A6-75B8-7334-06F10ED6EE9D}"/>
              </a:ext>
            </a:extLst>
          </p:cNvPr>
          <p:cNvSpPr txBox="1"/>
          <p:nvPr/>
        </p:nvSpPr>
        <p:spPr>
          <a:xfrm>
            <a:off x="485775" y="470746"/>
            <a:ext cx="1517650" cy="523220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Test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B0E9F-CC8C-25BE-8E69-7473F91A4472}"/>
              </a:ext>
            </a:extLst>
          </p:cNvPr>
          <p:cNvSpPr txBox="1"/>
          <p:nvPr/>
        </p:nvSpPr>
        <p:spPr>
          <a:xfrm>
            <a:off x="485774" y="2179994"/>
            <a:ext cx="11217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Augmentation</a:t>
            </a:r>
            <a:r>
              <a:rPr lang="ko-KR" altLang="en-US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방법을 다양하게 사용하여 증강 데이터를 추가함</a:t>
            </a:r>
            <a:endParaRPr lang="en-US" altLang="ko-KR" sz="1600" dirty="0" smtClean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93" y="3581828"/>
            <a:ext cx="2004306" cy="206099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090" y="3581828"/>
            <a:ext cx="1971673" cy="206099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730" y="3581828"/>
            <a:ext cx="1967917" cy="206099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1614" y="3581828"/>
            <a:ext cx="1967616" cy="206099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6197" y="3581828"/>
            <a:ext cx="1982955" cy="2056397"/>
          </a:xfrm>
          <a:prstGeom prst="rect">
            <a:avLst/>
          </a:prstGeom>
        </p:spPr>
      </p:pic>
      <p:sp>
        <p:nvSpPr>
          <p:cNvPr id="24" name="오른쪽 화살표 23"/>
          <p:cNvSpPr/>
          <p:nvPr/>
        </p:nvSpPr>
        <p:spPr>
          <a:xfrm>
            <a:off x="2586621" y="4122012"/>
            <a:ext cx="410547" cy="1156996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B0E9F-CC8C-25BE-8E69-7473F91A4472}"/>
              </a:ext>
            </a:extLst>
          </p:cNvPr>
          <p:cNvSpPr txBox="1"/>
          <p:nvPr/>
        </p:nvSpPr>
        <p:spPr>
          <a:xfrm>
            <a:off x="747834" y="3417928"/>
            <a:ext cx="127142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Original image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DB0E9F-CC8C-25BE-8E69-7473F91A4472}"/>
              </a:ext>
            </a:extLst>
          </p:cNvPr>
          <p:cNvSpPr txBox="1"/>
          <p:nvPr/>
        </p:nvSpPr>
        <p:spPr>
          <a:xfrm>
            <a:off x="2725553" y="3417928"/>
            <a:ext cx="29167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Horizontal Flipping P : 0.5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DB0E9F-CC8C-25BE-8E69-7473F91A4472}"/>
              </a:ext>
            </a:extLst>
          </p:cNvPr>
          <p:cNvSpPr txBox="1"/>
          <p:nvPr/>
        </p:nvSpPr>
        <p:spPr>
          <a:xfrm>
            <a:off x="5209159" y="3423195"/>
            <a:ext cx="210305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Cropping size : 0.8~1.0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7DB0E9F-CC8C-25BE-8E69-7473F91A4472}"/>
                  </a:ext>
                </a:extLst>
              </p:cNvPr>
              <p:cNvSpPr txBox="1"/>
              <p:nvPr/>
            </p:nvSpPr>
            <p:spPr>
              <a:xfrm>
                <a:off x="7283893" y="3441244"/>
                <a:ext cx="2103058" cy="2811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Rotation angle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  <a:ea typeface="Pretendard Light" panose="02000403000000020004" pitchFamily="50" charset="-127"/>
                            <a:cs typeface="Pretendard Light" panose="02000403000000020004" pitchFamily="50" charset="-127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Pretendard Light" panose="02000403000000020004" pitchFamily="50" charset="-127"/>
                            <a:cs typeface="Pretendard Light" panose="02000403000000020004" pitchFamily="50" charset="-127"/>
                          </a:rPr>
                          <m:t>−45</m:t>
                        </m:r>
                      </m:e>
                      <m:sup>
                        <m: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retendard Light" panose="02000403000000020004" pitchFamily="50" charset="-127"/>
                          </a:rPr>
                          <m:t>°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Pretendard Light" panose="02000403000000020004" pitchFamily="50" charset="-127"/>
                        <a:cs typeface="Pretendard Light" panose="02000403000000020004" pitchFamily="50" charset="-127"/>
                      </a:rPr>
                      <m:t>~</m:t>
                    </m:r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Pretendard Light" panose="02000403000000020004" pitchFamily="50" charset="-127"/>
                            <a:cs typeface="Pretendard Light" panose="02000403000000020004" pitchFamily="50" charset="-127"/>
                          </a:rPr>
                        </m:ctrlPr>
                      </m:s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Pretendard Light" panose="02000403000000020004" pitchFamily="50" charset="-127"/>
                            <a:cs typeface="Pretendard Light" panose="02000403000000020004" pitchFamily="50" charset="-127"/>
                          </a:rPr>
                          <m:t>4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Pretendard Light" panose="02000403000000020004" pitchFamily="50" charset="-127"/>
                            <a:cs typeface="Pretendard Light" panose="02000403000000020004" pitchFamily="50" charset="-127"/>
                          </a:rPr>
                          <m:t>5</m:t>
                        </m:r>
                      </m:e>
                      <m:sup>
                        <m: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retendard Light" panose="02000403000000020004" pitchFamily="50" charset="-127"/>
                          </a:rPr>
                          <m:t>°</m:t>
                        </m:r>
                      </m:sup>
                    </m:sSup>
                  </m:oMath>
                </a14:m>
                <a:endParaRPr lang="en-US" altLang="ko-KR" sz="12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7DB0E9F-CC8C-25BE-8E69-7473F91A4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893" y="3441244"/>
                <a:ext cx="2103058" cy="281167"/>
              </a:xfrm>
              <a:prstGeom prst="rect">
                <a:avLst/>
              </a:prstGeom>
              <a:blipFill>
                <a:blip r:embed="rId8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C7DB0E9F-CC8C-25BE-8E69-7473F91A4472}"/>
              </a:ext>
            </a:extLst>
          </p:cNvPr>
          <p:cNvSpPr txBox="1"/>
          <p:nvPr/>
        </p:nvSpPr>
        <p:spPr>
          <a:xfrm>
            <a:off x="9661403" y="3415843"/>
            <a:ext cx="1673380" cy="2790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Color jitter : -0.3~0.3</a:t>
            </a:r>
            <a:endParaRPr lang="en-US" altLang="ko-KR" sz="12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DB0E9F-CC8C-25BE-8E69-7473F91A4472}"/>
              </a:ext>
            </a:extLst>
          </p:cNvPr>
          <p:cNvSpPr txBox="1"/>
          <p:nvPr/>
        </p:nvSpPr>
        <p:spPr>
          <a:xfrm>
            <a:off x="10244479" y="3142028"/>
            <a:ext cx="1584960" cy="281167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noAutofit/>
          </a:bodyPr>
          <a:lstStyle/>
          <a:p>
            <a:pPr algn="ctr"/>
            <a:r>
              <a:rPr lang="en-US" altLang="ko-KR" sz="1200" dirty="0" smtClean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(Contrast + Brightness)</a:t>
            </a:r>
            <a:endParaRPr lang="en-US" altLang="ko-KR" sz="12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cxnSp>
        <p:nvCxnSpPr>
          <p:cNvPr id="31" name="꺾인 연결선 30"/>
          <p:cNvCxnSpPr>
            <a:endCxn id="29" idx="1"/>
          </p:cNvCxnSpPr>
          <p:nvPr/>
        </p:nvCxnSpPr>
        <p:spPr>
          <a:xfrm rot="5400000" flipH="1" flipV="1">
            <a:off x="10037215" y="3296838"/>
            <a:ext cx="221490" cy="19303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185482" y="3272844"/>
            <a:ext cx="2011069" cy="2492249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264272" y="3285205"/>
            <a:ext cx="2011069" cy="2492249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꺾인 연결선 3"/>
          <p:cNvCxnSpPr>
            <a:stCxn id="30" idx="0"/>
            <a:endCxn id="32" idx="0"/>
          </p:cNvCxnSpPr>
          <p:nvPr/>
        </p:nvCxnSpPr>
        <p:spPr>
          <a:xfrm rot="16200000" flipH="1">
            <a:off x="5224231" y="2239629"/>
            <a:ext cx="12361" cy="2078790"/>
          </a:xfrm>
          <a:prstGeom prst="bentConnector3">
            <a:avLst>
              <a:gd name="adj1" fmla="val -1849365"/>
            </a:avLst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37439" y="2736785"/>
            <a:ext cx="2253665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ko-KR" altLang="en-US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데이터 증강 방법 조합</a:t>
            </a:r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1</a:t>
            </a:r>
            <a:endParaRPr lang="ko-KR" altLang="en-US" sz="12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077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197" y="3581828"/>
            <a:ext cx="1982955" cy="205639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7DB0E9F-CC8C-25BE-8E69-7473F91A4472}"/>
              </a:ext>
            </a:extLst>
          </p:cNvPr>
          <p:cNvSpPr txBox="1"/>
          <p:nvPr/>
        </p:nvSpPr>
        <p:spPr>
          <a:xfrm>
            <a:off x="9661403" y="3415843"/>
            <a:ext cx="1673380" cy="2790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Color jitter : -0.3~0.3</a:t>
            </a:r>
            <a:endParaRPr lang="en-US" altLang="ko-KR" sz="12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DB0E9F-CC8C-25BE-8E69-7473F91A4472}"/>
              </a:ext>
            </a:extLst>
          </p:cNvPr>
          <p:cNvSpPr txBox="1"/>
          <p:nvPr/>
        </p:nvSpPr>
        <p:spPr>
          <a:xfrm>
            <a:off x="10244479" y="3142028"/>
            <a:ext cx="1584960" cy="281167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noAutofit/>
          </a:bodyPr>
          <a:lstStyle/>
          <a:p>
            <a:pPr algn="ctr"/>
            <a:r>
              <a:rPr lang="en-US" altLang="ko-KR" sz="1200" dirty="0" smtClean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(Contrast + Brightness)</a:t>
            </a:r>
            <a:endParaRPr lang="en-US" altLang="ko-KR" sz="12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cxnSp>
        <p:nvCxnSpPr>
          <p:cNvPr id="38" name="꺾인 연결선 37"/>
          <p:cNvCxnSpPr>
            <a:endCxn id="37" idx="1"/>
          </p:cNvCxnSpPr>
          <p:nvPr/>
        </p:nvCxnSpPr>
        <p:spPr>
          <a:xfrm rot="5400000" flipH="1" flipV="1">
            <a:off x="10037215" y="3296838"/>
            <a:ext cx="221490" cy="19303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94CD-B891-402A-870A-DD9FE7D231DB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8EABB-94E7-7327-054F-9387FF8282CA}"/>
              </a:ext>
            </a:extLst>
          </p:cNvPr>
          <p:cNvSpPr txBox="1"/>
          <p:nvPr/>
        </p:nvSpPr>
        <p:spPr>
          <a:xfrm>
            <a:off x="485774" y="1042197"/>
            <a:ext cx="10731500" cy="1138773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ko-KR" altLang="en-US" sz="3200" dirty="0" smtClean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실험</a:t>
            </a:r>
            <a:r>
              <a:rPr lang="en-US" altLang="ko-KR" sz="32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4</a:t>
            </a:r>
            <a:r>
              <a:rPr lang="en-US" altLang="ko-KR" sz="3200" dirty="0" smtClean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.</a:t>
            </a:r>
            <a:endParaRPr lang="en-US" altLang="ko-KR" sz="3200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  <a:p>
            <a:r>
              <a:rPr lang="en-US" altLang="ko-KR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Augmentation </a:t>
            </a:r>
            <a:r>
              <a:rPr lang="ko-KR" alt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다양성과 </a:t>
            </a:r>
            <a:r>
              <a:rPr lang="en-US" altLang="ko-KR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epoch </a:t>
            </a:r>
            <a:r>
              <a:rPr lang="ko-KR" alt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조정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88950" y="774522"/>
            <a:ext cx="112141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E2CD4E-04A6-75B8-7334-06F10ED6EE9D}"/>
              </a:ext>
            </a:extLst>
          </p:cNvPr>
          <p:cNvSpPr txBox="1"/>
          <p:nvPr/>
        </p:nvSpPr>
        <p:spPr>
          <a:xfrm>
            <a:off x="485775" y="470746"/>
            <a:ext cx="1517650" cy="523220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Test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B0E9F-CC8C-25BE-8E69-7473F91A4472}"/>
              </a:ext>
            </a:extLst>
          </p:cNvPr>
          <p:cNvSpPr txBox="1"/>
          <p:nvPr/>
        </p:nvSpPr>
        <p:spPr>
          <a:xfrm>
            <a:off x="485774" y="2179994"/>
            <a:ext cx="11217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Augmentation</a:t>
            </a:r>
            <a:r>
              <a:rPr lang="ko-KR" altLang="en-US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방법을 다양하게 사용하여 증강 데이터를 추가함</a:t>
            </a:r>
            <a:endParaRPr lang="en-US" altLang="ko-KR" sz="1600" dirty="0" smtClean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93" y="3581828"/>
            <a:ext cx="2004306" cy="206099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8090" y="3581828"/>
            <a:ext cx="1971673" cy="206099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6730" y="3581828"/>
            <a:ext cx="1967917" cy="206099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1614" y="3581828"/>
            <a:ext cx="1967616" cy="2060994"/>
          </a:xfrm>
          <a:prstGeom prst="rect">
            <a:avLst/>
          </a:prstGeom>
        </p:spPr>
      </p:pic>
      <p:sp>
        <p:nvSpPr>
          <p:cNvPr id="24" name="오른쪽 화살표 23"/>
          <p:cNvSpPr/>
          <p:nvPr/>
        </p:nvSpPr>
        <p:spPr>
          <a:xfrm>
            <a:off x="2586621" y="4122012"/>
            <a:ext cx="410547" cy="1156996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B0E9F-CC8C-25BE-8E69-7473F91A4472}"/>
              </a:ext>
            </a:extLst>
          </p:cNvPr>
          <p:cNvSpPr txBox="1"/>
          <p:nvPr/>
        </p:nvSpPr>
        <p:spPr>
          <a:xfrm>
            <a:off x="747834" y="3417928"/>
            <a:ext cx="127142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Original image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DB0E9F-CC8C-25BE-8E69-7473F91A4472}"/>
              </a:ext>
            </a:extLst>
          </p:cNvPr>
          <p:cNvSpPr txBox="1"/>
          <p:nvPr/>
        </p:nvSpPr>
        <p:spPr>
          <a:xfrm>
            <a:off x="2725553" y="3417928"/>
            <a:ext cx="29167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Horizontal Flipping P : 0.5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DB0E9F-CC8C-25BE-8E69-7473F91A4472}"/>
              </a:ext>
            </a:extLst>
          </p:cNvPr>
          <p:cNvSpPr txBox="1"/>
          <p:nvPr/>
        </p:nvSpPr>
        <p:spPr>
          <a:xfrm>
            <a:off x="5209159" y="3423195"/>
            <a:ext cx="210305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Cropping size : 0.8~1.0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7DB0E9F-CC8C-25BE-8E69-7473F91A4472}"/>
                  </a:ext>
                </a:extLst>
              </p:cNvPr>
              <p:cNvSpPr txBox="1"/>
              <p:nvPr/>
            </p:nvSpPr>
            <p:spPr>
              <a:xfrm>
                <a:off x="7283893" y="3441244"/>
                <a:ext cx="2103058" cy="2811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Rotation angle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  <a:ea typeface="Pretendard Light" panose="02000403000000020004" pitchFamily="50" charset="-127"/>
                            <a:cs typeface="Pretendard Light" panose="02000403000000020004" pitchFamily="50" charset="-127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Pretendard Light" panose="02000403000000020004" pitchFamily="50" charset="-127"/>
                            <a:cs typeface="Pretendard Light" panose="02000403000000020004" pitchFamily="50" charset="-127"/>
                          </a:rPr>
                          <m:t>−45</m:t>
                        </m:r>
                      </m:e>
                      <m:sup>
                        <m: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retendard Light" panose="02000403000000020004" pitchFamily="50" charset="-127"/>
                          </a:rPr>
                          <m:t>°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Pretendard Light" panose="02000403000000020004" pitchFamily="50" charset="-127"/>
                        <a:cs typeface="Pretendard Light" panose="02000403000000020004" pitchFamily="50" charset="-127"/>
                      </a:rPr>
                      <m:t>~</m:t>
                    </m:r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Pretendard Light" panose="02000403000000020004" pitchFamily="50" charset="-127"/>
                            <a:cs typeface="Pretendard Light" panose="02000403000000020004" pitchFamily="50" charset="-127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Pretendard Light" panose="02000403000000020004" pitchFamily="50" charset="-127"/>
                            <a:cs typeface="Pretendard Light" panose="02000403000000020004" pitchFamily="50" charset="-127"/>
                          </a:rPr>
                          <m:t>45</m:t>
                        </m:r>
                      </m:e>
                      <m:sup>
                        <m: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retendard Light" panose="02000403000000020004" pitchFamily="50" charset="-127"/>
                          </a:rPr>
                          <m:t>°</m:t>
                        </m:r>
                      </m:sup>
                    </m:sSup>
                  </m:oMath>
                </a14:m>
                <a:endParaRPr lang="en-US" altLang="ko-KR" sz="12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7DB0E9F-CC8C-25BE-8E69-7473F91A4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893" y="3441244"/>
                <a:ext cx="2103058" cy="281167"/>
              </a:xfrm>
              <a:prstGeom prst="rect">
                <a:avLst/>
              </a:prstGeom>
              <a:blipFill>
                <a:blip r:embed="rId8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직사각형 29"/>
          <p:cNvSpPr/>
          <p:nvPr/>
        </p:nvSpPr>
        <p:spPr>
          <a:xfrm>
            <a:off x="3185482" y="3272844"/>
            <a:ext cx="2011069" cy="2492249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344141" y="3272844"/>
            <a:ext cx="2011069" cy="2492249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꺾인 연결선 3"/>
          <p:cNvCxnSpPr>
            <a:stCxn id="30" idx="0"/>
            <a:endCxn id="32" idx="0"/>
          </p:cNvCxnSpPr>
          <p:nvPr/>
        </p:nvCxnSpPr>
        <p:spPr>
          <a:xfrm rot="5400000" flipH="1" flipV="1">
            <a:off x="6270346" y="1193515"/>
            <a:ext cx="12700" cy="4158659"/>
          </a:xfrm>
          <a:prstGeom prst="bentConnector3">
            <a:avLst>
              <a:gd name="adj1" fmla="val 1800000"/>
            </a:avLst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85384" y="2736785"/>
            <a:ext cx="2253665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ko-KR" altLang="en-US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데이터 증강 방법 조합</a:t>
            </a:r>
            <a:r>
              <a:rPr lang="en-US" altLang="ko-KR" sz="12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2</a:t>
            </a:r>
            <a:endParaRPr lang="ko-KR" altLang="en-US" sz="12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420603" y="3266494"/>
            <a:ext cx="2002395" cy="2498599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endCxn id="34" idx="0"/>
          </p:cNvCxnSpPr>
          <p:nvPr/>
        </p:nvCxnSpPr>
        <p:spPr>
          <a:xfrm>
            <a:off x="6131662" y="3049088"/>
            <a:ext cx="4290139" cy="217406"/>
          </a:xfrm>
          <a:prstGeom prst="bentConnector2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5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94CD-B891-402A-870A-DD9FE7D231DB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8EABB-94E7-7327-054F-9387FF8282CA}"/>
              </a:ext>
            </a:extLst>
          </p:cNvPr>
          <p:cNvSpPr txBox="1"/>
          <p:nvPr/>
        </p:nvSpPr>
        <p:spPr>
          <a:xfrm>
            <a:off x="485775" y="1041221"/>
            <a:ext cx="10731500" cy="1138773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ko-KR" altLang="en-US" sz="3200" dirty="0" smtClean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실험</a:t>
            </a:r>
            <a:r>
              <a:rPr lang="en-US" altLang="ko-KR" sz="3200" dirty="0" smtClean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4.</a:t>
            </a:r>
          </a:p>
          <a:p>
            <a:r>
              <a:rPr lang="en-US" altLang="ko-KR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Augmentation </a:t>
            </a:r>
            <a:r>
              <a:rPr lang="ko-KR" altLang="en-US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다양성과 </a:t>
            </a:r>
            <a:r>
              <a:rPr lang="en-US" altLang="ko-KR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epoch </a:t>
            </a:r>
            <a:r>
              <a:rPr lang="ko-KR" altLang="en-US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조정</a:t>
            </a:r>
            <a:endParaRPr lang="ko-KR" altLang="en-US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950" y="774522"/>
            <a:ext cx="112141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E2CD4E-04A6-75B8-7334-06F10ED6EE9D}"/>
              </a:ext>
            </a:extLst>
          </p:cNvPr>
          <p:cNvSpPr txBox="1"/>
          <p:nvPr/>
        </p:nvSpPr>
        <p:spPr>
          <a:xfrm>
            <a:off x="485775" y="470746"/>
            <a:ext cx="1517650" cy="523220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Test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B0E9F-CC8C-25BE-8E69-7473F91A4472}"/>
              </a:ext>
            </a:extLst>
          </p:cNvPr>
          <p:cNvSpPr txBox="1"/>
          <p:nvPr/>
        </p:nvSpPr>
        <p:spPr>
          <a:xfrm>
            <a:off x="485774" y="2179994"/>
            <a:ext cx="11217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실험 목적 </a:t>
            </a:r>
            <a:r>
              <a:rPr lang="en-US" altLang="ko-KR" sz="1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: </a:t>
            </a:r>
            <a:r>
              <a:rPr lang="ko-KR" altLang="en-US" sz="1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두가지 증강 데이터를 혼합함으로써 원본 데이터를 보존하면서 더 다양한 증강 </a:t>
            </a:r>
            <a:r>
              <a:rPr lang="ko-KR" altLang="en-US" sz="1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적용</a:t>
            </a:r>
            <a:endParaRPr lang="en-US" altLang="ko-KR" sz="1400" dirty="0" smtClean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사용 데이터 </a:t>
            </a:r>
            <a:r>
              <a:rPr lang="en-US" altLang="ko-KR" sz="1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: train 4000 + CIFAR-10 50000 + </a:t>
            </a:r>
            <a:r>
              <a:rPr lang="ko-KR" altLang="en-US" sz="1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증강</a:t>
            </a:r>
            <a:r>
              <a:rPr lang="en-US" altLang="ko-KR" sz="1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1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조합</a:t>
            </a:r>
            <a:r>
              <a:rPr lang="en-US" altLang="ko-KR" sz="1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1 15000 + </a:t>
            </a:r>
            <a:r>
              <a:rPr lang="ko-KR" altLang="en-US" sz="1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증강 조합</a:t>
            </a:r>
            <a:r>
              <a:rPr lang="en-US" altLang="ko-KR" sz="1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2 15000 = 84000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기본 설정 </a:t>
            </a:r>
            <a:r>
              <a:rPr lang="en-US" altLang="ko-KR" sz="1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: batch size = 32, epoch = </a:t>
            </a:r>
            <a:r>
              <a:rPr lang="en-US" altLang="ko-KR" sz="1400" dirty="0" smtClean="0">
                <a:solidFill>
                  <a:srgbClr val="C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60</a:t>
            </a:r>
            <a:r>
              <a:rPr lang="en-US" altLang="ko-KR" sz="1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optimizer = </a:t>
            </a:r>
            <a:r>
              <a:rPr lang="en-US" altLang="ko-KR" sz="1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Adam, validation set = 20% </a:t>
            </a:r>
            <a:r>
              <a:rPr lang="ko-KR" altLang="en-US" sz="1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사용</a:t>
            </a:r>
            <a:endParaRPr lang="en-US" altLang="ko-KR" sz="1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83" y="3187310"/>
            <a:ext cx="5136866" cy="3004015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5986711" y="4365745"/>
            <a:ext cx="246864" cy="647147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506" y="3187310"/>
            <a:ext cx="5159395" cy="30040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5169" y="3232835"/>
            <a:ext cx="4984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pPr algn="ctr"/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[</a:t>
            </a:r>
            <a:r>
              <a:rPr lang="ko-KR" altLang="en-US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실험</a:t>
            </a:r>
            <a:r>
              <a:rPr lang="en-US" altLang="ko-KR" sz="12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3</a:t>
            </a:r>
            <a:r>
              <a:rPr lang="ko-KR" altLang="en-US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에 대한 모델 별 정확도 비교</a:t>
            </a:r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]</a:t>
            </a:r>
            <a:endParaRPr lang="ko-KR" altLang="en-US" sz="12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4412" y="3232834"/>
            <a:ext cx="4984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pPr algn="ctr"/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[</a:t>
            </a:r>
            <a:r>
              <a:rPr lang="ko-KR" altLang="en-US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실험</a:t>
            </a:r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4</a:t>
            </a:r>
            <a:r>
              <a:rPr lang="ko-KR" altLang="en-US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에 대한 모델 별 정확도 비교</a:t>
            </a:r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]</a:t>
            </a:r>
            <a:endParaRPr lang="ko-KR" altLang="en-US" sz="12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780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94CD-B891-402A-870A-DD9FE7D231DB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8EABB-94E7-7327-054F-9387FF8282CA}"/>
              </a:ext>
            </a:extLst>
          </p:cNvPr>
          <p:cNvSpPr txBox="1"/>
          <p:nvPr/>
        </p:nvSpPr>
        <p:spPr>
          <a:xfrm>
            <a:off x="485775" y="1041221"/>
            <a:ext cx="10731500" cy="1138773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ko-KR" altLang="en-US" sz="3200" dirty="0" smtClean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실험</a:t>
            </a:r>
            <a:r>
              <a:rPr lang="en-US" altLang="ko-KR" sz="3200" dirty="0" smtClean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4.</a:t>
            </a:r>
          </a:p>
          <a:p>
            <a:r>
              <a:rPr lang="en-US" altLang="ko-KR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Augmentation </a:t>
            </a:r>
            <a:r>
              <a:rPr lang="ko-KR" altLang="en-US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다양성과 </a:t>
            </a:r>
            <a:r>
              <a:rPr lang="en-US" altLang="ko-KR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epoch </a:t>
            </a:r>
            <a:r>
              <a:rPr lang="ko-KR" altLang="en-US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조정</a:t>
            </a:r>
            <a:endParaRPr lang="ko-KR" altLang="en-US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950" y="774522"/>
            <a:ext cx="112141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E2CD4E-04A6-75B8-7334-06F10ED6EE9D}"/>
              </a:ext>
            </a:extLst>
          </p:cNvPr>
          <p:cNvSpPr txBox="1"/>
          <p:nvPr/>
        </p:nvSpPr>
        <p:spPr>
          <a:xfrm>
            <a:off x="485775" y="470746"/>
            <a:ext cx="1517650" cy="523220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Test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B0E9F-CC8C-25BE-8E69-7473F91A4472}"/>
              </a:ext>
            </a:extLst>
          </p:cNvPr>
          <p:cNvSpPr txBox="1"/>
          <p:nvPr/>
        </p:nvSpPr>
        <p:spPr>
          <a:xfrm>
            <a:off x="485774" y="2179994"/>
            <a:ext cx="11217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실험 목적 </a:t>
            </a:r>
            <a:r>
              <a:rPr lang="en-US" altLang="ko-KR" sz="1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: </a:t>
            </a:r>
            <a:r>
              <a:rPr lang="ko-KR" altLang="en-US" sz="1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두가지 증강 데이터를 혼합함으로써 원본 데이터를 보존하면서 더 다양한 증강 </a:t>
            </a:r>
            <a:r>
              <a:rPr lang="ko-KR" altLang="en-US" sz="1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적용</a:t>
            </a:r>
            <a:endParaRPr lang="en-US" altLang="ko-KR" sz="1400" dirty="0" smtClean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사용 데이터 </a:t>
            </a:r>
            <a:r>
              <a:rPr lang="en-US" altLang="ko-KR" sz="1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: train 4000 + CIFAR-10 50000 + </a:t>
            </a:r>
            <a:r>
              <a:rPr lang="ko-KR" altLang="en-US" sz="1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증강</a:t>
            </a:r>
            <a:r>
              <a:rPr lang="en-US" altLang="ko-KR" sz="1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1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조합</a:t>
            </a:r>
            <a:r>
              <a:rPr lang="en-US" altLang="ko-KR" sz="1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1 15000 + </a:t>
            </a:r>
            <a:r>
              <a:rPr lang="ko-KR" altLang="en-US" sz="1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증강 조합</a:t>
            </a:r>
            <a:r>
              <a:rPr lang="en-US" altLang="ko-KR" sz="1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2 15000 = 84000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기본 설정 </a:t>
            </a:r>
            <a:r>
              <a:rPr lang="en-US" altLang="ko-KR" sz="1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: batch size = 32, epoch = </a:t>
            </a:r>
            <a:r>
              <a:rPr lang="en-US" altLang="ko-KR" sz="1400" dirty="0" smtClean="0">
                <a:solidFill>
                  <a:srgbClr val="C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60</a:t>
            </a:r>
            <a:r>
              <a:rPr lang="en-US" altLang="ko-KR" sz="1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optimizer = </a:t>
            </a:r>
            <a:r>
              <a:rPr lang="en-US" altLang="ko-KR" sz="1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Adam, validation set = 20% </a:t>
            </a:r>
            <a:r>
              <a:rPr lang="ko-KR" altLang="en-US" sz="1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사용</a:t>
            </a:r>
            <a:endParaRPr lang="en-US" altLang="ko-KR" sz="1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83" y="3187310"/>
            <a:ext cx="5136866" cy="3004015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5986711" y="4365745"/>
            <a:ext cx="246864" cy="647147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506" y="3187310"/>
            <a:ext cx="5159395" cy="30040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5169" y="3232835"/>
            <a:ext cx="4984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pPr algn="ctr"/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[</a:t>
            </a:r>
            <a:r>
              <a:rPr lang="ko-KR" altLang="en-US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실험</a:t>
            </a:r>
            <a:r>
              <a:rPr lang="en-US" altLang="ko-KR" sz="12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3</a:t>
            </a:r>
            <a:r>
              <a:rPr lang="ko-KR" altLang="en-US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에 대한 모델 별 정확도 비교</a:t>
            </a:r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]</a:t>
            </a:r>
            <a:endParaRPr lang="ko-KR" altLang="en-US" sz="12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4412" y="3232834"/>
            <a:ext cx="4984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pPr algn="ctr"/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[</a:t>
            </a:r>
            <a:r>
              <a:rPr lang="ko-KR" altLang="en-US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실험</a:t>
            </a:r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4</a:t>
            </a:r>
            <a:r>
              <a:rPr lang="ko-KR" altLang="en-US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에 대한 모델 별 정확도 비교</a:t>
            </a:r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]</a:t>
            </a:r>
            <a:endParaRPr lang="ko-KR" altLang="en-US" sz="12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-1588" y="0"/>
            <a:ext cx="12192000" cy="6858000"/>
          </a:xfrm>
          <a:custGeom>
            <a:avLst/>
            <a:gdLst>
              <a:gd name="connsiteX0" fmla="*/ 252850 w 12192000"/>
              <a:gd name="connsiteY0" fmla="*/ 3091543 h 6858000"/>
              <a:gd name="connsiteX1" fmla="*/ 252850 w 12192000"/>
              <a:gd name="connsiteY1" fmla="*/ 6356350 h 6858000"/>
              <a:gd name="connsiteX2" fmla="*/ 5587995 w 12192000"/>
              <a:gd name="connsiteY2" fmla="*/ 6356350 h 6858000"/>
              <a:gd name="connsiteX3" fmla="*/ 5587995 w 12192000"/>
              <a:gd name="connsiteY3" fmla="*/ 3091543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252850" y="3091543"/>
                </a:moveTo>
                <a:lnTo>
                  <a:pt x="252850" y="6356350"/>
                </a:lnTo>
                <a:lnTo>
                  <a:pt x="5587995" y="6356350"/>
                </a:lnTo>
                <a:lnTo>
                  <a:pt x="5587995" y="30915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2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54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94CD-B891-402A-870A-DD9FE7D231DB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8EABB-94E7-7327-054F-9387FF8282CA}"/>
              </a:ext>
            </a:extLst>
          </p:cNvPr>
          <p:cNvSpPr txBox="1"/>
          <p:nvPr/>
        </p:nvSpPr>
        <p:spPr>
          <a:xfrm>
            <a:off x="485775" y="1041221"/>
            <a:ext cx="10731500" cy="1138773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ko-KR" altLang="en-US" sz="3200" dirty="0" smtClean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실험</a:t>
            </a:r>
            <a:r>
              <a:rPr lang="en-US" altLang="ko-KR" sz="3200" dirty="0" smtClean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4.</a:t>
            </a:r>
          </a:p>
          <a:p>
            <a:r>
              <a:rPr lang="en-US" altLang="ko-KR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Augmentation </a:t>
            </a:r>
            <a:r>
              <a:rPr lang="ko-KR" altLang="en-US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다양성과 </a:t>
            </a:r>
            <a:r>
              <a:rPr lang="en-US" altLang="ko-KR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epoch </a:t>
            </a:r>
            <a:r>
              <a:rPr lang="ko-KR" altLang="en-US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조정</a:t>
            </a:r>
            <a:endParaRPr lang="ko-KR" altLang="en-US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950" y="774522"/>
            <a:ext cx="112141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E2CD4E-04A6-75B8-7334-06F10ED6EE9D}"/>
              </a:ext>
            </a:extLst>
          </p:cNvPr>
          <p:cNvSpPr txBox="1"/>
          <p:nvPr/>
        </p:nvSpPr>
        <p:spPr>
          <a:xfrm>
            <a:off x="485775" y="470746"/>
            <a:ext cx="1517650" cy="523220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Test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B0E9F-CC8C-25BE-8E69-7473F91A4472}"/>
              </a:ext>
            </a:extLst>
          </p:cNvPr>
          <p:cNvSpPr txBox="1"/>
          <p:nvPr/>
        </p:nvSpPr>
        <p:spPr>
          <a:xfrm>
            <a:off x="485774" y="2179994"/>
            <a:ext cx="11217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실험 목적 </a:t>
            </a:r>
            <a:r>
              <a:rPr lang="en-US" altLang="ko-KR" sz="1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: </a:t>
            </a:r>
            <a:r>
              <a:rPr lang="ko-KR" altLang="en-US" sz="1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두가지 증강 데이터를 혼합함으로써 원본 데이터를 보존하면서 더 다양한 증강 </a:t>
            </a:r>
            <a:r>
              <a:rPr lang="ko-KR" altLang="en-US" sz="1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적용</a:t>
            </a:r>
            <a:endParaRPr lang="en-US" altLang="ko-KR" sz="1400" dirty="0" smtClean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사용 데이터 </a:t>
            </a:r>
            <a:r>
              <a:rPr lang="en-US" altLang="ko-KR" sz="1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: train 4000 + CIFAR-10 50000 + </a:t>
            </a:r>
            <a:r>
              <a:rPr lang="ko-KR" altLang="en-US" sz="1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증강</a:t>
            </a:r>
            <a:r>
              <a:rPr lang="en-US" altLang="ko-KR" sz="1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1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조합</a:t>
            </a:r>
            <a:r>
              <a:rPr lang="en-US" altLang="ko-KR" sz="1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1 15000 + </a:t>
            </a:r>
            <a:r>
              <a:rPr lang="ko-KR" altLang="en-US" sz="1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증강 조합</a:t>
            </a:r>
            <a:r>
              <a:rPr lang="en-US" altLang="ko-KR" sz="1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2 15000 = 84000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기본 설정 </a:t>
            </a:r>
            <a:r>
              <a:rPr lang="en-US" altLang="ko-KR" sz="1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: batch size = 32, epoch = </a:t>
            </a:r>
            <a:r>
              <a:rPr lang="en-US" altLang="ko-KR" sz="1400" dirty="0" smtClean="0">
                <a:solidFill>
                  <a:srgbClr val="C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60</a:t>
            </a:r>
            <a:r>
              <a:rPr lang="en-US" altLang="ko-KR" sz="1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optimizer = </a:t>
            </a:r>
            <a:r>
              <a:rPr lang="en-US" altLang="ko-KR" sz="14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Adam, validation set = 20% </a:t>
            </a:r>
            <a:r>
              <a:rPr lang="ko-KR" altLang="en-US" sz="14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사용</a:t>
            </a:r>
            <a:endParaRPr lang="en-US" altLang="ko-KR" sz="1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83" y="3187310"/>
            <a:ext cx="5136866" cy="3004015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5986711" y="4365745"/>
            <a:ext cx="246864" cy="647147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506" y="3187310"/>
            <a:ext cx="5159395" cy="30040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5169" y="3232835"/>
            <a:ext cx="4984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pPr algn="ctr"/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[</a:t>
            </a:r>
            <a:r>
              <a:rPr lang="ko-KR" altLang="en-US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실험</a:t>
            </a:r>
            <a:r>
              <a:rPr lang="en-US" altLang="ko-KR" sz="12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3</a:t>
            </a:r>
            <a:r>
              <a:rPr lang="ko-KR" altLang="en-US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에 대한 모델 별 정확도 비교</a:t>
            </a:r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]</a:t>
            </a:r>
            <a:endParaRPr lang="ko-KR" altLang="en-US" sz="12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4412" y="3232834"/>
            <a:ext cx="4984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pPr algn="ctr"/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[</a:t>
            </a:r>
            <a:r>
              <a:rPr lang="ko-KR" altLang="en-US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실험</a:t>
            </a:r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4</a:t>
            </a:r>
            <a:r>
              <a:rPr lang="ko-KR" altLang="en-US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에 대한 모델 별 정확도 비교</a:t>
            </a:r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]</a:t>
            </a:r>
            <a:endParaRPr lang="ko-KR" altLang="en-US" sz="12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-21175" y="0"/>
            <a:ext cx="12509500" cy="6858000"/>
          </a:xfrm>
          <a:custGeom>
            <a:avLst/>
            <a:gdLst>
              <a:gd name="connsiteX0" fmla="*/ 6248141 w 12294486"/>
              <a:gd name="connsiteY0" fmla="*/ 3091543 h 6858000"/>
              <a:gd name="connsiteX1" fmla="*/ 6248141 w 12294486"/>
              <a:gd name="connsiteY1" fmla="*/ 6356350 h 6858000"/>
              <a:gd name="connsiteX2" fmla="*/ 11583286 w 12294486"/>
              <a:gd name="connsiteY2" fmla="*/ 6356350 h 6858000"/>
              <a:gd name="connsiteX3" fmla="*/ 11583286 w 12294486"/>
              <a:gd name="connsiteY3" fmla="*/ 3091543 h 6858000"/>
              <a:gd name="connsiteX4" fmla="*/ 0 w 12294486"/>
              <a:gd name="connsiteY4" fmla="*/ 0 h 6858000"/>
              <a:gd name="connsiteX5" fmla="*/ 12294486 w 12294486"/>
              <a:gd name="connsiteY5" fmla="*/ 0 h 6858000"/>
              <a:gd name="connsiteX6" fmla="*/ 12294486 w 12294486"/>
              <a:gd name="connsiteY6" fmla="*/ 6858000 h 6858000"/>
              <a:gd name="connsiteX7" fmla="*/ 0 w 1229448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4486" h="6858000">
                <a:moveTo>
                  <a:pt x="6248141" y="3091543"/>
                </a:moveTo>
                <a:lnTo>
                  <a:pt x="6248141" y="6356350"/>
                </a:lnTo>
                <a:lnTo>
                  <a:pt x="11583286" y="6356350"/>
                </a:lnTo>
                <a:lnTo>
                  <a:pt x="11583286" y="3091543"/>
                </a:lnTo>
                <a:close/>
                <a:moveTo>
                  <a:pt x="0" y="0"/>
                </a:moveTo>
                <a:lnTo>
                  <a:pt x="12294486" y="0"/>
                </a:lnTo>
                <a:lnTo>
                  <a:pt x="12294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2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12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603FC-CE3B-D96B-F168-A4F4B5A7D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E9F67E6-C8F0-70F1-1AB6-EB483951EB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C23F75-F868-D3B0-E29D-9709EC30952C}"/>
              </a:ext>
            </a:extLst>
          </p:cNvPr>
          <p:cNvSpPr/>
          <p:nvPr/>
        </p:nvSpPr>
        <p:spPr>
          <a:xfrm>
            <a:off x="349250" y="400050"/>
            <a:ext cx="11493500" cy="60579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5BC1B-46BE-1E94-40E3-16D247CD0B5A}"/>
              </a:ext>
            </a:extLst>
          </p:cNvPr>
          <p:cNvSpPr txBox="1"/>
          <p:nvPr/>
        </p:nvSpPr>
        <p:spPr>
          <a:xfrm>
            <a:off x="730250" y="3105834"/>
            <a:ext cx="1073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결론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CBE4B34-A848-B84C-C3AE-CAD23970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8100" y="6431379"/>
            <a:ext cx="2743200" cy="365125"/>
          </a:xfrm>
        </p:spPr>
        <p:txBody>
          <a:bodyPr/>
          <a:lstStyle/>
          <a:p>
            <a:fld id="{32EE94CD-B891-402A-870A-DD9FE7D231DB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209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94CD-B891-402A-870A-DD9FE7D231DB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8EABB-94E7-7327-054F-9387FF8282CA}"/>
              </a:ext>
            </a:extLst>
          </p:cNvPr>
          <p:cNvSpPr txBox="1"/>
          <p:nvPr/>
        </p:nvSpPr>
        <p:spPr>
          <a:xfrm>
            <a:off x="485775" y="1041221"/>
            <a:ext cx="10731500" cy="1138773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ko-KR" altLang="en-US" sz="3200" dirty="0" smtClean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결과</a:t>
            </a:r>
            <a:endParaRPr lang="en-US" altLang="ko-KR" sz="3200" dirty="0" smtClean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  <a:p>
            <a:r>
              <a:rPr lang="ko-KR" altLang="en-US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최종 성능 비교</a:t>
            </a:r>
            <a:endParaRPr lang="ko-KR" altLang="en-US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950" y="774522"/>
            <a:ext cx="112141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E2CD4E-04A6-75B8-7334-06F10ED6EE9D}"/>
              </a:ext>
            </a:extLst>
          </p:cNvPr>
          <p:cNvSpPr txBox="1"/>
          <p:nvPr/>
        </p:nvSpPr>
        <p:spPr>
          <a:xfrm>
            <a:off x="485775" y="470746"/>
            <a:ext cx="1517650" cy="523220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결론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16" y="3111478"/>
            <a:ext cx="5044209" cy="31672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5775" y="2786714"/>
            <a:ext cx="4984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pPr algn="ctr"/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[</a:t>
            </a:r>
            <a:r>
              <a:rPr lang="ko-KR" altLang="en-US" sz="1200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실험별</a:t>
            </a:r>
            <a:r>
              <a:rPr lang="ko-KR" altLang="en-US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모델 정확도 비교</a:t>
            </a:r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_</a:t>
            </a:r>
            <a:r>
              <a:rPr lang="ko-KR" altLang="en-US" sz="1200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선그래프</a:t>
            </a:r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]</a:t>
            </a:r>
            <a:endParaRPr lang="ko-KR" altLang="en-US" sz="12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18103"/>
              </p:ext>
            </p:extLst>
          </p:nvPr>
        </p:nvGraphicFramePr>
        <p:xfrm>
          <a:off x="6335709" y="3802985"/>
          <a:ext cx="555148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993">
                  <a:extLst>
                    <a:ext uri="{9D8B030D-6E8A-4147-A177-3AD203B41FA5}">
                      <a16:colId xmlns:a16="http://schemas.microsoft.com/office/drawing/2014/main" val="3836017707"/>
                    </a:ext>
                  </a:extLst>
                </a:gridCol>
                <a:gridCol w="946216">
                  <a:extLst>
                    <a:ext uri="{9D8B030D-6E8A-4147-A177-3AD203B41FA5}">
                      <a16:colId xmlns:a16="http://schemas.microsoft.com/office/drawing/2014/main" val="4243264765"/>
                    </a:ext>
                  </a:extLst>
                </a:gridCol>
                <a:gridCol w="999760">
                  <a:extLst>
                    <a:ext uri="{9D8B030D-6E8A-4147-A177-3AD203B41FA5}">
                      <a16:colId xmlns:a16="http://schemas.microsoft.com/office/drawing/2014/main" val="3626360972"/>
                    </a:ext>
                  </a:extLst>
                </a:gridCol>
                <a:gridCol w="999760">
                  <a:extLst>
                    <a:ext uri="{9D8B030D-6E8A-4147-A177-3AD203B41FA5}">
                      <a16:colId xmlns:a16="http://schemas.microsoft.com/office/drawing/2014/main" val="3803519825"/>
                    </a:ext>
                  </a:extLst>
                </a:gridCol>
                <a:gridCol w="999760">
                  <a:extLst>
                    <a:ext uri="{9D8B030D-6E8A-4147-A177-3AD203B41FA5}">
                      <a16:colId xmlns:a16="http://schemas.microsoft.com/office/drawing/2014/main" val="1445954275"/>
                    </a:ext>
                  </a:extLst>
                </a:gridCol>
              </a:tblGrid>
              <a:tr h="134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Model</a:t>
                      </a:r>
                      <a:endParaRPr lang="ko-KR" altLang="en-US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test1</a:t>
                      </a:r>
                      <a:endParaRPr lang="ko-KR" altLang="en-US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test2</a:t>
                      </a:r>
                      <a:endParaRPr lang="ko-KR" altLang="en-US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test3</a:t>
                      </a:r>
                      <a:endParaRPr lang="ko-KR" altLang="en-US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test4</a:t>
                      </a:r>
                      <a:endParaRPr lang="ko-KR" altLang="en-US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729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EfficientNet</a:t>
                      </a:r>
                      <a:endParaRPr lang="ko-KR" altLang="en-US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66.08</a:t>
                      </a:r>
                      <a:endParaRPr lang="ko-KR" altLang="en-US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87.73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89.80</a:t>
                      </a:r>
                      <a:endParaRPr lang="ko-KR" altLang="en-US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94.65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5641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ResNet18</a:t>
                      </a:r>
                      <a:endParaRPr lang="ko-KR" altLang="en-US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68.50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83.60</a:t>
                      </a:r>
                      <a:endParaRPr lang="ko-KR" altLang="en-US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90.26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93.48</a:t>
                      </a:r>
                      <a:endParaRPr lang="ko-KR" altLang="en-US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868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VGG19</a:t>
                      </a:r>
                      <a:endParaRPr lang="ko-KR" altLang="en-US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44.50</a:t>
                      </a:r>
                      <a:endParaRPr lang="ko-KR" altLang="en-US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76.44</a:t>
                      </a:r>
                      <a:endParaRPr lang="ko-KR" altLang="en-US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69.44</a:t>
                      </a:r>
                      <a:endParaRPr lang="ko-KR" altLang="en-US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84.76</a:t>
                      </a:r>
                      <a:endParaRPr lang="ko-KR" altLang="en-US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840483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619172" y="2786713"/>
            <a:ext cx="4984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pPr algn="ctr"/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[</a:t>
            </a:r>
            <a:r>
              <a:rPr lang="ko-KR" altLang="en-US" sz="1200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실험별</a:t>
            </a:r>
            <a:r>
              <a:rPr lang="ko-KR" altLang="en-US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모델 정확도 비교</a:t>
            </a:r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_</a:t>
            </a:r>
            <a:r>
              <a:rPr lang="ko-KR" altLang="en-US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표</a:t>
            </a:r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]</a:t>
            </a:r>
            <a:endParaRPr lang="ko-KR" altLang="en-US" sz="12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B0E9F-CC8C-25BE-8E69-7473F91A4472}"/>
              </a:ext>
            </a:extLst>
          </p:cNvPr>
          <p:cNvSpPr txBox="1"/>
          <p:nvPr/>
        </p:nvSpPr>
        <p:spPr>
          <a:xfrm>
            <a:off x="485774" y="2179994"/>
            <a:ext cx="11217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최종 제출 모델</a:t>
            </a:r>
            <a:r>
              <a:rPr lang="en-US" altLang="ko-KR" sz="1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: </a:t>
            </a:r>
            <a:r>
              <a:rPr lang="ko-KR" altLang="en-US" sz="1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실험 </a:t>
            </a:r>
            <a:r>
              <a:rPr lang="en-US" altLang="ko-KR" sz="1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4</a:t>
            </a:r>
            <a:r>
              <a:rPr lang="ko-KR" altLang="en-US" sz="1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에서 사용된 </a:t>
            </a:r>
            <a:r>
              <a:rPr lang="en-US" altLang="ko-KR" sz="1600" dirty="0" err="1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EfficientNet</a:t>
            </a:r>
            <a:r>
              <a:rPr lang="en-US" altLang="ko-KR" sz="1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1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모델</a:t>
            </a:r>
            <a:endParaRPr lang="en-US" altLang="ko-KR" sz="1600" dirty="0" smtClean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007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94CD-B891-402A-870A-DD9FE7D231DB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8EABB-94E7-7327-054F-9387FF8282CA}"/>
              </a:ext>
            </a:extLst>
          </p:cNvPr>
          <p:cNvSpPr txBox="1"/>
          <p:nvPr/>
        </p:nvSpPr>
        <p:spPr>
          <a:xfrm>
            <a:off x="485775" y="1041221"/>
            <a:ext cx="10731500" cy="1138773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ko-KR" altLang="en-US" sz="3200" dirty="0" smtClean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결과</a:t>
            </a:r>
            <a:endParaRPr lang="en-US" altLang="ko-KR" sz="3200" dirty="0" smtClean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  <a:p>
            <a:r>
              <a:rPr lang="ko-KR" altLang="en-US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최종 성능 비교</a:t>
            </a:r>
            <a:endParaRPr lang="ko-KR" altLang="en-US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950" y="774522"/>
            <a:ext cx="112141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E2CD4E-04A6-75B8-7334-06F10ED6EE9D}"/>
              </a:ext>
            </a:extLst>
          </p:cNvPr>
          <p:cNvSpPr txBox="1"/>
          <p:nvPr/>
        </p:nvSpPr>
        <p:spPr>
          <a:xfrm>
            <a:off x="485775" y="470746"/>
            <a:ext cx="1517650" cy="523220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결론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16" y="3111478"/>
            <a:ext cx="5044209" cy="316729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85775" y="2786714"/>
            <a:ext cx="4984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pPr algn="ctr"/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[</a:t>
            </a:r>
            <a:r>
              <a:rPr lang="ko-KR" altLang="en-US" sz="1200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실험별</a:t>
            </a:r>
            <a:r>
              <a:rPr lang="ko-KR" altLang="en-US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모델 정확도 비교</a:t>
            </a:r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_</a:t>
            </a:r>
            <a:r>
              <a:rPr lang="ko-KR" altLang="en-US" sz="1200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선그래프</a:t>
            </a:r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]</a:t>
            </a:r>
            <a:endParaRPr lang="ko-KR" altLang="en-US" sz="12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135237"/>
              </p:ext>
            </p:extLst>
          </p:nvPr>
        </p:nvGraphicFramePr>
        <p:xfrm>
          <a:off x="6335709" y="3802985"/>
          <a:ext cx="555148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993">
                  <a:extLst>
                    <a:ext uri="{9D8B030D-6E8A-4147-A177-3AD203B41FA5}">
                      <a16:colId xmlns:a16="http://schemas.microsoft.com/office/drawing/2014/main" val="3836017707"/>
                    </a:ext>
                  </a:extLst>
                </a:gridCol>
                <a:gridCol w="946216">
                  <a:extLst>
                    <a:ext uri="{9D8B030D-6E8A-4147-A177-3AD203B41FA5}">
                      <a16:colId xmlns:a16="http://schemas.microsoft.com/office/drawing/2014/main" val="4243264765"/>
                    </a:ext>
                  </a:extLst>
                </a:gridCol>
                <a:gridCol w="999760">
                  <a:extLst>
                    <a:ext uri="{9D8B030D-6E8A-4147-A177-3AD203B41FA5}">
                      <a16:colId xmlns:a16="http://schemas.microsoft.com/office/drawing/2014/main" val="3626360972"/>
                    </a:ext>
                  </a:extLst>
                </a:gridCol>
                <a:gridCol w="999760">
                  <a:extLst>
                    <a:ext uri="{9D8B030D-6E8A-4147-A177-3AD203B41FA5}">
                      <a16:colId xmlns:a16="http://schemas.microsoft.com/office/drawing/2014/main" val="3803519825"/>
                    </a:ext>
                  </a:extLst>
                </a:gridCol>
                <a:gridCol w="999760">
                  <a:extLst>
                    <a:ext uri="{9D8B030D-6E8A-4147-A177-3AD203B41FA5}">
                      <a16:colId xmlns:a16="http://schemas.microsoft.com/office/drawing/2014/main" val="1445954275"/>
                    </a:ext>
                  </a:extLst>
                </a:gridCol>
              </a:tblGrid>
              <a:tr h="134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Model</a:t>
                      </a:r>
                      <a:endParaRPr lang="ko-KR" altLang="en-US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test1</a:t>
                      </a:r>
                      <a:endParaRPr lang="ko-KR" altLang="en-US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test2</a:t>
                      </a:r>
                      <a:endParaRPr lang="ko-KR" altLang="en-US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test3</a:t>
                      </a:r>
                      <a:endParaRPr lang="ko-KR" altLang="en-US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test4</a:t>
                      </a:r>
                      <a:endParaRPr lang="ko-KR" altLang="en-US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729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EfficientNet</a:t>
                      </a:r>
                      <a:endParaRPr lang="ko-KR" altLang="en-US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66.08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87.73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89.80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94.65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5641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ResNet18</a:t>
                      </a:r>
                      <a:endParaRPr lang="ko-KR" altLang="en-US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68.50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83.60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90.26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93.48</a:t>
                      </a:r>
                      <a:endParaRPr lang="ko-KR" altLang="en-US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868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VGG19</a:t>
                      </a:r>
                      <a:endParaRPr lang="ko-KR" altLang="en-US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44.50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76.44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69.44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84.76</a:t>
                      </a:r>
                      <a:endParaRPr lang="ko-KR" altLang="en-US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840483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619172" y="2786713"/>
            <a:ext cx="4984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pPr algn="ctr"/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[</a:t>
            </a:r>
            <a:r>
              <a:rPr lang="ko-KR" altLang="en-US" sz="1200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실험별</a:t>
            </a:r>
            <a:r>
              <a:rPr lang="ko-KR" altLang="en-US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모델 정확도 비교</a:t>
            </a:r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_</a:t>
            </a:r>
            <a:r>
              <a:rPr lang="ko-KR" altLang="en-US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표</a:t>
            </a:r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]</a:t>
            </a:r>
            <a:endParaRPr lang="ko-KR" altLang="en-US" sz="12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DB0E9F-CC8C-25BE-8E69-7473F91A4472}"/>
              </a:ext>
            </a:extLst>
          </p:cNvPr>
          <p:cNvSpPr txBox="1"/>
          <p:nvPr/>
        </p:nvSpPr>
        <p:spPr>
          <a:xfrm>
            <a:off x="485774" y="2179994"/>
            <a:ext cx="11217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최종 제출 모델</a:t>
            </a:r>
            <a:r>
              <a:rPr lang="en-US" altLang="ko-KR" sz="1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: </a:t>
            </a:r>
            <a:r>
              <a:rPr lang="ko-KR" altLang="en-US" sz="1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실험 </a:t>
            </a:r>
            <a:r>
              <a:rPr lang="en-US" altLang="ko-KR" sz="1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4</a:t>
            </a:r>
            <a:r>
              <a:rPr lang="ko-KR" altLang="en-US" sz="1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에서 사용된 </a:t>
            </a:r>
            <a:r>
              <a:rPr lang="en-US" altLang="ko-KR" sz="1600" dirty="0" err="1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EfficientNet</a:t>
            </a:r>
            <a:r>
              <a:rPr lang="en-US" altLang="ko-KR" sz="1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1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모델</a:t>
            </a:r>
            <a:endParaRPr lang="en-US" altLang="ko-KR" sz="1600" dirty="0" smtClean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44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9E9F67E6-C8F0-70F1-1AB6-EB483951EB4B}"/>
              </a:ext>
            </a:extLst>
          </p:cNvPr>
          <p:cNvSpPr/>
          <p:nvPr/>
        </p:nvSpPr>
        <p:spPr>
          <a:xfrm>
            <a:off x="0" y="0"/>
            <a:ext cx="12192000" cy="33776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94CD-B891-402A-870A-DD9FE7D231DB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8EABB-94E7-7327-054F-9387FF8282CA}"/>
              </a:ext>
            </a:extLst>
          </p:cNvPr>
          <p:cNvSpPr txBox="1"/>
          <p:nvPr/>
        </p:nvSpPr>
        <p:spPr>
          <a:xfrm>
            <a:off x="485775" y="1041221"/>
            <a:ext cx="10731500" cy="584775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소감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&amp;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회고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950" y="774522"/>
            <a:ext cx="11214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E2CD4E-04A6-75B8-7334-06F10ED6EE9D}"/>
              </a:ext>
            </a:extLst>
          </p:cNvPr>
          <p:cNvSpPr txBox="1"/>
          <p:nvPr/>
        </p:nvSpPr>
        <p:spPr>
          <a:xfrm>
            <a:off x="485775" y="466745"/>
            <a:ext cx="1517650" cy="307777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결론</a:t>
            </a:r>
            <a:r>
              <a:rPr lang="en-US" altLang="ko-KR" sz="1400" dirty="0" smtClean="0">
                <a:solidFill>
                  <a:schemeClr val="bg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1680873" y="2102172"/>
            <a:ext cx="1932730" cy="193273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5093221" y="2102172"/>
            <a:ext cx="1932730" cy="193273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8541983" y="2102172"/>
            <a:ext cx="1932730" cy="193273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5714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42102" y="2163401"/>
            <a:ext cx="1810272" cy="18102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048" b="90000" l="10000" r="90000">
                        <a14:foregroundMark x1="30000" y1="51667" x2="35238" y2="50000"/>
                        <a14:foregroundMark x1="50476" y1="47143" x2="66429" y2="48571"/>
                        <a14:foregroundMark x1="24524" y1="46190" x2="44286" y2="47381"/>
                        <a14:foregroundMark x1="54048" y1="47381" x2="54524" y2="364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54597" y="2214786"/>
            <a:ext cx="1707502" cy="17075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10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31992" y="2024741"/>
            <a:ext cx="1948932" cy="1948932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1652948" y="4217434"/>
            <a:ext cx="1988580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통계학과 이종철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101710" y="4217434"/>
            <a:ext cx="1988580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전자공학과 박수연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550472" y="4217434"/>
            <a:ext cx="1988580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통계학과 박소정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35746" y="4586766"/>
            <a:ext cx="291477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구성원들에게 많이 </a:t>
            </a:r>
            <a:endParaRPr lang="en-US" altLang="ko-KR" sz="1400" dirty="0" smtClean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algn="ctr"/>
            <a:r>
              <a:rPr lang="ko-KR" altLang="en-US" sz="1400" dirty="0" smtClean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배울 </a:t>
            </a:r>
            <a:r>
              <a:rPr lang="ko-KR" altLang="en-US" sz="1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수 있어서 좋았습니다. </a:t>
            </a:r>
            <a:endParaRPr lang="en-US" altLang="ko-KR" sz="1400" dirty="0" smtClean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algn="ctr"/>
            <a:r>
              <a:rPr lang="ko-KR" altLang="en-US" sz="1400" dirty="0" smtClean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또한 </a:t>
            </a:r>
            <a:r>
              <a:rPr lang="ko-KR" altLang="en-US" sz="1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여러 방법을 적용해보고, 특정 요소의 변화가 모델 성능에 주는 영향을 관찰하는 과정이 정말 </a:t>
            </a:r>
            <a:r>
              <a:rPr lang="ko-KR" altLang="en-US" sz="1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재밌었습니다</a:t>
            </a:r>
            <a:r>
              <a:rPr lang="ko-KR" altLang="en-US" sz="1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4503494" y="4586766"/>
            <a:ext cx="318501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이전까지는 </a:t>
            </a:r>
            <a:r>
              <a:rPr lang="ko-KR" altLang="en-US" sz="1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딥러닝</a:t>
            </a:r>
            <a:r>
              <a:rPr lang="ko-KR" altLang="en-US" sz="1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모델을 짜고 </a:t>
            </a:r>
            <a:endParaRPr lang="en-US" altLang="ko-KR" sz="1400" dirty="0" smtClean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algn="ctr"/>
            <a:r>
              <a:rPr lang="ko-KR" altLang="en-US" sz="1400" dirty="0" smtClean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구상하는 부분을 </a:t>
            </a:r>
            <a:r>
              <a:rPr lang="ko-KR" altLang="en-US" sz="1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위주로 연구를 진행하여</a:t>
            </a:r>
          </a:p>
          <a:p>
            <a:pPr algn="ctr"/>
            <a:r>
              <a:rPr lang="ko-KR" altLang="en-US" sz="1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데이터를 가공하여 학습에 활용해 볼 수 있는 기회가 적었는데</a:t>
            </a:r>
            <a:r>
              <a:rPr lang="en-US" altLang="ko-KR" sz="1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1400" dirty="0" smtClean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팀원 </a:t>
            </a:r>
            <a:r>
              <a:rPr lang="ko-KR" altLang="en-US" sz="1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분들의 도움으로 다양하게 데이터를 가공하고 결과를 내볼 수 있어서 좋은 경험이 되었습니다</a:t>
            </a:r>
            <a:r>
              <a:rPr lang="en-US" altLang="ko-KR" sz="1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 algn="ctr"/>
            <a:r>
              <a:rPr lang="ko-KR" altLang="en-US" sz="1400" dirty="0" smtClean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짧은 </a:t>
            </a:r>
            <a:r>
              <a:rPr lang="ko-KR" altLang="en-US" sz="1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시간임에도 불구하고 다양한 방법을 시도해 볼 수 있어서 좋은 시간 이었습니다</a:t>
            </a:r>
            <a:r>
              <a:rPr lang="en-US" altLang="ko-KR" sz="1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  <a:endParaRPr lang="ko-KR" altLang="en-US" sz="1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7938893" y="4586766"/>
            <a:ext cx="313891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smtClean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유능한 팀원들 덕분에 순차적으로 진행했던 것 같습니다</a:t>
            </a:r>
            <a:r>
              <a:rPr lang="en-US" altLang="ko-KR" sz="1400" dirty="0" smtClean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! </a:t>
            </a:r>
            <a:r>
              <a:rPr lang="ko-KR" altLang="en-US" sz="1400" dirty="0" smtClean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이번 팀플의 계기로 </a:t>
            </a:r>
            <a:r>
              <a:rPr lang="ko-KR" altLang="en-US" sz="1400" dirty="0" err="1" smtClean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딥러닝의</a:t>
            </a:r>
            <a:r>
              <a:rPr lang="ko-KR" altLang="en-US" sz="1400" dirty="0" smtClean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경우 많은 시도들이 중요하다는 것을 알게 되었고 </a:t>
            </a:r>
            <a:r>
              <a:rPr lang="ko-KR" altLang="en-US" sz="1400" dirty="0" smtClean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  <a:sym typeface="Wingdings" panose="05000000000000000000" pitchFamily="2" charset="2"/>
              </a:rPr>
              <a:t>모델 </a:t>
            </a:r>
            <a:r>
              <a:rPr lang="ko-KR" altLang="en-US" sz="1400" dirty="0" err="1" smtClean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  <a:sym typeface="Wingdings" panose="05000000000000000000" pitchFamily="2" charset="2"/>
              </a:rPr>
              <a:t>적용시에는</a:t>
            </a:r>
            <a:r>
              <a:rPr lang="ko-KR" altLang="en-US" sz="1400" dirty="0" smtClean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  <a:sym typeface="Wingdings" panose="05000000000000000000" pitchFamily="2" charset="2"/>
              </a:rPr>
              <a:t> 여러 많은 시도를 스스로 </a:t>
            </a:r>
            <a:r>
              <a:rPr lang="ko-KR" altLang="en-US" sz="1400" dirty="0" err="1" smtClean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  <a:sym typeface="Wingdings" panose="05000000000000000000" pitchFamily="2" charset="2"/>
              </a:rPr>
              <a:t>진행해야겠다고</a:t>
            </a:r>
            <a:r>
              <a:rPr lang="ko-KR" altLang="en-US" sz="1400" dirty="0" smtClean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  <a:sym typeface="Wingdings" panose="05000000000000000000" pitchFamily="2" charset="2"/>
              </a:rPr>
              <a:t> 생각했습니다</a:t>
            </a:r>
            <a:r>
              <a:rPr lang="en-US" altLang="ko-KR" sz="1400" dirty="0" smtClean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  <a:sym typeface="Wingdings" panose="05000000000000000000" pitchFamily="2" charset="2"/>
              </a:rPr>
              <a:t>.</a:t>
            </a:r>
            <a:endParaRPr lang="en-US" altLang="ko-KR" sz="1400" dirty="0" smtClean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539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94CD-B891-402A-870A-DD9FE7D231D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8EABB-94E7-7327-054F-9387FF8282CA}"/>
              </a:ext>
            </a:extLst>
          </p:cNvPr>
          <p:cNvSpPr txBox="1"/>
          <p:nvPr/>
        </p:nvSpPr>
        <p:spPr>
          <a:xfrm>
            <a:off x="485775" y="1041221"/>
            <a:ext cx="10731500" cy="1138773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en-US" altLang="ko-KR" sz="3200" dirty="0" smtClean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Deep Learning </a:t>
            </a:r>
            <a:r>
              <a:rPr lang="ko-KR" altLang="en-US" sz="3200" dirty="0" smtClean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분류 모델</a:t>
            </a:r>
            <a:r>
              <a:rPr lang="en-US" altLang="ko-KR" sz="3200" dirty="0" smtClean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</a:t>
            </a:r>
          </a:p>
          <a:p>
            <a:r>
              <a:rPr lang="en-US" altLang="ko-KR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CNN</a:t>
            </a:r>
            <a:endParaRPr lang="ko-KR" altLang="en-US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950" y="774522"/>
            <a:ext cx="112141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E2CD4E-04A6-75B8-7334-06F10ED6EE9D}"/>
              </a:ext>
            </a:extLst>
          </p:cNvPr>
          <p:cNvSpPr txBox="1"/>
          <p:nvPr/>
        </p:nvSpPr>
        <p:spPr>
          <a:xfrm>
            <a:off x="485775" y="470746"/>
            <a:ext cx="1517650" cy="307777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Introduction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DB0E9F-CC8C-25BE-8E69-7473F91A4472}"/>
              </a:ext>
            </a:extLst>
          </p:cNvPr>
          <p:cNvSpPr txBox="1"/>
          <p:nvPr/>
        </p:nvSpPr>
        <p:spPr>
          <a:xfrm>
            <a:off x="485774" y="2179994"/>
            <a:ext cx="11217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CNN(Convolutional Neural Networks) </a:t>
            </a:r>
            <a:r>
              <a:rPr lang="en-US" altLang="ko-KR" sz="1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: convolutional </a:t>
            </a:r>
            <a:r>
              <a:rPr lang="en-US" altLang="ko-KR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layer</a:t>
            </a:r>
            <a:r>
              <a:rPr lang="ko-KR" altLang="en-US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과 </a:t>
            </a:r>
            <a:r>
              <a:rPr lang="en-US" altLang="ko-KR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pooling layer</a:t>
            </a:r>
            <a:r>
              <a:rPr lang="ko-KR" altLang="en-US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을 통해 이미지의 특징을 추출한 후 </a:t>
            </a:r>
            <a:r>
              <a:rPr lang="en-US" altLang="ko-KR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fully connected layer</a:t>
            </a:r>
            <a:r>
              <a:rPr lang="ko-KR" altLang="en-US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을 통해 분류함</a:t>
            </a:r>
            <a:endParaRPr lang="en-US" altLang="ko-KR" sz="1600" dirty="0" smtClean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003425" y="3364669"/>
            <a:ext cx="9097275" cy="2638003"/>
            <a:chOff x="2003425" y="3318767"/>
            <a:chExt cx="9097275" cy="2638003"/>
          </a:xfrm>
        </p:grpSpPr>
        <p:pic>
          <p:nvPicPr>
            <p:cNvPr id="1028" name="Picture 4" descr="https://miro.medium.com/v2/resize:fit:850/1*bv-ftlrsz6MfVpUfUoFynQ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3425" y="3318767"/>
              <a:ext cx="7812897" cy="2638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8806672" y="3630206"/>
              <a:ext cx="170060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tlCol="0">
              <a:spAutoFit/>
            </a:bodyPr>
            <a:lstStyle/>
            <a:p>
              <a:r>
                <a:rPr lang="en-US" altLang="ko-KR" dirty="0" smtClean="0"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airplane</a:t>
              </a:r>
              <a:endPara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945773" y="3911007"/>
              <a:ext cx="170060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tlCol="0">
              <a:spAutoFit/>
            </a:bodyPr>
            <a:lstStyle/>
            <a:p>
              <a:r>
                <a:rPr lang="en-US" altLang="ko-KR" dirty="0"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a</a:t>
              </a:r>
              <a:r>
                <a:rPr lang="en-US" altLang="ko-KR" dirty="0" smtClean="0"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utomobile</a:t>
              </a:r>
              <a:endPara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400098" y="4761055"/>
              <a:ext cx="170060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tlCol="0">
              <a:spAutoFit/>
            </a:bodyPr>
            <a:lstStyle/>
            <a:p>
              <a:r>
                <a:rPr lang="en-US" altLang="ko-KR" dirty="0"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t</a:t>
              </a:r>
              <a:r>
                <a:rPr lang="en-US" altLang="ko-KR" dirty="0" smtClean="0"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ruck</a:t>
              </a:r>
              <a:endPara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03425" y="5442072"/>
              <a:ext cx="133808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Input</a:t>
              </a:r>
              <a:endParaRPr lang="ko-KR" altLang="en-US" sz="20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21780" y="5442072"/>
              <a:ext cx="133808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Conv</a:t>
              </a:r>
              <a:endParaRPr lang="ko-KR" altLang="en-US" sz="20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77852" y="5442072"/>
              <a:ext cx="133808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Pool</a:t>
              </a:r>
              <a:endParaRPr lang="ko-KR" altLang="en-US" sz="20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15938" y="5442072"/>
              <a:ext cx="100711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Conv</a:t>
              </a:r>
              <a:endParaRPr lang="ko-KR" altLang="en-US" sz="20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013646" y="5442072"/>
              <a:ext cx="79785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Pool</a:t>
              </a:r>
              <a:endParaRPr lang="ko-KR" altLang="en-US" sz="20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827601" y="5442072"/>
              <a:ext cx="79785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Fc</a:t>
              </a:r>
              <a:endParaRPr lang="ko-KR" altLang="en-US" sz="20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668201" y="5442072"/>
              <a:ext cx="112787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Output</a:t>
              </a:r>
              <a:endParaRPr lang="ko-KR" altLang="en-US" sz="20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023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603FC-CE3B-D96B-F168-A4F4B5A7D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E9F67E6-C8F0-70F1-1AB6-EB483951EB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C23F75-F868-D3B0-E29D-9709EC30952C}"/>
              </a:ext>
            </a:extLst>
          </p:cNvPr>
          <p:cNvSpPr/>
          <p:nvPr/>
        </p:nvSpPr>
        <p:spPr>
          <a:xfrm>
            <a:off x="349250" y="400050"/>
            <a:ext cx="11493500" cy="60579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5BC1B-46BE-1E94-40E3-16D247CD0B5A}"/>
              </a:ext>
            </a:extLst>
          </p:cNvPr>
          <p:cNvSpPr txBox="1"/>
          <p:nvPr/>
        </p:nvSpPr>
        <p:spPr>
          <a:xfrm>
            <a:off x="730250" y="3105834"/>
            <a:ext cx="1073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Q&amp;A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CBE4B34-A848-B84C-C3AE-CAD23970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8100" y="6431379"/>
            <a:ext cx="2743200" cy="365125"/>
          </a:xfrm>
        </p:spPr>
        <p:txBody>
          <a:bodyPr/>
          <a:lstStyle/>
          <a:p>
            <a:fld id="{32EE94CD-B891-402A-870A-DD9FE7D231DB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2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94CD-B891-402A-870A-DD9FE7D231D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8EABB-94E7-7327-054F-9387FF8282CA}"/>
              </a:ext>
            </a:extLst>
          </p:cNvPr>
          <p:cNvSpPr txBox="1"/>
          <p:nvPr/>
        </p:nvSpPr>
        <p:spPr>
          <a:xfrm>
            <a:off x="485775" y="1041221"/>
            <a:ext cx="10731500" cy="1138773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ko-KR" altLang="en-US" sz="3200" dirty="0" smtClean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목표</a:t>
            </a:r>
            <a:r>
              <a:rPr lang="en-US" altLang="ko-KR" sz="3200" dirty="0" smtClean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1.</a:t>
            </a:r>
          </a:p>
          <a:p>
            <a:r>
              <a:rPr lang="en-US" altLang="ko-KR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CNN </a:t>
            </a:r>
            <a:r>
              <a:rPr lang="ko-KR" altLang="en-US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기반 모델 간의 성능 차이와 특징 분석</a:t>
            </a:r>
            <a:endParaRPr lang="ko-KR" altLang="en-US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950" y="774522"/>
            <a:ext cx="112141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E2CD4E-04A6-75B8-7334-06F10ED6EE9D}"/>
              </a:ext>
            </a:extLst>
          </p:cNvPr>
          <p:cNvSpPr txBox="1"/>
          <p:nvPr/>
        </p:nvSpPr>
        <p:spPr>
          <a:xfrm>
            <a:off x="485775" y="470746"/>
            <a:ext cx="1517650" cy="307777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Introduction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DB0E9F-CC8C-25BE-8E69-7473F91A4472}"/>
              </a:ext>
            </a:extLst>
          </p:cNvPr>
          <p:cNvSpPr txBox="1"/>
          <p:nvPr/>
        </p:nvSpPr>
        <p:spPr>
          <a:xfrm>
            <a:off x="485774" y="2179994"/>
            <a:ext cx="11217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대표적인 </a:t>
            </a:r>
            <a:r>
              <a:rPr lang="en-US" altLang="ko-KR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CNN </a:t>
            </a:r>
            <a:r>
              <a:rPr lang="ko-KR" altLang="en-US" sz="16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모델을 비교하여 구조적 특징이 성능에 미치는 영향을 분석하고자 함</a:t>
            </a:r>
            <a:endParaRPr lang="en-US" altLang="ko-KR" sz="1600" dirty="0" smtClean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0084" y="3164795"/>
            <a:ext cx="3026683" cy="2969305"/>
          </a:xfrm>
          <a:prstGeom prst="roundRect">
            <a:avLst>
              <a:gd name="adj" fmla="val 293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683464" y="3164795"/>
            <a:ext cx="3026683" cy="2969305"/>
          </a:xfrm>
          <a:prstGeom prst="roundRect">
            <a:avLst>
              <a:gd name="adj" fmla="val 293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8072550" y="3160244"/>
            <a:ext cx="3026683" cy="2948378"/>
          </a:xfrm>
          <a:prstGeom prst="roundRect">
            <a:avLst>
              <a:gd name="adj" fmla="val 251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917066" y="4117666"/>
            <a:ext cx="1700602" cy="67710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단순하면서</a:t>
            </a:r>
            <a:endParaRPr lang="en-US" altLang="ko-KR" sz="2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깊은 네트워크</a:t>
            </a:r>
            <a:endParaRPr lang="ko-KR" alt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46504" y="4117666"/>
            <a:ext cx="1700602" cy="67710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잔차</a:t>
            </a:r>
            <a:r>
              <a:rPr lang="ko-KR" alt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연결로</a:t>
            </a:r>
            <a:endParaRPr lang="en-US" altLang="ko-KR" sz="2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깊이 한계 극복</a:t>
            </a:r>
            <a:endParaRPr lang="ko-KR" alt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735590" y="4117666"/>
            <a:ext cx="170060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효율성과</a:t>
            </a:r>
            <a:endParaRPr lang="en-US" altLang="ko-KR" sz="2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성능의 균형</a:t>
            </a:r>
            <a:endParaRPr lang="ko-KR" alt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17066" y="4757669"/>
            <a:ext cx="1700602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VGG</a:t>
            </a:r>
          </a:p>
          <a:p>
            <a:pPr algn="ctr"/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(2014)</a:t>
            </a:r>
            <a:endParaRPr lang="ko-KR" altLang="en-US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46504" y="4757669"/>
            <a:ext cx="1700602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altLang="ko-KR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ResNet</a:t>
            </a:r>
            <a:endParaRPr lang="en-US" altLang="ko-KR" dirty="0" smtClean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algn="ctr"/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(2015)</a:t>
            </a:r>
            <a:endParaRPr lang="ko-KR" altLang="en-US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735590" y="4757669"/>
            <a:ext cx="1700602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altLang="ko-KR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EfficientNet</a:t>
            </a:r>
            <a:endParaRPr lang="en-US" altLang="ko-KR" dirty="0" smtClean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algn="ctr"/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(2019)</a:t>
            </a:r>
            <a:endParaRPr lang="ko-KR" altLang="en-US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703174" y="3158552"/>
            <a:ext cx="2140503" cy="352056"/>
            <a:chOff x="1703174" y="3158552"/>
            <a:chExt cx="2140503" cy="352056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703174" y="3160244"/>
              <a:ext cx="2140502" cy="350364"/>
            </a:xfrm>
            <a:prstGeom prst="roundRect">
              <a:avLst>
                <a:gd name="adj" fmla="val 3641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703175" y="3158552"/>
              <a:ext cx="2140502" cy="122812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109406" y="3156859"/>
            <a:ext cx="2140503" cy="352056"/>
            <a:chOff x="5109406" y="3156859"/>
            <a:chExt cx="2140503" cy="35205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5109406" y="3158551"/>
              <a:ext cx="2140502" cy="350364"/>
            </a:xfrm>
            <a:prstGeom prst="roundRect">
              <a:avLst>
                <a:gd name="adj" fmla="val 3641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109407" y="3156859"/>
              <a:ext cx="2140502" cy="122812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515638" y="3164795"/>
            <a:ext cx="2140503" cy="352056"/>
            <a:chOff x="8515638" y="3164795"/>
            <a:chExt cx="2140503" cy="352056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8515638" y="3166487"/>
              <a:ext cx="2140502" cy="350364"/>
            </a:xfrm>
            <a:prstGeom prst="roundRect">
              <a:avLst>
                <a:gd name="adj" fmla="val 3641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8515639" y="3164795"/>
              <a:ext cx="2140502" cy="122812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008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EE94CD-B891-402A-870A-DD9FE7D231D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8EABB-94E7-7327-054F-9387FF8282CA}"/>
              </a:ext>
            </a:extLst>
          </p:cNvPr>
          <p:cNvSpPr txBox="1"/>
          <p:nvPr/>
        </p:nvSpPr>
        <p:spPr>
          <a:xfrm>
            <a:off x="485775" y="1041221"/>
            <a:ext cx="10731500" cy="1138773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목표</a:t>
            </a:r>
            <a:r>
              <a:rPr lang="en-US" altLang="ko-KR" sz="3200" dirty="0">
                <a:solidFill>
                  <a:prstClr val="black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2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데이터 크기와 증강이 모델 성능에 미치는 영향 분석 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950" y="774522"/>
            <a:ext cx="112141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E2CD4E-04A6-75B8-7334-06F10ED6EE9D}"/>
              </a:ext>
            </a:extLst>
          </p:cNvPr>
          <p:cNvSpPr txBox="1"/>
          <p:nvPr/>
        </p:nvSpPr>
        <p:spPr>
          <a:xfrm>
            <a:off x="485775" y="470746"/>
            <a:ext cx="1517650" cy="307777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Introduction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DB0E9F-CC8C-25BE-8E69-7473F91A4472}"/>
              </a:ext>
            </a:extLst>
          </p:cNvPr>
          <p:cNvSpPr txBox="1"/>
          <p:nvPr/>
        </p:nvSpPr>
        <p:spPr>
          <a:xfrm>
            <a:off x="485774" y="2179994"/>
            <a:ext cx="11217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데이터가 많아질 시 모델이 다양한 패턴과 특성을 학습할 기회가 증가해 일반화 성능이 향상됨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데이터 증강은 모델이 노이즈</a:t>
            </a:r>
            <a:r>
              <a:rPr lang="en-US" altLang="ko-KR" sz="1600" dirty="0">
                <a:solidFill>
                  <a:prstClr val="black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회전</a:t>
            </a:r>
            <a:r>
              <a:rPr lang="en-US" altLang="ko-KR" sz="1600" dirty="0">
                <a:solidFill>
                  <a:prstClr val="black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크기 변화</a:t>
            </a:r>
            <a:r>
              <a:rPr lang="en-US" altLang="ko-KR" sz="1600" dirty="0">
                <a:solidFill>
                  <a:prstClr val="black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밝기 변화 등 다양한 환경에서 일관된 성능을 발휘하도록 </a:t>
            </a:r>
            <a:r>
              <a:rPr lang="ko-KR" altLang="en-US" sz="1600" dirty="0" smtClean="0">
                <a:solidFill>
                  <a:prstClr val="black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도와줌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1E636D-FEA7-D1F5-24F0-6D42157400B5}"/>
              </a:ext>
            </a:extLst>
          </p:cNvPr>
          <p:cNvSpPr/>
          <p:nvPr/>
        </p:nvSpPr>
        <p:spPr>
          <a:xfrm>
            <a:off x="0" y="3061147"/>
            <a:ext cx="12192000" cy="29988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132513" y="3061147"/>
            <a:ext cx="0" cy="2998825"/>
          </a:xfrm>
          <a:prstGeom prst="line">
            <a:avLst/>
          </a:prstGeom>
          <a:ln w="19050">
            <a:solidFill>
              <a:srgbClr val="EDEDE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90333" y="3231673"/>
            <a:ext cx="3315334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CIFAR-10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데이터 사용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86333" y="3231673"/>
            <a:ext cx="3315334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여러가지 데이터 </a:t>
            </a:r>
            <a:r>
              <a:rPr lang="ko-KR" alt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증강법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사용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512" y="3743609"/>
            <a:ext cx="1958975" cy="197317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982" y="3877476"/>
            <a:ext cx="1338191" cy="170543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2900" y="3877476"/>
            <a:ext cx="1334855" cy="1707373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1605" y="3877476"/>
            <a:ext cx="1341413" cy="170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5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603FC-CE3B-D96B-F168-A4F4B5A7D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E9F67E6-C8F0-70F1-1AB6-EB483951EB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C23F75-F868-D3B0-E29D-9709EC30952C}"/>
              </a:ext>
            </a:extLst>
          </p:cNvPr>
          <p:cNvSpPr/>
          <p:nvPr/>
        </p:nvSpPr>
        <p:spPr>
          <a:xfrm>
            <a:off x="349250" y="400050"/>
            <a:ext cx="11493500" cy="60579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5BC1B-46BE-1E94-40E3-16D247CD0B5A}"/>
              </a:ext>
            </a:extLst>
          </p:cNvPr>
          <p:cNvSpPr txBox="1"/>
          <p:nvPr/>
        </p:nvSpPr>
        <p:spPr>
          <a:xfrm>
            <a:off x="730250" y="3105834"/>
            <a:ext cx="1073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본</a:t>
            </a:r>
            <a:r>
              <a:rPr lang="ko-KR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론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CBE4B34-A848-B84C-C3AE-CAD23970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8100" y="6431379"/>
            <a:ext cx="2743200" cy="365125"/>
          </a:xfrm>
        </p:spPr>
        <p:txBody>
          <a:bodyPr/>
          <a:lstStyle/>
          <a:p>
            <a:fld id="{32EE94CD-B891-402A-870A-DD9FE7D231DB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212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9F67E6-C8F0-70F1-1AB6-EB483951EB4B}"/>
              </a:ext>
            </a:extLst>
          </p:cNvPr>
          <p:cNvSpPr/>
          <p:nvPr/>
        </p:nvSpPr>
        <p:spPr>
          <a:xfrm>
            <a:off x="0" y="4544007"/>
            <a:ext cx="12192000" cy="23373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94CD-B891-402A-870A-DD9FE7D231DB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88950" y="774522"/>
            <a:ext cx="112141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E2CD4E-04A6-75B8-7334-06F10ED6EE9D}"/>
              </a:ext>
            </a:extLst>
          </p:cNvPr>
          <p:cNvSpPr txBox="1"/>
          <p:nvPr/>
        </p:nvSpPr>
        <p:spPr>
          <a:xfrm>
            <a:off x="485775" y="470746"/>
            <a:ext cx="1517650" cy="307777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Process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4512629"/>
            <a:ext cx="12192000" cy="27992"/>
          </a:xfrm>
          <a:prstGeom prst="line">
            <a:avLst/>
          </a:prstGeom>
          <a:ln w="793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갈매기형 수장 8"/>
          <p:cNvSpPr/>
          <p:nvPr/>
        </p:nvSpPr>
        <p:spPr>
          <a:xfrm>
            <a:off x="1347276" y="3964345"/>
            <a:ext cx="1622425" cy="1105677"/>
          </a:xfrm>
          <a:prstGeom prst="chevron">
            <a:avLst>
              <a:gd name="adj" fmla="val 38186"/>
            </a:avLst>
          </a:prstGeom>
          <a:solidFill>
            <a:schemeClr val="accent5">
              <a:lumMod val="60000"/>
              <a:lumOff val="40000"/>
            </a:schemeClr>
          </a:solidFill>
          <a:ln w="793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9135" y="5304598"/>
            <a:ext cx="1988580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Train 4000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75999" y="5304598"/>
            <a:ext cx="1988580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Train 4000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+</a:t>
            </a:r>
          </a:p>
          <a:p>
            <a:pPr algn="ct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CIFAR-10 50000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81954" y="5304598"/>
            <a:ext cx="1988580" cy="9233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Train 4000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장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+</a:t>
            </a:r>
          </a:p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CIFAR-10 50000 +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Augmentation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11684" y="5304598"/>
            <a:ext cx="2505591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Augmentation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다양성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과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</a:p>
          <a:p>
            <a:pPr algn="ct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epoch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조정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24" name="갈매기형 수장 23"/>
          <p:cNvSpPr/>
          <p:nvPr/>
        </p:nvSpPr>
        <p:spPr>
          <a:xfrm>
            <a:off x="3959077" y="3964345"/>
            <a:ext cx="1622425" cy="1105677"/>
          </a:xfrm>
          <a:prstGeom prst="chevron">
            <a:avLst>
              <a:gd name="adj" fmla="val 38186"/>
            </a:avLst>
          </a:prstGeom>
          <a:solidFill>
            <a:schemeClr val="accent5">
              <a:lumMod val="60000"/>
              <a:lumOff val="40000"/>
            </a:schemeClr>
          </a:solidFill>
          <a:ln w="793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6565032" y="3964345"/>
            <a:ext cx="1622425" cy="1105677"/>
          </a:xfrm>
          <a:prstGeom prst="chevron">
            <a:avLst>
              <a:gd name="adj" fmla="val 38186"/>
            </a:avLst>
          </a:prstGeom>
          <a:solidFill>
            <a:schemeClr val="accent5">
              <a:lumMod val="60000"/>
              <a:lumOff val="40000"/>
            </a:schemeClr>
          </a:solidFill>
          <a:ln w="793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9170987" y="3992337"/>
            <a:ext cx="1622425" cy="1105677"/>
          </a:xfrm>
          <a:prstGeom prst="chevron">
            <a:avLst>
              <a:gd name="adj" fmla="val 38186"/>
            </a:avLst>
          </a:prstGeom>
          <a:solidFill>
            <a:schemeClr val="accent5">
              <a:lumMod val="60000"/>
              <a:lumOff val="40000"/>
            </a:schemeClr>
          </a:solidFill>
          <a:ln w="793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19283" y="4343346"/>
            <a:ext cx="1988580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실험</a:t>
            </a: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1</a:t>
            </a:r>
            <a:endParaRPr lang="ko-KR" altLang="en-US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25238" y="4343346"/>
            <a:ext cx="1988580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실험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2</a:t>
            </a:r>
            <a:endParaRPr lang="ko-KR" altLang="en-US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31193" y="4343346"/>
            <a:ext cx="1988580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실험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3</a:t>
            </a:r>
            <a:endParaRPr lang="ko-KR" altLang="en-US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142994" y="4343346"/>
            <a:ext cx="1988580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실험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4</a:t>
            </a:r>
            <a:endParaRPr lang="ko-KR" altLang="en-US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cxnSp>
        <p:nvCxnSpPr>
          <p:cNvPr id="18" name="꺾인 연결선 17"/>
          <p:cNvCxnSpPr>
            <a:stCxn id="9" idx="0"/>
            <a:endCxn id="26" idx="0"/>
          </p:cNvCxnSpPr>
          <p:nvPr/>
        </p:nvCxnSpPr>
        <p:spPr>
          <a:xfrm rot="16200000" flipH="1">
            <a:off x="5845241" y="66486"/>
            <a:ext cx="27992" cy="7823711"/>
          </a:xfrm>
          <a:prstGeom prst="bentConnector3">
            <a:avLst>
              <a:gd name="adj1" fmla="val -2041655"/>
            </a:avLst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56724" y="2962677"/>
            <a:ext cx="4278552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목표 </a:t>
            </a: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1,2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달성 </a:t>
            </a: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+ 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성능 향상</a:t>
            </a:r>
            <a:endParaRPr lang="ko-KR" altLang="en-US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48EABB-94E7-7327-054F-9387FF8282CA}"/>
              </a:ext>
            </a:extLst>
          </p:cNvPr>
          <p:cNvSpPr txBox="1"/>
          <p:nvPr/>
        </p:nvSpPr>
        <p:spPr>
          <a:xfrm>
            <a:off x="485775" y="1041221"/>
            <a:ext cx="10731500" cy="1138773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ko-KR" altLang="en-US" sz="3200" dirty="0" smtClean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목표 학습과 성능 향상을 위한</a:t>
            </a:r>
            <a:endParaRPr lang="en-US" altLang="ko-KR" sz="3200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  <a:p>
            <a:r>
              <a:rPr lang="en-US" altLang="ko-KR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Process</a:t>
            </a:r>
            <a:endParaRPr lang="ko-KR" altLang="en-US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55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94CD-B891-402A-870A-DD9FE7D231D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8EABB-94E7-7327-054F-9387FF8282CA}"/>
              </a:ext>
            </a:extLst>
          </p:cNvPr>
          <p:cNvSpPr txBox="1"/>
          <p:nvPr/>
        </p:nvSpPr>
        <p:spPr>
          <a:xfrm>
            <a:off x="485775" y="1041221"/>
            <a:ext cx="10731500" cy="1138773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ko-KR" altLang="en-US" sz="3200" dirty="0" smtClean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단순하면서 깊은 </a:t>
            </a:r>
            <a:r>
              <a:rPr lang="ko-KR" altLang="en-US" sz="32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네트워크</a:t>
            </a:r>
          </a:p>
          <a:p>
            <a:r>
              <a:rPr lang="en-US" altLang="ko-KR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VGG19</a:t>
            </a:r>
            <a:endParaRPr lang="ko-KR" altLang="en-US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950" y="774522"/>
            <a:ext cx="112141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E2CD4E-04A6-75B8-7334-06F10ED6EE9D}"/>
              </a:ext>
            </a:extLst>
          </p:cNvPr>
          <p:cNvSpPr txBox="1"/>
          <p:nvPr/>
        </p:nvSpPr>
        <p:spPr>
          <a:xfrm>
            <a:off x="485775" y="470746"/>
            <a:ext cx="1517650" cy="307777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Model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002" y="2518548"/>
            <a:ext cx="5923019" cy="370782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003425" y="4246853"/>
            <a:ext cx="1700602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Image </a:t>
            </a: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  <a:sym typeface="Wingdings" panose="05000000000000000000" pitchFamily="2" charset="2"/>
              </a:rPr>
              <a:t></a:t>
            </a:r>
            <a:endParaRPr lang="ko-KR" altLang="en-US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B0E9F-CC8C-25BE-8E69-7473F91A4472}"/>
              </a:ext>
            </a:extLst>
          </p:cNvPr>
          <p:cNvSpPr txBox="1"/>
          <p:nvPr/>
        </p:nvSpPr>
        <p:spPr>
          <a:xfrm>
            <a:off x="485774" y="2179994"/>
            <a:ext cx="11217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prstClr val="black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일관된 구조로 구성된 매우 깊은 네트워크</a:t>
            </a:r>
            <a:endParaRPr lang="en-US" altLang="ko-KR" sz="1600" dirty="0">
              <a:solidFill>
                <a:prstClr val="black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61221" y="6217850"/>
            <a:ext cx="1840265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[</a:t>
            </a:r>
            <a:r>
              <a:rPr lang="ko-KR" altLang="en-US" sz="12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VGG19 </a:t>
            </a:r>
            <a:r>
              <a:rPr lang="ko-KR" altLang="en-US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구조</a:t>
            </a:r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]</a:t>
            </a:r>
            <a:endParaRPr lang="ko-KR" altLang="en-US" sz="12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" y="6596534"/>
            <a:ext cx="104584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err="1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Simonyan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Karen, and Andrew Zisserman. "Very deep convolutional networks for large-scale image recognition." </a:t>
            </a:r>
            <a:r>
              <a:rPr lang="en-US" altLang="ko-KR" sz="900" dirty="0" err="1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arXiv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preprint arXiv:1409.1556 (2014).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639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94CD-B891-402A-870A-DD9FE7D231D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8EABB-94E7-7327-054F-9387FF8282CA}"/>
              </a:ext>
            </a:extLst>
          </p:cNvPr>
          <p:cNvSpPr txBox="1"/>
          <p:nvPr/>
        </p:nvSpPr>
        <p:spPr>
          <a:xfrm>
            <a:off x="485775" y="1041221"/>
            <a:ext cx="10731500" cy="1138773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ko-KR" altLang="en-US" sz="3200" dirty="0" err="1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잔차</a:t>
            </a:r>
            <a:r>
              <a:rPr lang="ko-KR" altLang="en-US" sz="32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</a:t>
            </a:r>
            <a:r>
              <a:rPr lang="ko-KR" altLang="en-US" sz="3200" dirty="0" smtClean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연결로 깊이 </a:t>
            </a:r>
            <a:r>
              <a:rPr lang="ko-KR" altLang="en-US" sz="32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한계 극복</a:t>
            </a:r>
          </a:p>
          <a:p>
            <a:r>
              <a:rPr lang="en-US" altLang="ko-KR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ResNet18</a:t>
            </a:r>
            <a:endParaRPr lang="ko-KR" altLang="en-US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950" y="774522"/>
            <a:ext cx="112141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E2CD4E-04A6-75B8-7334-06F10ED6EE9D}"/>
              </a:ext>
            </a:extLst>
          </p:cNvPr>
          <p:cNvSpPr txBox="1"/>
          <p:nvPr/>
        </p:nvSpPr>
        <p:spPr>
          <a:xfrm>
            <a:off x="485775" y="470746"/>
            <a:ext cx="1517650" cy="307777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Model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grpSp>
        <p:nvGrpSpPr>
          <p:cNvPr id="190" name="그룹 189"/>
          <p:cNvGrpSpPr/>
          <p:nvPr/>
        </p:nvGrpSpPr>
        <p:grpSpPr>
          <a:xfrm>
            <a:off x="2155352" y="2604288"/>
            <a:ext cx="8551532" cy="4105065"/>
            <a:chOff x="1693039" y="2385956"/>
            <a:chExt cx="8551532" cy="4105065"/>
          </a:xfrm>
        </p:grpSpPr>
        <p:grpSp>
          <p:nvGrpSpPr>
            <p:cNvPr id="152" name="그룹 151"/>
            <p:cNvGrpSpPr/>
            <p:nvPr/>
          </p:nvGrpSpPr>
          <p:grpSpPr>
            <a:xfrm>
              <a:off x="6455738" y="3602745"/>
              <a:ext cx="2123171" cy="2888276"/>
              <a:chOff x="5920740" y="1859280"/>
              <a:chExt cx="934505" cy="1319733"/>
            </a:xfrm>
          </p:grpSpPr>
          <p:sp>
            <p:nvSpPr>
              <p:cNvPr id="153" name="직사각형 152"/>
              <p:cNvSpPr/>
              <p:nvPr/>
            </p:nvSpPr>
            <p:spPr>
              <a:xfrm>
                <a:off x="6205435" y="1859280"/>
                <a:ext cx="256325" cy="1059180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직사각형 153"/>
              <p:cNvSpPr/>
              <p:nvPr/>
            </p:nvSpPr>
            <p:spPr>
              <a:xfrm>
                <a:off x="5920740" y="2179994"/>
                <a:ext cx="934505" cy="9990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5801924" y="3602744"/>
              <a:ext cx="2123171" cy="2734553"/>
              <a:chOff x="5920740" y="1859280"/>
              <a:chExt cx="934505" cy="1249493"/>
            </a:xfrm>
          </p:grpSpPr>
          <p:sp>
            <p:nvSpPr>
              <p:cNvPr id="150" name="직사각형 149"/>
              <p:cNvSpPr/>
              <p:nvPr/>
            </p:nvSpPr>
            <p:spPr>
              <a:xfrm>
                <a:off x="6205435" y="1859280"/>
                <a:ext cx="256325" cy="1059180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>
                <a:off x="5920740" y="2179994"/>
                <a:ext cx="934505" cy="9287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6" name="그룹 145"/>
            <p:cNvGrpSpPr/>
            <p:nvPr/>
          </p:nvGrpSpPr>
          <p:grpSpPr>
            <a:xfrm>
              <a:off x="5189927" y="3353001"/>
              <a:ext cx="1967732" cy="3009512"/>
              <a:chOff x="5920740" y="1859280"/>
              <a:chExt cx="934505" cy="1284093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6205435" y="1859280"/>
                <a:ext cx="256325" cy="1059180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5920740" y="2179994"/>
                <a:ext cx="934505" cy="9633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3" name="그룹 142"/>
            <p:cNvGrpSpPr/>
            <p:nvPr/>
          </p:nvGrpSpPr>
          <p:grpSpPr>
            <a:xfrm>
              <a:off x="4567233" y="3353002"/>
              <a:ext cx="1967732" cy="3056832"/>
              <a:chOff x="5920740" y="1859280"/>
              <a:chExt cx="934505" cy="1261950"/>
            </a:xfrm>
          </p:grpSpPr>
          <p:sp>
            <p:nvSpPr>
              <p:cNvPr id="144" name="직사각형 143"/>
              <p:cNvSpPr/>
              <p:nvPr/>
            </p:nvSpPr>
            <p:spPr>
              <a:xfrm>
                <a:off x="6205435" y="1859280"/>
                <a:ext cx="256325" cy="1059180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>
                <a:off x="5920740" y="2179994"/>
                <a:ext cx="934505" cy="9412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>
              <a:off x="4123387" y="3125631"/>
              <a:ext cx="1643716" cy="3140922"/>
              <a:chOff x="5920740" y="1859280"/>
              <a:chExt cx="934505" cy="1205319"/>
            </a:xfrm>
          </p:grpSpPr>
          <p:sp>
            <p:nvSpPr>
              <p:cNvPr id="141" name="직사각형 140"/>
              <p:cNvSpPr/>
              <p:nvPr/>
            </p:nvSpPr>
            <p:spPr>
              <a:xfrm>
                <a:off x="6205435" y="1859280"/>
                <a:ext cx="256325" cy="1059180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5920740" y="2179994"/>
                <a:ext cx="934505" cy="8846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>
              <a:off x="3587418" y="3125630"/>
              <a:ext cx="1643716" cy="3262009"/>
              <a:chOff x="5920740" y="1859280"/>
              <a:chExt cx="934505" cy="1251786"/>
            </a:xfrm>
          </p:grpSpPr>
          <p:sp>
            <p:nvSpPr>
              <p:cNvPr id="132" name="직사각형 131"/>
              <p:cNvSpPr/>
              <p:nvPr/>
            </p:nvSpPr>
            <p:spPr>
              <a:xfrm>
                <a:off x="6205435" y="1859280"/>
                <a:ext cx="256325" cy="1059180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5920740" y="2179994"/>
                <a:ext cx="934505" cy="9310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3327095" y="2732982"/>
              <a:ext cx="1212735" cy="3654658"/>
              <a:chOff x="5920740" y="1859280"/>
              <a:chExt cx="934505" cy="1296510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6205435" y="1859280"/>
                <a:ext cx="256325" cy="1059180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5920740" y="2179994"/>
                <a:ext cx="934505" cy="9757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" name="그룹 117"/>
            <p:cNvGrpSpPr/>
            <p:nvPr/>
          </p:nvGrpSpPr>
          <p:grpSpPr>
            <a:xfrm>
              <a:off x="2984458" y="2732980"/>
              <a:ext cx="1127760" cy="2667687"/>
              <a:chOff x="5920740" y="1859280"/>
              <a:chExt cx="934505" cy="1379894"/>
            </a:xfrm>
          </p:grpSpPr>
          <p:sp>
            <p:nvSpPr>
              <p:cNvPr id="116" name="직사각형 115"/>
              <p:cNvSpPr/>
              <p:nvPr/>
            </p:nvSpPr>
            <p:spPr>
              <a:xfrm>
                <a:off x="6205435" y="1859280"/>
                <a:ext cx="256325" cy="1059180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5920740" y="2179994"/>
                <a:ext cx="934505" cy="10591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7637" y="3032516"/>
              <a:ext cx="7553530" cy="2625667"/>
            </a:xfrm>
            <a:prstGeom prst="rect">
              <a:avLst/>
            </a:prstGeom>
          </p:spPr>
        </p:pic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7DB0E9F-CC8C-25BE-8E69-7473F91A4472}"/>
                </a:ext>
              </a:extLst>
            </p:cNvPr>
            <p:cNvSpPr txBox="1"/>
            <p:nvPr/>
          </p:nvSpPr>
          <p:spPr>
            <a:xfrm>
              <a:off x="2510442" y="5685495"/>
              <a:ext cx="10902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 smtClean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3x3 </a:t>
              </a:r>
              <a:r>
                <a:rPr lang="en-US" altLang="ko-KR" sz="1200" dirty="0" err="1" smtClean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conv</a:t>
              </a:r>
              <a:r>
                <a:rPr lang="en-US" altLang="ko-KR" sz="1200" dirty="0" smtClean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, 64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7DB0E9F-CC8C-25BE-8E69-7473F91A4472}"/>
                </a:ext>
              </a:extLst>
            </p:cNvPr>
            <p:cNvSpPr txBox="1"/>
            <p:nvPr/>
          </p:nvSpPr>
          <p:spPr>
            <a:xfrm>
              <a:off x="3514810" y="5256341"/>
              <a:ext cx="1271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 smtClean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3x3 </a:t>
              </a:r>
              <a:r>
                <a:rPr lang="en-US" altLang="ko-KR" sz="1200" dirty="0" err="1" smtClean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conv</a:t>
              </a:r>
              <a:r>
                <a:rPr lang="en-US" altLang="ko-KR" sz="1200" dirty="0" smtClean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, 128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C7DB0E9F-CC8C-25BE-8E69-7473F91A4472}"/>
                </a:ext>
              </a:extLst>
            </p:cNvPr>
            <p:cNvSpPr txBox="1"/>
            <p:nvPr/>
          </p:nvSpPr>
          <p:spPr>
            <a:xfrm>
              <a:off x="4807993" y="5007834"/>
              <a:ext cx="1271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 smtClean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3x3 </a:t>
              </a:r>
              <a:r>
                <a:rPr lang="en-US" altLang="ko-KR" sz="1200" dirty="0" err="1" smtClean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conv</a:t>
              </a:r>
              <a:r>
                <a:rPr lang="en-US" altLang="ko-KR" sz="1200" dirty="0" smtClean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, 256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C7DB0E9F-CC8C-25BE-8E69-7473F91A4472}"/>
                </a:ext>
              </a:extLst>
            </p:cNvPr>
            <p:cNvSpPr txBox="1"/>
            <p:nvPr/>
          </p:nvSpPr>
          <p:spPr>
            <a:xfrm>
              <a:off x="6148397" y="4639749"/>
              <a:ext cx="1271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 smtClean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3x3 </a:t>
              </a:r>
              <a:r>
                <a:rPr lang="en-US" altLang="ko-KR" sz="1200" dirty="0" err="1" smtClean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conv</a:t>
              </a:r>
              <a:r>
                <a:rPr lang="en-US" altLang="ko-KR" sz="1200" dirty="0" smtClean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, 512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7DB0E9F-CC8C-25BE-8E69-7473F91A4472}"/>
                </a:ext>
              </a:extLst>
            </p:cNvPr>
            <p:cNvSpPr txBox="1"/>
            <p:nvPr/>
          </p:nvSpPr>
          <p:spPr>
            <a:xfrm>
              <a:off x="1693039" y="5621036"/>
              <a:ext cx="1271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Max</a:t>
              </a:r>
            </a:p>
            <a:p>
              <a:pPr algn="ctr"/>
              <a:r>
                <a:rPr lang="en-US" altLang="ko-KR" sz="1200" dirty="0" smtClean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pool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C7DB0E9F-CC8C-25BE-8E69-7473F91A4472}"/>
                </a:ext>
              </a:extLst>
            </p:cNvPr>
            <p:cNvSpPr txBox="1"/>
            <p:nvPr/>
          </p:nvSpPr>
          <p:spPr>
            <a:xfrm>
              <a:off x="7065233" y="4566292"/>
              <a:ext cx="1271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 smtClean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Avg</a:t>
              </a:r>
              <a:endParaRPr lang="en-US" altLang="ko-KR" sz="12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  <a:p>
              <a:pPr algn="ctr"/>
              <a:r>
                <a:rPr lang="en-US" altLang="ko-KR" sz="1200" dirty="0" smtClean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pool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C7DB0E9F-CC8C-25BE-8E69-7473F91A4472}"/>
                </a:ext>
              </a:extLst>
            </p:cNvPr>
            <p:cNvSpPr txBox="1"/>
            <p:nvPr/>
          </p:nvSpPr>
          <p:spPr>
            <a:xfrm>
              <a:off x="7905872" y="4418526"/>
              <a:ext cx="1271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Fully connected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7DB0E9F-CC8C-25BE-8E69-7473F91A4472}"/>
                </a:ext>
              </a:extLst>
            </p:cNvPr>
            <p:cNvSpPr txBox="1"/>
            <p:nvPr/>
          </p:nvSpPr>
          <p:spPr>
            <a:xfrm>
              <a:off x="8973148" y="4427792"/>
              <a:ext cx="1271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 smtClean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Softmax</a:t>
              </a:r>
              <a:endParaRPr lang="en-US" altLang="ko-KR" sz="12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C7DB0E9F-CC8C-25BE-8E69-7473F91A4472}"/>
                </a:ext>
              </a:extLst>
            </p:cNvPr>
            <p:cNvSpPr txBox="1"/>
            <p:nvPr/>
          </p:nvSpPr>
          <p:spPr>
            <a:xfrm>
              <a:off x="4806231" y="2385956"/>
              <a:ext cx="1271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Skip connection</a:t>
              </a:r>
            </a:p>
          </p:txBody>
        </p:sp>
        <p:cxnSp>
          <p:nvCxnSpPr>
            <p:cNvPr id="165" name="꺾인 연결선 164"/>
            <p:cNvCxnSpPr>
              <a:stCxn id="116" idx="0"/>
              <a:endCxn id="163" idx="1"/>
            </p:cNvCxnSpPr>
            <p:nvPr/>
          </p:nvCxnSpPr>
          <p:spPr>
            <a:xfrm rot="5400000" flipH="1" flipV="1">
              <a:off x="4040201" y="1966950"/>
              <a:ext cx="208524" cy="1323536"/>
            </a:xfrm>
            <a:prstGeom prst="bentConnector2">
              <a:avLst/>
            </a:prstGeom>
            <a:ln>
              <a:solidFill>
                <a:schemeClr val="accent4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꺾인 연결선 165"/>
            <p:cNvCxnSpPr>
              <a:stCxn id="120" idx="0"/>
              <a:endCxn id="163" idx="1"/>
            </p:cNvCxnSpPr>
            <p:nvPr/>
          </p:nvCxnSpPr>
          <p:spPr>
            <a:xfrm rot="5400000" flipH="1" flipV="1">
              <a:off x="4230290" y="2157040"/>
              <a:ext cx="208525" cy="943358"/>
            </a:xfrm>
            <a:prstGeom prst="bentConnector2">
              <a:avLst/>
            </a:prstGeom>
            <a:ln>
              <a:solidFill>
                <a:schemeClr val="accent4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꺾인 연결선 168"/>
            <p:cNvCxnSpPr>
              <a:endCxn id="163" idx="1"/>
            </p:cNvCxnSpPr>
            <p:nvPr/>
          </p:nvCxnSpPr>
          <p:spPr>
            <a:xfrm rot="5400000" flipH="1" flipV="1">
              <a:off x="4264700" y="2573359"/>
              <a:ext cx="590433" cy="492629"/>
            </a:xfrm>
            <a:prstGeom prst="bentConnector2">
              <a:avLst/>
            </a:prstGeom>
            <a:ln>
              <a:solidFill>
                <a:schemeClr val="accent4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꺾인 연결선 171"/>
            <p:cNvCxnSpPr>
              <a:endCxn id="163" idx="1"/>
            </p:cNvCxnSpPr>
            <p:nvPr/>
          </p:nvCxnSpPr>
          <p:spPr>
            <a:xfrm rot="5400000" flipH="1" flipV="1">
              <a:off x="4414198" y="2733598"/>
              <a:ext cx="601175" cy="182892"/>
            </a:xfrm>
            <a:prstGeom prst="bentConnector2">
              <a:avLst/>
            </a:prstGeom>
            <a:ln>
              <a:solidFill>
                <a:schemeClr val="accent4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꺾인 연결선 175"/>
            <p:cNvCxnSpPr>
              <a:endCxn id="163" idx="2"/>
            </p:cNvCxnSpPr>
            <p:nvPr/>
          </p:nvCxnSpPr>
          <p:spPr>
            <a:xfrm rot="16200000" flipV="1">
              <a:off x="5091226" y="3013672"/>
              <a:ext cx="703198" cy="176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꺾인 연결선 178"/>
            <p:cNvCxnSpPr>
              <a:endCxn id="163" idx="2"/>
            </p:cNvCxnSpPr>
            <p:nvPr/>
          </p:nvCxnSpPr>
          <p:spPr>
            <a:xfrm rot="16200000" flipV="1">
              <a:off x="5417374" y="2687525"/>
              <a:ext cx="703197" cy="654057"/>
            </a:xfrm>
            <a:prstGeom prst="bentConnector3">
              <a:avLst>
                <a:gd name="adj1" fmla="val 47373"/>
              </a:avLst>
            </a:prstGeom>
            <a:ln>
              <a:solidFill>
                <a:schemeClr val="accent4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꺾인 연결선 181"/>
            <p:cNvCxnSpPr>
              <a:endCxn id="163" idx="3"/>
            </p:cNvCxnSpPr>
            <p:nvPr/>
          </p:nvCxnSpPr>
          <p:spPr>
            <a:xfrm rot="16200000" flipV="1">
              <a:off x="5869818" y="2732293"/>
              <a:ext cx="1077945" cy="662272"/>
            </a:xfrm>
            <a:prstGeom prst="bentConnector2">
              <a:avLst/>
            </a:prstGeom>
            <a:ln>
              <a:solidFill>
                <a:schemeClr val="accent4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꺾인 연결선 184"/>
            <p:cNvCxnSpPr>
              <a:endCxn id="163" idx="3"/>
            </p:cNvCxnSpPr>
            <p:nvPr/>
          </p:nvCxnSpPr>
          <p:spPr>
            <a:xfrm rot="10800000">
              <a:off x="6077654" y="2524457"/>
              <a:ext cx="1316086" cy="1073859"/>
            </a:xfrm>
            <a:prstGeom prst="bentConnector3">
              <a:avLst>
                <a:gd name="adj1" fmla="val 2233"/>
              </a:avLst>
            </a:prstGeom>
            <a:ln>
              <a:solidFill>
                <a:schemeClr val="accent4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TextBox 191"/>
          <p:cNvSpPr txBox="1"/>
          <p:nvPr/>
        </p:nvSpPr>
        <p:spPr>
          <a:xfrm>
            <a:off x="1275884" y="4483177"/>
            <a:ext cx="1700602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Image </a:t>
            </a: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  <a:sym typeface="Wingdings" panose="05000000000000000000" pitchFamily="2" charset="2"/>
              </a:rPr>
              <a:t></a:t>
            </a:r>
            <a:endParaRPr lang="ko-KR" altLang="en-US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C7DB0E9F-CC8C-25BE-8E69-7473F91A4472}"/>
              </a:ext>
            </a:extLst>
          </p:cNvPr>
          <p:cNvSpPr txBox="1"/>
          <p:nvPr/>
        </p:nvSpPr>
        <p:spPr>
          <a:xfrm>
            <a:off x="485774" y="2179994"/>
            <a:ext cx="11217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>
                <a:solidFill>
                  <a:prstClr val="black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잔차</a:t>
            </a:r>
            <a:r>
              <a:rPr lang="ko-KR" altLang="en-US" sz="1600" dirty="0">
                <a:solidFill>
                  <a:prstClr val="black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연결로 깊은 신경망의 성능 열화 문제 완화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12380" y="6266014"/>
            <a:ext cx="1840265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[ResNet18 </a:t>
            </a:r>
            <a:r>
              <a:rPr lang="ko-KR" altLang="en-US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구조</a:t>
            </a:r>
            <a:r>
              <a:rPr lang="en-US" altLang="ko-KR" sz="1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]</a:t>
            </a:r>
            <a:endParaRPr lang="ko-KR" altLang="en-US" sz="12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5725" y="6596534"/>
            <a:ext cx="104584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He, </a:t>
            </a:r>
            <a:r>
              <a:rPr lang="en-US" altLang="ko-KR" sz="900" dirty="0" err="1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Kaiming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et al. "Deep residual learning for image recognition." Proceedings of the IEEE conference on computer vision and pattern recognition. 2016.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971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1566</ep:Words>
  <ep:PresentationFormat>와이드스크린</ep:PresentationFormat>
  <ep:Paragraphs>373</ep:Paragraphs>
  <ep:Slides>30</ep:Slides>
  <ep:Notes>27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ep:HeadingPairs>
  <ep:TitlesOfParts>
    <vt:vector size="31" baseType="lpstr">
      <vt:lpstr>Office 테마</vt:lpstr>
      <vt:lpstr>PowerPoint 프레젠테이션</vt:lpstr>
      <vt:lpstr>슬라이드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2024-10-28T16:07:24.000</dcterms:created>
  <dc:creator>pje006@paran.com</dc:creator>
  <cp:lastModifiedBy>jongcheol</cp:lastModifiedBy>
  <dcterms:modified xsi:type="dcterms:W3CDTF">2024-11-25T11:01:53.046</dcterms:modified>
  <cp:revision>109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