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81" r:id="rId8"/>
    <p:sldId id="287" r:id="rId9"/>
    <p:sldId id="260" r:id="rId10"/>
    <p:sldId id="261" r:id="rId11"/>
    <p:sldId id="282" r:id="rId12"/>
    <p:sldId id="288" r:id="rId13"/>
    <p:sldId id="262" r:id="rId14"/>
    <p:sldId id="264" r:id="rId15"/>
    <p:sldId id="294" r:id="rId16"/>
    <p:sldId id="283" r:id="rId17"/>
    <p:sldId id="265" r:id="rId18"/>
    <p:sldId id="289" r:id="rId19"/>
    <p:sldId id="266" r:id="rId20"/>
    <p:sldId id="268" r:id="rId21"/>
    <p:sldId id="267" r:id="rId22"/>
    <p:sldId id="291" r:id="rId23"/>
    <p:sldId id="286" r:id="rId24"/>
    <p:sldId id="269" r:id="rId25"/>
    <p:sldId id="270" r:id="rId26"/>
    <p:sldId id="271" r:id="rId27"/>
    <p:sldId id="292" r:id="rId28"/>
    <p:sldId id="29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 showGuides="1">
      <p:cViewPr varScale="1">
        <p:scale>
          <a:sx n="100" d="100"/>
          <a:sy n="100" d="100"/>
        </p:scale>
        <p:origin x="0" y="0"/>
      </p:cViewPr>
      <p:guideLst>
        <p:guide orient="horz" pos="2922"/>
        <p:guide pos="76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2024-12-07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75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0137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41749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86962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79172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566902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98425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854097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1968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jpeg"  /><Relationship Id="rId3" Type="http://schemas.openxmlformats.org/officeDocument/2006/relationships/image" Target="../media/image2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Relationship Id="rId5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43c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768984" y="1156758"/>
            <a:ext cx="6816515" cy="1929765"/>
          </a:xfrm>
        </p:spPr>
        <p:txBody>
          <a:bodyPr/>
          <a:p>
            <a:pPr lvl="0" algn="l">
              <a:defRPr/>
            </a:pPr>
            <a:r>
              <a:rPr lang="en-US" altLang="ko-KR" b="1">
                <a:solidFill>
                  <a:schemeClr val="lt1"/>
                </a:solidFill>
                <a:latin typeface="Segoe UI"/>
                <a:cs typeface="Segoe UI"/>
              </a:rPr>
              <a:t>LLM: The Art of </a:t>
            </a:r>
            <a:br>
              <a:rPr lang="en-US" altLang="ko-KR" b="1">
                <a:solidFill>
                  <a:schemeClr val="lt1"/>
                </a:solidFill>
                <a:cs typeface="Segoe UI"/>
              </a:rPr>
            </a:br>
            <a:r>
              <a:rPr lang="en-US" altLang="ko-KR" b="1">
                <a:solidFill>
                  <a:schemeClr val="lt1"/>
                </a:solidFill>
                <a:latin typeface="Segoe UI"/>
                <a:cs typeface="Segoe UI"/>
              </a:rPr>
              <a:t>Language Understanding</a:t>
            </a:r>
            <a:endParaRPr lang="en-US" altLang="ko-KR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8984" y="2995919"/>
            <a:ext cx="2154555" cy="433081"/>
          </a:xfrm>
        </p:spPr>
        <p:txBody>
          <a:bodyPr>
            <a:normAutofit fontScale="85000" lnSpcReduction="20000"/>
          </a:bodyPr>
          <a:p>
            <a:pPr lvl="0">
              <a:defRPr/>
            </a:pPr>
            <a:r>
              <a:rPr lang="en-US" altLang="ko-KR" sz="3000" b="1">
                <a:solidFill>
                  <a:schemeClr val="lt1"/>
                </a:solidFill>
                <a:latin typeface="Segoe UI"/>
                <a:cs typeface="Segoe UI"/>
              </a:rPr>
              <a:t>GPT vs BERT</a:t>
            </a:r>
            <a:endParaRPr lang="en-US" altLang="ko-KR" sz="3000" b="1">
              <a:solidFill>
                <a:schemeClr val="lt1"/>
              </a:solidFill>
              <a:latin typeface="Segoe UI"/>
              <a:cs typeface="Segoe UI"/>
            </a:endParaRPr>
          </a:p>
        </p:txBody>
      </p:sp>
      <p:cxnSp>
        <p:nvCxnSpPr>
          <p:cNvPr id="6" name="선 5"/>
          <p:cNvCxnSpPr/>
          <p:nvPr/>
        </p:nvCxnSpPr>
        <p:spPr>
          <a:xfrm>
            <a:off x="879475" y="1194858"/>
            <a:ext cx="1853962" cy="0"/>
          </a:xfrm>
          <a:prstGeom prst="line">
            <a:avLst/>
          </a:prstGeom>
          <a:ln w="28575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/>
        </p:nvSpPr>
        <p:spPr>
          <a:xfrm>
            <a:off x="768984" y="6126468"/>
            <a:ext cx="4104006" cy="310526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700" b="1" i="0" u="none" strike="noStrike" kern="1200" cap="none" spc="0" normalizeH="0" baseline="0" mc:Ignorable="hp" hp:hslEmbossed="0">
                <a:solidFill>
                  <a:schemeClr val="lt1"/>
                </a:solidFill>
                <a:latin typeface="Segoe UI"/>
                <a:cs typeface="Segoe UI"/>
              </a:rPr>
              <a:t>© 2024 Jongchul Lee, Department of Statistics, Pusan National University. All rights reserved.</a:t>
            </a:r>
            <a:endParaRPr xmlns:mc="http://schemas.openxmlformats.org/markup-compatibility/2006" xmlns:hp="http://schemas.haansoft.com/office/presentation/8.0" kumimoji="0" lang="en-US" altLang="ko-KR" sz="700" b="1" i="0" u="none" strike="noStrike" kern="1200" cap="none" spc="0" normalizeH="0" baseline="0" mc:Ignorable="hp" hp:hslEmbossed="0">
              <a:solidFill>
                <a:schemeClr val="lt1"/>
              </a:solidFill>
              <a:latin typeface="Segoe UI"/>
              <a:cs typeface="Segoe UI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700" b="1" i="0" u="none" strike="noStrike" kern="1200" cap="none" spc="0" normalizeH="0" baseline="0" mc:Ignorable="hp" hp:hslEmbossed="0">
                <a:solidFill>
                  <a:schemeClr val="lt1"/>
                </a:solidFill>
                <a:latin typeface="Segoe UI"/>
                <a:cs typeface="Segoe UI"/>
              </a:rPr>
              <a:t>Unauthorized reproduction, distribution, or use of this material is prohibited.</a:t>
            </a:r>
            <a:endParaRPr xmlns:mc="http://schemas.openxmlformats.org/markup-compatibility/2006" xmlns:hp="http://schemas.haansoft.com/office/presentation/8.0" kumimoji="0" lang="en-US" altLang="ko-KR" sz="700" b="1" i="0" u="none" strike="noStrike" kern="1200" cap="none" spc="0" normalizeH="0" baseline="0" mc:Ignorable="hp" hp:hslEmbossed="0">
              <a:solidFill>
                <a:schemeClr val="lt1"/>
              </a:solidFill>
              <a:latin typeface="Segoe UI"/>
              <a:cs typeface="Segoe UI"/>
            </a:endParaRPr>
          </a:p>
        </p:txBody>
      </p:sp>
      <p:sp>
        <p:nvSpPr>
          <p:cNvPr id="8" name="부제목 2"/>
          <p:cNvSpPr>
            <a:spLocks noGrp="1"/>
          </p:cNvSpPr>
          <p:nvPr/>
        </p:nvSpPr>
        <p:spPr>
          <a:xfrm>
            <a:off x="9519285" y="6126468"/>
            <a:ext cx="1947546" cy="333704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chemeClr val="lt1"/>
                </a:solidFill>
                <a:latin typeface="Segoe UI"/>
                <a:cs typeface="Segoe UI"/>
              </a:rPr>
              <a:t>202482123 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chemeClr val="lt1"/>
                </a:solidFill>
                <a:latin typeface="Segoe UI"/>
                <a:cs typeface="Segoe UI"/>
              </a:rPr>
              <a:t>이종철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91551218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19050">
            <a:solidFill>
              <a:srgbClr val="203a7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atin typeface="Segoe UI"/>
                <a:cs typeface="Segoe UI"/>
              </a:rPr>
              <a:t>The rise of GPT</a:t>
            </a:r>
            <a:endParaRPr lang="en-US" altLang="ko-KR" sz="3900" b="1">
              <a:latin typeface="Segoe UI"/>
              <a:cs typeface="Segoe UI"/>
            </a:endParaRPr>
          </a:p>
        </p:txBody>
      </p:sp>
      <p:sp>
        <p:nvSpPr>
          <p:cNvPr id="10" name="가로 글상자 14"/>
          <p:cNvSpPr txBox="1"/>
          <p:nvPr/>
        </p:nvSpPr>
        <p:spPr>
          <a:xfrm>
            <a:off x="397451" y="914407"/>
            <a:ext cx="6418639" cy="9982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000" b="1"/>
              <a:t>Improving Language Understanding by </a:t>
            </a:r>
            <a:endParaRPr lang="en-US" altLang="ko-KR" sz="3000" b="1"/>
          </a:p>
          <a:p>
            <a:pPr lvl="0">
              <a:defRPr/>
            </a:pPr>
            <a:r>
              <a:rPr lang="en-US" altLang="ko-KR" sz="3000" b="1"/>
              <a:t>Generative Pre-training (OpenAI, 2018)</a:t>
            </a:r>
            <a:endParaRPr lang="en-US" altLang="ko-KR" sz="3000" b="1"/>
          </a:p>
        </p:txBody>
      </p:sp>
      <p:cxnSp>
        <p:nvCxnSpPr>
          <p:cNvPr id="11" name="선 15"/>
          <p:cNvCxnSpPr/>
          <p:nvPr/>
        </p:nvCxnSpPr>
        <p:spPr>
          <a:xfrm rot="16200000" flipH="1" flipV="1">
            <a:off x="-48602" y="1426939"/>
            <a:ext cx="756094" cy="1"/>
          </a:xfrm>
          <a:prstGeom prst="line">
            <a:avLst/>
          </a:prstGeom>
          <a:ln w="28575">
            <a:solidFill>
              <a:srgbClr val="203a7b"/>
            </a:solidFill>
          </a:ln>
          <a:effectLst>
            <a:outerShdw blurRad="139700" dist="76200" dir="10800000" sx="41000" sy="4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"/>
          <p:cNvGrpSpPr/>
          <p:nvPr/>
        </p:nvGrpSpPr>
        <p:grpSpPr>
          <a:xfrm rot="0">
            <a:off x="869960" y="2043047"/>
            <a:ext cx="10452080" cy="4382058"/>
            <a:chOff x="617716" y="2043047"/>
            <a:chExt cx="10625262" cy="4485968"/>
          </a:xfrm>
        </p:grpSpPr>
        <p:grpSp>
          <p:nvGrpSpPr>
            <p:cNvPr id="16" name=""/>
            <p:cNvGrpSpPr>
              <a:grpSpLocks noChangeAspect="1"/>
            </p:cNvGrpSpPr>
            <p:nvPr/>
          </p:nvGrpSpPr>
          <p:grpSpPr>
            <a:xfrm rot="0">
              <a:off x="617716" y="2043047"/>
              <a:ext cx="3071473" cy="4485968"/>
              <a:chOff x="987536" y="2127219"/>
              <a:chExt cx="2895621" cy="4229130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987536" y="2127219"/>
                <a:ext cx="2895621" cy="4229130"/>
              </a:xfrm>
              <a:prstGeom prst="rect">
                <a:avLst/>
              </a:prstGeom>
            </p:spPr>
          </p:pic>
          <p:sp>
            <p:nvSpPr>
              <p:cNvPr id="14" name="L 도형 13"/>
              <p:cNvSpPr/>
              <p:nvPr/>
            </p:nvSpPr>
            <p:spPr>
              <a:xfrm>
                <a:off x="1126081" y="3609396"/>
                <a:ext cx="2257434" cy="2431761"/>
              </a:xfrm>
              <a:prstGeom prst="corner">
                <a:avLst>
                  <a:gd name="adj1" fmla="val 27028"/>
                  <a:gd name="adj2" fmla="val 60949"/>
                </a:avLst>
              </a:prstGeom>
              <a:pattFill prst="wdUpDiag">
                <a:fgClr>
                  <a:srgbClr val="0d0d0d">
                    <a:alpha val="45000"/>
                  </a:srgbClr>
                </a:fgClr>
                <a:bgClr>
                  <a:srgbClr val="203a7b"/>
                </a:bgClr>
              </a:pattFill>
              <a:ln w="12700" cap="rnd">
                <a:solidFill>
                  <a:srgbClr val="000000"/>
                </a:solidFill>
              </a:ln>
              <a:scene3d>
                <a:camera prst="orthographicFront" fov="0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/>
              </a:p>
            </p:txBody>
          </p:sp>
        </p:grpSp>
        <p:sp>
          <p:nvSpPr>
            <p:cNvPr id="18" name="오른쪽 화살표 17"/>
            <p:cNvSpPr/>
            <p:nvPr/>
          </p:nvSpPr>
          <p:spPr>
            <a:xfrm>
              <a:off x="4170862" y="4098507"/>
              <a:ext cx="648890" cy="37504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203a7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grpSp>
          <p:nvGrpSpPr>
            <p:cNvPr id="24" name=""/>
            <p:cNvGrpSpPr>
              <a:grpSpLocks noChangeAspect="1"/>
            </p:cNvGrpSpPr>
            <p:nvPr/>
          </p:nvGrpSpPr>
          <p:grpSpPr>
            <a:xfrm rot="0">
              <a:off x="6704198" y="2228954"/>
              <a:ext cx="2569267" cy="4114154"/>
              <a:chOff x="6989948" y="2555283"/>
              <a:chExt cx="2344131" cy="3753645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6989948" y="2555283"/>
                <a:ext cx="2020091" cy="3753645"/>
              </a:xfrm>
              <a:prstGeom prst="rect">
                <a:avLst/>
              </a:prstGeom>
            </p:spPr>
          </p:pic>
          <p:cxnSp>
            <p:nvCxnSpPr>
              <p:cNvPr id="19" name="화살표 18"/>
              <p:cNvCxnSpPr/>
              <p:nvPr/>
            </p:nvCxnSpPr>
            <p:spPr>
              <a:xfrm>
                <a:off x="7152410" y="2804578"/>
                <a:ext cx="324040" cy="0"/>
              </a:xfrm>
              <a:prstGeom prst="straightConnector1">
                <a:avLst/>
              </a:prstGeom>
              <a:ln w="28575">
                <a:solidFill>
                  <a:srgbClr val="0d0d0d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직사각형 19"/>
              <p:cNvSpPr/>
              <p:nvPr/>
            </p:nvSpPr>
            <p:spPr>
              <a:xfrm>
                <a:off x="7753258" y="5160260"/>
                <a:ext cx="955985" cy="33661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/>
              </a:p>
            </p:txBody>
          </p:sp>
          <p:cxnSp>
            <p:nvCxnSpPr>
              <p:cNvPr id="21" name="화살표 20"/>
              <p:cNvCxnSpPr/>
              <p:nvPr/>
            </p:nvCxnSpPr>
            <p:spPr>
              <a:xfrm rot="10800000">
                <a:off x="9010040" y="2804577"/>
                <a:ext cx="324040" cy="0"/>
              </a:xfrm>
              <a:prstGeom prst="straightConnector1">
                <a:avLst/>
              </a:prstGeom>
              <a:ln w="28575">
                <a:solidFill>
                  <a:srgbClr val="0d0d0d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가로 글상자 21"/>
            <p:cNvSpPr txBox="1"/>
            <p:nvPr/>
          </p:nvSpPr>
          <p:spPr>
            <a:xfrm>
              <a:off x="5041091" y="2152731"/>
              <a:ext cx="1841171" cy="71238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2000" i="1"/>
                <a:t>Linear Layer for Pre-training</a:t>
              </a:r>
              <a:endParaRPr lang="en-US" altLang="ko-KR" sz="2000" i="1"/>
            </a:p>
          </p:txBody>
        </p:sp>
        <p:sp>
          <p:nvSpPr>
            <p:cNvPr id="25" name="가로 글상자 24"/>
            <p:cNvSpPr txBox="1"/>
            <p:nvPr/>
          </p:nvSpPr>
          <p:spPr>
            <a:xfrm>
              <a:off x="9401808" y="2228953"/>
              <a:ext cx="1841171" cy="71416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2000" i="1"/>
                <a:t>Linear Layer for Fine-tuning</a:t>
              </a:r>
              <a:endParaRPr lang="en-US" altLang="ko-KR" sz="2000" i="1"/>
            </a:p>
          </p:txBody>
        </p:sp>
      </p:grpSp>
      <p:sp>
        <p:nvSpPr>
          <p:cNvPr id="27" name="가로 글상자 26"/>
          <p:cNvSpPr txBox="1"/>
          <p:nvPr/>
        </p:nvSpPr>
        <p:spPr>
          <a:xfrm>
            <a:off x="9501353" y="4996937"/>
            <a:ext cx="1811162" cy="39502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000" i="1"/>
              <a:t>Future Masking</a:t>
            </a:r>
            <a:endParaRPr lang="en-US" altLang="ko-KR" sz="2000" i="1"/>
          </a:p>
        </p:txBody>
      </p:sp>
      <p:cxnSp>
        <p:nvCxnSpPr>
          <p:cNvPr id="28" name="화살표 27"/>
          <p:cNvCxnSpPr/>
          <p:nvPr/>
        </p:nvCxnSpPr>
        <p:spPr>
          <a:xfrm rot="10800000">
            <a:off x="9035257" y="5194451"/>
            <a:ext cx="349372" cy="0"/>
          </a:xfrm>
          <a:prstGeom prst="straightConnector1">
            <a:avLst/>
          </a:prstGeom>
          <a:ln w="28575">
            <a:solidFill>
              <a:srgbClr val="0d0d0d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058485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19050">
            <a:solidFill>
              <a:srgbClr val="203a7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/>
              <a:t>Next token prediction &amp; Fine-tuning</a:t>
            </a:r>
            <a:endParaRPr lang="en-US" altLang="ko-KR" sz="3900" b="1"/>
          </a:p>
        </p:txBody>
      </p:sp>
      <p:sp>
        <p:nvSpPr>
          <p:cNvPr id="47" name="가로 글상자 19"/>
          <p:cNvSpPr txBox="1"/>
          <p:nvPr/>
        </p:nvSpPr>
        <p:spPr>
          <a:xfrm>
            <a:off x="397451" y="914407"/>
            <a:ext cx="6799639" cy="5410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000" b="1"/>
              <a:t>Generative Pre-trained Transformer (GPT)</a:t>
            </a:r>
            <a:endParaRPr lang="en-US" altLang="ko-KR" sz="3000" b="1"/>
          </a:p>
        </p:txBody>
      </p:sp>
      <p:cxnSp>
        <p:nvCxnSpPr>
          <p:cNvPr id="48" name="선 20"/>
          <p:cNvCxnSpPr/>
          <p:nvPr/>
        </p:nvCxnSpPr>
        <p:spPr>
          <a:xfrm rot="5400000">
            <a:off x="167424" y="1184913"/>
            <a:ext cx="324040" cy="1"/>
          </a:xfrm>
          <a:prstGeom prst="line">
            <a:avLst/>
          </a:prstGeom>
          <a:ln w="28575">
            <a:solidFill>
              <a:srgbClr val="203a7b"/>
            </a:solidFill>
          </a:ln>
          <a:effectLst>
            <a:outerShdw blurRad="139700" dist="76200" dir="10800000" sx="41000" sy="4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연결자 24"/>
          <p:cNvSpPr>
            <a:spLocks noChangeAspect="1"/>
          </p:cNvSpPr>
          <p:nvPr/>
        </p:nvSpPr>
        <p:spPr>
          <a:xfrm>
            <a:off x="397451" y="1647825"/>
            <a:ext cx="108013" cy="108013"/>
          </a:xfrm>
          <a:prstGeom prst="flowChartConnector">
            <a:avLst/>
          </a:prstGeom>
          <a:solidFill>
            <a:srgbClr val="203a7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6" name="가로 글상자 25"/>
          <p:cNvSpPr txBox="1"/>
          <p:nvPr/>
        </p:nvSpPr>
        <p:spPr>
          <a:xfrm>
            <a:off x="626691" y="1466595"/>
            <a:ext cx="9589824" cy="46507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25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Next token prediction: T</a:t>
            </a:r>
            <a:r>
              <a:rPr xmlns:mc="http://schemas.openxmlformats.org/markup-compatibility/2006" xmlns:hp="http://schemas.haansoft.com/office/presentation/8.0" sz="25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he way GPT understands </a:t>
            </a:r>
            <a:r>
              <a:rPr xmlns:mc="http://schemas.openxmlformats.org/markup-compatibility/2006" xmlns:hp="http://schemas.haansoft.com/office/presentation/8.0" lang="en-US" altLang="ko-KR" sz="25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human language</a:t>
            </a:r>
            <a:endParaRPr xmlns:mc="http://schemas.openxmlformats.org/markup-compatibility/2006" xmlns:hp="http://schemas.haansoft.com/office/presentation/8.0" lang="en-US" altLang="ko-KR" sz="25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6691" y="2238072"/>
            <a:ext cx="2162820" cy="4018856"/>
          </a:xfrm>
          <a:prstGeom prst="rect">
            <a:avLst/>
          </a:prstGeom>
        </p:spPr>
      </p:pic>
      <p:sp>
        <p:nvSpPr>
          <p:cNvPr id="105" name="슬라이드 번호 개체 틀 5"/>
          <p:cNvSpPr>
            <a:spLocks noGrp="1"/>
          </p:cNvSpPr>
          <p:nvPr/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D22CD3B-FDDF-4998-970C-76E6E0BEC65F}" type="slidenum">
              <a:rPr xmlns:mc="http://schemas.openxmlformats.org/markup-compatibility/2006" xmlns:hp="http://schemas.haansoft.com/office/presentation/8.0" kumimoji="0" lang="en-US" altLang="en-US" sz="1200" b="0" i="0" u="none" strike="noStrike" kern="1200" cap="none" spc="0" normalizeH="0" baseline="0" mc:Ignorable="hp" hp:hslEmbossed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xmlns:mc="http://schemas.openxmlformats.org/markup-compatibility/2006" xmlns:hp="http://schemas.haansoft.com/office/presentation/8.0" kumimoji="0" lang="en-US" altLang="en-US" sz="1200" b="0" i="0" u="none" strike="noStrike" kern="1200" cap="none" spc="0" normalizeH="0" baseline="0" mc:Ignorable="hp" hp:hslEmbossed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7" name="가로 글상자 136"/>
          <p:cNvSpPr txBox="1"/>
          <p:nvPr/>
        </p:nvSpPr>
        <p:spPr>
          <a:xfrm>
            <a:off x="3832930" y="2614285"/>
            <a:ext cx="3895998" cy="44334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300" b="1"/>
              <a:t>Step1. </a:t>
            </a:r>
            <a:r>
              <a:rPr lang="en-US" altLang="ko-KR" sz="2300"/>
              <a:t>Self-supervised learning</a:t>
            </a:r>
            <a:endParaRPr lang="en-US" altLang="ko-KR" sz="2300"/>
          </a:p>
        </p:txBody>
      </p:sp>
      <p:sp>
        <p:nvSpPr>
          <p:cNvPr id="138" name="가로 글상자 137"/>
          <p:cNvSpPr txBox="1"/>
          <p:nvPr/>
        </p:nvSpPr>
        <p:spPr>
          <a:xfrm>
            <a:off x="8420162" y="2614285"/>
            <a:ext cx="2406635" cy="44334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300" b="1"/>
              <a:t>Step2. </a:t>
            </a:r>
            <a:r>
              <a:rPr lang="en-US" altLang="ko-KR" sz="2300"/>
              <a:t>Fine-tuning</a:t>
            </a:r>
            <a:endParaRPr lang="en-US" altLang="ko-KR" sz="230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3303253" y="2191480"/>
            <a:ext cx="8381480" cy="403444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203a7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 sz="2000"/>
          </a:p>
        </p:txBody>
      </p:sp>
      <p:grpSp>
        <p:nvGrpSpPr>
          <p:cNvPr id="148" name=""/>
          <p:cNvGrpSpPr/>
          <p:nvPr/>
        </p:nvGrpSpPr>
        <p:grpSpPr>
          <a:xfrm rot="0">
            <a:off x="4774060" y="3368113"/>
            <a:ext cx="1938562" cy="2475581"/>
            <a:chOff x="4123373" y="3372870"/>
            <a:chExt cx="1938562" cy="2475581"/>
          </a:xfrm>
        </p:grpSpPr>
        <p:sp>
          <p:nvSpPr>
            <p:cNvPr id="107" name="모서리가 둥근 직사각형 26"/>
            <p:cNvSpPr/>
            <p:nvPr/>
          </p:nvSpPr>
          <p:spPr>
            <a:xfrm>
              <a:off x="4166346" y="4121795"/>
              <a:ext cx="1690920" cy="971878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28575">
              <a:solidFill>
                <a:srgbClr val="0d0d0d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sz="2000" b="1">
                  <a:solidFill>
                    <a:srgbClr val="0d0d0d"/>
                  </a:solidFill>
                </a:rPr>
                <a:t>GPT</a:t>
              </a:r>
              <a:endParaRPr lang="en-US" altLang="ko-KR" sz="2000" b="1">
                <a:solidFill>
                  <a:srgbClr val="0d0d0d"/>
                </a:solidFill>
              </a:endParaRPr>
            </a:p>
          </p:txBody>
        </p:sp>
        <p:sp>
          <p:nvSpPr>
            <p:cNvPr id="113" name="가로 글상자 37"/>
            <p:cNvSpPr txBox="1"/>
            <p:nvPr/>
          </p:nvSpPr>
          <p:spPr>
            <a:xfrm>
              <a:off x="4285298" y="5453233"/>
              <a:ext cx="287655" cy="39521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2000"/>
                <a:t>I</a:t>
              </a:r>
              <a:endParaRPr lang="en-US" altLang="ko-KR" sz="2000"/>
            </a:p>
          </p:txBody>
        </p:sp>
        <p:cxnSp>
          <p:nvCxnSpPr>
            <p:cNvPr id="114" name="화살표 38"/>
            <p:cNvCxnSpPr>
              <a:stCxn id="113" idx="0"/>
            </p:cNvCxnSpPr>
            <p:nvPr/>
          </p:nvCxnSpPr>
          <p:spPr>
            <a:xfrm rot="16200000">
              <a:off x="4249346" y="5273453"/>
              <a:ext cx="359559" cy="0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가로 글상자 43"/>
            <p:cNvSpPr txBox="1"/>
            <p:nvPr/>
          </p:nvSpPr>
          <p:spPr>
            <a:xfrm>
              <a:off x="4123373" y="3376530"/>
              <a:ext cx="611505" cy="39558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2000"/>
                <a:t>am </a:t>
              </a:r>
              <a:endParaRPr lang="en-US" altLang="ko-KR" sz="2000"/>
            </a:p>
          </p:txBody>
        </p:sp>
        <p:cxnSp>
          <p:nvCxnSpPr>
            <p:cNvPr id="120" name="화살표 45"/>
            <p:cNvCxnSpPr>
              <a:endCxn id="118" idx="2"/>
            </p:cNvCxnSpPr>
            <p:nvPr/>
          </p:nvCxnSpPr>
          <p:spPr>
            <a:xfrm rot="16200000">
              <a:off x="4249346" y="3951891"/>
              <a:ext cx="359559" cy="0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가로 글상자 37"/>
            <p:cNvSpPr txBox="1"/>
            <p:nvPr/>
          </p:nvSpPr>
          <p:spPr>
            <a:xfrm>
              <a:off x="4753678" y="5453233"/>
              <a:ext cx="516255" cy="39521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2000"/>
                <a:t>am</a:t>
              </a:r>
              <a:endParaRPr lang="en-US" altLang="ko-KR" sz="2000"/>
            </a:p>
          </p:txBody>
        </p:sp>
        <p:cxnSp>
          <p:nvCxnSpPr>
            <p:cNvPr id="141" name="화살표 38"/>
            <p:cNvCxnSpPr>
              <a:stCxn id="140" idx="0"/>
              <a:endCxn id="107" idx="2"/>
            </p:cNvCxnSpPr>
            <p:nvPr/>
          </p:nvCxnSpPr>
          <p:spPr>
            <a:xfrm rot="16200000">
              <a:off x="4832026" y="5273453"/>
              <a:ext cx="359559" cy="0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가로 글상자 37"/>
            <p:cNvSpPr txBox="1"/>
            <p:nvPr/>
          </p:nvSpPr>
          <p:spPr>
            <a:xfrm>
              <a:off x="5136342" y="5453233"/>
              <a:ext cx="925592" cy="39521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2000"/>
                <a:t>groot</a:t>
              </a:r>
              <a:endParaRPr lang="en-US" altLang="ko-KR" sz="2000"/>
            </a:p>
          </p:txBody>
        </p:sp>
        <p:cxnSp>
          <p:nvCxnSpPr>
            <p:cNvPr id="143" name="화살표 38"/>
            <p:cNvCxnSpPr>
              <a:stCxn id="142" idx="0"/>
            </p:cNvCxnSpPr>
            <p:nvPr/>
          </p:nvCxnSpPr>
          <p:spPr>
            <a:xfrm rot="16200000">
              <a:off x="5419359" y="5273454"/>
              <a:ext cx="359558" cy="0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가로 글상자 43"/>
            <p:cNvSpPr txBox="1"/>
            <p:nvPr/>
          </p:nvSpPr>
          <p:spPr>
            <a:xfrm>
              <a:off x="4620328" y="3372870"/>
              <a:ext cx="782955" cy="39558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2000"/>
                <a:t>groot</a:t>
              </a:r>
              <a:endParaRPr lang="en-US" altLang="ko-KR" sz="2000"/>
            </a:p>
          </p:txBody>
        </p:sp>
        <p:cxnSp>
          <p:nvCxnSpPr>
            <p:cNvPr id="145" name="화살표 45"/>
            <p:cNvCxnSpPr>
              <a:endCxn id="144" idx="2"/>
            </p:cNvCxnSpPr>
            <p:nvPr/>
          </p:nvCxnSpPr>
          <p:spPr>
            <a:xfrm rot="16200000">
              <a:off x="4828381" y="3951876"/>
              <a:ext cx="366849" cy="0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가로 글상자 43"/>
            <p:cNvSpPr txBox="1"/>
            <p:nvPr/>
          </p:nvSpPr>
          <p:spPr>
            <a:xfrm>
              <a:off x="5222007" y="3373266"/>
              <a:ext cx="754261" cy="3947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2000"/>
                <a:t>[eos]</a:t>
              </a:r>
              <a:endParaRPr lang="en-US" altLang="ko-KR" sz="2000"/>
            </a:p>
          </p:txBody>
        </p:sp>
        <p:cxnSp>
          <p:nvCxnSpPr>
            <p:cNvPr id="147" name="화살표 45"/>
            <p:cNvCxnSpPr>
              <a:endCxn id="146" idx="2"/>
            </p:cNvCxnSpPr>
            <p:nvPr/>
          </p:nvCxnSpPr>
          <p:spPr>
            <a:xfrm rot="16200000">
              <a:off x="5412407" y="3954786"/>
              <a:ext cx="373462" cy="0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모서리가 둥근 직사각형 26"/>
          <p:cNvSpPr/>
          <p:nvPr/>
        </p:nvSpPr>
        <p:spPr>
          <a:xfrm>
            <a:off x="8697171" y="4121795"/>
            <a:ext cx="1690920" cy="971878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28575">
            <a:solidFill>
              <a:srgbClr val="0d0d0d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2000" b="1">
                <a:solidFill>
                  <a:srgbClr val="0d0d0d"/>
                </a:solidFill>
              </a:rPr>
              <a:t>GPT</a:t>
            </a:r>
            <a:endParaRPr lang="en-US" altLang="ko-KR" sz="2000" b="1">
              <a:solidFill>
                <a:srgbClr val="0d0d0d"/>
              </a:solidFill>
            </a:endParaRPr>
          </a:p>
        </p:txBody>
      </p:sp>
      <p:sp>
        <p:nvSpPr>
          <p:cNvPr id="155" name="가로 글상자 37"/>
          <p:cNvSpPr txBox="1"/>
          <p:nvPr/>
        </p:nvSpPr>
        <p:spPr>
          <a:xfrm>
            <a:off x="8651091" y="5458700"/>
            <a:ext cx="1783080" cy="39521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000"/>
              <a:t>I love you 3000</a:t>
            </a:r>
            <a:endParaRPr lang="en-US" altLang="ko-KR" sz="2000"/>
          </a:p>
        </p:txBody>
      </p:sp>
      <p:cxnSp>
        <p:nvCxnSpPr>
          <p:cNvPr id="156" name="화살표 38"/>
          <p:cNvCxnSpPr>
            <a:stCxn id="155" idx="0"/>
            <a:endCxn id="150" idx="2"/>
          </p:cNvCxnSpPr>
          <p:nvPr/>
        </p:nvCxnSpPr>
        <p:spPr>
          <a:xfrm rot="16200000">
            <a:off x="9360118" y="5276187"/>
            <a:ext cx="365026" cy="0"/>
          </a:xfrm>
          <a:prstGeom prst="straightConnector1">
            <a:avLst/>
          </a:prstGeom>
          <a:ln w="28575">
            <a:solidFill>
              <a:srgbClr val="0d0d0d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가로 글상자 43"/>
          <p:cNvSpPr txBox="1"/>
          <p:nvPr/>
        </p:nvSpPr>
        <p:spPr>
          <a:xfrm>
            <a:off x="9027329" y="3395911"/>
            <a:ext cx="1030605" cy="38760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000"/>
              <a:t>positive</a:t>
            </a:r>
            <a:endParaRPr lang="en-US" altLang="ko-KR" sz="2000"/>
          </a:p>
        </p:txBody>
      </p:sp>
      <p:cxnSp>
        <p:nvCxnSpPr>
          <p:cNvPr id="160" name="화살표 45"/>
          <p:cNvCxnSpPr>
            <a:endCxn id="159" idx="2"/>
          </p:cNvCxnSpPr>
          <p:nvPr/>
        </p:nvCxnSpPr>
        <p:spPr>
          <a:xfrm rot="16200000" flipV="1">
            <a:off x="9366736" y="3959405"/>
            <a:ext cx="351790" cy="1"/>
          </a:xfrm>
          <a:prstGeom prst="straightConnector1">
            <a:avLst/>
          </a:prstGeom>
          <a:ln w="28575">
            <a:solidFill>
              <a:srgbClr val="0d0d0d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399866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7235190" y="3132602"/>
            <a:ext cx="3870613" cy="2294658"/>
          </a:xfrm>
          <a:prstGeom prst="roundRect">
            <a:avLst>
              <a:gd name="adj" fmla="val 16667"/>
            </a:avLst>
          </a:prstGeom>
          <a:solidFill>
            <a:schemeClr val="accent1">
              <a:alpha val="0"/>
            </a:schemeClr>
          </a:solidFill>
          <a:ln w="38100">
            <a:solidFill>
              <a:schemeClr val="accent1">
                <a:shade val="20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19050">
            <a:solidFill>
              <a:srgbClr val="203a7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atin typeface="Segoe UI"/>
                <a:cs typeface="Segoe UI"/>
              </a:rPr>
              <a:t>Interview</a:t>
            </a:r>
            <a:endParaRPr lang="en-US" altLang="ko-KR" sz="3900" b="1">
              <a:latin typeface="Segoe UI"/>
              <a:cs typeface="Segoe UI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6690" y="2571750"/>
            <a:ext cx="6148601" cy="3416363"/>
          </a:xfrm>
          <a:prstGeom prst="rect">
            <a:avLst/>
          </a:prstGeom>
        </p:spPr>
      </p:pic>
      <p:grpSp>
        <p:nvGrpSpPr>
          <p:cNvPr id="21" name=""/>
          <p:cNvGrpSpPr/>
          <p:nvPr/>
        </p:nvGrpSpPr>
        <p:grpSpPr>
          <a:xfrm rot="0">
            <a:off x="397451" y="933195"/>
            <a:ext cx="6837739" cy="465075"/>
            <a:chOff x="397451" y="933195"/>
            <a:chExt cx="6837739" cy="465075"/>
          </a:xfrm>
        </p:grpSpPr>
        <p:sp>
          <p:nvSpPr>
            <p:cNvPr id="12" name="순서도: 연결자 24"/>
            <p:cNvSpPr>
              <a:spLocks noChangeAspect="1"/>
            </p:cNvSpPr>
            <p:nvPr/>
          </p:nvSpPr>
          <p:spPr>
            <a:xfrm>
              <a:off x="397451" y="1114425"/>
              <a:ext cx="108013" cy="108013"/>
            </a:xfrm>
            <a:prstGeom prst="flowChartConnector">
              <a:avLst/>
            </a:prstGeom>
            <a:solidFill>
              <a:srgbClr val="203a7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3" name="가로 글상자 25"/>
            <p:cNvSpPr txBox="1"/>
            <p:nvPr/>
          </p:nvSpPr>
          <p:spPr>
            <a:xfrm>
              <a:off x="626690" y="933195"/>
              <a:ext cx="6608500" cy="4650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2500" b="1"/>
                <a:t>Ilya Sutskever (OpenAI Chief Scientist until 2024)</a:t>
              </a:r>
              <a:endParaRPr lang="en-US" altLang="ko-KR" sz="2500" b="1"/>
            </a:p>
          </p:txBody>
        </p:sp>
      </p:grpSp>
      <p:grpSp>
        <p:nvGrpSpPr>
          <p:cNvPr id="20" name=""/>
          <p:cNvGrpSpPr/>
          <p:nvPr/>
        </p:nvGrpSpPr>
        <p:grpSpPr>
          <a:xfrm rot="0">
            <a:off x="572684" y="1438244"/>
            <a:ext cx="5452829" cy="390525"/>
            <a:chOff x="572684" y="1438244"/>
            <a:chExt cx="5452829" cy="390525"/>
          </a:xfrm>
        </p:grpSpPr>
        <p:sp>
          <p:nvSpPr>
            <p:cNvPr id="18" name="순서도: 연결자 24"/>
            <p:cNvSpPr>
              <a:spLocks noChangeAspect="1"/>
            </p:cNvSpPr>
            <p:nvPr/>
          </p:nvSpPr>
          <p:spPr>
            <a:xfrm>
              <a:off x="572684" y="1579500"/>
              <a:ext cx="108013" cy="108013"/>
            </a:xfrm>
            <a:prstGeom prst="flowChartConnector">
              <a:avLst/>
            </a:prstGeom>
            <a:solidFill>
              <a:srgbClr val="203a7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9" name="가로 글상자 25"/>
            <p:cNvSpPr txBox="1"/>
            <p:nvPr/>
          </p:nvSpPr>
          <p:spPr>
            <a:xfrm>
              <a:off x="801924" y="1438244"/>
              <a:ext cx="5223590" cy="3905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l">
                <a:defRPr/>
              </a:pPr>
              <a:r>
                <a:rPr xmlns:mc="http://schemas.openxmlformats.org/markup-compatibility/2006" xmlns:hp="http://schemas.haansoft.com/office/presentation/8.0" lang="en-US" altLang="ko-KR" sz="2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O</a:t>
              </a:r>
              <a:r>
                <a:rPr xmlns:mc="http://schemas.openxmlformats.org/markup-compatibility/2006" xmlns:hp="http://schemas.haansoft.com/office/presentation/8.0" sz="2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ne of Geoffrey Hinton's prominent students</a:t>
              </a:r>
              <a:endParaRPr lang="en-US" altLang="ko-KR" sz="2000" b="1"/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72684" y="1829083"/>
            <a:ext cx="4528905" cy="390525"/>
            <a:chOff x="572684" y="1438243"/>
            <a:chExt cx="4528905" cy="390525"/>
          </a:xfrm>
        </p:grpSpPr>
        <p:sp>
          <p:nvSpPr>
            <p:cNvPr id="23" name="순서도: 연결자 24"/>
            <p:cNvSpPr>
              <a:spLocks noChangeAspect="1"/>
            </p:cNvSpPr>
            <p:nvPr/>
          </p:nvSpPr>
          <p:spPr>
            <a:xfrm>
              <a:off x="572684" y="1579500"/>
              <a:ext cx="108013" cy="108013"/>
            </a:xfrm>
            <a:prstGeom prst="flowChartConnector">
              <a:avLst/>
            </a:prstGeom>
            <a:solidFill>
              <a:srgbClr val="203a7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24" name="가로 글상자 25"/>
            <p:cNvSpPr txBox="1"/>
            <p:nvPr/>
          </p:nvSpPr>
          <p:spPr>
            <a:xfrm>
              <a:off x="801924" y="1438243"/>
              <a:ext cx="4299666" cy="3905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l">
                <a:defRPr/>
              </a:pPr>
              <a:r>
                <a:rPr xmlns:mc="http://schemas.openxmlformats.org/markup-compatibility/2006" xmlns:hp="http://schemas.haansoft.com/office/presentation/8.0" lang="en-US" altLang="ko-KR" sz="20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AlexNet, Seq2Seq, GPT, DALL-E, ...</a:t>
              </a:r>
              <a:endPara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309485" y="3562908"/>
            <a:ext cx="3697605" cy="1426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xmlns:mc="http://schemas.openxmlformats.org/markup-compatibility/2006" xmlns:hp="http://schemas.haansoft.com/office/presentation/8.0" lang="en-US" altLang="ko-KR" sz="2200" b="1" i="1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“</a:t>
            </a:r>
            <a:r>
              <a:rPr xmlns:mc="http://schemas.openxmlformats.org/markup-compatibility/2006" xmlns:hp="http://schemas.haansoft.com/office/presentation/8.0" sz="2200" b="1" i="1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Large language models </a:t>
            </a:r>
            <a:endParaRPr xmlns:mc="http://schemas.openxmlformats.org/markup-compatibility/2006" xmlns:hp="http://schemas.haansoft.com/office/presentation/8.0" sz="2200" b="1" i="1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ctr">
              <a:defRPr/>
            </a:pPr>
            <a:r>
              <a:rPr xmlns:mc="http://schemas.openxmlformats.org/markup-compatibility/2006" xmlns:hp="http://schemas.haansoft.com/office/presentation/8.0" sz="2200" b="1" i="1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transcend statistics,</a:t>
            </a:r>
            <a:endParaRPr xmlns:mc="http://schemas.openxmlformats.org/markup-compatibility/2006" xmlns:hp="http://schemas.haansoft.com/office/presentation/8.0" sz="2200" b="1" i="1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ctr">
              <a:defRPr/>
            </a:pPr>
            <a:r>
              <a:rPr xmlns:mc="http://schemas.openxmlformats.org/markup-compatibility/2006" xmlns:hp="http://schemas.haansoft.com/office/presentation/8.0" sz="2200" b="1" i="1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showing deep </a:t>
            </a:r>
            <a:endParaRPr xmlns:mc="http://schemas.openxmlformats.org/markup-compatibility/2006" xmlns:hp="http://schemas.haansoft.com/office/presentation/8.0" sz="2200" b="1" i="1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ctr">
              <a:defRPr/>
            </a:pPr>
            <a:r>
              <a:rPr xmlns:mc="http://schemas.openxmlformats.org/markup-compatibility/2006" xmlns:hp="http://schemas.haansoft.com/office/presentation/8.0" sz="2200" b="1" i="1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language understanding.</a:t>
            </a:r>
            <a:r>
              <a:rPr xmlns:mc="http://schemas.openxmlformats.org/markup-compatibility/2006" xmlns:hp="http://schemas.haansoft.com/office/presentation/8.0" lang="en-US" altLang="ko-KR" sz="2200" b="1" i="1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”</a:t>
            </a:r>
            <a:endParaRPr xmlns:mc="http://schemas.openxmlformats.org/markup-compatibility/2006" xmlns:hp="http://schemas.haansoft.com/office/presentation/8.0" lang="en-US" altLang="ko-KR" sz="2200" b="1" i="1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074662433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19050">
            <a:solidFill>
              <a:srgbClr val="203a7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atin typeface="Segoe UI"/>
                <a:cs typeface="Segoe UI"/>
              </a:rPr>
              <a:t>GPT-2 &amp; GPT-3</a:t>
            </a:r>
            <a:endParaRPr lang="en-US" altLang="ko-KR" sz="3900" b="1">
              <a:latin typeface="Segoe UI"/>
              <a:cs typeface="Segoe UI"/>
            </a:endParaRPr>
          </a:p>
        </p:txBody>
      </p:sp>
      <p:sp>
        <p:nvSpPr>
          <p:cNvPr id="34" name="가로 글상자 19"/>
          <p:cNvSpPr txBox="1"/>
          <p:nvPr/>
        </p:nvSpPr>
        <p:spPr>
          <a:xfrm>
            <a:off x="397449" y="914407"/>
            <a:ext cx="6932991" cy="5410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000" b="1"/>
              <a:t>No fine-tuning! Only next token prediction</a:t>
            </a:r>
            <a:endParaRPr lang="en-US" altLang="ko-KR" sz="3000" b="1"/>
          </a:p>
        </p:txBody>
      </p:sp>
      <p:cxnSp>
        <p:nvCxnSpPr>
          <p:cNvPr id="35" name="선 20"/>
          <p:cNvCxnSpPr/>
          <p:nvPr/>
        </p:nvCxnSpPr>
        <p:spPr>
          <a:xfrm rot="5400000">
            <a:off x="167424" y="1184913"/>
            <a:ext cx="324040" cy="1"/>
          </a:xfrm>
          <a:prstGeom prst="line">
            <a:avLst/>
          </a:prstGeom>
          <a:ln w="28575">
            <a:solidFill>
              <a:srgbClr val="203a7b"/>
            </a:solidFill>
          </a:ln>
          <a:effectLst>
            <a:outerShdw blurRad="139700" dist="76200" dir="10800000" sx="41000" sy="4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"/>
          <p:cNvGrpSpPr/>
          <p:nvPr/>
        </p:nvGrpSpPr>
        <p:grpSpPr>
          <a:xfrm rot="0">
            <a:off x="5988626" y="1466595"/>
            <a:ext cx="5157057" cy="4889755"/>
            <a:chOff x="5588576" y="1466595"/>
            <a:chExt cx="5157057" cy="4889755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810640" y="1962261"/>
              <a:ext cx="4934993" cy="4394089"/>
            </a:xfrm>
            <a:prstGeom prst="rect">
              <a:avLst/>
            </a:prstGeom>
          </p:spPr>
        </p:pic>
        <p:sp>
          <p:nvSpPr>
            <p:cNvPr id="46" name="순서도: 연결자 24"/>
            <p:cNvSpPr>
              <a:spLocks noChangeAspect="1"/>
            </p:cNvSpPr>
            <p:nvPr/>
          </p:nvSpPr>
          <p:spPr>
            <a:xfrm>
              <a:off x="5588576" y="1647825"/>
              <a:ext cx="108013" cy="108013"/>
            </a:xfrm>
            <a:prstGeom prst="flowChartConnector">
              <a:avLst/>
            </a:prstGeom>
            <a:solidFill>
              <a:srgbClr val="203a7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47" name="가로 글상자 25"/>
            <p:cNvSpPr txBox="1"/>
            <p:nvPr/>
          </p:nvSpPr>
          <p:spPr>
            <a:xfrm>
              <a:off x="5817816" y="1466595"/>
              <a:ext cx="2827074" cy="4650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l">
                <a:defRPr/>
              </a:pPr>
              <a:r>
                <a:rPr xmlns:mc="http://schemas.openxmlformats.org/markup-compatibility/2006" xmlns:hp="http://schemas.haansoft.com/office/presentation/8.0" lang="en-US" altLang="ko-KR" sz="2500" b="0" i="0" strike="noStrike" mc:Ignorable="hp" hp:hslEmbossed="0">
                  <a:solidFill>
                    <a:srgbClr val="000000">
                      <a:alpha val="100000"/>
                    </a:srgbClr>
                  </a:solidFill>
                  <a:latin typeface="Arial"/>
                  <a:ea typeface="굴림"/>
                </a:rPr>
                <a:t>In-context learning</a:t>
              </a:r>
              <a:endParaRPr xmlns:mc="http://schemas.openxmlformats.org/markup-compatibility/2006" xmlns:hp="http://schemas.haansoft.com/office/presentation/8.0" lang="en-US" altLang="ko-KR" sz="25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endParaRPr>
            </a:p>
          </p:txBody>
        </p:sp>
      </p:grpSp>
      <p:sp>
        <p:nvSpPr>
          <p:cNvPr id="48" name="순서도: 연결자 24"/>
          <p:cNvSpPr>
            <a:spLocks noChangeAspect="1"/>
          </p:cNvSpPr>
          <p:nvPr/>
        </p:nvSpPr>
        <p:spPr>
          <a:xfrm>
            <a:off x="397450" y="1647825"/>
            <a:ext cx="108013" cy="108013"/>
          </a:xfrm>
          <a:prstGeom prst="flowChartConnector">
            <a:avLst/>
          </a:prstGeom>
          <a:solidFill>
            <a:srgbClr val="203a7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49" name="가로 글상자 25"/>
          <p:cNvSpPr txBox="1"/>
          <p:nvPr/>
        </p:nvSpPr>
        <p:spPr>
          <a:xfrm>
            <a:off x="626691" y="1467724"/>
            <a:ext cx="3760524" cy="463946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25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A slight structural change</a:t>
            </a:r>
            <a:endParaRPr xmlns:mc="http://schemas.openxmlformats.org/markup-compatibility/2006" xmlns:hp="http://schemas.haansoft.com/office/presentation/8.0" lang="en-US" altLang="ko-KR" sz="25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grpSp>
        <p:nvGrpSpPr>
          <p:cNvPr id="55" name=""/>
          <p:cNvGrpSpPr/>
          <p:nvPr/>
        </p:nvGrpSpPr>
        <p:grpSpPr>
          <a:xfrm rot="0">
            <a:off x="626690" y="2178700"/>
            <a:ext cx="4364012" cy="3808941"/>
            <a:chOff x="397451" y="2826872"/>
            <a:chExt cx="3606109" cy="2963760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97451" y="3222328"/>
              <a:ext cx="3606109" cy="2568304"/>
            </a:xfrm>
            <a:prstGeom prst="rect">
              <a:avLst/>
            </a:prstGeom>
          </p:spPr>
        </p:pic>
        <p:grpSp>
          <p:nvGrpSpPr>
            <p:cNvPr id="54" name=""/>
            <p:cNvGrpSpPr/>
            <p:nvPr/>
          </p:nvGrpSpPr>
          <p:grpSpPr>
            <a:xfrm rot="0">
              <a:off x="2904270" y="2826872"/>
              <a:ext cx="717989" cy="395455"/>
              <a:chOff x="2909033" y="2826873"/>
              <a:chExt cx="717989" cy="395455"/>
            </a:xfrm>
          </p:grpSpPr>
          <p:pic>
            <p:nvPicPr>
              <p:cNvPr id="51" name="그림 50"/>
              <p:cNvPicPr>
                <a:picLocks noChangeAspect="1"/>
              </p:cNvPicPr>
              <p:nvPr/>
            </p:nvPicPr>
            <p:blipFill rotWithShape="1">
              <a:blip r:embed="rId4"/>
              <a:srcRect l="28410" t="1220" r="38830" b="88940"/>
              <a:stretch>
                <a:fillRect/>
              </a:stretch>
            </p:blipFill>
            <p:spPr>
              <a:xfrm>
                <a:off x="2909033" y="2826873"/>
                <a:ext cx="708464" cy="395455"/>
              </a:xfrm>
              <a:prstGeom prst="rect">
                <a:avLst/>
              </a:prstGeom>
            </p:spPr>
          </p:pic>
          <p:cxnSp>
            <p:nvCxnSpPr>
              <p:cNvPr id="52" name="선 51"/>
              <p:cNvCxnSpPr/>
              <p:nvPr/>
            </p:nvCxnSpPr>
            <p:spPr>
              <a:xfrm rot="16200000" flipH="1">
                <a:off x="3446999" y="3042306"/>
                <a:ext cx="360045" cy="0"/>
              </a:xfrm>
              <a:prstGeom prst="line">
                <a:avLst/>
              </a:prstGeom>
              <a:ln w="19050">
                <a:solidFill>
                  <a:srgbClr val="0d0d0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화살표 52"/>
            <p:cNvCxnSpPr/>
            <p:nvPr/>
          </p:nvCxnSpPr>
          <p:spPr>
            <a:xfrm rot="16200000">
              <a:off x="3169454" y="3325664"/>
              <a:ext cx="206671" cy="0"/>
            </a:xfrm>
            <a:prstGeom prst="straightConnector1">
              <a:avLst/>
            </a:prstGeom>
            <a:ln>
              <a:solidFill>
                <a:srgbClr val="0d0d0d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6778348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03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3994785" y="2698642"/>
            <a:ext cx="4202430" cy="146187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4500" b="1">
                <a:solidFill>
                  <a:schemeClr val="lt1"/>
                </a:solidFill>
                <a:latin typeface="Segoe UI"/>
                <a:cs typeface="Segoe UI"/>
              </a:rPr>
              <a:t>4. BERT</a:t>
            </a:r>
            <a:endParaRPr lang="en-US" altLang="ko-KR" sz="4500" b="1">
              <a:solidFill>
                <a:schemeClr val="lt1"/>
              </a:solidFill>
              <a:latin typeface="Segoe UI"/>
              <a:cs typeface="Segoe UI"/>
            </a:endParaRPr>
          </a:p>
          <a:p>
            <a:pPr lvl="0" algn="ctr">
              <a:defRPr/>
            </a:pPr>
            <a:r>
              <a:rPr lang="en-US" altLang="ko-KR" sz="4500" b="1">
                <a:solidFill>
                  <a:schemeClr val="lt1"/>
                </a:solidFill>
                <a:latin typeface="Segoe UI"/>
                <a:cs typeface="Segoe UI"/>
              </a:rPr>
              <a:t>(Google, 2018)</a:t>
            </a:r>
            <a:endParaRPr lang="en-US" altLang="ko-KR" sz="4500" b="1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1059789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19050">
            <a:solidFill>
              <a:srgbClr val="203a7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atin typeface="Segoe UI"/>
                <a:cs typeface="Segoe UI"/>
              </a:rPr>
              <a:t>The rise of BERT</a:t>
            </a:r>
            <a:endParaRPr lang="en-US" altLang="ko-KR" sz="3900" b="1">
              <a:latin typeface="Segoe UI"/>
              <a:cs typeface="Segoe UI"/>
            </a:endParaRPr>
          </a:p>
        </p:txBody>
      </p:sp>
      <p:sp>
        <p:nvSpPr>
          <p:cNvPr id="9" name="가로 글상자 14"/>
          <p:cNvSpPr txBox="1"/>
          <p:nvPr/>
        </p:nvSpPr>
        <p:spPr>
          <a:xfrm>
            <a:off x="397451" y="914407"/>
            <a:ext cx="9126573" cy="9982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000" b="1"/>
              <a:t>BERT: Pre-training of Deep Bidirectional Transformers for Language Understanding (Google, 2018)</a:t>
            </a:r>
            <a:endParaRPr lang="en-US" altLang="ko-KR" sz="3000" b="1"/>
          </a:p>
        </p:txBody>
      </p:sp>
      <p:cxnSp>
        <p:nvCxnSpPr>
          <p:cNvPr id="10" name="선 15"/>
          <p:cNvCxnSpPr/>
          <p:nvPr/>
        </p:nvCxnSpPr>
        <p:spPr>
          <a:xfrm rot="16200000" flipH="1" flipV="1">
            <a:off x="-48602" y="1426939"/>
            <a:ext cx="756094" cy="1"/>
          </a:xfrm>
          <a:prstGeom prst="line">
            <a:avLst/>
          </a:prstGeom>
          <a:ln w="28575">
            <a:solidFill>
              <a:srgbClr val="203a7b"/>
            </a:solidFill>
          </a:ln>
          <a:effectLst>
            <a:outerShdw blurRad="139700" dist="76200" dir="10800000" sx="41000" sy="4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"/>
          <p:cNvGrpSpPr/>
          <p:nvPr/>
        </p:nvGrpSpPr>
        <p:grpSpPr>
          <a:xfrm rot="0">
            <a:off x="1614186" y="1974291"/>
            <a:ext cx="8963628" cy="4382058"/>
            <a:chOff x="869959" y="2043046"/>
            <a:chExt cx="8963628" cy="4382058"/>
          </a:xfrm>
        </p:grpSpPr>
        <p:grpSp>
          <p:nvGrpSpPr>
            <p:cNvPr id="19" name=""/>
            <p:cNvGrpSpPr/>
            <p:nvPr/>
          </p:nvGrpSpPr>
          <p:grpSpPr>
            <a:xfrm rot="0">
              <a:off x="5605698" y="2043047"/>
              <a:ext cx="4227889" cy="4252987"/>
              <a:chOff x="6861442" y="2043047"/>
              <a:chExt cx="4227889" cy="4252987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9131242" y="2822300"/>
                <a:ext cx="661736" cy="86426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lt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/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6861442" y="2043047"/>
                <a:ext cx="2610744" cy="4252987"/>
              </a:xfrm>
              <a:prstGeom prst="rect">
                <a:avLst/>
              </a:prstGeom>
            </p:spPr>
          </p:pic>
          <p:cxnSp>
            <p:nvCxnSpPr>
              <p:cNvPr id="15" name="화살표 14"/>
              <p:cNvCxnSpPr/>
              <p:nvPr/>
            </p:nvCxnSpPr>
            <p:spPr>
              <a:xfrm rot="10800000">
                <a:off x="9131242" y="5091121"/>
                <a:ext cx="78556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가로 글상자 15"/>
              <p:cNvSpPr txBox="1"/>
              <p:nvPr/>
            </p:nvSpPr>
            <p:spPr>
              <a:xfrm>
                <a:off x="9916805" y="4771082"/>
                <a:ext cx="1172526" cy="643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 algn="ctr">
                  <a:defRPr/>
                </a:pPr>
                <a:r>
                  <a:rPr lang="en-US" altLang="ko-KR" i="1"/>
                  <a:t>No future </a:t>
                </a:r>
                <a:endParaRPr lang="en-US" altLang="ko-KR" i="1"/>
              </a:p>
              <a:p>
                <a:pPr lvl="0" algn="ctr">
                  <a:defRPr/>
                </a:pPr>
                <a:r>
                  <a:rPr lang="en-US" altLang="ko-KR" i="1"/>
                  <a:t>masking!</a:t>
                </a:r>
                <a:endParaRPr lang="en-US" altLang="ko-KR" i="1"/>
              </a:p>
            </p:txBody>
          </p:sp>
        </p:grpSp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69959" y="2043046"/>
              <a:ext cx="3000328" cy="4382058"/>
            </a:xfrm>
            <a:prstGeom prst="rect">
              <a:avLst/>
            </a:prstGeom>
          </p:spPr>
        </p:pic>
        <p:sp>
          <p:nvSpPr>
            <p:cNvPr id="18" name="오른쪽 화살표 17"/>
            <p:cNvSpPr/>
            <p:nvPr/>
          </p:nvSpPr>
          <p:spPr>
            <a:xfrm>
              <a:off x="4530455" y="3971521"/>
              <a:ext cx="638313" cy="36635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203a7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20" name="L 도형 19"/>
            <p:cNvSpPr/>
            <p:nvPr/>
          </p:nvSpPr>
          <p:spPr>
            <a:xfrm>
              <a:off x="2370124" y="2043047"/>
              <a:ext cx="1444399" cy="4126906"/>
            </a:xfrm>
            <a:prstGeom prst="corner">
              <a:avLst>
                <a:gd name="adj1" fmla="val 27028"/>
                <a:gd name="adj2" fmla="val 100000"/>
              </a:avLst>
            </a:prstGeom>
            <a:pattFill prst="wdUpDiag">
              <a:fgClr>
                <a:srgbClr val="0d0d0d">
                  <a:alpha val="45000"/>
                </a:srgbClr>
              </a:fgClr>
              <a:bgClr>
                <a:srgbClr val="203a7b"/>
              </a:bgClr>
            </a:pattFill>
            <a:ln w="12700" cap="rnd">
              <a:solidFill>
                <a:srgbClr val="000000"/>
              </a:solidFill>
            </a:ln>
            <a:scene3d>
              <a:camera prst="orthographicFront" fov="0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2576955759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19050">
            <a:solidFill>
              <a:srgbClr val="203a7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atin typeface="Segoe UI"/>
                <a:cs typeface="Segoe UI"/>
              </a:rPr>
              <a:t>Masked token prediction</a:t>
            </a:r>
            <a:endParaRPr lang="en-US" altLang="ko-KR" sz="3900" b="1">
              <a:latin typeface="Segoe UI"/>
              <a:cs typeface="Segoe UI"/>
            </a:endParaRPr>
          </a:p>
        </p:txBody>
      </p:sp>
      <p:sp>
        <p:nvSpPr>
          <p:cNvPr id="9" name="가로 글상자 19"/>
          <p:cNvSpPr txBox="1"/>
          <p:nvPr/>
        </p:nvSpPr>
        <p:spPr>
          <a:xfrm>
            <a:off x="397451" y="914407"/>
            <a:ext cx="6332914" cy="9982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000" b="1"/>
              <a:t>Bidirectional Encoder Representations from Transformers (BERT)</a:t>
            </a:r>
            <a:endParaRPr lang="en-US" altLang="ko-KR" sz="3000" b="1"/>
          </a:p>
        </p:txBody>
      </p:sp>
      <p:cxnSp>
        <p:nvCxnSpPr>
          <p:cNvPr id="13" name="선 15"/>
          <p:cNvCxnSpPr/>
          <p:nvPr/>
        </p:nvCxnSpPr>
        <p:spPr>
          <a:xfrm rot="16200000" flipH="1" flipV="1">
            <a:off x="-48602" y="1426939"/>
            <a:ext cx="756094" cy="1"/>
          </a:xfrm>
          <a:prstGeom prst="line">
            <a:avLst/>
          </a:prstGeom>
          <a:ln w="28575">
            <a:solidFill>
              <a:srgbClr val="203a7b"/>
            </a:solidFill>
          </a:ln>
          <a:effectLst>
            <a:outerShdw blurRad="139700" dist="76200" dir="10800000" sx="41000" sy="4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2891" y="2498221"/>
            <a:ext cx="2311144" cy="3764929"/>
          </a:xfrm>
          <a:prstGeom prst="rect">
            <a:avLst/>
          </a:prstGeom>
        </p:spPr>
      </p:pic>
      <p:sp>
        <p:nvSpPr>
          <p:cNvPr id="16" name="순서도: 연결자 24"/>
          <p:cNvSpPr>
            <a:spLocks noChangeAspect="1"/>
          </p:cNvSpPr>
          <p:nvPr/>
        </p:nvSpPr>
        <p:spPr>
          <a:xfrm>
            <a:off x="397451" y="2057400"/>
            <a:ext cx="108013" cy="108013"/>
          </a:xfrm>
          <a:prstGeom prst="flowChartConnector">
            <a:avLst/>
          </a:prstGeom>
          <a:solidFill>
            <a:srgbClr val="203a7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7" name="가로 글상자 25"/>
          <p:cNvSpPr txBox="1"/>
          <p:nvPr/>
        </p:nvSpPr>
        <p:spPr>
          <a:xfrm>
            <a:off x="626691" y="1876170"/>
            <a:ext cx="10237524" cy="46507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25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Masked token prediction: T</a:t>
            </a:r>
            <a:r>
              <a:rPr xmlns:mc="http://schemas.openxmlformats.org/markup-compatibility/2006" xmlns:hp="http://schemas.haansoft.com/office/presentation/8.0" sz="25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he way </a:t>
            </a:r>
            <a:r>
              <a:rPr xmlns:mc="http://schemas.openxmlformats.org/markup-compatibility/2006" xmlns:hp="http://schemas.haansoft.com/office/presentation/8.0" lang="en-US" altLang="ko-KR" sz="25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BERT</a:t>
            </a:r>
            <a:r>
              <a:rPr xmlns:mc="http://schemas.openxmlformats.org/markup-compatibility/2006" xmlns:hp="http://schemas.haansoft.com/office/presentation/8.0" sz="25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understands </a:t>
            </a:r>
            <a:r>
              <a:rPr xmlns:mc="http://schemas.openxmlformats.org/markup-compatibility/2006" xmlns:hp="http://schemas.haansoft.com/office/presentation/8.0" lang="en-US" altLang="ko-KR" sz="25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human language</a:t>
            </a:r>
            <a:endParaRPr xmlns:mc="http://schemas.openxmlformats.org/markup-compatibility/2006" xmlns:hp="http://schemas.haansoft.com/office/presentation/8.0" lang="en-US" altLang="ko-KR" sz="25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18" name="가로 글상자 17"/>
          <p:cNvSpPr txBox="1"/>
          <p:nvPr/>
        </p:nvSpPr>
        <p:spPr>
          <a:xfrm>
            <a:off x="3797454" y="2859670"/>
            <a:ext cx="3895998" cy="44334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300" b="1"/>
              <a:t>Step1. </a:t>
            </a:r>
            <a:r>
              <a:rPr lang="en-US" altLang="ko-KR" sz="2300"/>
              <a:t>Self-supervised learning</a:t>
            </a:r>
            <a:endParaRPr lang="en-US" altLang="ko-KR" sz="2300"/>
          </a:p>
        </p:txBody>
      </p:sp>
      <p:sp>
        <p:nvSpPr>
          <p:cNvPr id="19" name="가로 글상자 18"/>
          <p:cNvSpPr txBox="1"/>
          <p:nvPr/>
        </p:nvSpPr>
        <p:spPr>
          <a:xfrm>
            <a:off x="8384686" y="2859670"/>
            <a:ext cx="2406635" cy="44334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300" b="1"/>
              <a:t>Step2. </a:t>
            </a:r>
            <a:r>
              <a:rPr lang="en-US" altLang="ko-KR" sz="2300"/>
              <a:t>Fine-tuning</a:t>
            </a:r>
            <a:endParaRPr lang="en-US" altLang="ko-KR" sz="23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67777" y="2436865"/>
            <a:ext cx="8381480" cy="403444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203a7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 sz="2000"/>
          </a:p>
        </p:txBody>
      </p:sp>
      <p:sp>
        <p:nvSpPr>
          <p:cNvPr id="22" name="모서리가 둥근 직사각형 26"/>
          <p:cNvSpPr/>
          <p:nvPr/>
        </p:nvSpPr>
        <p:spPr>
          <a:xfrm>
            <a:off x="4781557" y="4362423"/>
            <a:ext cx="1690920" cy="971878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28575">
            <a:solidFill>
              <a:srgbClr val="0d0d0d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2000" b="1">
                <a:solidFill>
                  <a:srgbClr val="0d0d0d"/>
                </a:solidFill>
              </a:rPr>
              <a:t>BERT</a:t>
            </a:r>
            <a:endParaRPr lang="en-US" altLang="ko-KR" sz="2000" b="1">
              <a:solidFill>
                <a:srgbClr val="0d0d0d"/>
              </a:solidFill>
            </a:endParaRPr>
          </a:p>
        </p:txBody>
      </p:sp>
      <p:sp>
        <p:nvSpPr>
          <p:cNvPr id="23" name="가로 글상자 37"/>
          <p:cNvSpPr txBox="1"/>
          <p:nvPr/>
        </p:nvSpPr>
        <p:spPr>
          <a:xfrm>
            <a:off x="4900509" y="5693861"/>
            <a:ext cx="287655" cy="31450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500"/>
              <a:t>I</a:t>
            </a:r>
            <a:endParaRPr lang="en-US" altLang="ko-KR" sz="1500"/>
          </a:p>
        </p:txBody>
      </p:sp>
      <p:cxnSp>
        <p:nvCxnSpPr>
          <p:cNvPr id="24" name="화살표 38"/>
          <p:cNvCxnSpPr>
            <a:stCxn id="23" idx="0"/>
          </p:cNvCxnSpPr>
          <p:nvPr/>
        </p:nvCxnSpPr>
        <p:spPr>
          <a:xfrm rot="16200000" flipV="1">
            <a:off x="4864557" y="5514081"/>
            <a:ext cx="359559" cy="0"/>
          </a:xfrm>
          <a:prstGeom prst="straightConnector1">
            <a:avLst/>
          </a:prstGeom>
          <a:ln w="28575">
            <a:solidFill>
              <a:srgbClr val="0d0d0d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화살표 45"/>
          <p:cNvCxnSpPr/>
          <p:nvPr/>
        </p:nvCxnSpPr>
        <p:spPr>
          <a:xfrm rot="16200000">
            <a:off x="4864557" y="4192519"/>
            <a:ext cx="359559" cy="0"/>
          </a:xfrm>
          <a:prstGeom prst="straightConnector1">
            <a:avLst/>
          </a:prstGeom>
          <a:ln w="28575">
            <a:solidFill>
              <a:srgbClr val="0d0d0d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37"/>
          <p:cNvSpPr txBox="1"/>
          <p:nvPr/>
        </p:nvSpPr>
        <p:spPr>
          <a:xfrm>
            <a:off x="5167907" y="5666397"/>
            <a:ext cx="925069" cy="31339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500" b="1"/>
              <a:t>&lt;mask&gt;</a:t>
            </a:r>
            <a:endParaRPr lang="en-US" altLang="ko-KR" sz="1500" b="1"/>
          </a:p>
        </p:txBody>
      </p:sp>
      <p:cxnSp>
        <p:nvCxnSpPr>
          <p:cNvPr id="28" name="화살표 38"/>
          <p:cNvCxnSpPr>
            <a:stCxn id="27" idx="0"/>
            <a:endCxn id="22" idx="2"/>
          </p:cNvCxnSpPr>
          <p:nvPr/>
        </p:nvCxnSpPr>
        <p:spPr>
          <a:xfrm rot="16200000" flipV="1">
            <a:off x="5462681" y="5498637"/>
            <a:ext cx="332096" cy="3424"/>
          </a:xfrm>
          <a:prstGeom prst="straightConnector1">
            <a:avLst/>
          </a:prstGeom>
          <a:ln w="28575">
            <a:solidFill>
              <a:srgbClr val="0d0d0d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가로 글상자 37"/>
          <p:cNvSpPr txBox="1"/>
          <p:nvPr/>
        </p:nvSpPr>
        <p:spPr>
          <a:xfrm>
            <a:off x="5752784" y="5656872"/>
            <a:ext cx="925592" cy="31339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500"/>
              <a:t>groot</a:t>
            </a:r>
            <a:endParaRPr lang="en-US" altLang="ko-KR" sz="1500"/>
          </a:p>
        </p:txBody>
      </p:sp>
      <p:cxnSp>
        <p:nvCxnSpPr>
          <p:cNvPr id="30" name="화살표 38"/>
          <p:cNvCxnSpPr>
            <a:stCxn id="29" idx="0"/>
          </p:cNvCxnSpPr>
          <p:nvPr/>
        </p:nvCxnSpPr>
        <p:spPr>
          <a:xfrm rot="16200000" flipV="1">
            <a:off x="6053678" y="5494970"/>
            <a:ext cx="322569" cy="1233"/>
          </a:xfrm>
          <a:prstGeom prst="straightConnector1">
            <a:avLst/>
          </a:prstGeom>
          <a:ln w="28575">
            <a:solidFill>
              <a:srgbClr val="0d0d0d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화살표 45"/>
          <p:cNvCxnSpPr/>
          <p:nvPr/>
        </p:nvCxnSpPr>
        <p:spPr>
          <a:xfrm rot="16200000">
            <a:off x="5443592" y="4192504"/>
            <a:ext cx="366849" cy="0"/>
          </a:xfrm>
          <a:prstGeom prst="straightConnector1">
            <a:avLst/>
          </a:prstGeom>
          <a:ln w="28575">
            <a:solidFill>
              <a:srgbClr val="0d0d0d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45"/>
          <p:cNvCxnSpPr/>
          <p:nvPr/>
        </p:nvCxnSpPr>
        <p:spPr>
          <a:xfrm rot="16200000">
            <a:off x="6027618" y="4195414"/>
            <a:ext cx="373462" cy="0"/>
          </a:xfrm>
          <a:prstGeom prst="straightConnector1">
            <a:avLst/>
          </a:prstGeom>
          <a:ln w="28575">
            <a:solidFill>
              <a:srgbClr val="0d0d0d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26"/>
          <p:cNvSpPr/>
          <p:nvPr/>
        </p:nvSpPr>
        <p:spPr>
          <a:xfrm>
            <a:off x="8661695" y="4367180"/>
            <a:ext cx="1690920" cy="971878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 w="28575">
            <a:solidFill>
              <a:srgbClr val="0d0d0d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2000" b="1">
                <a:solidFill>
                  <a:srgbClr val="0d0d0d"/>
                </a:solidFill>
              </a:rPr>
              <a:t>BERT</a:t>
            </a:r>
            <a:endParaRPr lang="en-US" altLang="ko-KR" sz="2000" b="1">
              <a:solidFill>
                <a:srgbClr val="0d0d0d"/>
              </a:solidFill>
            </a:endParaRPr>
          </a:p>
        </p:txBody>
      </p:sp>
      <p:sp>
        <p:nvSpPr>
          <p:cNvPr id="36" name="가로 글상자 37"/>
          <p:cNvSpPr txBox="1"/>
          <p:nvPr/>
        </p:nvSpPr>
        <p:spPr>
          <a:xfrm>
            <a:off x="8615618" y="5682967"/>
            <a:ext cx="1783080" cy="31381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500"/>
              <a:t>I love you 3000</a:t>
            </a:r>
            <a:endParaRPr lang="en-US" altLang="ko-KR" sz="1500"/>
          </a:p>
        </p:txBody>
      </p:sp>
      <p:cxnSp>
        <p:nvCxnSpPr>
          <p:cNvPr id="37" name="화살표 38"/>
          <p:cNvCxnSpPr>
            <a:stCxn id="36" idx="0"/>
            <a:endCxn id="35" idx="2"/>
          </p:cNvCxnSpPr>
          <p:nvPr/>
        </p:nvCxnSpPr>
        <p:spPr>
          <a:xfrm rot="16200000" flipV="1">
            <a:off x="9335201" y="5511011"/>
            <a:ext cx="343909" cy="3"/>
          </a:xfrm>
          <a:prstGeom prst="straightConnector1">
            <a:avLst/>
          </a:prstGeom>
          <a:ln w="28575">
            <a:solidFill>
              <a:srgbClr val="0d0d0d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가로 글상자 43"/>
          <p:cNvSpPr txBox="1"/>
          <p:nvPr/>
        </p:nvSpPr>
        <p:spPr>
          <a:xfrm>
            <a:off x="8991855" y="3675496"/>
            <a:ext cx="1030605" cy="31919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500"/>
              <a:t>positive</a:t>
            </a:r>
            <a:endParaRPr lang="en-US" altLang="ko-KR" sz="1500"/>
          </a:p>
        </p:txBody>
      </p:sp>
      <p:cxnSp>
        <p:nvCxnSpPr>
          <p:cNvPr id="39" name="화살표 45"/>
          <p:cNvCxnSpPr>
            <a:endCxn id="38" idx="2"/>
          </p:cNvCxnSpPr>
          <p:nvPr/>
        </p:nvCxnSpPr>
        <p:spPr>
          <a:xfrm rot="16200000" flipV="1">
            <a:off x="9314162" y="4187689"/>
            <a:ext cx="385990" cy="2"/>
          </a:xfrm>
          <a:prstGeom prst="straightConnector1">
            <a:avLst/>
          </a:prstGeom>
          <a:ln w="28575">
            <a:solidFill>
              <a:srgbClr val="0d0d0d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가로 글상자 37"/>
          <p:cNvSpPr txBox="1"/>
          <p:nvPr/>
        </p:nvSpPr>
        <p:spPr>
          <a:xfrm>
            <a:off x="4894409" y="3701783"/>
            <a:ext cx="287655" cy="31586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500"/>
              <a:t>I</a:t>
            </a:r>
            <a:endParaRPr lang="en-US" altLang="ko-KR" sz="1500"/>
          </a:p>
        </p:txBody>
      </p:sp>
      <p:sp>
        <p:nvSpPr>
          <p:cNvPr id="41" name="가로 글상자 37"/>
          <p:cNvSpPr txBox="1"/>
          <p:nvPr/>
        </p:nvSpPr>
        <p:spPr>
          <a:xfrm>
            <a:off x="5362789" y="3701783"/>
            <a:ext cx="516255" cy="31586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500" b="1">
                <a:solidFill>
                  <a:srgbClr val="ff0000"/>
                </a:solidFill>
              </a:rPr>
              <a:t>am</a:t>
            </a:r>
            <a:endParaRPr lang="en-US" altLang="ko-KR" sz="1500" b="1">
              <a:solidFill>
                <a:srgbClr val="ff0000"/>
              </a:solidFill>
            </a:endParaRPr>
          </a:p>
        </p:txBody>
      </p:sp>
      <p:sp>
        <p:nvSpPr>
          <p:cNvPr id="42" name="가로 글상자 37"/>
          <p:cNvSpPr txBox="1"/>
          <p:nvPr/>
        </p:nvSpPr>
        <p:spPr>
          <a:xfrm>
            <a:off x="5804535" y="3701783"/>
            <a:ext cx="782955" cy="31586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500"/>
              <a:t>groot</a:t>
            </a: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1495315898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19050">
            <a:solidFill>
              <a:srgbClr val="203a7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atin typeface="Segoe UI"/>
                <a:cs typeface="Segoe UI"/>
              </a:rPr>
              <a:t>Pre-training of BERT</a:t>
            </a:r>
            <a:endParaRPr lang="en-US" altLang="ko-KR" sz="3900" b="1">
              <a:latin typeface="Segoe UI"/>
              <a:cs typeface="Segoe UI"/>
            </a:endParaRPr>
          </a:p>
        </p:txBody>
      </p:sp>
      <p:sp>
        <p:nvSpPr>
          <p:cNvPr id="9" name="가로 글상자 19"/>
          <p:cNvSpPr txBox="1"/>
          <p:nvPr/>
        </p:nvSpPr>
        <p:spPr>
          <a:xfrm>
            <a:off x="397450" y="914407"/>
            <a:ext cx="11417612" cy="5410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000" b="1"/>
              <a:t>Masked token prediction (MTP) &amp; Next sentence prediction (NSP)</a:t>
            </a:r>
            <a:endParaRPr lang="en-US" altLang="ko-KR" sz="3000" b="1"/>
          </a:p>
        </p:txBody>
      </p:sp>
      <p:cxnSp>
        <p:nvCxnSpPr>
          <p:cNvPr id="12" name="선 20"/>
          <p:cNvCxnSpPr/>
          <p:nvPr/>
        </p:nvCxnSpPr>
        <p:spPr>
          <a:xfrm rot="5400000">
            <a:off x="167424" y="1184913"/>
            <a:ext cx="324040" cy="1"/>
          </a:xfrm>
          <a:prstGeom prst="line">
            <a:avLst/>
          </a:prstGeom>
          <a:ln w="28575">
            <a:solidFill>
              <a:srgbClr val="203a7b"/>
            </a:solidFill>
          </a:ln>
          <a:effectLst>
            <a:outerShdw blurRad="139700" dist="76200" dir="10800000" sx="41000" sy="4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가로 글상자 12"/>
          <p:cNvSpPr txBox="1"/>
          <p:nvPr/>
        </p:nvSpPr>
        <p:spPr>
          <a:xfrm>
            <a:off x="1451223" y="4675027"/>
            <a:ext cx="6444694" cy="36179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en-US" altLang="ko-KR" b="1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7887" y="1993842"/>
            <a:ext cx="10896404" cy="4440748"/>
          </a:xfrm>
          <a:prstGeom prst="rect">
            <a:avLst/>
          </a:prstGeom>
        </p:spPr>
      </p:pic>
      <p:sp>
        <p:nvSpPr>
          <p:cNvPr id="20" name="가로 글상자 19"/>
          <p:cNvSpPr txBox="1"/>
          <p:nvPr/>
        </p:nvSpPr>
        <p:spPr>
          <a:xfrm>
            <a:off x="233770" y="1585847"/>
            <a:ext cx="1411605" cy="64109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Binary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classification</a:t>
            </a:r>
            <a:endParaRPr lang="en-US" altLang="ko-KR"/>
          </a:p>
        </p:txBody>
      </p:sp>
      <p:cxnSp>
        <p:nvCxnSpPr>
          <p:cNvPr id="21" name="양방향 화살표 20"/>
          <p:cNvCxnSpPr>
            <a:endCxn id="20" idx="2"/>
          </p:cNvCxnSpPr>
          <p:nvPr/>
        </p:nvCxnSpPr>
        <p:spPr>
          <a:xfrm rot="10800000">
            <a:off x="939573" y="2226945"/>
            <a:ext cx="376917" cy="207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선 21"/>
          <p:cNvCxnSpPr/>
          <p:nvPr/>
        </p:nvCxnSpPr>
        <p:spPr>
          <a:xfrm flipV="1">
            <a:off x="1654900" y="5349744"/>
            <a:ext cx="576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선 23"/>
          <p:cNvCxnSpPr/>
          <p:nvPr/>
        </p:nvCxnSpPr>
        <p:spPr>
          <a:xfrm flipV="1">
            <a:off x="3545337" y="5349744"/>
            <a:ext cx="576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553931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28575">
            <a:solidFill>
              <a:srgbClr val="203a7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atin typeface="Segoe UI"/>
                <a:cs typeface="Segoe UI"/>
              </a:rPr>
              <a:t>Experiments</a:t>
            </a:r>
            <a:endParaRPr lang="en-US" altLang="ko-KR" sz="3900" b="1">
              <a:latin typeface="Segoe UI"/>
              <a:cs typeface="Segoe UI"/>
            </a:endParaRPr>
          </a:p>
        </p:txBody>
      </p:sp>
      <p:sp>
        <p:nvSpPr>
          <p:cNvPr id="9" name="가로 글상자 19"/>
          <p:cNvSpPr txBox="1"/>
          <p:nvPr/>
        </p:nvSpPr>
        <p:spPr>
          <a:xfrm>
            <a:off x="397451" y="914407"/>
            <a:ext cx="8552239" cy="5410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000" b="1"/>
              <a:t>Masked token prediction &amp; Next sentence prediction</a:t>
            </a:r>
            <a:endParaRPr lang="en-US" altLang="ko-KR" sz="3000" b="1"/>
          </a:p>
        </p:txBody>
      </p:sp>
      <p:cxnSp>
        <p:nvCxnSpPr>
          <p:cNvPr id="10" name="선 20"/>
          <p:cNvCxnSpPr/>
          <p:nvPr/>
        </p:nvCxnSpPr>
        <p:spPr>
          <a:xfrm rot="5400000">
            <a:off x="167424" y="1184913"/>
            <a:ext cx="324040" cy="1"/>
          </a:xfrm>
          <a:prstGeom prst="line">
            <a:avLst/>
          </a:prstGeom>
          <a:ln w="28575">
            <a:solidFill>
              <a:srgbClr val="203a7b"/>
            </a:solidFill>
          </a:ln>
          <a:effectLst>
            <a:outerShdw blurRad="139700" dist="76200" dir="10800000" sx="41000" sy="4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5464" y="2113124"/>
            <a:ext cx="5744404" cy="3711046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 rot="0">
            <a:off x="397451" y="1466595"/>
            <a:ext cx="3656389" cy="465075"/>
            <a:chOff x="397451" y="1466595"/>
            <a:chExt cx="3656389" cy="465075"/>
          </a:xfrm>
        </p:grpSpPr>
        <p:sp>
          <p:nvSpPr>
            <p:cNvPr id="13" name="순서도: 연결자 20"/>
            <p:cNvSpPr>
              <a:spLocks noChangeAspect="1"/>
            </p:cNvSpPr>
            <p:nvPr/>
          </p:nvSpPr>
          <p:spPr>
            <a:xfrm>
              <a:off x="397451" y="1647825"/>
              <a:ext cx="108013" cy="108013"/>
            </a:xfrm>
            <a:prstGeom prst="flowChartConnector">
              <a:avLst/>
            </a:prstGeom>
            <a:solidFill>
              <a:srgbClr val="203a7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4" name="가로 글상자 21"/>
            <p:cNvSpPr txBox="1"/>
            <p:nvPr/>
          </p:nvSpPr>
          <p:spPr>
            <a:xfrm>
              <a:off x="626691" y="1466595"/>
              <a:ext cx="3427149" cy="4650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2500"/>
                <a:t>MTP</a:t>
              </a:r>
              <a:endParaRPr lang="en-US" altLang="ko-KR" sz="2500"/>
            </a:p>
          </p:txBody>
        </p:sp>
      </p:grpSp>
      <p:sp>
        <p:nvSpPr>
          <p:cNvPr id="15" name="순서도: 연결자 14"/>
          <p:cNvSpPr>
            <a:spLocks noChangeAspect="1"/>
          </p:cNvSpPr>
          <p:nvPr/>
        </p:nvSpPr>
        <p:spPr>
          <a:xfrm>
            <a:off x="6413789" y="1653415"/>
            <a:ext cx="108013" cy="108013"/>
          </a:xfrm>
          <a:prstGeom prst="flowChartConnector">
            <a:avLst/>
          </a:prstGeom>
          <a:solidFill>
            <a:srgbClr val="203a7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6" name="가로 글상자 15"/>
          <p:cNvSpPr txBox="1"/>
          <p:nvPr/>
        </p:nvSpPr>
        <p:spPr>
          <a:xfrm>
            <a:off x="6643027" y="1472185"/>
            <a:ext cx="3792562" cy="4677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500"/>
              <a:t>NSP (0: IsNext / 1: NotNext)</a:t>
            </a:r>
            <a:endParaRPr lang="en-US" altLang="ko-KR" sz="2500"/>
          </a:p>
        </p:txBody>
      </p:sp>
      <p:grpSp>
        <p:nvGrpSpPr>
          <p:cNvPr id="20" name=""/>
          <p:cNvGrpSpPr/>
          <p:nvPr/>
        </p:nvGrpSpPr>
        <p:grpSpPr>
          <a:xfrm rot="0">
            <a:off x="6718932" y="2594635"/>
            <a:ext cx="4863465" cy="1018691"/>
            <a:chOff x="6643028" y="2232187"/>
            <a:chExt cx="4863465" cy="1018691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643028" y="2232187"/>
              <a:ext cx="4863465" cy="65318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643029" y="3003095"/>
              <a:ext cx="4863465" cy="247783"/>
            </a:xfrm>
            <a:prstGeom prst="rect">
              <a:avLst/>
            </a:prstGeom>
          </p:spPr>
        </p:pic>
      </p:grpSp>
      <p:sp>
        <p:nvSpPr>
          <p:cNvPr id="21" name="가로 글상자 20"/>
          <p:cNvSpPr txBox="1"/>
          <p:nvPr/>
        </p:nvSpPr>
        <p:spPr>
          <a:xfrm>
            <a:off x="6643028" y="2252728"/>
            <a:ext cx="1426007" cy="3662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/>
              <a:t>case 1</a:t>
            </a:r>
            <a:endParaRPr lang="en-US" altLang="ko-KR" b="1"/>
          </a:p>
        </p:txBody>
      </p:sp>
      <p:grpSp>
        <p:nvGrpSpPr>
          <p:cNvPr id="23" name=""/>
          <p:cNvGrpSpPr/>
          <p:nvPr/>
        </p:nvGrpSpPr>
        <p:grpSpPr>
          <a:xfrm rot="0">
            <a:off x="6718932" y="4351645"/>
            <a:ext cx="4863465" cy="1028260"/>
            <a:chOff x="6718933" y="4087710"/>
            <a:chExt cx="4863465" cy="102826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718933" y="4087710"/>
              <a:ext cx="4863465" cy="622712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718933" y="4856047"/>
              <a:ext cx="4863464" cy="259923"/>
            </a:xfrm>
            <a:prstGeom prst="rect">
              <a:avLst/>
            </a:prstGeom>
          </p:spPr>
        </p:pic>
      </p:grpSp>
      <p:sp>
        <p:nvSpPr>
          <p:cNvPr id="24" name="가로 글상자 23"/>
          <p:cNvSpPr txBox="1"/>
          <p:nvPr/>
        </p:nvSpPr>
        <p:spPr>
          <a:xfrm>
            <a:off x="6643027" y="3968647"/>
            <a:ext cx="792481" cy="3662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b="1"/>
              <a:t>case 2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2718591552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19050"/>
            <a:ext cx="12192000" cy="783980"/>
          </a:xfrm>
          <a:prstGeom prst="rect">
            <a:avLst/>
          </a:prstGeom>
          <a:solidFill>
            <a:srgbClr val="203a7b"/>
          </a:solidFill>
          <a:ln w="19050">
            <a:solidFill>
              <a:srgbClr val="203a7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atin typeface="Segoe UI"/>
                <a:cs typeface="Segoe UI"/>
              </a:rPr>
              <a:t>Embeddings of BERT</a:t>
            </a:r>
            <a:endParaRPr lang="en-US" altLang="ko-KR" sz="3900" b="1">
              <a:latin typeface="Segoe UI"/>
              <a:cs typeface="Segoe UI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9268" y="1984030"/>
            <a:ext cx="11313462" cy="3716499"/>
          </a:xfrm>
          <a:prstGeom prst="rect">
            <a:avLst/>
          </a:prstGeom>
        </p:spPr>
      </p:pic>
      <p:grpSp>
        <p:nvGrpSpPr>
          <p:cNvPr id="12" name=""/>
          <p:cNvGrpSpPr/>
          <p:nvPr/>
        </p:nvGrpSpPr>
        <p:grpSpPr>
          <a:xfrm rot="0">
            <a:off x="329443" y="914407"/>
            <a:ext cx="4648321" cy="541013"/>
            <a:chOff x="329443" y="914407"/>
            <a:chExt cx="4648321" cy="541013"/>
          </a:xfrm>
        </p:grpSpPr>
        <p:sp>
          <p:nvSpPr>
            <p:cNvPr id="10" name="가로 글상자 19"/>
            <p:cNvSpPr txBox="1"/>
            <p:nvPr/>
          </p:nvSpPr>
          <p:spPr>
            <a:xfrm>
              <a:off x="397451" y="914407"/>
              <a:ext cx="4580314" cy="5410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3000" b="1"/>
                <a:t>Three embeddings for BERT</a:t>
              </a:r>
              <a:endParaRPr lang="en-US" altLang="ko-KR" sz="3000" b="1"/>
            </a:p>
          </p:txBody>
        </p:sp>
        <p:cxnSp>
          <p:nvCxnSpPr>
            <p:cNvPr id="11" name="선 20"/>
            <p:cNvCxnSpPr/>
            <p:nvPr/>
          </p:nvCxnSpPr>
          <p:spPr>
            <a:xfrm rot="5400000">
              <a:off x="167424" y="1184913"/>
              <a:ext cx="324040" cy="1"/>
            </a:xfrm>
            <a:prstGeom prst="line">
              <a:avLst/>
            </a:prstGeom>
            <a:ln w="28575">
              <a:solidFill>
                <a:srgbClr val="203a7b"/>
              </a:solidFill>
            </a:ln>
            <a:effectLst>
              <a:outerShdw blurRad="139700" dist="76200" dir="10800000" sx="41000" sy="4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751788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3916408" cy="6858000"/>
          </a:xfrm>
          <a:prstGeom prst="rect">
            <a:avLst/>
          </a:prstGeom>
          <a:solidFill>
            <a:srgbClr val="203a7b"/>
          </a:solidFill>
          <a:ln w="3175">
            <a:solidFill>
              <a:srgbClr val="203a7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68170" tIns="0" rIns="0" bIns="3816477" anchor="ctr"/>
          <a:p>
            <a:pPr lvl="0">
              <a:defRPr/>
            </a:pPr>
            <a:r>
              <a:rPr lang="en-US" altLang="ko-KR" sz="4000" b="1">
                <a:latin typeface="Segoe UI"/>
                <a:cs typeface="Segoe UI"/>
              </a:rPr>
              <a:t>Contents</a:t>
            </a:r>
            <a:endParaRPr lang="en-US" altLang="ko-KR" sz="4000" b="1">
              <a:latin typeface="Segoe UI"/>
              <a:cs typeface="Segoe UI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4888591" y="1356739"/>
            <a:ext cx="5658121" cy="321335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lvl="0">
              <a:lnSpc>
                <a:spcPct val="82000"/>
              </a:lnSpc>
              <a:buNone/>
              <a:defRPr/>
            </a:pPr>
            <a:r>
              <a:rPr lang="en-US" altLang="ko-KR" sz="3000" b="1">
                <a:solidFill>
                  <a:schemeClr val="tx1"/>
                </a:solidFill>
                <a:latin typeface="Segoe UI"/>
                <a:cs typeface="Segoe UI"/>
              </a:rPr>
              <a:t>01      </a:t>
            </a:r>
            <a:r>
              <a:rPr lang="en-US" altLang="ko-KR" sz="2500" b="1">
                <a:solidFill>
                  <a:schemeClr val="tx1"/>
                </a:solidFill>
                <a:latin typeface="Segoe UI"/>
                <a:cs typeface="Segoe UI"/>
              </a:rPr>
              <a:t>Introduction</a:t>
            </a:r>
            <a:endParaRPr lang="en-US" altLang="ko-KR" sz="2500" b="1">
              <a:solidFill>
                <a:schemeClr val="tx1"/>
              </a:solidFill>
              <a:latin typeface="Segoe UI"/>
              <a:cs typeface="Segoe UI"/>
            </a:endParaRPr>
          </a:p>
          <a:p>
            <a:pPr lvl="0">
              <a:lnSpc>
                <a:spcPct val="82000"/>
              </a:lnSpc>
              <a:buNone/>
              <a:defRPr/>
            </a:pPr>
            <a:endParaRPr lang="en-US" altLang="ko-KR" sz="2500" b="1">
              <a:solidFill>
                <a:schemeClr val="tx1"/>
              </a:solidFill>
              <a:latin typeface="Segoe UI"/>
              <a:cs typeface="Segoe UI"/>
            </a:endParaRPr>
          </a:p>
          <a:p>
            <a:pPr lvl="0">
              <a:lnSpc>
                <a:spcPct val="82000"/>
              </a:lnSpc>
              <a:buNone/>
              <a:defRPr/>
            </a:pPr>
            <a:r>
              <a:rPr lang="en-US" altLang="ko-KR" sz="3000" b="1">
                <a:solidFill>
                  <a:schemeClr val="tx1"/>
                </a:solidFill>
                <a:latin typeface="Segoe UI"/>
                <a:cs typeface="Segoe UI"/>
              </a:rPr>
              <a:t>02</a:t>
            </a:r>
            <a:r>
              <a:rPr lang="en-US" altLang="ko-KR" sz="2900" b="1">
                <a:solidFill>
                  <a:schemeClr val="tx1"/>
                </a:solidFill>
                <a:latin typeface="Segoe UI"/>
                <a:cs typeface="Segoe UI"/>
              </a:rPr>
              <a:t>      </a:t>
            </a:r>
            <a:r>
              <a:rPr lang="en-US" altLang="ko-KR" sz="2500" b="1">
                <a:solidFill>
                  <a:schemeClr val="tx1"/>
                </a:solidFill>
                <a:latin typeface="Segoe UI"/>
                <a:cs typeface="Segoe UI"/>
              </a:rPr>
              <a:t>Fine-tuning in NLP</a:t>
            </a:r>
            <a:endParaRPr lang="en-US" altLang="ko-KR" sz="2500" b="1">
              <a:solidFill>
                <a:schemeClr val="tx1"/>
              </a:solidFill>
              <a:latin typeface="Segoe UI"/>
              <a:cs typeface="Segoe UI"/>
            </a:endParaRPr>
          </a:p>
          <a:p>
            <a:pPr lvl="0">
              <a:lnSpc>
                <a:spcPct val="82000"/>
              </a:lnSpc>
              <a:buNone/>
              <a:defRPr/>
            </a:pPr>
            <a:endParaRPr lang="en-US" altLang="ko-KR" sz="2500" b="1">
              <a:solidFill>
                <a:schemeClr val="tx1"/>
              </a:solidFill>
              <a:latin typeface="Segoe UI"/>
              <a:cs typeface="Segoe UI"/>
            </a:endParaRPr>
          </a:p>
          <a:p>
            <a:pPr lvl="0">
              <a:lnSpc>
                <a:spcPct val="82000"/>
              </a:lnSpc>
              <a:buNone/>
              <a:defRPr/>
            </a:pPr>
            <a:r>
              <a:rPr lang="en-US" altLang="ko-KR" sz="3000" b="1">
                <a:solidFill>
                  <a:schemeClr val="tx1"/>
                </a:solidFill>
                <a:latin typeface="Segoe UI"/>
                <a:cs typeface="Segoe UI"/>
              </a:rPr>
              <a:t>03</a:t>
            </a:r>
            <a:r>
              <a:rPr lang="en-US" altLang="ko-KR" sz="2900" b="1">
                <a:solidFill>
                  <a:schemeClr val="tx1"/>
                </a:solidFill>
                <a:latin typeface="Segoe UI"/>
                <a:cs typeface="Segoe UI"/>
              </a:rPr>
              <a:t>      </a:t>
            </a:r>
            <a:r>
              <a:rPr lang="en-US" altLang="ko-KR" sz="2500" b="1">
                <a:solidFill>
                  <a:schemeClr val="tx1"/>
                </a:solidFill>
                <a:latin typeface="Segoe UI"/>
                <a:cs typeface="Segoe UI"/>
              </a:rPr>
              <a:t>GPT-1</a:t>
            </a:r>
            <a:endParaRPr lang="en-US" altLang="ko-KR" sz="2500" b="1">
              <a:solidFill>
                <a:schemeClr val="tx1"/>
              </a:solidFill>
              <a:latin typeface="Segoe UI"/>
              <a:cs typeface="Segoe UI"/>
            </a:endParaRPr>
          </a:p>
          <a:p>
            <a:pPr lvl="0">
              <a:lnSpc>
                <a:spcPct val="82000"/>
              </a:lnSpc>
              <a:buNone/>
              <a:defRPr/>
            </a:pPr>
            <a:endParaRPr lang="en-US" altLang="ko-KR" sz="2500" b="1">
              <a:solidFill>
                <a:schemeClr val="tx1"/>
              </a:solidFill>
              <a:latin typeface="Segoe UI"/>
              <a:cs typeface="Segoe UI"/>
            </a:endParaRPr>
          </a:p>
          <a:p>
            <a:pPr lvl="0">
              <a:lnSpc>
                <a:spcPct val="82000"/>
              </a:lnSpc>
              <a:buNone/>
              <a:defRPr/>
            </a:pPr>
            <a:r>
              <a:rPr lang="en-US" altLang="ko-KR" sz="3000" b="1">
                <a:solidFill>
                  <a:schemeClr val="tx1"/>
                </a:solidFill>
                <a:latin typeface="Segoe UI"/>
                <a:cs typeface="Segoe UI"/>
              </a:rPr>
              <a:t>04      </a:t>
            </a:r>
            <a:r>
              <a:rPr lang="en-US" altLang="ko-KR" sz="2500" b="1">
                <a:solidFill>
                  <a:schemeClr val="tx1"/>
                </a:solidFill>
                <a:latin typeface="Segoe UI"/>
                <a:cs typeface="Segoe UI"/>
              </a:rPr>
              <a:t>BERT</a:t>
            </a:r>
            <a:endParaRPr lang="en-US" altLang="ko-KR" sz="2500" b="1">
              <a:solidFill>
                <a:schemeClr val="tx1"/>
              </a:solidFill>
              <a:latin typeface="Segoe UI"/>
              <a:cs typeface="Segoe UI"/>
            </a:endParaRPr>
          </a:p>
          <a:p>
            <a:pPr lvl="0">
              <a:lnSpc>
                <a:spcPct val="82000"/>
              </a:lnSpc>
              <a:buNone/>
              <a:defRPr/>
            </a:pPr>
            <a:endParaRPr lang="en-US" altLang="ko-KR" sz="2500" b="1">
              <a:solidFill>
                <a:schemeClr val="tx1"/>
              </a:solidFill>
              <a:latin typeface="Segoe UI"/>
              <a:cs typeface="Segoe UI"/>
            </a:endParaRPr>
          </a:p>
          <a:p>
            <a:pPr lvl="0">
              <a:lnSpc>
                <a:spcPct val="82000"/>
              </a:lnSpc>
              <a:buNone/>
              <a:defRPr/>
            </a:pPr>
            <a:r>
              <a:rPr lang="en-US" altLang="ko-KR" sz="3000" b="1">
                <a:solidFill>
                  <a:schemeClr val="tx1"/>
                </a:solidFill>
                <a:latin typeface="Segoe UI"/>
                <a:cs typeface="Segoe UI"/>
              </a:rPr>
              <a:t>05</a:t>
            </a:r>
            <a:r>
              <a:rPr lang="en-US" altLang="ko-KR" sz="2900" b="1">
                <a:solidFill>
                  <a:schemeClr val="tx1"/>
                </a:solidFill>
                <a:latin typeface="Segoe UI"/>
                <a:cs typeface="Segoe UI"/>
              </a:rPr>
              <a:t>      </a:t>
            </a:r>
            <a:r>
              <a:rPr lang="en-US" altLang="ko-KR" sz="2500" b="1">
                <a:solidFill>
                  <a:schemeClr val="tx1"/>
                </a:solidFill>
                <a:latin typeface="Segoe UI"/>
                <a:cs typeface="Segoe UI"/>
              </a:rPr>
              <a:t>Applications of GPT &amp; BERT</a:t>
            </a:r>
            <a:endParaRPr lang="en-US" altLang="ko-KR" sz="2500" b="1">
              <a:solidFill>
                <a:schemeClr val="tx1"/>
              </a:solidFill>
              <a:latin typeface="Segoe UI"/>
              <a:cs typeface="Segoe UI"/>
            </a:endParaRPr>
          </a:p>
        </p:txBody>
      </p:sp>
      <p:cxnSp>
        <p:nvCxnSpPr>
          <p:cNvPr id="14" name="선 13"/>
          <p:cNvCxnSpPr/>
          <p:nvPr/>
        </p:nvCxnSpPr>
        <p:spPr>
          <a:xfrm rot="16200000" flipH="1">
            <a:off x="3113121" y="2934842"/>
            <a:ext cx="3060382" cy="0"/>
          </a:xfrm>
          <a:prstGeom prst="line">
            <a:avLst/>
          </a:prstGeom>
          <a:ln w="28575"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450560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28575">
            <a:solidFill>
              <a:srgbClr val="203a7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atin typeface="Segoe UI"/>
                <a:cs typeface="Segoe UI"/>
              </a:rPr>
              <a:t>BERT vs GPT</a:t>
            </a:r>
            <a:endParaRPr lang="en-US" altLang="ko-KR" sz="3900" b="1">
              <a:latin typeface="Segoe UI"/>
              <a:cs typeface="Segoe UI"/>
            </a:endParaRPr>
          </a:p>
        </p:txBody>
      </p:sp>
      <p:sp>
        <p:nvSpPr>
          <p:cNvPr id="10" name="가로 글상자 19"/>
          <p:cNvSpPr txBox="1"/>
          <p:nvPr/>
        </p:nvSpPr>
        <p:spPr>
          <a:xfrm>
            <a:off x="397451" y="914407"/>
            <a:ext cx="4704139" cy="5410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000" b="1"/>
              <a:t>Difference in future masking</a:t>
            </a:r>
            <a:endParaRPr lang="en-US" altLang="ko-KR" sz="3000" b="1"/>
          </a:p>
        </p:txBody>
      </p:sp>
      <p:cxnSp>
        <p:nvCxnSpPr>
          <p:cNvPr id="11" name="선 20"/>
          <p:cNvCxnSpPr/>
          <p:nvPr/>
        </p:nvCxnSpPr>
        <p:spPr>
          <a:xfrm rot="5400000">
            <a:off x="167424" y="1184913"/>
            <a:ext cx="324040" cy="1"/>
          </a:xfrm>
          <a:prstGeom prst="line">
            <a:avLst/>
          </a:prstGeom>
          <a:ln w="28575">
            <a:solidFill>
              <a:srgbClr val="203a7b"/>
            </a:solidFill>
          </a:ln>
          <a:effectLst>
            <a:outerShdw blurRad="139700" dist="76200" dir="10800000" sx="41000" sy="4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0579" y="1951539"/>
            <a:ext cx="9110842" cy="403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83042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03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3592570" y="2697770"/>
            <a:ext cx="5006860" cy="14624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4500" b="1">
                <a:solidFill>
                  <a:schemeClr val="lt1"/>
                </a:solidFill>
                <a:latin typeface="Segoe UI"/>
                <a:cs typeface="Segoe UI"/>
              </a:rPr>
              <a:t>5. Applications of GPT and BERT</a:t>
            </a:r>
            <a:endParaRPr lang="en-US" altLang="ko-KR" sz="4500" b="1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9431648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38100">
            <a:solidFill>
              <a:srgbClr val="203a7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atin typeface="Segoe UI"/>
                <a:cs typeface="Segoe UI"/>
              </a:rPr>
              <a:t>GPT’s application: ChatGPT</a:t>
            </a:r>
            <a:endParaRPr lang="en-US" altLang="ko-KR" sz="3900" b="1">
              <a:latin typeface="Segoe UI"/>
              <a:cs typeface="Segoe UI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2839" y="1562342"/>
            <a:ext cx="5846362" cy="462697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32070" y="2048034"/>
            <a:ext cx="5608691" cy="3563416"/>
          </a:xfrm>
          <a:prstGeom prst="rect">
            <a:avLst/>
          </a:prstGeom>
        </p:spPr>
      </p:pic>
      <p:sp>
        <p:nvSpPr>
          <p:cNvPr id="20" name="가로 글상자 19"/>
          <p:cNvSpPr txBox="1"/>
          <p:nvPr/>
        </p:nvSpPr>
        <p:spPr>
          <a:xfrm>
            <a:off x="397451" y="914407"/>
            <a:ext cx="9561889" cy="5410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000" b="1"/>
              <a:t>ChatGPT's unmatched growth: Fastest to 100 million users</a:t>
            </a:r>
            <a:endParaRPr lang="en-US" altLang="ko-KR" sz="3000" b="1"/>
          </a:p>
        </p:txBody>
      </p:sp>
      <p:cxnSp>
        <p:nvCxnSpPr>
          <p:cNvPr id="21" name="선 20"/>
          <p:cNvCxnSpPr/>
          <p:nvPr/>
        </p:nvCxnSpPr>
        <p:spPr>
          <a:xfrm rot="5400000">
            <a:off x="167424" y="1184913"/>
            <a:ext cx="324040" cy="1"/>
          </a:xfrm>
          <a:prstGeom prst="line">
            <a:avLst/>
          </a:prstGeom>
          <a:ln w="28575">
            <a:solidFill>
              <a:srgbClr val="203a7b"/>
            </a:solidFill>
          </a:ln>
          <a:effectLst>
            <a:outerShdw blurRad="139700" dist="76200" dir="10800000" sx="41000" sy="4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596241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1980" y="1409247"/>
            <a:ext cx="9128040" cy="5129665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38100">
            <a:solidFill>
              <a:srgbClr val="203a7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atin typeface="Segoe UI"/>
                <a:cs typeface="Segoe UI"/>
              </a:rPr>
              <a:t>BERT's applications: ROBLOX</a:t>
            </a:r>
            <a:endParaRPr lang="en-US" altLang="ko-KR" sz="3900" b="1">
              <a:latin typeface="Segoe UI"/>
              <a:cs typeface="Segoe UI"/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397451" y="914407"/>
            <a:ext cx="7714039" cy="5410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000" b="1"/>
              <a:t>Optimizing BERT: Key improvements in ROBLOX</a:t>
            </a:r>
            <a:endParaRPr lang="en-US" altLang="ko-KR" sz="3000" b="1"/>
          </a:p>
        </p:txBody>
      </p:sp>
      <p:cxnSp>
        <p:nvCxnSpPr>
          <p:cNvPr id="12" name="선 11"/>
          <p:cNvCxnSpPr/>
          <p:nvPr/>
        </p:nvCxnSpPr>
        <p:spPr>
          <a:xfrm rot="5400000">
            <a:off x="167424" y="1184913"/>
            <a:ext cx="324040" cy="1"/>
          </a:xfrm>
          <a:prstGeom prst="line">
            <a:avLst/>
          </a:prstGeom>
          <a:ln w="28575">
            <a:solidFill>
              <a:srgbClr val="203a7b"/>
            </a:solidFill>
          </a:ln>
          <a:effectLst>
            <a:outerShdw blurRad="139700" dist="76200" dir="10800000" sx="41000" sy="4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738488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9525"/>
            <a:ext cx="12188850" cy="783980"/>
          </a:xfrm>
          <a:prstGeom prst="rect">
            <a:avLst/>
          </a:prstGeom>
          <a:solidFill>
            <a:srgbClr val="203a7b"/>
          </a:solidFill>
          <a:ln w="38100">
            <a:solidFill>
              <a:srgbClr val="203a7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atin typeface="Segoe UI"/>
                <a:cs typeface="Segoe UI"/>
              </a:rPr>
              <a:t>Development of LLM</a:t>
            </a:r>
            <a:endParaRPr lang="en-US" altLang="ko-KR" sz="3900" b="1">
              <a:latin typeface="Segoe UI"/>
              <a:cs typeface="Segoe UI"/>
            </a:endParaRPr>
          </a:p>
        </p:txBody>
      </p:sp>
      <p:grpSp>
        <p:nvGrpSpPr>
          <p:cNvPr id="29" name=""/>
          <p:cNvGrpSpPr/>
          <p:nvPr/>
        </p:nvGrpSpPr>
        <p:grpSpPr>
          <a:xfrm rot="0">
            <a:off x="2699430" y="1455419"/>
            <a:ext cx="6945585" cy="5083493"/>
            <a:chOff x="2699430" y="1323607"/>
            <a:chExt cx="7069410" cy="521530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699430" y="1398466"/>
              <a:ext cx="6682580" cy="5140446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3893160" y="5607660"/>
              <a:ext cx="410307" cy="60080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252305" y="4376004"/>
              <a:ext cx="410307" cy="60080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488840" y="5114558"/>
              <a:ext cx="578826" cy="60080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718548" y="2196977"/>
              <a:ext cx="380999" cy="60080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640274" y="1323607"/>
              <a:ext cx="446942" cy="60080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308846" y="5006853"/>
              <a:ext cx="446942" cy="60080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237042" y="5686790"/>
              <a:ext cx="446942" cy="60080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3600084" y="5307257"/>
              <a:ext cx="703384" cy="34722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600" b="1"/>
                <a:t>1.1</a:t>
              </a:r>
              <a:r>
                <a:rPr lang="ko-KR" altLang="en-US" sz="1600" b="1"/>
                <a:t>억</a:t>
              </a:r>
              <a:endParaRPr lang="ko-KR" altLang="en-US" sz="1600" b="1"/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4364281" y="4778398"/>
              <a:ext cx="703384" cy="34650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600" b="1"/>
                <a:t>3.4</a:t>
              </a:r>
              <a:r>
                <a:rPr lang="ko-KR" altLang="en-US" sz="1600" b="1"/>
                <a:t>억</a:t>
              </a:r>
              <a:endParaRPr lang="ko-KR" altLang="en-US" sz="1600" b="1"/>
            </a:p>
          </p:txBody>
        </p:sp>
        <p:sp>
          <p:nvSpPr>
            <p:cNvPr id="22" name="가로 글상자 21"/>
            <p:cNvSpPr txBox="1"/>
            <p:nvPr/>
          </p:nvSpPr>
          <p:spPr>
            <a:xfrm>
              <a:off x="6683984" y="5739984"/>
              <a:ext cx="703384" cy="34257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600" b="1"/>
                <a:t>0.6</a:t>
              </a:r>
              <a:r>
                <a:rPr lang="ko-KR" altLang="en-US" sz="1600" b="1"/>
                <a:t>억</a:t>
              </a:r>
              <a:endParaRPr lang="ko-KR" altLang="en-US" sz="1600" b="1"/>
            </a:p>
          </p:txBody>
        </p:sp>
        <p:sp>
          <p:nvSpPr>
            <p:cNvPr id="23" name="가로 글상자 22"/>
            <p:cNvSpPr txBox="1"/>
            <p:nvPr/>
          </p:nvSpPr>
          <p:spPr>
            <a:xfrm>
              <a:off x="6755788" y="5078801"/>
              <a:ext cx="703384" cy="33926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600" b="1"/>
                <a:t>3.5</a:t>
              </a:r>
              <a:r>
                <a:rPr lang="ko-KR" altLang="en-US" sz="1600" b="1"/>
                <a:t>억</a:t>
              </a:r>
              <a:endParaRPr lang="ko-KR" altLang="en-US" sz="1600" b="1"/>
            </a:p>
          </p:txBody>
        </p:sp>
        <p:sp>
          <p:nvSpPr>
            <p:cNvPr id="24" name="가로 글상자 23"/>
            <p:cNvSpPr txBox="1"/>
            <p:nvPr/>
          </p:nvSpPr>
          <p:spPr>
            <a:xfrm>
              <a:off x="5105767" y="4036986"/>
              <a:ext cx="624473" cy="34525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600" b="1"/>
                <a:t>15</a:t>
              </a:r>
              <a:r>
                <a:rPr lang="ko-KR" altLang="en-US" sz="1600" b="1"/>
                <a:t>억</a:t>
              </a:r>
              <a:endParaRPr lang="ko-KR" altLang="en-US" sz="1600" b="1"/>
            </a:p>
          </p:txBody>
        </p:sp>
        <p:sp>
          <p:nvSpPr>
            <p:cNvPr id="25" name="가로 글상자 24"/>
            <p:cNvSpPr txBox="1"/>
            <p:nvPr/>
          </p:nvSpPr>
          <p:spPr>
            <a:xfrm>
              <a:off x="6954129" y="2330142"/>
              <a:ext cx="831094" cy="3419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600" b="1"/>
                <a:t>1750</a:t>
              </a:r>
              <a:r>
                <a:rPr lang="ko-KR" altLang="en-US" sz="1600" b="1"/>
                <a:t>억</a:t>
              </a:r>
              <a:endParaRPr lang="ko-KR" altLang="en-US" sz="1600" b="1"/>
            </a:p>
          </p:txBody>
        </p:sp>
        <p:sp>
          <p:nvSpPr>
            <p:cNvPr id="26" name="가로 글상자 25"/>
            <p:cNvSpPr txBox="1"/>
            <p:nvPr/>
          </p:nvSpPr>
          <p:spPr>
            <a:xfrm>
              <a:off x="9087216" y="1456772"/>
              <a:ext cx="681624" cy="34566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600" b="1"/>
                <a:t>1.6</a:t>
              </a:r>
              <a:r>
                <a:rPr lang="ko-KR" altLang="en-US" sz="1600" b="1"/>
                <a:t>조</a:t>
              </a:r>
              <a:endParaRPr lang="ko-KR" altLang="en-US" sz="1600" b="1"/>
            </a:p>
          </p:txBody>
        </p:sp>
      </p:grpSp>
      <p:sp>
        <p:nvSpPr>
          <p:cNvPr id="27" name="가로 글상자 19"/>
          <p:cNvSpPr txBox="1"/>
          <p:nvPr/>
        </p:nvSpPr>
        <p:spPr>
          <a:xfrm>
            <a:off x="397451" y="914407"/>
            <a:ext cx="4446964" cy="5410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000" b="1"/>
              <a:t>The number of parameters</a:t>
            </a:r>
            <a:endParaRPr lang="en-US" altLang="ko-KR" sz="3000" b="1"/>
          </a:p>
        </p:txBody>
      </p:sp>
      <p:cxnSp>
        <p:nvCxnSpPr>
          <p:cNvPr id="28" name="선 20"/>
          <p:cNvCxnSpPr/>
          <p:nvPr/>
        </p:nvCxnSpPr>
        <p:spPr>
          <a:xfrm rot="5400000">
            <a:off x="167424" y="1184913"/>
            <a:ext cx="324040" cy="1"/>
          </a:xfrm>
          <a:prstGeom prst="line">
            <a:avLst/>
          </a:prstGeom>
          <a:ln w="28575">
            <a:solidFill>
              <a:srgbClr val="203a7b"/>
            </a:solidFill>
          </a:ln>
          <a:effectLst>
            <a:outerShdw blurRad="139700" dist="76200" dir="10800000" sx="41000" sy="4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574927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38100">
            <a:solidFill>
              <a:srgbClr val="203a7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atin typeface="Segoe UI"/>
                <a:cs typeface="Segoe UI"/>
              </a:rPr>
              <a:t>References</a:t>
            </a:r>
            <a:endParaRPr lang="en-US" altLang="ko-KR" sz="3900" b="1">
              <a:latin typeface="Segoe UI"/>
              <a:cs typeface="Segoe UI"/>
            </a:endParaRPr>
          </a:p>
        </p:txBody>
      </p:sp>
      <p:sp>
        <p:nvSpPr>
          <p:cNvPr id="19" name="순서도: 연결자 20"/>
          <p:cNvSpPr>
            <a:spLocks noChangeAspect="1"/>
          </p:cNvSpPr>
          <p:nvPr/>
        </p:nvSpPr>
        <p:spPr>
          <a:xfrm>
            <a:off x="387926" y="1266825"/>
            <a:ext cx="108013" cy="108013"/>
          </a:xfrm>
          <a:prstGeom prst="flowChartConnector">
            <a:avLst/>
          </a:prstGeom>
          <a:solidFill>
            <a:srgbClr val="203a7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0" name="가로 글상자 21"/>
          <p:cNvSpPr txBox="1"/>
          <p:nvPr/>
        </p:nvSpPr>
        <p:spPr>
          <a:xfrm>
            <a:off x="617166" y="1085595"/>
            <a:ext cx="10418499" cy="8460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500" i="1"/>
              <a:t>Radford, A., Narasimhan, K., Salimans, T., &amp; Sutskever, I. (2018). Improving Language Understanding by Generative Pre-Training. OpenAI.</a:t>
            </a:r>
            <a:endParaRPr lang="en-US" altLang="ko-KR" sz="2500" i="1"/>
          </a:p>
        </p:txBody>
      </p:sp>
      <p:sp>
        <p:nvSpPr>
          <p:cNvPr id="21" name="순서도: 연결자 20"/>
          <p:cNvSpPr>
            <a:spLocks noChangeAspect="1"/>
          </p:cNvSpPr>
          <p:nvPr/>
        </p:nvSpPr>
        <p:spPr>
          <a:xfrm>
            <a:off x="387926" y="2238375"/>
            <a:ext cx="108013" cy="108013"/>
          </a:xfrm>
          <a:prstGeom prst="flowChartConnector">
            <a:avLst/>
          </a:prstGeom>
          <a:solidFill>
            <a:srgbClr val="203a7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2" name="가로 글상자 21"/>
          <p:cNvSpPr txBox="1"/>
          <p:nvPr/>
        </p:nvSpPr>
        <p:spPr>
          <a:xfrm>
            <a:off x="617166" y="2057145"/>
            <a:ext cx="10418499" cy="12270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500" i="1"/>
              <a:t>Devlin, J., Chang, M.-W., Lee, K., &amp; Toutanova, K. (2018). BERT: Pre-training of Deep Bidirectional Transformers for Language Understanding. arXiv preprint arXiv:1810.04805.</a:t>
            </a:r>
            <a:endParaRPr lang="en-US" altLang="ko-KR" sz="2500" i="1"/>
          </a:p>
        </p:txBody>
      </p:sp>
      <p:sp>
        <p:nvSpPr>
          <p:cNvPr id="23" name="순서도: 연결자 22"/>
          <p:cNvSpPr>
            <a:spLocks noChangeAspect="1"/>
          </p:cNvSpPr>
          <p:nvPr/>
        </p:nvSpPr>
        <p:spPr>
          <a:xfrm>
            <a:off x="387926" y="3590925"/>
            <a:ext cx="108013" cy="108013"/>
          </a:xfrm>
          <a:prstGeom prst="flowChartConnector">
            <a:avLst/>
          </a:prstGeom>
          <a:solidFill>
            <a:srgbClr val="203a7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4" name="가로 글상자 23"/>
          <p:cNvSpPr txBox="1"/>
          <p:nvPr/>
        </p:nvSpPr>
        <p:spPr>
          <a:xfrm>
            <a:off x="617166" y="3409695"/>
            <a:ext cx="10418499" cy="8460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500" i="1"/>
              <a:t>Dai, A. M., &amp; Le, Q. V. (2015). Semi-Supervised Sequence Learning. arXiv preprint arXiv:1511.01432.</a:t>
            </a:r>
            <a:endParaRPr lang="en-US" altLang="ko-KR" sz="2500" i="1"/>
          </a:p>
        </p:txBody>
      </p:sp>
      <p:sp>
        <p:nvSpPr>
          <p:cNvPr id="26" name="순서도: 연결자 25"/>
          <p:cNvSpPr>
            <a:spLocks noChangeAspect="1"/>
          </p:cNvSpPr>
          <p:nvPr/>
        </p:nvSpPr>
        <p:spPr>
          <a:xfrm>
            <a:off x="387926" y="4562475"/>
            <a:ext cx="108013" cy="108013"/>
          </a:xfrm>
          <a:prstGeom prst="flowChartConnector">
            <a:avLst/>
          </a:prstGeom>
          <a:solidFill>
            <a:srgbClr val="203a7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7" name="가로 글상자 26"/>
          <p:cNvSpPr txBox="1"/>
          <p:nvPr/>
        </p:nvSpPr>
        <p:spPr>
          <a:xfrm>
            <a:off x="617165" y="4381245"/>
            <a:ext cx="10418500" cy="12270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500" i="1"/>
              <a:t>Vaswani, A., Shazeer, N., Parmar, N., Uszkoreit, J., Jones, L., Gomez, A. N., Kaiser, Ł., &amp; Polosukhin, I. (2017). Attention Is All You Need. In Advances in Neural Information Processing Systems (NeurIPS), 5998–6008.</a:t>
            </a:r>
            <a:endParaRPr lang="en-US" altLang="ko-KR" sz="2500" i="1"/>
          </a:p>
        </p:txBody>
      </p:sp>
    </p:spTree>
    <p:extLst>
      <p:ext uri="{BB962C8B-B14F-4D97-AF65-F5344CB8AC3E}">
        <p14:creationId xmlns:p14="http://schemas.microsoft.com/office/powerpoint/2010/main" val="615796865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03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5323522" y="3040670"/>
            <a:ext cx="1544955" cy="7766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4500" b="1">
                <a:solidFill>
                  <a:schemeClr val="lt1"/>
                </a:solidFill>
                <a:latin typeface="Segoe UI"/>
                <a:cs typeface="Segoe UI"/>
              </a:rPr>
              <a:t>Q&amp;A</a:t>
            </a:r>
            <a:endParaRPr lang="en-US" altLang="ko-KR" sz="4500" b="1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7949056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03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3775710" y="3044692"/>
            <a:ext cx="4640580" cy="7729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4500" b="1">
                <a:solidFill>
                  <a:schemeClr val="lt1"/>
                </a:solidFill>
                <a:latin typeface="Segoe UI"/>
                <a:cs typeface="Segoe UI"/>
              </a:rPr>
              <a:t>1. Introduction</a:t>
            </a:r>
            <a:endParaRPr lang="en-US" altLang="ko-KR" sz="4500" b="1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9728535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19050">
            <a:solidFill>
              <a:srgbClr val="203a7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atin typeface="Segoe UI"/>
                <a:cs typeface="Segoe UI"/>
              </a:rPr>
              <a:t>The rise of LLM</a:t>
            </a:r>
            <a:endParaRPr lang="en-US" altLang="ko-KR" sz="3900" b="1">
              <a:latin typeface="Segoe UI"/>
              <a:cs typeface="Segoe UI"/>
            </a:endParaRPr>
          </a:p>
        </p:txBody>
      </p:sp>
      <p:grpSp>
        <p:nvGrpSpPr>
          <p:cNvPr id="44" name=""/>
          <p:cNvGrpSpPr/>
          <p:nvPr/>
        </p:nvGrpSpPr>
        <p:grpSpPr>
          <a:xfrm rot="0">
            <a:off x="911912" y="2432754"/>
            <a:ext cx="10368176" cy="620890"/>
            <a:chOff x="762686" y="1168678"/>
            <a:chExt cx="10368176" cy="620890"/>
          </a:xfrm>
        </p:grpSpPr>
        <p:grpSp>
          <p:nvGrpSpPr>
            <p:cNvPr id="43" name=""/>
            <p:cNvGrpSpPr/>
            <p:nvPr/>
          </p:nvGrpSpPr>
          <p:grpSpPr>
            <a:xfrm rot="0">
              <a:off x="762686" y="1168678"/>
              <a:ext cx="10368176" cy="620890"/>
              <a:chOff x="858943" y="3732387"/>
              <a:chExt cx="8403202" cy="571502"/>
            </a:xfrm>
            <a:gradFill flip="xy" rotWithShape="1">
              <a:gsLst>
                <a:gs pos="0">
                  <a:srgbClr val="203a7b">
                    <a:tint val="70000"/>
                    <a:satMod val="170000"/>
                  </a:srgbClr>
                </a:gs>
                <a:gs pos="100000">
                  <a:srgbClr val="203a7b">
                    <a:tint val="20000"/>
                    <a:satMod val="170000"/>
                  </a:srgbClr>
                </a:gs>
              </a:gsLst>
              <a:lin ang="10800000" scaled="1"/>
              <a:tileRect/>
            </a:gradFill>
          </p:grpSpPr>
          <p:sp>
            <p:nvSpPr>
              <p:cNvPr id="37" name="갈매기형 수장 36"/>
              <p:cNvSpPr/>
              <p:nvPr/>
            </p:nvSpPr>
            <p:spPr>
              <a:xfrm>
                <a:off x="858943" y="3732387"/>
                <a:ext cx="2194278" cy="571500"/>
              </a:xfrm>
              <a:prstGeom prst="chevron">
                <a:avLst>
                  <a:gd name="adj" fmla="val 50000"/>
                </a:avLst>
              </a:prstGeom>
              <a:grpFill/>
              <a:ln>
                <a:solidFill>
                  <a:srgbClr val="203a7b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갈매기형 수장 37"/>
              <p:cNvSpPr/>
              <p:nvPr/>
            </p:nvSpPr>
            <p:spPr>
              <a:xfrm>
                <a:off x="2927949" y="3732388"/>
                <a:ext cx="2194278" cy="571500"/>
              </a:xfrm>
              <a:prstGeom prst="chevron">
                <a:avLst>
                  <a:gd name="adj" fmla="val 50000"/>
                </a:avLst>
              </a:prstGeom>
              <a:grpFill/>
              <a:ln>
                <a:solidFill>
                  <a:srgbClr val="203a7b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갈매기형 수장 40"/>
              <p:cNvSpPr/>
              <p:nvPr/>
            </p:nvSpPr>
            <p:spPr>
              <a:xfrm>
                <a:off x="4998861" y="3732388"/>
                <a:ext cx="2194278" cy="571500"/>
              </a:xfrm>
              <a:prstGeom prst="chevron">
                <a:avLst>
                  <a:gd name="adj" fmla="val 50000"/>
                </a:avLst>
              </a:prstGeom>
              <a:grpFill/>
              <a:ln>
                <a:solidFill>
                  <a:srgbClr val="203a7b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갈매기형 수장 41"/>
              <p:cNvSpPr/>
              <p:nvPr/>
            </p:nvSpPr>
            <p:spPr>
              <a:xfrm>
                <a:off x="7067867" y="3732389"/>
                <a:ext cx="2194278" cy="571500"/>
              </a:xfrm>
              <a:prstGeom prst="chevron">
                <a:avLst>
                  <a:gd name="adj" fmla="val 50000"/>
                </a:avLst>
              </a:prstGeom>
              <a:grpFill/>
              <a:ln>
                <a:solidFill>
                  <a:srgbClr val="203a7b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en-US" altLang="ko-K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가로 글상자 16"/>
            <p:cNvSpPr txBox="1"/>
            <p:nvPr/>
          </p:nvSpPr>
          <p:spPr>
            <a:xfrm>
              <a:off x="1293712" y="1282432"/>
              <a:ext cx="1645328" cy="39481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2000" b="1"/>
                <a:t>1950</a:t>
              </a:r>
              <a:r>
                <a:rPr lang="ko-KR" altLang="en-US" sz="2000" b="1"/>
                <a:t>s </a:t>
              </a:r>
              <a:r>
                <a:rPr lang="en-US" altLang="ko-KR" sz="2000" b="1"/>
                <a:t>-</a:t>
              </a:r>
              <a:r>
                <a:rPr lang="ko-KR" altLang="en-US" sz="2000" b="1"/>
                <a:t> </a:t>
              </a:r>
              <a:r>
                <a:rPr lang="en-US" altLang="ko-KR" sz="2000" b="1"/>
                <a:t>1980</a:t>
              </a:r>
              <a:r>
                <a:rPr lang="ko-KR" altLang="en-US" sz="2000" b="1"/>
                <a:t>s</a:t>
              </a:r>
              <a:endParaRPr lang="ko-KR" altLang="en-US" sz="2000" b="1"/>
            </a:p>
          </p:txBody>
        </p:sp>
        <p:sp>
          <p:nvSpPr>
            <p:cNvPr id="18" name="가로 글상자 17"/>
            <p:cNvSpPr txBox="1"/>
            <p:nvPr/>
          </p:nvSpPr>
          <p:spPr>
            <a:xfrm>
              <a:off x="3846584" y="1287197"/>
              <a:ext cx="1645213" cy="3900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2000" b="1"/>
                <a:t>1980</a:t>
              </a:r>
              <a:r>
                <a:rPr lang="ko-KR" altLang="en-US" sz="2000" b="1"/>
                <a:t>s </a:t>
              </a:r>
              <a:r>
                <a:rPr lang="en-US" altLang="ko-KR" sz="2000" b="1"/>
                <a:t>-</a:t>
              </a:r>
              <a:r>
                <a:rPr lang="ko-KR" altLang="en-US" sz="2000" b="1"/>
                <a:t> </a:t>
              </a:r>
              <a:r>
                <a:rPr lang="en-US" altLang="ko-KR" sz="2000" b="1"/>
                <a:t>1990</a:t>
              </a:r>
              <a:r>
                <a:rPr lang="ko-KR" altLang="en-US" sz="2000" b="1"/>
                <a:t>s</a:t>
              </a:r>
              <a:endParaRPr lang="ko-KR" altLang="en-US" sz="2000" b="1"/>
            </a:p>
          </p:txBody>
        </p:sp>
        <p:sp>
          <p:nvSpPr>
            <p:cNvPr id="19" name="가로 글상자 18"/>
            <p:cNvSpPr txBox="1"/>
            <p:nvPr/>
          </p:nvSpPr>
          <p:spPr>
            <a:xfrm>
              <a:off x="6399342" y="1287197"/>
              <a:ext cx="1643380" cy="3900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2000" b="1"/>
                <a:t>2000</a:t>
              </a:r>
              <a:r>
                <a:rPr lang="ko-KR" altLang="en-US" sz="2000" b="1"/>
                <a:t>s </a:t>
              </a:r>
              <a:r>
                <a:rPr lang="en-US" altLang="ko-KR" sz="2000" b="1"/>
                <a:t>-</a:t>
              </a:r>
              <a:r>
                <a:rPr lang="ko-KR" altLang="en-US" sz="2000" b="1"/>
                <a:t> </a:t>
              </a:r>
              <a:r>
                <a:rPr lang="en-US" altLang="ko-KR" sz="2000" b="1"/>
                <a:t>2010</a:t>
              </a:r>
              <a:r>
                <a:rPr lang="ko-KR" altLang="en-US" sz="2000" b="1"/>
                <a:t>s</a:t>
              </a:r>
              <a:endParaRPr lang="ko-KR" altLang="en-US" sz="2000" b="1"/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9014218" y="1287197"/>
              <a:ext cx="1525905" cy="39258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2000" b="1"/>
                <a:t>2018 - </a:t>
              </a:r>
              <a:endParaRPr lang="en-US" altLang="ko-KR" sz="2000" b="1"/>
            </a:p>
          </p:txBody>
        </p:sp>
      </p:grpSp>
      <p:sp>
        <p:nvSpPr>
          <p:cNvPr id="27" name="가로 글상자 25"/>
          <p:cNvSpPr txBox="1"/>
          <p:nvPr/>
        </p:nvSpPr>
        <p:spPr>
          <a:xfrm>
            <a:off x="1579817" y="5209902"/>
            <a:ext cx="1371570" cy="38889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/>
              <a:t>R</a:t>
            </a:r>
            <a:r>
              <a:rPr lang="ko-KR" altLang="en-US" sz="2000" b="1"/>
              <a:t>ule</a:t>
            </a:r>
            <a:r>
              <a:rPr lang="en-US" altLang="ko-KR" sz="2000" b="1"/>
              <a:t>-</a:t>
            </a:r>
            <a:r>
              <a:rPr lang="ko-KR" altLang="en-US" sz="2000" b="1"/>
              <a:t>based</a:t>
            </a:r>
            <a:endParaRPr lang="ko-KR" altLang="en-US" sz="2000" b="1"/>
          </a:p>
        </p:txBody>
      </p:sp>
      <p:sp>
        <p:nvSpPr>
          <p:cNvPr id="49" name="가로 글상자 19"/>
          <p:cNvSpPr txBox="1"/>
          <p:nvPr/>
        </p:nvSpPr>
        <p:spPr>
          <a:xfrm>
            <a:off x="397451" y="914407"/>
            <a:ext cx="7828339" cy="5410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000" b="1"/>
              <a:t>The evolutionary journey of the language model</a:t>
            </a:r>
            <a:endParaRPr lang="en-US" altLang="ko-KR" sz="3000" b="1"/>
          </a:p>
        </p:txBody>
      </p:sp>
      <p:cxnSp>
        <p:nvCxnSpPr>
          <p:cNvPr id="50" name="선 20"/>
          <p:cNvCxnSpPr/>
          <p:nvPr/>
        </p:nvCxnSpPr>
        <p:spPr>
          <a:xfrm rot="5400000">
            <a:off x="167424" y="1184913"/>
            <a:ext cx="324040" cy="1"/>
          </a:xfrm>
          <a:prstGeom prst="line">
            <a:avLst/>
          </a:prstGeom>
          <a:ln w="28575">
            <a:solidFill>
              <a:srgbClr val="203a7b"/>
            </a:solidFill>
          </a:ln>
          <a:effectLst>
            <a:outerShdw blurRad="139700" dist="76200" dir="10800000" sx="41000" sy="4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가로 글상자 25"/>
          <p:cNvSpPr txBox="1"/>
          <p:nvPr/>
        </p:nvSpPr>
        <p:spPr>
          <a:xfrm>
            <a:off x="4109701" y="5209902"/>
            <a:ext cx="1417431" cy="39214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/>
              <a:t>Data-</a:t>
            </a:r>
            <a:r>
              <a:rPr lang="ko-KR" altLang="en-US" sz="2000" b="1"/>
              <a:t>based</a:t>
            </a:r>
            <a:endParaRPr lang="ko-KR" altLang="en-US" sz="2000" b="1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/>
          <a:srcRect l="28720" r="30630" b="1420"/>
          <a:stretch>
            <a:fillRect/>
          </a:stretch>
        </p:blipFill>
        <p:spPr>
          <a:xfrm>
            <a:off x="1215554" y="3184072"/>
            <a:ext cx="2100094" cy="1958552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03863" y="3184072"/>
            <a:ext cx="1997357" cy="1997357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50890" y="3479047"/>
            <a:ext cx="2612963" cy="1470907"/>
          </a:xfrm>
          <a:prstGeom prst="rect">
            <a:avLst/>
          </a:prstGeom>
        </p:spPr>
      </p:pic>
      <p:sp>
        <p:nvSpPr>
          <p:cNvPr id="57" name="가로 글상자 25"/>
          <p:cNvSpPr txBox="1"/>
          <p:nvPr/>
        </p:nvSpPr>
        <p:spPr>
          <a:xfrm>
            <a:off x="6816692" y="5209902"/>
            <a:ext cx="1107131" cy="39214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/>
              <a:t>ML &amp; DL</a:t>
            </a:r>
            <a:endParaRPr lang="en-US" altLang="ko-KR" sz="2000" b="1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5"/>
          <a:srcRect l="2790" r="3930"/>
          <a:stretch>
            <a:fillRect/>
          </a:stretch>
        </p:blipFill>
        <p:spPr>
          <a:xfrm>
            <a:off x="8713522" y="3249335"/>
            <a:ext cx="2356829" cy="1930329"/>
          </a:xfrm>
          <a:prstGeom prst="rect">
            <a:avLst/>
          </a:prstGeom>
        </p:spPr>
      </p:pic>
      <p:sp>
        <p:nvSpPr>
          <p:cNvPr id="59" name="가로 글상자 25"/>
          <p:cNvSpPr txBox="1"/>
          <p:nvPr/>
        </p:nvSpPr>
        <p:spPr>
          <a:xfrm>
            <a:off x="9566583" y="5209902"/>
            <a:ext cx="650708" cy="39214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 b="1"/>
              <a:t>LLM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3292001850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03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3084831" y="3045030"/>
            <a:ext cx="6022338" cy="77259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4500" b="1">
                <a:solidFill>
                  <a:schemeClr val="lt1"/>
                </a:solidFill>
                <a:latin typeface="Segoe UI"/>
                <a:cs typeface="Segoe UI"/>
              </a:rPr>
              <a:t>2. Fine-tuning in NLP</a:t>
            </a:r>
            <a:endParaRPr lang="en-US" altLang="ko-KR" sz="4500" b="1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5999811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271886" y="6393180"/>
            <a:ext cx="310512" cy="272414"/>
          </a:xfrm>
        </p:spPr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19050">
            <a:solidFill>
              <a:srgbClr val="203a7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atin typeface="Segoe UI"/>
                <a:cs typeface="Segoe UI"/>
              </a:rPr>
              <a:t>What is fine-tuning?</a:t>
            </a:r>
            <a:endParaRPr lang="en-US" altLang="ko-KR" sz="3900" b="1">
              <a:latin typeface="Segoe UI"/>
              <a:cs typeface="Segoe UI"/>
            </a:endParaRPr>
          </a:p>
        </p:txBody>
      </p:sp>
      <p:grpSp>
        <p:nvGrpSpPr>
          <p:cNvPr id="75" name=""/>
          <p:cNvGrpSpPr/>
          <p:nvPr/>
        </p:nvGrpSpPr>
        <p:grpSpPr>
          <a:xfrm rot="0">
            <a:off x="329443" y="914407"/>
            <a:ext cx="4343521" cy="541013"/>
            <a:chOff x="329443" y="914407"/>
            <a:chExt cx="4343521" cy="541013"/>
          </a:xfrm>
        </p:grpSpPr>
        <p:sp>
          <p:nvSpPr>
            <p:cNvPr id="20" name="가로 글상자 19"/>
            <p:cNvSpPr txBox="1"/>
            <p:nvPr/>
          </p:nvSpPr>
          <p:spPr>
            <a:xfrm>
              <a:off x="397451" y="914407"/>
              <a:ext cx="4275514" cy="5410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3000" b="1"/>
                <a:t>Pre-training &amp; fine-tuning</a:t>
              </a:r>
              <a:endParaRPr lang="en-US" altLang="ko-KR" sz="3000" b="1"/>
            </a:p>
          </p:txBody>
        </p:sp>
        <p:cxnSp>
          <p:nvCxnSpPr>
            <p:cNvPr id="21" name="선 20"/>
            <p:cNvCxnSpPr/>
            <p:nvPr/>
          </p:nvCxnSpPr>
          <p:spPr>
            <a:xfrm rot="5400000">
              <a:off x="167424" y="1184913"/>
              <a:ext cx="324040" cy="1"/>
            </a:xfrm>
            <a:prstGeom prst="line">
              <a:avLst/>
            </a:prstGeom>
            <a:ln w="28575">
              <a:solidFill>
                <a:srgbClr val="203a7b"/>
              </a:solidFill>
            </a:ln>
            <a:effectLst>
              <a:outerShdw blurRad="139700" dist="76200" dir="10800000" sx="41000" sy="4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"/>
          <p:cNvGrpSpPr/>
          <p:nvPr/>
        </p:nvGrpSpPr>
        <p:grpSpPr>
          <a:xfrm rot="0">
            <a:off x="768234" y="1677266"/>
            <a:ext cx="10655530" cy="4494067"/>
            <a:chOff x="859155" y="1684194"/>
            <a:chExt cx="10473690" cy="4303567"/>
          </a:xfrm>
        </p:grpSpPr>
        <p:sp>
          <p:nvSpPr>
            <p:cNvPr id="47" name="직사각형 46"/>
            <p:cNvSpPr/>
            <p:nvPr/>
          </p:nvSpPr>
          <p:spPr>
            <a:xfrm>
              <a:off x="5557577" y="1684194"/>
              <a:ext cx="5775268" cy="430356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d0d0d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59155" y="1684194"/>
              <a:ext cx="4257640" cy="430356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d0d0d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408558" y="2426251"/>
              <a:ext cx="1368171" cy="792099"/>
            </a:xfrm>
            <a:prstGeom prst="roundRect">
              <a:avLst>
                <a:gd name="adj" fmla="val 16667"/>
              </a:avLst>
            </a:prstGeom>
            <a:solidFill>
              <a:srgbClr val="c9d8ee"/>
            </a:solidFill>
            <a:ln w="28575">
              <a:solidFill>
                <a:srgbClr val="0d0d0d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sz="2000" b="1">
                  <a:solidFill>
                    <a:srgbClr val="0d0d0d"/>
                  </a:solidFill>
                </a:rPr>
                <a:t>MODEL</a:t>
              </a:r>
              <a:endParaRPr lang="en-US" altLang="ko-KR" sz="2000" b="1">
                <a:solidFill>
                  <a:srgbClr val="0d0d0d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510102" y="4104810"/>
              <a:ext cx="879331" cy="94384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cxnSp>
          <p:nvCxnSpPr>
            <p:cNvPr id="24" name="선 23"/>
            <p:cNvCxnSpPr/>
            <p:nvPr/>
          </p:nvCxnSpPr>
          <p:spPr>
            <a:xfrm>
              <a:off x="1620030" y="4290981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선 24"/>
            <p:cNvCxnSpPr/>
            <p:nvPr/>
          </p:nvCxnSpPr>
          <p:spPr>
            <a:xfrm>
              <a:off x="1620030" y="4421407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선 25"/>
            <p:cNvCxnSpPr/>
            <p:nvPr/>
          </p:nvCxnSpPr>
          <p:spPr>
            <a:xfrm>
              <a:off x="1620030" y="4551834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선 26"/>
            <p:cNvCxnSpPr/>
            <p:nvPr/>
          </p:nvCxnSpPr>
          <p:spPr>
            <a:xfrm>
              <a:off x="1620030" y="4682260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선 27"/>
            <p:cNvCxnSpPr/>
            <p:nvPr/>
          </p:nvCxnSpPr>
          <p:spPr>
            <a:xfrm>
              <a:off x="1620030" y="4812686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1662503" y="4257210"/>
              <a:ext cx="879331" cy="94384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cxnSp>
          <p:nvCxnSpPr>
            <p:cNvPr id="31" name="선 30"/>
            <p:cNvCxnSpPr/>
            <p:nvPr/>
          </p:nvCxnSpPr>
          <p:spPr>
            <a:xfrm>
              <a:off x="1772430" y="4443381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선 31"/>
            <p:cNvCxnSpPr/>
            <p:nvPr/>
          </p:nvCxnSpPr>
          <p:spPr>
            <a:xfrm>
              <a:off x="1772430" y="4573808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선 32"/>
            <p:cNvCxnSpPr/>
            <p:nvPr/>
          </p:nvCxnSpPr>
          <p:spPr>
            <a:xfrm>
              <a:off x="1772430" y="4704234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선 33"/>
            <p:cNvCxnSpPr/>
            <p:nvPr/>
          </p:nvCxnSpPr>
          <p:spPr>
            <a:xfrm>
              <a:off x="1772430" y="4834660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선 34"/>
            <p:cNvCxnSpPr/>
            <p:nvPr/>
          </p:nvCxnSpPr>
          <p:spPr>
            <a:xfrm>
              <a:off x="1772430" y="4965086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1814903" y="4409610"/>
              <a:ext cx="879331" cy="94384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cxnSp>
          <p:nvCxnSpPr>
            <p:cNvPr id="37" name="선 36"/>
            <p:cNvCxnSpPr/>
            <p:nvPr/>
          </p:nvCxnSpPr>
          <p:spPr>
            <a:xfrm>
              <a:off x="1924830" y="4595781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선 37"/>
            <p:cNvCxnSpPr/>
            <p:nvPr/>
          </p:nvCxnSpPr>
          <p:spPr>
            <a:xfrm>
              <a:off x="1924830" y="4726208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선 38"/>
            <p:cNvCxnSpPr/>
            <p:nvPr/>
          </p:nvCxnSpPr>
          <p:spPr>
            <a:xfrm>
              <a:off x="1924830" y="4856634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선 39"/>
            <p:cNvCxnSpPr/>
            <p:nvPr/>
          </p:nvCxnSpPr>
          <p:spPr>
            <a:xfrm>
              <a:off x="1924830" y="4987060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선 40"/>
            <p:cNvCxnSpPr/>
            <p:nvPr/>
          </p:nvCxnSpPr>
          <p:spPr>
            <a:xfrm>
              <a:off x="1924830" y="5117486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가로 글상자 41"/>
            <p:cNvSpPr txBox="1"/>
            <p:nvPr/>
          </p:nvSpPr>
          <p:spPr>
            <a:xfrm>
              <a:off x="2779794" y="4634970"/>
              <a:ext cx="1255276" cy="30534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500" i="1"/>
                <a:t>Large dataset</a:t>
              </a:r>
              <a:endParaRPr lang="en-US" altLang="ko-KR" sz="1500" i="1"/>
            </a:p>
          </p:txBody>
        </p:sp>
        <p:cxnSp>
          <p:nvCxnSpPr>
            <p:cNvPr id="43" name="화살표 42"/>
            <p:cNvCxnSpPr>
              <a:endCxn id="17" idx="2"/>
            </p:cNvCxnSpPr>
            <p:nvPr/>
          </p:nvCxnSpPr>
          <p:spPr>
            <a:xfrm rot="16200000" flipV="1">
              <a:off x="1719388" y="3591604"/>
              <a:ext cx="756034" cy="9524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모서리가 둥근 직사각형 44"/>
            <p:cNvSpPr/>
            <p:nvPr/>
          </p:nvSpPr>
          <p:spPr>
            <a:xfrm>
              <a:off x="6317465" y="2433482"/>
              <a:ext cx="1368171" cy="792099"/>
            </a:xfrm>
            <a:prstGeom prst="roundRect">
              <a:avLst>
                <a:gd name="adj" fmla="val 16667"/>
              </a:avLst>
            </a:prstGeom>
            <a:solidFill>
              <a:srgbClr val="c9d8ee"/>
            </a:solidFill>
            <a:ln w="28575">
              <a:solidFill>
                <a:srgbClr val="0d0d0d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sz="2000" b="1">
                  <a:solidFill>
                    <a:srgbClr val="0d0d0d"/>
                  </a:solidFill>
                </a:rPr>
                <a:t>MODEL</a:t>
              </a:r>
              <a:endParaRPr lang="en-US" altLang="ko-KR" sz="2000" b="1">
                <a:solidFill>
                  <a:srgbClr val="0d0d0d"/>
                </a:solidFill>
              </a:endParaRPr>
            </a:p>
          </p:txBody>
        </p:sp>
        <p:cxnSp>
          <p:nvCxnSpPr>
            <p:cNvPr id="46" name="화살표 45"/>
            <p:cNvCxnSpPr>
              <a:stCxn id="17" idx="3"/>
              <a:endCxn id="45" idx="1"/>
            </p:cNvCxnSpPr>
            <p:nvPr/>
          </p:nvCxnSpPr>
          <p:spPr>
            <a:xfrm>
              <a:off x="2776729" y="2822300"/>
              <a:ext cx="3540736" cy="7231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6577660" y="4116324"/>
              <a:ext cx="879331" cy="943841"/>
            </a:xfrm>
            <a:prstGeom prst="rect">
              <a:avLst/>
            </a:prstGeom>
            <a:solidFill>
              <a:srgbClr val="e7e7e7"/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cxnSp>
          <p:nvCxnSpPr>
            <p:cNvPr id="49" name="선 48"/>
            <p:cNvCxnSpPr/>
            <p:nvPr/>
          </p:nvCxnSpPr>
          <p:spPr>
            <a:xfrm>
              <a:off x="6687587" y="4302495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선 49"/>
            <p:cNvCxnSpPr/>
            <p:nvPr/>
          </p:nvCxnSpPr>
          <p:spPr>
            <a:xfrm>
              <a:off x="6687587" y="4432921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선 50"/>
            <p:cNvCxnSpPr/>
            <p:nvPr/>
          </p:nvCxnSpPr>
          <p:spPr>
            <a:xfrm>
              <a:off x="6687587" y="4563347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선 51"/>
            <p:cNvCxnSpPr/>
            <p:nvPr/>
          </p:nvCxnSpPr>
          <p:spPr>
            <a:xfrm>
              <a:off x="6687587" y="4693774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선 52"/>
            <p:cNvCxnSpPr/>
            <p:nvPr/>
          </p:nvCxnSpPr>
          <p:spPr>
            <a:xfrm>
              <a:off x="6687587" y="4824200"/>
              <a:ext cx="659476" cy="0"/>
            </a:xfrm>
            <a:prstGeom prst="line">
              <a:avLst/>
            </a:prstGeom>
            <a:ln w="19050"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2068545" y="3468311"/>
              <a:ext cx="1316355" cy="36766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sz="1500" b="1">
                  <a:solidFill>
                    <a:srgbClr val="ff0000"/>
                  </a:solidFill>
                </a:rPr>
                <a:t>Pre-training</a:t>
              </a:r>
              <a:endParaRPr lang="en-US" altLang="ko-KR" sz="1500" b="1">
                <a:solidFill>
                  <a:srgbClr val="ff0000"/>
                </a:solidFill>
              </a:endParaRPr>
            </a:p>
          </p:txBody>
        </p:sp>
        <p:sp>
          <p:nvSpPr>
            <p:cNvPr id="66" name="가로 글상자 65"/>
            <p:cNvSpPr txBox="1"/>
            <p:nvPr/>
          </p:nvSpPr>
          <p:spPr>
            <a:xfrm>
              <a:off x="7534040" y="4629576"/>
              <a:ext cx="1165233" cy="29995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500" i="1"/>
                <a:t>New dataset</a:t>
              </a:r>
              <a:endParaRPr lang="en-US" altLang="ko-KR" sz="1500" i="1"/>
            </a:p>
          </p:txBody>
        </p:sp>
        <p:cxnSp>
          <p:nvCxnSpPr>
            <p:cNvPr id="67" name="화살표 66"/>
            <p:cNvCxnSpPr>
              <a:endCxn id="45" idx="2"/>
            </p:cNvCxnSpPr>
            <p:nvPr/>
          </p:nvCxnSpPr>
          <p:spPr>
            <a:xfrm rot="16200000" flipV="1">
              <a:off x="6625254" y="3601878"/>
              <a:ext cx="760317" cy="7723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>
            <a:xfrm>
              <a:off x="6941607" y="3468311"/>
              <a:ext cx="1316355" cy="36766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sz="1500" b="1">
                  <a:solidFill>
                    <a:srgbClr val="ff0000"/>
                  </a:solidFill>
                </a:rPr>
                <a:t>Fine-tuning</a:t>
              </a:r>
              <a:endParaRPr lang="en-US" altLang="ko-KR" sz="1500" b="1">
                <a:solidFill>
                  <a:srgbClr val="ff0000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>
              <a:off x="8268446" y="2652157"/>
              <a:ext cx="710046" cy="3377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19050">
              <a:solidFill>
                <a:srgbClr val="203a7b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71" name="가로 글상자 70"/>
            <p:cNvSpPr txBox="1"/>
            <p:nvPr/>
          </p:nvSpPr>
          <p:spPr>
            <a:xfrm>
              <a:off x="9207299" y="2580518"/>
              <a:ext cx="1808265" cy="96175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2000" i="1"/>
                <a:t>- classification</a:t>
              </a:r>
              <a:endParaRPr lang="en-US" altLang="ko-KR" sz="2000" i="1"/>
            </a:p>
            <a:p>
              <a:pPr lvl="0">
                <a:defRPr/>
              </a:pPr>
              <a:r>
                <a:rPr lang="en-US" altLang="ko-KR" sz="2000" i="1"/>
                <a:t>- regression</a:t>
              </a:r>
              <a:endParaRPr lang="en-US" altLang="ko-KR" sz="2000" i="1"/>
            </a:p>
            <a:p>
              <a:pPr lvl="0">
                <a:defRPr/>
              </a:pPr>
              <a:r>
                <a:rPr lang="en-US" altLang="ko-KR" sz="2000" i="1"/>
                <a:t>...</a:t>
              </a:r>
              <a:endParaRPr lang="en-US" altLang="ko-KR" sz="2000" i="1"/>
            </a:p>
          </p:txBody>
        </p:sp>
        <p:sp>
          <p:nvSpPr>
            <p:cNvPr id="72" name="가로 글상자 71"/>
            <p:cNvSpPr txBox="1"/>
            <p:nvPr/>
          </p:nvSpPr>
          <p:spPr>
            <a:xfrm>
              <a:off x="3488974" y="2863138"/>
              <a:ext cx="1268729" cy="52407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1500"/>
                <a:t>Pre-trained</a:t>
              </a:r>
              <a:endParaRPr lang="en-US" altLang="ko-KR" sz="1500"/>
            </a:p>
            <a:p>
              <a:pPr lvl="0" algn="ctr">
                <a:defRPr/>
              </a:pPr>
              <a:r>
                <a:rPr lang="en-US" altLang="ko-KR" sz="1500"/>
                <a:t>weights</a:t>
              </a:r>
              <a:endParaRPr lang="en-US" altLang="ko-KR" sz="1500"/>
            </a:p>
          </p:txBody>
        </p:sp>
      </p:grpSp>
    </p:spTree>
    <p:extLst>
      <p:ext uri="{BB962C8B-B14F-4D97-AF65-F5344CB8AC3E}">
        <p14:creationId xmlns:p14="http://schemas.microsoft.com/office/powerpoint/2010/main" val="136251658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19050">
            <a:solidFill>
              <a:srgbClr val="203a7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atin typeface="Segoe UI"/>
                <a:cs typeface="Segoe UI"/>
              </a:rPr>
              <a:t>Semi-supervised sequence learning</a:t>
            </a:r>
            <a:endParaRPr lang="en-US" altLang="ko-KR" sz="3900" b="1">
              <a:latin typeface="Segoe UI"/>
              <a:cs typeface="Segoe UI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397451" y="914407"/>
            <a:ext cx="8418889" cy="5410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000" b="1"/>
              <a:t>Semi-supervised Sequence Learning (Google, 2015)</a:t>
            </a:r>
            <a:endParaRPr lang="en-US" altLang="ko-KR" sz="3000" b="1"/>
          </a:p>
        </p:txBody>
      </p:sp>
      <p:cxnSp>
        <p:nvCxnSpPr>
          <p:cNvPr id="13" name="선 12"/>
          <p:cNvCxnSpPr/>
          <p:nvPr/>
        </p:nvCxnSpPr>
        <p:spPr>
          <a:xfrm rot="5400000">
            <a:off x="167424" y="1184913"/>
            <a:ext cx="324040" cy="1"/>
          </a:xfrm>
          <a:prstGeom prst="line">
            <a:avLst/>
          </a:prstGeom>
          <a:ln w="28575">
            <a:solidFill>
              <a:srgbClr val="203a7b"/>
            </a:solidFill>
          </a:ln>
          <a:effectLst>
            <a:outerShdw blurRad="139700" dist="76200" dir="10800000" sx="41000" sy="4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"/>
          <p:cNvGrpSpPr/>
          <p:nvPr/>
        </p:nvGrpSpPr>
        <p:grpSpPr>
          <a:xfrm rot="0">
            <a:off x="397451" y="1466595"/>
            <a:ext cx="8085514" cy="465075"/>
            <a:chOff x="397451" y="1466595"/>
            <a:chExt cx="8085514" cy="465075"/>
          </a:xfrm>
        </p:grpSpPr>
        <p:sp>
          <p:nvSpPr>
            <p:cNvPr id="25" name="순서도: 연결자 24"/>
            <p:cNvSpPr>
              <a:spLocks noChangeAspect="1"/>
            </p:cNvSpPr>
            <p:nvPr/>
          </p:nvSpPr>
          <p:spPr>
            <a:xfrm>
              <a:off x="397451" y="1647825"/>
              <a:ext cx="108013" cy="108013"/>
            </a:xfrm>
            <a:prstGeom prst="flowChartConnector">
              <a:avLst/>
            </a:prstGeom>
            <a:solidFill>
              <a:srgbClr val="203a7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26" name="가로 글상자 25"/>
            <p:cNvSpPr txBox="1"/>
            <p:nvPr/>
          </p:nvSpPr>
          <p:spPr>
            <a:xfrm>
              <a:off x="626691" y="1466595"/>
              <a:ext cx="7856274" cy="4650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2500" b="1"/>
                <a:t>Key point</a:t>
              </a:r>
              <a:r>
                <a:rPr lang="en-US" altLang="ko-KR" sz="2500"/>
                <a:t>: Pre-training LSTM with unlabeled sequence data</a:t>
              </a:r>
              <a:endParaRPr lang="en-US" altLang="ko-KR" sz="2500"/>
            </a:p>
          </p:txBody>
        </p:sp>
      </p:grpSp>
      <p:grpSp>
        <p:nvGrpSpPr>
          <p:cNvPr id="60" name=""/>
          <p:cNvGrpSpPr/>
          <p:nvPr/>
        </p:nvGrpSpPr>
        <p:grpSpPr>
          <a:xfrm rot="0">
            <a:off x="875892" y="3441088"/>
            <a:ext cx="4686334" cy="2424406"/>
            <a:chOff x="626691" y="2340915"/>
            <a:chExt cx="4686334" cy="2424406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626691" y="3218445"/>
              <a:ext cx="1368171" cy="792099"/>
            </a:xfrm>
            <a:prstGeom prst="roundRect">
              <a:avLst>
                <a:gd name="adj" fmla="val 16667"/>
              </a:avLst>
            </a:prstGeom>
            <a:solidFill>
              <a:srgbClr val="c9d8ee"/>
            </a:solidFill>
            <a:ln w="28575">
              <a:solidFill>
                <a:srgbClr val="0d0d0d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sz="2000" b="1">
                  <a:solidFill>
                    <a:srgbClr val="0d0d0d"/>
                  </a:solidFill>
                </a:rPr>
                <a:t>LSTM</a:t>
              </a:r>
              <a:endParaRPr lang="en-US" altLang="ko-KR" sz="2000" b="1">
                <a:solidFill>
                  <a:srgbClr val="0d0d0d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285772" y="3218445"/>
              <a:ext cx="1368171" cy="792099"/>
            </a:xfrm>
            <a:prstGeom prst="roundRect">
              <a:avLst>
                <a:gd name="adj" fmla="val 16667"/>
              </a:avLst>
            </a:prstGeom>
            <a:solidFill>
              <a:srgbClr val="c9d8ee"/>
            </a:solidFill>
            <a:ln w="28575">
              <a:solidFill>
                <a:srgbClr val="0d0d0d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sz="2000" b="1">
                  <a:solidFill>
                    <a:srgbClr val="0d0d0d"/>
                  </a:solidFill>
                </a:rPr>
                <a:t>LSTM</a:t>
              </a:r>
              <a:endParaRPr lang="en-US" altLang="ko-KR" sz="2000" b="1">
                <a:solidFill>
                  <a:srgbClr val="0d0d0d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3944854" y="3218445"/>
              <a:ext cx="1368171" cy="792099"/>
            </a:xfrm>
            <a:prstGeom prst="roundRect">
              <a:avLst>
                <a:gd name="adj" fmla="val 16667"/>
              </a:avLst>
            </a:prstGeom>
            <a:solidFill>
              <a:srgbClr val="c9d8ee"/>
            </a:solidFill>
            <a:ln w="28575">
              <a:solidFill>
                <a:srgbClr val="0d0d0d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sz="2000" b="1">
                  <a:solidFill>
                    <a:srgbClr val="0d0d0d"/>
                  </a:solidFill>
                </a:rPr>
                <a:t>LSTM</a:t>
              </a:r>
              <a:endParaRPr lang="en-US" altLang="ko-KR" sz="2000" b="1">
                <a:solidFill>
                  <a:srgbClr val="0d0d0d"/>
                </a:solidFill>
              </a:endParaRPr>
            </a:p>
          </p:txBody>
        </p:sp>
        <p:cxnSp>
          <p:nvCxnSpPr>
            <p:cNvPr id="32" name="화살표 31"/>
            <p:cNvCxnSpPr>
              <a:stCxn id="27" idx="3"/>
              <a:endCxn id="28" idx="1"/>
            </p:cNvCxnSpPr>
            <p:nvPr/>
          </p:nvCxnSpPr>
          <p:spPr>
            <a:xfrm>
              <a:off x="1994862" y="3614494"/>
              <a:ext cx="290910" cy="0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화살표 33"/>
            <p:cNvCxnSpPr/>
            <p:nvPr/>
          </p:nvCxnSpPr>
          <p:spPr>
            <a:xfrm>
              <a:off x="3653943" y="3614495"/>
              <a:ext cx="290910" cy="0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가로 글상자 35"/>
            <p:cNvSpPr txBox="1"/>
            <p:nvPr/>
          </p:nvSpPr>
          <p:spPr>
            <a:xfrm>
              <a:off x="2692680" y="4370102"/>
              <a:ext cx="554355" cy="39521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2000"/>
                <a:t>Be</a:t>
              </a:r>
              <a:endParaRPr lang="en-US" altLang="ko-KR" sz="2000"/>
            </a:p>
          </p:txBody>
        </p:sp>
        <p:sp>
          <p:nvSpPr>
            <p:cNvPr id="38" name="가로 글상자 37"/>
            <p:cNvSpPr txBox="1"/>
            <p:nvPr/>
          </p:nvSpPr>
          <p:spPr>
            <a:xfrm>
              <a:off x="811094" y="4370103"/>
              <a:ext cx="999362" cy="39521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2000"/>
                <a:t>&lt;sos&gt;</a:t>
              </a:r>
              <a:endParaRPr lang="en-US" altLang="ko-KR" sz="2000"/>
            </a:p>
          </p:txBody>
        </p:sp>
        <p:cxnSp>
          <p:nvCxnSpPr>
            <p:cNvPr id="39" name="화살표 38"/>
            <p:cNvCxnSpPr>
              <a:stCxn id="38" idx="0"/>
              <a:endCxn id="27" idx="2"/>
            </p:cNvCxnSpPr>
            <p:nvPr/>
          </p:nvCxnSpPr>
          <p:spPr>
            <a:xfrm rot="16200000">
              <a:off x="1130996" y="4190324"/>
              <a:ext cx="359559" cy="0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화살표 39"/>
            <p:cNvCxnSpPr>
              <a:stCxn id="36" idx="0"/>
              <a:endCxn id="28" idx="2"/>
            </p:cNvCxnSpPr>
            <p:nvPr/>
          </p:nvCxnSpPr>
          <p:spPr>
            <a:xfrm rot="16200000">
              <a:off x="2790079" y="4190323"/>
              <a:ext cx="359558" cy="0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가로 글상자 41"/>
            <p:cNvSpPr txBox="1"/>
            <p:nvPr/>
          </p:nvSpPr>
          <p:spPr>
            <a:xfrm>
              <a:off x="4090672" y="4370103"/>
              <a:ext cx="1076533" cy="39521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2000"/>
                <a:t>happy</a:t>
              </a:r>
              <a:endParaRPr lang="en-US" altLang="ko-KR" sz="2000"/>
            </a:p>
          </p:txBody>
        </p:sp>
        <p:cxnSp>
          <p:nvCxnSpPr>
            <p:cNvPr id="43" name="화살표 42"/>
            <p:cNvCxnSpPr>
              <a:stCxn id="42" idx="0"/>
              <a:endCxn id="30" idx="2"/>
            </p:cNvCxnSpPr>
            <p:nvPr/>
          </p:nvCxnSpPr>
          <p:spPr>
            <a:xfrm rot="16200000">
              <a:off x="4449160" y="4190324"/>
              <a:ext cx="359559" cy="0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가로 글상자 43"/>
            <p:cNvSpPr txBox="1"/>
            <p:nvPr/>
          </p:nvSpPr>
          <p:spPr>
            <a:xfrm>
              <a:off x="1033598" y="2340915"/>
              <a:ext cx="554355" cy="39558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2000"/>
                <a:t>Be</a:t>
              </a:r>
              <a:endParaRPr lang="en-US" altLang="ko-KR" sz="2000"/>
            </a:p>
          </p:txBody>
        </p:sp>
        <p:sp>
          <p:nvSpPr>
            <p:cNvPr id="45" name="가로 글상자 44"/>
            <p:cNvSpPr txBox="1"/>
            <p:nvPr/>
          </p:nvSpPr>
          <p:spPr>
            <a:xfrm>
              <a:off x="2459317" y="2342560"/>
              <a:ext cx="1021080" cy="39393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2000"/>
                <a:t>happy</a:t>
              </a:r>
              <a:endParaRPr lang="en-US" altLang="ko-KR" sz="2000"/>
            </a:p>
          </p:txBody>
        </p:sp>
        <p:cxnSp>
          <p:nvCxnSpPr>
            <p:cNvPr id="46" name="화살표 45"/>
            <p:cNvCxnSpPr>
              <a:stCxn id="27" idx="0"/>
              <a:endCxn id="44" idx="2"/>
            </p:cNvCxnSpPr>
            <p:nvPr/>
          </p:nvCxnSpPr>
          <p:spPr>
            <a:xfrm rot="16200000">
              <a:off x="1106153" y="3013822"/>
              <a:ext cx="409245" cy="0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화살표 46"/>
            <p:cNvCxnSpPr>
              <a:stCxn id="28" idx="0"/>
              <a:endCxn id="45" idx="2"/>
            </p:cNvCxnSpPr>
            <p:nvPr/>
          </p:nvCxnSpPr>
          <p:spPr>
            <a:xfrm rot="16200000">
              <a:off x="2764412" y="3012999"/>
              <a:ext cx="410890" cy="0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가로 글상자 50"/>
            <p:cNvSpPr txBox="1"/>
            <p:nvPr/>
          </p:nvSpPr>
          <p:spPr>
            <a:xfrm>
              <a:off x="4139217" y="2340915"/>
              <a:ext cx="992505" cy="39558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2000"/>
                <a:t>&lt;eos&gt;</a:t>
              </a:r>
              <a:endParaRPr lang="en-US" altLang="ko-KR" sz="2000"/>
            </a:p>
          </p:txBody>
        </p:sp>
        <p:cxnSp>
          <p:nvCxnSpPr>
            <p:cNvPr id="52" name="화살표 51"/>
            <p:cNvCxnSpPr>
              <a:endCxn id="51" idx="2"/>
            </p:cNvCxnSpPr>
            <p:nvPr/>
          </p:nvCxnSpPr>
          <p:spPr>
            <a:xfrm rot="5400000" flipH="1" flipV="1">
              <a:off x="4427581" y="3010556"/>
              <a:ext cx="409246" cy="6532"/>
            </a:xfrm>
            <a:prstGeom prst="straightConnector1">
              <a:avLst/>
            </a:prstGeom>
            <a:ln w="28575">
              <a:solidFill>
                <a:srgbClr val="0d0d0d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모서리가 둥근 직사각형 26"/>
          <p:cNvSpPr/>
          <p:nvPr/>
        </p:nvSpPr>
        <p:spPr>
          <a:xfrm>
            <a:off x="6777928" y="4318618"/>
            <a:ext cx="1368171" cy="792099"/>
          </a:xfrm>
          <a:prstGeom prst="roundRect">
            <a:avLst>
              <a:gd name="adj" fmla="val 16667"/>
            </a:avLst>
          </a:prstGeom>
          <a:solidFill>
            <a:srgbClr val="c9d8ee"/>
          </a:solidFill>
          <a:ln w="28575">
            <a:solidFill>
              <a:srgbClr val="0d0d0d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2000" b="1">
                <a:solidFill>
                  <a:srgbClr val="0d0d0d"/>
                </a:solidFill>
              </a:rPr>
              <a:t>LSTM</a:t>
            </a:r>
            <a:endParaRPr lang="en-US" altLang="ko-KR" sz="2000" b="1">
              <a:solidFill>
                <a:srgbClr val="0d0d0d"/>
              </a:solidFill>
            </a:endParaRPr>
          </a:p>
        </p:txBody>
      </p:sp>
      <p:sp>
        <p:nvSpPr>
          <p:cNvPr id="63" name="모서리가 둥근 직사각형 27"/>
          <p:cNvSpPr/>
          <p:nvPr/>
        </p:nvSpPr>
        <p:spPr>
          <a:xfrm>
            <a:off x="8437010" y="4318618"/>
            <a:ext cx="1368171" cy="792099"/>
          </a:xfrm>
          <a:prstGeom prst="roundRect">
            <a:avLst>
              <a:gd name="adj" fmla="val 16667"/>
            </a:avLst>
          </a:prstGeom>
          <a:solidFill>
            <a:srgbClr val="c9d8ee"/>
          </a:solidFill>
          <a:ln w="28575">
            <a:solidFill>
              <a:srgbClr val="0d0d0d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2000" b="1">
                <a:solidFill>
                  <a:srgbClr val="0d0d0d"/>
                </a:solidFill>
              </a:rPr>
              <a:t>LSTM</a:t>
            </a:r>
            <a:endParaRPr lang="en-US" altLang="ko-KR" sz="2000" b="1">
              <a:solidFill>
                <a:srgbClr val="0d0d0d"/>
              </a:solidFill>
            </a:endParaRPr>
          </a:p>
        </p:txBody>
      </p:sp>
      <p:sp>
        <p:nvSpPr>
          <p:cNvPr id="64" name="모서리가 둥근 직사각형 29"/>
          <p:cNvSpPr/>
          <p:nvPr/>
        </p:nvSpPr>
        <p:spPr>
          <a:xfrm>
            <a:off x="10096092" y="4318618"/>
            <a:ext cx="1368171" cy="792099"/>
          </a:xfrm>
          <a:prstGeom prst="roundRect">
            <a:avLst>
              <a:gd name="adj" fmla="val 16667"/>
            </a:avLst>
          </a:prstGeom>
          <a:solidFill>
            <a:srgbClr val="c9d8ee"/>
          </a:solidFill>
          <a:ln w="28575">
            <a:solidFill>
              <a:srgbClr val="0d0d0d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2000" b="1">
                <a:solidFill>
                  <a:srgbClr val="0d0d0d"/>
                </a:solidFill>
              </a:rPr>
              <a:t>LSTM</a:t>
            </a:r>
            <a:endParaRPr lang="en-US" altLang="ko-KR" sz="2000" b="1">
              <a:solidFill>
                <a:srgbClr val="0d0d0d"/>
              </a:solidFill>
            </a:endParaRPr>
          </a:p>
        </p:txBody>
      </p:sp>
      <p:cxnSp>
        <p:nvCxnSpPr>
          <p:cNvPr id="65" name="화살표 31"/>
          <p:cNvCxnSpPr>
            <a:stCxn id="62" idx="3"/>
            <a:endCxn id="63" idx="1"/>
          </p:cNvCxnSpPr>
          <p:nvPr/>
        </p:nvCxnSpPr>
        <p:spPr>
          <a:xfrm>
            <a:off x="8146099" y="4714667"/>
            <a:ext cx="290910" cy="0"/>
          </a:xfrm>
          <a:prstGeom prst="straightConnector1">
            <a:avLst/>
          </a:prstGeom>
          <a:ln w="28575">
            <a:solidFill>
              <a:srgbClr val="0d0d0d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화살표 33"/>
          <p:cNvCxnSpPr/>
          <p:nvPr/>
        </p:nvCxnSpPr>
        <p:spPr>
          <a:xfrm>
            <a:off x="9805181" y="4714668"/>
            <a:ext cx="290910" cy="0"/>
          </a:xfrm>
          <a:prstGeom prst="straightConnector1">
            <a:avLst/>
          </a:prstGeom>
          <a:ln w="28575">
            <a:solidFill>
              <a:srgbClr val="0d0d0d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가로 글상자 35"/>
          <p:cNvSpPr txBox="1"/>
          <p:nvPr/>
        </p:nvSpPr>
        <p:spPr>
          <a:xfrm>
            <a:off x="8739140" y="5470275"/>
            <a:ext cx="763905" cy="39521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000"/>
              <a:t>love</a:t>
            </a:r>
            <a:endParaRPr lang="en-US" altLang="ko-KR" sz="2000"/>
          </a:p>
        </p:txBody>
      </p:sp>
      <p:sp>
        <p:nvSpPr>
          <p:cNvPr id="68" name="가로 글상자 37"/>
          <p:cNvSpPr txBox="1"/>
          <p:nvPr/>
        </p:nvSpPr>
        <p:spPr>
          <a:xfrm>
            <a:off x="7301510" y="5470276"/>
            <a:ext cx="306704" cy="39521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000"/>
              <a:t>I</a:t>
            </a:r>
            <a:endParaRPr lang="en-US" altLang="ko-KR" sz="2000"/>
          </a:p>
        </p:txBody>
      </p:sp>
      <p:cxnSp>
        <p:nvCxnSpPr>
          <p:cNvPr id="69" name="화살표 38"/>
          <p:cNvCxnSpPr>
            <a:stCxn id="68" idx="0"/>
            <a:endCxn id="62" idx="2"/>
          </p:cNvCxnSpPr>
          <p:nvPr/>
        </p:nvCxnSpPr>
        <p:spPr>
          <a:xfrm rot="5400000" flipH="1" flipV="1">
            <a:off x="7278658" y="5286921"/>
            <a:ext cx="359558" cy="7150"/>
          </a:xfrm>
          <a:prstGeom prst="straightConnector1">
            <a:avLst/>
          </a:prstGeom>
          <a:ln w="28575">
            <a:solidFill>
              <a:srgbClr val="0d0d0d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화살표 39"/>
          <p:cNvCxnSpPr>
            <a:stCxn id="67" idx="0"/>
            <a:endCxn id="63" idx="2"/>
          </p:cNvCxnSpPr>
          <p:nvPr/>
        </p:nvCxnSpPr>
        <p:spPr>
          <a:xfrm rot="16200000">
            <a:off x="8941316" y="5290496"/>
            <a:ext cx="359557" cy="0"/>
          </a:xfrm>
          <a:prstGeom prst="straightConnector1">
            <a:avLst/>
          </a:prstGeom>
          <a:ln w="28575">
            <a:solidFill>
              <a:srgbClr val="0d0d0d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가로 글상자 41"/>
          <p:cNvSpPr txBox="1"/>
          <p:nvPr/>
        </p:nvSpPr>
        <p:spPr>
          <a:xfrm>
            <a:off x="10416186" y="5470277"/>
            <a:ext cx="697230" cy="39521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000"/>
              <a:t>you</a:t>
            </a:r>
            <a:endParaRPr lang="en-US" altLang="ko-KR" sz="2000"/>
          </a:p>
        </p:txBody>
      </p:sp>
      <p:cxnSp>
        <p:nvCxnSpPr>
          <p:cNvPr id="72" name="화살표 42"/>
          <p:cNvCxnSpPr>
            <a:stCxn id="71" idx="0"/>
            <a:endCxn id="64" idx="2"/>
          </p:cNvCxnSpPr>
          <p:nvPr/>
        </p:nvCxnSpPr>
        <p:spPr>
          <a:xfrm rot="5400000" flipH="1" flipV="1">
            <a:off x="10592709" y="5282809"/>
            <a:ext cx="359559" cy="15376"/>
          </a:xfrm>
          <a:prstGeom prst="straightConnector1">
            <a:avLst/>
          </a:prstGeom>
          <a:ln w="28575">
            <a:solidFill>
              <a:srgbClr val="0d0d0d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가로 글상자 50"/>
          <p:cNvSpPr txBox="1"/>
          <p:nvPr/>
        </p:nvSpPr>
        <p:spPr>
          <a:xfrm>
            <a:off x="10166698" y="3454244"/>
            <a:ext cx="1230630" cy="39195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000" i="1"/>
              <a:t>positive</a:t>
            </a:r>
            <a:endParaRPr lang="en-US" altLang="ko-KR" sz="2000" i="1"/>
          </a:p>
        </p:txBody>
      </p:sp>
      <p:cxnSp>
        <p:nvCxnSpPr>
          <p:cNvPr id="78" name="화살표 51"/>
          <p:cNvCxnSpPr>
            <a:endCxn id="77" idx="2"/>
          </p:cNvCxnSpPr>
          <p:nvPr/>
        </p:nvCxnSpPr>
        <p:spPr>
          <a:xfrm rot="5400000" flipH="1" flipV="1">
            <a:off x="10581621" y="4118227"/>
            <a:ext cx="398945" cy="1839"/>
          </a:xfrm>
          <a:prstGeom prst="straightConnector1">
            <a:avLst/>
          </a:prstGeom>
          <a:ln w="28575">
            <a:solidFill>
              <a:srgbClr val="0d0d0d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가로 글상자 79"/>
          <p:cNvSpPr txBox="1"/>
          <p:nvPr/>
        </p:nvSpPr>
        <p:spPr>
          <a:xfrm>
            <a:off x="700767" y="2631328"/>
            <a:ext cx="4915273" cy="44334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300" b="1"/>
              <a:t>Step1. </a:t>
            </a:r>
            <a:r>
              <a:rPr lang="en-US" altLang="ko-KR" sz="2300"/>
              <a:t>Self-supervised learning</a:t>
            </a:r>
            <a:endParaRPr lang="en-US" altLang="ko-KR" sz="2300"/>
          </a:p>
        </p:txBody>
      </p:sp>
      <p:sp>
        <p:nvSpPr>
          <p:cNvPr id="81" name="가로 글상자 80"/>
          <p:cNvSpPr txBox="1"/>
          <p:nvPr/>
        </p:nvSpPr>
        <p:spPr>
          <a:xfrm>
            <a:off x="6628780" y="2631328"/>
            <a:ext cx="4915274" cy="44334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300" b="1"/>
              <a:t>Step2. </a:t>
            </a:r>
            <a:r>
              <a:rPr lang="en-US" altLang="ko-KR" sz="2300"/>
              <a:t>Fine-tuning for current task</a:t>
            </a:r>
            <a:endParaRPr lang="en-US" altLang="ko-KR" sz="230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423861" y="2310731"/>
            <a:ext cx="11344277" cy="403444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203a7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335403503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83980"/>
          </a:xfrm>
          <a:prstGeom prst="rect">
            <a:avLst/>
          </a:prstGeom>
          <a:solidFill>
            <a:srgbClr val="203a7b"/>
          </a:solidFill>
          <a:ln w="19050">
            <a:solidFill>
              <a:srgbClr val="203a7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40" tIns="0" rIns="0" bIns="0" anchor="ctr"/>
          <a:p>
            <a:pPr lvl="0">
              <a:defRPr/>
            </a:pPr>
            <a:r>
              <a:rPr lang="en-US" altLang="ko-KR" sz="3900" b="1">
                <a:latin typeface="Segoe UI"/>
                <a:cs typeface="Segoe UI"/>
              </a:rPr>
              <a:t>The rise of transformer</a:t>
            </a:r>
            <a:endParaRPr lang="en-US" altLang="ko-KR" sz="3900" b="1">
              <a:latin typeface="Segoe UI"/>
              <a:cs typeface="Segoe UI"/>
            </a:endParaRPr>
          </a:p>
        </p:txBody>
      </p:sp>
      <p:grpSp>
        <p:nvGrpSpPr>
          <p:cNvPr id="62" name=""/>
          <p:cNvGrpSpPr/>
          <p:nvPr/>
        </p:nvGrpSpPr>
        <p:grpSpPr>
          <a:xfrm rot="0">
            <a:off x="329444" y="914407"/>
            <a:ext cx="8486896" cy="541013"/>
            <a:chOff x="329444" y="914407"/>
            <a:chExt cx="8486896" cy="541013"/>
          </a:xfrm>
        </p:grpSpPr>
        <p:sp>
          <p:nvSpPr>
            <p:cNvPr id="15" name="가로 글상자 14"/>
            <p:cNvSpPr txBox="1"/>
            <p:nvPr/>
          </p:nvSpPr>
          <p:spPr>
            <a:xfrm>
              <a:off x="397451" y="914407"/>
              <a:ext cx="8418889" cy="5410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3000" b="1"/>
                <a:t>Attention Is All You Need (Google, 2017)</a:t>
              </a:r>
              <a:endParaRPr lang="en-US" altLang="ko-KR" sz="3000" b="1"/>
            </a:p>
          </p:txBody>
        </p:sp>
        <p:cxnSp>
          <p:nvCxnSpPr>
            <p:cNvPr id="16" name="선 15"/>
            <p:cNvCxnSpPr/>
            <p:nvPr/>
          </p:nvCxnSpPr>
          <p:spPr>
            <a:xfrm rot="5400000">
              <a:off x="167424" y="1184913"/>
              <a:ext cx="324040" cy="1"/>
            </a:xfrm>
            <a:prstGeom prst="line">
              <a:avLst/>
            </a:prstGeom>
            <a:ln w="28575">
              <a:solidFill>
                <a:srgbClr val="203a7b"/>
              </a:solidFill>
            </a:ln>
            <a:effectLst>
              <a:outerShdw blurRad="139700" dist="76200" dir="10800000" sx="41000" sy="4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"/>
          <p:cNvGrpSpPr/>
          <p:nvPr/>
        </p:nvGrpSpPr>
        <p:grpSpPr>
          <a:xfrm rot="0">
            <a:off x="681205" y="2164272"/>
            <a:ext cx="4347390" cy="4304646"/>
            <a:chOff x="232923" y="1689755"/>
            <a:chExt cx="4087615" cy="403258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93261" y="1689755"/>
              <a:ext cx="3727277" cy="4032583"/>
            </a:xfrm>
            <a:prstGeom prst="rect">
              <a:avLst/>
            </a:prstGeom>
          </p:spPr>
        </p:pic>
        <p:cxnSp>
          <p:nvCxnSpPr>
            <p:cNvPr id="18" name="꺾인 연결선 17"/>
            <p:cNvCxnSpPr/>
            <p:nvPr/>
          </p:nvCxnSpPr>
          <p:spPr>
            <a:xfrm rot="16200000" flipV="1">
              <a:off x="1473997" y="2290476"/>
              <a:ext cx="898385" cy="712610"/>
            </a:xfrm>
            <a:prstGeom prst="bentConnector3">
              <a:avLst>
                <a:gd name="adj1" fmla="val 100174"/>
              </a:avLst>
            </a:prstGeom>
            <a:ln>
              <a:solidFill>
                <a:srgbClr val="203a7b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가로 글상자 18"/>
            <p:cNvSpPr txBox="1"/>
            <p:nvPr/>
          </p:nvSpPr>
          <p:spPr>
            <a:xfrm>
              <a:off x="232922" y="1946121"/>
              <a:ext cx="1392557" cy="515019"/>
            </a:xfrm>
            <a:prstGeom prst="rect">
              <a:avLst/>
            </a:prstGeom>
          </p:spPr>
          <p:txBody>
            <a:bodyPr vert="horz" wrap="square" anchor="ctr" anchorCtr="0">
              <a:spAutoFit/>
            </a:bodyPr>
            <a:p>
              <a:pPr lvl="0" algn="ctr">
                <a:defRPr/>
              </a:pPr>
              <a:r>
                <a:rPr lang="en-US" altLang="ko-KR" sz="1500" i="1"/>
                <a:t>Contextualized Input</a:t>
              </a:r>
              <a:endParaRPr lang="en-US" altLang="ko-KR" sz="1500" i="1"/>
            </a:p>
          </p:txBody>
        </p:sp>
      </p:grpSp>
      <p:grpSp>
        <p:nvGrpSpPr>
          <p:cNvPr id="26" name=""/>
          <p:cNvGrpSpPr/>
          <p:nvPr/>
        </p:nvGrpSpPr>
        <p:grpSpPr>
          <a:xfrm rot="0">
            <a:off x="397451" y="1466595"/>
            <a:ext cx="3656389" cy="465075"/>
            <a:chOff x="397451" y="1466595"/>
            <a:chExt cx="3656389" cy="465075"/>
          </a:xfrm>
        </p:grpSpPr>
        <p:sp>
          <p:nvSpPr>
            <p:cNvPr id="21" name="순서도: 연결자 20"/>
            <p:cNvSpPr>
              <a:spLocks noChangeAspect="1"/>
            </p:cNvSpPr>
            <p:nvPr/>
          </p:nvSpPr>
          <p:spPr>
            <a:xfrm>
              <a:off x="397451" y="1647825"/>
              <a:ext cx="108013" cy="108013"/>
            </a:xfrm>
            <a:prstGeom prst="flowChartConnector">
              <a:avLst/>
            </a:prstGeom>
            <a:solidFill>
              <a:srgbClr val="203a7b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22" name="가로 글상자 21"/>
            <p:cNvSpPr txBox="1"/>
            <p:nvPr/>
          </p:nvSpPr>
          <p:spPr>
            <a:xfrm>
              <a:off x="626691" y="1466595"/>
              <a:ext cx="3427149" cy="4650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2500"/>
                <a:t>Transformer architecture</a:t>
              </a:r>
              <a:endParaRPr lang="en-US" altLang="ko-KR" sz="2500"/>
            </a:p>
          </p:txBody>
        </p:sp>
      </p:grpSp>
      <p:sp>
        <p:nvSpPr>
          <p:cNvPr id="23" name="순서도: 연결자 22"/>
          <p:cNvSpPr>
            <a:spLocks noChangeAspect="1"/>
          </p:cNvSpPr>
          <p:nvPr/>
        </p:nvSpPr>
        <p:spPr>
          <a:xfrm>
            <a:off x="6230352" y="1656660"/>
            <a:ext cx="108013" cy="108013"/>
          </a:xfrm>
          <a:prstGeom prst="flowChartConnector">
            <a:avLst/>
          </a:prstGeom>
          <a:solidFill>
            <a:srgbClr val="203a7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4" name="가로 글상자 23"/>
          <p:cNvSpPr txBox="1"/>
          <p:nvPr/>
        </p:nvSpPr>
        <p:spPr>
          <a:xfrm>
            <a:off x="6459591" y="1475430"/>
            <a:ext cx="4478361" cy="4677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500"/>
              <a:t>Masked self-attention in decoder</a:t>
            </a:r>
            <a:endParaRPr lang="en-US" altLang="ko-KR" sz="2500"/>
          </a:p>
        </p:txBody>
      </p:sp>
      <p:grpSp>
        <p:nvGrpSpPr>
          <p:cNvPr id="61" name=""/>
          <p:cNvGrpSpPr/>
          <p:nvPr/>
        </p:nvGrpSpPr>
        <p:grpSpPr>
          <a:xfrm rot="0">
            <a:off x="6787788" y="2315522"/>
            <a:ext cx="4212527" cy="468059"/>
            <a:chOff x="6787788" y="2315522"/>
            <a:chExt cx="4212527" cy="468059"/>
          </a:xfrm>
          <a:solidFill>
            <a:srgbClr val="d9d9d9"/>
          </a:solidFill>
        </p:grpSpPr>
        <p:sp>
          <p:nvSpPr>
            <p:cNvPr id="31" name="직사각형 30"/>
            <p:cNvSpPr/>
            <p:nvPr/>
          </p:nvSpPr>
          <p:spPr>
            <a:xfrm>
              <a:off x="6787788" y="2315522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55847" y="2315522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723905" y="2315522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191964" y="2315522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60023" y="2315523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128081" y="2315523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596139" y="2315522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064199" y="2315522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0532257" y="2315522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</p:grpSp>
      <p:sp>
        <p:nvSpPr>
          <p:cNvPr id="40" name="가로 글상자 39"/>
          <p:cNvSpPr txBox="1"/>
          <p:nvPr/>
        </p:nvSpPr>
        <p:spPr>
          <a:xfrm>
            <a:off x="6156960" y="2316480"/>
            <a:ext cx="630554" cy="39624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2000" b="1"/>
              <a:t>am</a:t>
            </a:r>
            <a:endParaRPr lang="en-US" altLang="ko-KR" sz="2000" b="1"/>
          </a:p>
        </p:txBody>
      </p:sp>
      <p:sp>
        <p:nvSpPr>
          <p:cNvPr id="41" name="가로 글상자 40"/>
          <p:cNvSpPr txBox="1"/>
          <p:nvPr/>
        </p:nvSpPr>
        <p:spPr>
          <a:xfrm>
            <a:off x="7175139" y="2784541"/>
            <a:ext cx="3352976" cy="39624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2000"/>
              <a:t>&lt;Embedding vector of “am”&gt;</a:t>
            </a:r>
            <a:endParaRPr lang="en-US" altLang="ko-KR" sz="2000"/>
          </a:p>
        </p:txBody>
      </p:sp>
      <p:cxnSp>
        <p:nvCxnSpPr>
          <p:cNvPr id="42" name="화살표 41"/>
          <p:cNvCxnSpPr>
            <a:stCxn id="41" idx="2"/>
            <a:endCxn id="43" idx="0"/>
          </p:cNvCxnSpPr>
          <p:nvPr/>
        </p:nvCxnSpPr>
        <p:spPr>
          <a:xfrm rot="16200000" flipH="1">
            <a:off x="8583690" y="3448718"/>
            <a:ext cx="535873" cy="0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가로 글상자 42"/>
          <p:cNvSpPr txBox="1"/>
          <p:nvPr/>
        </p:nvSpPr>
        <p:spPr>
          <a:xfrm>
            <a:off x="7721615" y="3716655"/>
            <a:ext cx="2260024" cy="100584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2000"/>
              <a:t>(0.3 x </a:t>
            </a:r>
            <a:r>
              <a:rPr lang="en-US" altLang="ko-KR" sz="2000" b="1"/>
              <a:t>I</a:t>
            </a:r>
            <a:r>
              <a:rPr lang="en-US" altLang="ko-KR" sz="2000"/>
              <a:t>) +</a:t>
            </a:r>
            <a:endParaRPr lang="en-US" altLang="ko-KR" sz="2000"/>
          </a:p>
          <a:p>
            <a:pPr lvl="0" algn="ctr">
              <a:defRPr/>
            </a:pPr>
            <a:r>
              <a:rPr lang="en-US" altLang="ko-KR" sz="2000"/>
              <a:t>(0.7 x </a:t>
            </a:r>
            <a:r>
              <a:rPr lang="en-US" altLang="ko-KR" sz="2000" b="1"/>
              <a:t>am</a:t>
            </a:r>
            <a:r>
              <a:rPr lang="en-US" altLang="ko-KR" sz="2000"/>
              <a:t>) +</a:t>
            </a:r>
            <a:endParaRPr lang="en-US" altLang="ko-KR" sz="2000"/>
          </a:p>
          <a:p>
            <a:pPr lvl="0" algn="ctr">
              <a:defRPr/>
            </a:pPr>
            <a:r>
              <a:rPr lang="en-US" altLang="ko-KR" sz="2000"/>
              <a:t>(0 x </a:t>
            </a:r>
            <a:r>
              <a:rPr lang="en-US" altLang="ko-KR" sz="2000" b="1"/>
              <a:t>groot</a:t>
            </a:r>
            <a:r>
              <a:rPr lang="en-US" altLang="ko-KR" sz="2000"/>
              <a:t>) +</a:t>
            </a:r>
            <a:endParaRPr lang="en-US" altLang="ko-KR" sz="2000"/>
          </a:p>
        </p:txBody>
      </p:sp>
      <p:cxnSp>
        <p:nvCxnSpPr>
          <p:cNvPr id="44" name="화살표 43"/>
          <p:cNvCxnSpPr>
            <a:stCxn id="43" idx="2"/>
          </p:cNvCxnSpPr>
          <p:nvPr/>
        </p:nvCxnSpPr>
        <p:spPr>
          <a:xfrm rot="16200000" flipH="1" flipV="1">
            <a:off x="8565748" y="5008372"/>
            <a:ext cx="571756" cy="2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"/>
          <p:cNvGrpSpPr/>
          <p:nvPr/>
        </p:nvGrpSpPr>
        <p:grpSpPr>
          <a:xfrm rot="0">
            <a:off x="6745360" y="5470031"/>
            <a:ext cx="4212526" cy="468058"/>
            <a:chOff x="6745360" y="5470031"/>
            <a:chExt cx="4212526" cy="468058"/>
          </a:xfrm>
          <a:solidFill>
            <a:srgbClr val="d9d9d9"/>
          </a:solidFill>
        </p:grpSpPr>
        <p:sp>
          <p:nvSpPr>
            <p:cNvPr id="45" name="직사각형 44"/>
            <p:cNvSpPr/>
            <p:nvPr/>
          </p:nvSpPr>
          <p:spPr>
            <a:xfrm>
              <a:off x="6745360" y="5470031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213419" y="5470031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681477" y="5470031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149536" y="5470031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617594" y="5470031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9085653" y="5470031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553711" y="5470031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0021770" y="5470031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0489828" y="5470031"/>
              <a:ext cx="468058" cy="468058"/>
            </a:xfrm>
            <a:prstGeom prst="rect">
              <a:avLst/>
            </a:prstGeom>
            <a:grpFill/>
            <a:ln w="28575">
              <a:solidFill>
                <a:schemeClr val="accent3">
                  <a:shade val="20000"/>
                </a:schemeClr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 sz="2000"/>
            </a:p>
          </p:txBody>
        </p:sp>
      </p:grpSp>
      <p:sp>
        <p:nvSpPr>
          <p:cNvPr id="55" name="오른쪽 중괄호 54"/>
          <p:cNvSpPr/>
          <p:nvPr/>
        </p:nvSpPr>
        <p:spPr>
          <a:xfrm>
            <a:off x="10064197" y="3649023"/>
            <a:ext cx="191602" cy="1074420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lvl="0">
              <a:defRPr/>
            </a:pPr>
            <a:endParaRPr sz="2000">
              <a:solidFill>
                <a:srgbClr val="0d0d0d"/>
              </a:solidFill>
            </a:endParaRPr>
          </a:p>
        </p:txBody>
      </p:sp>
      <p:sp>
        <p:nvSpPr>
          <p:cNvPr id="56" name="가로 글상자 55"/>
          <p:cNvSpPr txBox="1"/>
          <p:nvPr/>
        </p:nvSpPr>
        <p:spPr>
          <a:xfrm>
            <a:off x="10154777" y="3992880"/>
            <a:ext cx="1824427" cy="39624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2000" b="1">
                <a:solidFill>
                  <a:srgbClr val="ff0000"/>
                </a:solidFill>
              </a:rPr>
              <a:t>self-attention</a:t>
            </a:r>
            <a:endParaRPr lang="en-US" altLang="ko-KR" sz="2000" b="1">
              <a:solidFill>
                <a:srgbClr val="ff0000"/>
              </a:solidFill>
            </a:endParaRPr>
          </a:p>
        </p:txBody>
      </p:sp>
      <p:sp>
        <p:nvSpPr>
          <p:cNvPr id="57" name="가로 글상자 56"/>
          <p:cNvSpPr txBox="1"/>
          <p:nvPr/>
        </p:nvSpPr>
        <p:spPr>
          <a:xfrm>
            <a:off x="7047751" y="5920436"/>
            <a:ext cx="3537177" cy="396239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2000"/>
              <a:t>&lt;Contextualized vector of “am”&gt;</a:t>
            </a:r>
            <a:endParaRPr lang="en-US" altLang="ko-KR" sz="2000"/>
          </a:p>
        </p:txBody>
      </p:sp>
      <p:cxnSp>
        <p:nvCxnSpPr>
          <p:cNvPr id="58" name="꺾인 연결선 57"/>
          <p:cNvCxnSpPr/>
          <p:nvPr/>
        </p:nvCxnSpPr>
        <p:spPr>
          <a:xfrm rot="10800000" flipV="1">
            <a:off x="7603949" y="4723455"/>
            <a:ext cx="749484" cy="190179"/>
          </a:xfrm>
          <a:prstGeom prst="bentConnector3">
            <a:avLst>
              <a:gd name="adj1" fmla="val 846"/>
            </a:avLst>
          </a:prstGeom>
          <a:ln>
            <a:solidFill>
              <a:srgbClr val="203a7b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가로 글상자 58"/>
          <p:cNvSpPr txBox="1"/>
          <p:nvPr/>
        </p:nvSpPr>
        <p:spPr>
          <a:xfrm>
            <a:off x="6459591" y="4557323"/>
            <a:ext cx="1094387" cy="69167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000" i="1"/>
              <a:t>Future</a:t>
            </a:r>
            <a:endParaRPr lang="en-US" altLang="ko-KR" sz="2000" i="1"/>
          </a:p>
          <a:p>
            <a:pPr lvl="0">
              <a:defRPr/>
            </a:pPr>
            <a:r>
              <a:rPr lang="en-US" altLang="ko-KR" sz="2000" i="1"/>
              <a:t>Masking</a:t>
            </a:r>
            <a:endParaRPr lang="en-US" altLang="ko-KR" sz="2000" i="1"/>
          </a:p>
        </p:txBody>
      </p:sp>
      <p:sp>
        <p:nvSpPr>
          <p:cNvPr id="63" name="가로 글상자 62"/>
          <p:cNvSpPr txBox="1"/>
          <p:nvPr/>
        </p:nvSpPr>
        <p:spPr>
          <a:xfrm>
            <a:off x="6156960" y="5470031"/>
            <a:ext cx="630554" cy="39624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2000" b="1"/>
              <a:t>am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324714662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03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3169573" y="2699805"/>
            <a:ext cx="5852853" cy="146071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4500" b="1">
                <a:solidFill>
                  <a:schemeClr val="lt1"/>
                </a:solidFill>
                <a:latin typeface="Segoe UI"/>
                <a:cs typeface="Segoe UI"/>
              </a:rPr>
              <a:t>3. GPT-1</a:t>
            </a:r>
            <a:endParaRPr lang="en-US" altLang="ko-KR" sz="4500" b="1">
              <a:solidFill>
                <a:schemeClr val="lt1"/>
              </a:solidFill>
              <a:latin typeface="Segoe UI"/>
              <a:cs typeface="Segoe UI"/>
            </a:endParaRPr>
          </a:p>
          <a:p>
            <a:pPr lvl="0" algn="ctr">
              <a:defRPr/>
            </a:pPr>
            <a:r>
              <a:rPr lang="en-US" altLang="ko-KR" sz="4500" b="1">
                <a:solidFill>
                  <a:schemeClr val="lt1"/>
                </a:solidFill>
                <a:latin typeface="Segoe UI"/>
                <a:cs typeface="Segoe UI"/>
              </a:rPr>
              <a:t>(OpenAI, 2018)</a:t>
            </a:r>
            <a:endParaRPr lang="en-US" altLang="ko-KR" sz="4500" b="1">
              <a:solidFill>
                <a:schemeClr val="lt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3539516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541</ep:Words>
  <ep:PresentationFormat>화면 슬라이드 쇼(4:3)</ep:PresentationFormat>
  <ep:Paragraphs>154</ep:Paragraphs>
  <ep:Slides>26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한컴오피스</vt:lpstr>
      <vt:lpstr>LLM: The Art of  Language Understanding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2024-12-06T00:06:06.719</dcterms:created>
  <dc:creator>jongcheol</dc:creator>
  <cp:lastModifiedBy>jongcheol</cp:lastModifiedBy>
  <dcterms:modified xsi:type="dcterms:W3CDTF">2024-12-10T12:01:33.377</dcterms:modified>
  <cp:revision>483</cp:revision>
  <cp:version>13.0.0.1053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