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57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 showGuides="1">
      <p:cViewPr>
        <p:scale>
          <a:sx n="90" d="100"/>
          <a:sy n="90" d="100"/>
        </p:scale>
        <p:origin x="0" y="0"/>
      </p:cViewPr>
      <p:guideLst>
        <p:guide orient="horz" pos="4071"/>
        <p:guide pos="7386"/>
        <p:guide pos="74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66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6564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29043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12676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19350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3412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1626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23" name="화살표 22"/>
          <p:cNvCxnSpPr>
            <a:stCxn id="16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화살표 23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화살표 24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28" name="화살표 27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가로 글상자 28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30" name="가로 글상자 29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31" name="가로 글상자 30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32" name="가로 글상자 31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33" name="화살표 32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>
            <a:stCxn id="26" idx="3"/>
          </p:cNvCxnSpPr>
          <p:nvPr/>
        </p:nvCxnSpPr>
        <p:spPr>
          <a:xfrm>
            <a:off x="5499890" y="4404203"/>
            <a:ext cx="773727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278751" y="3286474"/>
            <a:ext cx="510885" cy="216355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0"/>
          <a:p>
            <a:pPr lvl="0" algn="ctr">
              <a:defRPr/>
            </a:pPr>
            <a:endParaRPr lang="en-US" altLang="ko-KR"/>
          </a:p>
        </p:txBody>
      </p:sp>
      <p:sp>
        <p:nvSpPr>
          <p:cNvPr id="56" name="세로 글상자 55"/>
          <p:cNvSpPr txBox="1"/>
          <p:nvPr/>
        </p:nvSpPr>
        <p:spPr>
          <a:xfrm>
            <a:off x="6318885" y="3391249"/>
            <a:ext cx="471274" cy="1968296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CONTEXT VECTOR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61" name="화살표 60"/>
          <p:cNvCxnSpPr/>
          <p:nvPr/>
        </p:nvCxnSpPr>
        <p:spPr>
          <a:xfrm>
            <a:off x="6839944" y="4420120"/>
            <a:ext cx="692241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화살표 61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화살표 62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화살표 63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68" name="화살표 67"/>
          <p:cNvCxnSpPr>
            <a:stCxn id="65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화살표 68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69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가로 글상자 72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74" name="가로 글상자 73"/>
          <p:cNvSpPr txBox="1"/>
          <p:nvPr/>
        </p:nvSpPr>
        <p:spPr>
          <a:xfrm>
            <a:off x="9109710" y="6268457"/>
            <a:ext cx="678180" cy="3591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good</a:t>
            </a:r>
            <a:endParaRPr lang="en-US" altLang="ko-KR" b="1"/>
          </a:p>
        </p:txBody>
      </p:sp>
      <p:sp>
        <p:nvSpPr>
          <p:cNvPr id="75" name="가로 글상자 74"/>
          <p:cNvSpPr txBox="1"/>
          <p:nvPr/>
        </p:nvSpPr>
        <p:spPr>
          <a:xfrm>
            <a:off x="10370368" y="6268822"/>
            <a:ext cx="10210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morning</a:t>
            </a:r>
            <a:endParaRPr lang="en-US" altLang="ko-KR" b="1"/>
          </a:p>
        </p:txBody>
      </p:sp>
      <p:sp>
        <p:nvSpPr>
          <p:cNvPr id="84" name="가로 글상자 83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85" name="가로 글상자 84"/>
          <p:cNvSpPr txBox="1"/>
          <p:nvPr/>
        </p:nvSpPr>
        <p:spPr>
          <a:xfrm>
            <a:off x="8692298" y="2037209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sp>
        <p:nvSpPr>
          <p:cNvPr id="86" name="가로 글상자 85"/>
          <p:cNvSpPr txBox="1"/>
          <p:nvPr/>
        </p:nvSpPr>
        <p:spPr>
          <a:xfrm>
            <a:off x="10104393" y="2027684"/>
            <a:ext cx="1526395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&lt;EOS&gt;</a:t>
            </a:r>
            <a:endParaRPr lang="en-US" altLang="ko-KR" b="1"/>
          </a:p>
        </p:txBody>
      </p:sp>
      <p:cxnSp>
        <p:nvCxnSpPr>
          <p:cNvPr id="87" name="화살표 86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화살표 87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화살표 90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화살표 91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화살표 92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/>
          <p:nvPr/>
        </p:nvCxnSpPr>
        <p:spPr>
          <a:xfrm rot="16200000" flipV="1">
            <a:off x="10457763" y="5859170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 rot="16200000" flipV="1">
            <a:off x="9041526" y="5859694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화살표 99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화살표 100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세로 글상자 106"/>
          <p:cNvSpPr txBox="1"/>
          <p:nvPr/>
        </p:nvSpPr>
        <p:spPr>
          <a:xfrm>
            <a:off x="127016" y="3535680"/>
            <a:ext cx="1343037" cy="3771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 SemiBold"/>
                <a:cs typeface="Cascadia Code SemiBold"/>
              </a:rPr>
              <a:t>ENCODER</a:t>
            </a:r>
            <a:endParaRPr lang="en-US" altLang="ko-KR" sz="1900" b="1">
              <a:solidFill>
                <a:srgbClr val="203a7b"/>
              </a:solidFill>
              <a:latin typeface="Cascadia Code SemiBold"/>
              <a:cs typeface="Cascadia Code SemiBold"/>
            </a:endParaRPr>
          </a:p>
        </p:txBody>
      </p:sp>
      <p:sp>
        <p:nvSpPr>
          <p:cNvPr id="108" name="세로 글상자 106"/>
          <p:cNvSpPr txBox="1"/>
          <p:nvPr/>
        </p:nvSpPr>
        <p:spPr>
          <a:xfrm>
            <a:off x="10823691" y="3554730"/>
            <a:ext cx="1377834" cy="3771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"/>
                <a:cs typeface="Cascadia Code"/>
              </a:rPr>
              <a:t>DECODER</a:t>
            </a:r>
            <a:endParaRPr lang="en-US" altLang="ko-KR" sz="1900" b="1">
              <a:solidFill>
                <a:srgbClr val="203a7b"/>
              </a:solidFill>
              <a:latin typeface="Cascadia Code"/>
              <a:cs typeface="Cascadia Code"/>
            </a:endParaRPr>
          </a:p>
        </p:txBody>
      </p:sp>
      <p:sp>
        <p:nvSpPr>
          <p:cNvPr id="109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0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1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2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3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4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5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6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4" name="세로 글상자 108"/>
          <p:cNvSpPr txBox="1"/>
          <p:nvPr/>
        </p:nvSpPr>
        <p:spPr>
          <a:xfrm>
            <a:off x="1046764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5" name="가로 글상자 124"/>
          <p:cNvSpPr txBox="1"/>
          <p:nvPr/>
        </p:nvSpPr>
        <p:spPr>
          <a:xfrm>
            <a:off x="6088505" y="5804450"/>
            <a:ext cx="89296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fixed size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126" name="화살표 125"/>
          <p:cNvCxnSpPr>
            <a:stCxn id="125" idx="0"/>
            <a:endCxn id="55" idx="2"/>
          </p:cNvCxnSpPr>
          <p:nvPr/>
        </p:nvCxnSpPr>
        <p:spPr>
          <a:xfrm rot="16200000" flipV="1">
            <a:off x="6357382" y="5626845"/>
            <a:ext cx="354418" cy="79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7546853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0352354" y="2824902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546853" y="2457933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949351" y="2457027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0342323" y="2458242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18626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1626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2" name="화살표 11"/>
          <p:cNvCxnSpPr>
            <a:stCxn id="9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7" name="화살표 16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19" name="가로 글상자 18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20" name="가로 글상자 19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21" name="가로 글상자 20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22" name="화살표 21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>
            <a:stCxn id="15" idx="3"/>
          </p:cNvCxnSpPr>
          <p:nvPr/>
        </p:nvCxnSpPr>
        <p:spPr>
          <a:xfrm>
            <a:off x="5499890" y="4404203"/>
            <a:ext cx="773727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78751" y="3286474"/>
            <a:ext cx="510885" cy="216355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0"/>
          <a:p>
            <a:pPr lvl="0" algn="ctr">
              <a:defRPr/>
            </a:pPr>
            <a:endParaRPr lang="en-US" altLang="ko-KR"/>
          </a:p>
        </p:txBody>
      </p:sp>
      <p:sp>
        <p:nvSpPr>
          <p:cNvPr id="25" name="세로 글상자 24"/>
          <p:cNvSpPr txBox="1"/>
          <p:nvPr/>
        </p:nvSpPr>
        <p:spPr>
          <a:xfrm>
            <a:off x="6318885" y="3449955"/>
            <a:ext cx="471274" cy="1824990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CONTEXT VECTOR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29" name="화살표 28"/>
          <p:cNvCxnSpPr/>
          <p:nvPr/>
        </p:nvCxnSpPr>
        <p:spPr>
          <a:xfrm>
            <a:off x="6839944" y="4420120"/>
            <a:ext cx="692241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화살표 30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36" name="화살표 35"/>
          <p:cNvCxnSpPr>
            <a:stCxn id="33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가로 글상자 38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42" name="가로 글상자 41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43" name="가로 글상자 42"/>
          <p:cNvSpPr txBox="1"/>
          <p:nvPr/>
        </p:nvSpPr>
        <p:spPr>
          <a:xfrm>
            <a:off x="8692298" y="2037209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sp>
        <p:nvSpPr>
          <p:cNvPr id="44" name="가로 글상자 43"/>
          <p:cNvSpPr txBox="1"/>
          <p:nvPr/>
        </p:nvSpPr>
        <p:spPr>
          <a:xfrm>
            <a:off x="10104393" y="2027684"/>
            <a:ext cx="1526395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&lt;EOS&gt;</a:t>
            </a:r>
            <a:endParaRPr lang="en-US" altLang="ko-KR" b="1"/>
          </a:p>
        </p:txBody>
      </p:sp>
      <p:cxnSp>
        <p:nvCxnSpPr>
          <p:cNvPr id="45" name="화살표 44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화살표 45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세로 글상자 106"/>
          <p:cNvSpPr txBox="1"/>
          <p:nvPr/>
        </p:nvSpPr>
        <p:spPr>
          <a:xfrm>
            <a:off x="127016" y="3535680"/>
            <a:ext cx="1343037" cy="3771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 SemiBold"/>
                <a:cs typeface="Cascadia Code SemiBold"/>
              </a:rPr>
              <a:t>ENCODER</a:t>
            </a:r>
            <a:endParaRPr lang="en-US" altLang="ko-KR" sz="1900" b="1">
              <a:solidFill>
                <a:srgbClr val="203a7b"/>
              </a:solidFill>
              <a:latin typeface="Cascadia Code SemiBold"/>
              <a:cs typeface="Cascadia Code SemiBold"/>
            </a:endParaRPr>
          </a:p>
        </p:txBody>
      </p:sp>
      <p:sp>
        <p:nvSpPr>
          <p:cNvPr id="57" name="세로 글상자 106"/>
          <p:cNvSpPr txBox="1"/>
          <p:nvPr/>
        </p:nvSpPr>
        <p:spPr>
          <a:xfrm>
            <a:off x="10823691" y="3554730"/>
            <a:ext cx="1377834" cy="3771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"/>
                <a:cs typeface="Cascadia Code"/>
              </a:rPr>
              <a:t>DECODER</a:t>
            </a:r>
            <a:endParaRPr lang="en-US" altLang="ko-KR" sz="1900" b="1">
              <a:solidFill>
                <a:srgbClr val="203a7b"/>
              </a:solidFill>
              <a:latin typeface="Cascadia Code"/>
              <a:cs typeface="Cascadia Code"/>
            </a:endParaRPr>
          </a:p>
        </p:txBody>
      </p:sp>
      <p:sp>
        <p:nvSpPr>
          <p:cNvPr id="58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9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0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1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2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3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4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5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6" name="세로 글상자 108"/>
          <p:cNvSpPr txBox="1"/>
          <p:nvPr/>
        </p:nvSpPr>
        <p:spPr>
          <a:xfrm>
            <a:off x="1046764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7" name="가로 글상자 66"/>
          <p:cNvSpPr txBox="1"/>
          <p:nvPr/>
        </p:nvSpPr>
        <p:spPr>
          <a:xfrm>
            <a:off x="6088505" y="5804450"/>
            <a:ext cx="89296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fixed size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68" name="화살표 67"/>
          <p:cNvCxnSpPr>
            <a:stCxn id="67" idx="0"/>
            <a:endCxn id="24" idx="2"/>
          </p:cNvCxnSpPr>
          <p:nvPr/>
        </p:nvCxnSpPr>
        <p:spPr>
          <a:xfrm rot="16200000" flipV="1">
            <a:off x="6357382" y="5626845"/>
            <a:ext cx="354418" cy="79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양쪽 화살표 연결선 72"/>
          <p:cNvCxnSpPr>
            <a:stCxn id="42" idx="0"/>
            <a:endCxn id="34" idx="2"/>
          </p:cNvCxnSpPr>
          <p:nvPr/>
        </p:nvCxnSpPr>
        <p:spPr>
          <a:xfrm rot="5400000" flipV="1">
            <a:off x="7055238" y="3036975"/>
            <a:ext cx="3413347" cy="1413807"/>
          </a:xfrm>
          <a:prstGeom prst="bentConnector5">
            <a:avLst>
              <a:gd name="adj1" fmla="val -6321"/>
              <a:gd name="adj2" fmla="val 49999"/>
              <a:gd name="adj3" fmla="val 126541"/>
            </a:avLst>
          </a:prstGeom>
          <a:ln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양쪽 화살표 연결선 73"/>
          <p:cNvCxnSpPr/>
          <p:nvPr/>
        </p:nvCxnSpPr>
        <p:spPr>
          <a:xfrm rot="5400000" flipV="1">
            <a:off x="8467792" y="3036979"/>
            <a:ext cx="3413347" cy="1413807"/>
          </a:xfrm>
          <a:prstGeom prst="bentConnector5">
            <a:avLst>
              <a:gd name="adj1" fmla="val -6321"/>
              <a:gd name="adj2" fmla="val 50511"/>
              <a:gd name="adj3" fmla="val 126541"/>
            </a:avLst>
          </a:prstGeom>
          <a:ln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7546853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352354" y="2824902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7546853" y="2457933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8949351" y="2457027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0342323" y="2458242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139728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0674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2" name="화살표 11"/>
          <p:cNvCxnSpPr>
            <a:stCxn id="9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7" name="화살표 16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19" name="가로 글상자 18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20" name="가로 글상자 19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21" name="가로 글상자 20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22" name="화살표 21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>
            <a:stCxn id="15" idx="3"/>
            <a:endCxn id="26" idx="1"/>
          </p:cNvCxnSpPr>
          <p:nvPr/>
        </p:nvCxnSpPr>
        <p:spPr>
          <a:xfrm>
            <a:off x="5499890" y="4404203"/>
            <a:ext cx="2046964" cy="1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30" name="화살표 29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화살표 30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36" name="화살표 35"/>
          <p:cNvCxnSpPr>
            <a:stCxn id="33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가로 글상자 38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42" name="가로 글상자 41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43" name="가로 글상자 42"/>
          <p:cNvSpPr txBox="1"/>
          <p:nvPr/>
        </p:nvSpPr>
        <p:spPr>
          <a:xfrm>
            <a:off x="8692478" y="2038647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cxnSp>
        <p:nvCxnSpPr>
          <p:cNvPr id="45" name="화살표 44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화살표 45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9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0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1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2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3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4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5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546853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352354" y="2824902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546853" y="2457933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72" name="세로 글상자 108"/>
          <p:cNvSpPr txBox="1"/>
          <p:nvPr/>
        </p:nvSpPr>
        <p:spPr>
          <a:xfrm>
            <a:off x="1048669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1607483" y="3161577"/>
            <a:ext cx="1303422" cy="3668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/>
          </a:p>
        </p:txBody>
      </p:sp>
      <p:cxnSp>
        <p:nvCxnSpPr>
          <p:cNvPr id="74" name="선 73"/>
          <p:cNvCxnSpPr>
            <a:stCxn id="6" idx="0"/>
            <a:endCxn id="75" idx="0"/>
          </p:cNvCxnSpPr>
          <p:nvPr/>
        </p:nvCxnSpPr>
        <p:spPr>
          <a:xfrm rot="16200000">
            <a:off x="93475" y="3337595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56235" y="2622737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2" name="선 81"/>
          <p:cNvCxnSpPr>
            <a:endCxn id="83" idx="0"/>
          </p:cNvCxnSpPr>
          <p:nvPr/>
        </p:nvCxnSpPr>
        <p:spPr>
          <a:xfrm rot="16200000">
            <a:off x="1497088" y="3351359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059849" y="2636501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4" name="선 83"/>
          <p:cNvCxnSpPr>
            <a:endCxn id="85" idx="0"/>
          </p:cNvCxnSpPr>
          <p:nvPr/>
        </p:nvCxnSpPr>
        <p:spPr>
          <a:xfrm rot="16200000">
            <a:off x="4314846" y="3337595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4877607" y="2622737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8" name="선 87"/>
          <p:cNvCxnSpPr>
            <a:endCxn id="89" idx="0"/>
          </p:cNvCxnSpPr>
          <p:nvPr/>
        </p:nvCxnSpPr>
        <p:spPr>
          <a:xfrm rot="16200000">
            <a:off x="2881349" y="3351358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3444110" y="2636501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0" name="화살표 89"/>
          <p:cNvCxnSpPr/>
          <p:nvPr/>
        </p:nvCxnSpPr>
        <p:spPr>
          <a:xfrm rot="16200000" flipV="1">
            <a:off x="600963" y="2424532"/>
            <a:ext cx="396049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화살표 91"/>
          <p:cNvCxnSpPr/>
          <p:nvPr/>
        </p:nvCxnSpPr>
        <p:spPr>
          <a:xfrm rot="16200000" flipV="1">
            <a:off x="1999982" y="2434950"/>
            <a:ext cx="404935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화살표 92"/>
          <p:cNvCxnSpPr/>
          <p:nvPr/>
        </p:nvCxnSpPr>
        <p:spPr>
          <a:xfrm rot="16200000" flipV="1">
            <a:off x="3384394" y="2438703"/>
            <a:ext cx="404935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rot="16200000" flipV="1">
            <a:off x="4816431" y="2438517"/>
            <a:ext cx="404935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>
            <a:stCxn id="65" idx="1"/>
            <a:endCxn id="75" idx="5"/>
          </p:cNvCxnSpPr>
          <p:nvPr/>
        </p:nvCxnSpPr>
        <p:spPr>
          <a:xfrm rot="10800000">
            <a:off x="915882" y="2874552"/>
            <a:ext cx="8173848" cy="93597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화살표 95"/>
          <p:cNvCxnSpPr>
            <a:stCxn id="65" idx="1"/>
            <a:endCxn id="83" idx="5"/>
          </p:cNvCxnSpPr>
          <p:nvPr/>
        </p:nvCxnSpPr>
        <p:spPr>
          <a:xfrm rot="10800000">
            <a:off x="2319495" y="2888333"/>
            <a:ext cx="6770234" cy="92219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7" name="화살표 96"/>
          <p:cNvCxnSpPr>
            <a:stCxn id="65" idx="1"/>
            <a:endCxn id="89" idx="5"/>
          </p:cNvCxnSpPr>
          <p:nvPr/>
        </p:nvCxnSpPr>
        <p:spPr>
          <a:xfrm rot="10800000">
            <a:off x="3703757" y="2888419"/>
            <a:ext cx="5385972" cy="92210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8" name="화살표 97"/>
          <p:cNvCxnSpPr>
            <a:stCxn id="65" idx="1"/>
            <a:endCxn id="85" idx="5"/>
          </p:cNvCxnSpPr>
          <p:nvPr/>
        </p:nvCxnSpPr>
        <p:spPr>
          <a:xfrm rot="10800000">
            <a:off x="5137254" y="2874626"/>
            <a:ext cx="3952476" cy="93589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36541" y="1807586"/>
            <a:ext cx="5542833" cy="3970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01" name="가로 글상자 100"/>
          <p:cNvSpPr txBox="1"/>
          <p:nvPr/>
        </p:nvSpPr>
        <p:spPr>
          <a:xfrm>
            <a:off x="5393968" y="2297430"/>
            <a:ext cx="1221123" cy="3200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500" b="1"/>
              <a:t>dot-product</a:t>
            </a:r>
            <a:endParaRPr lang="en-US" altLang="ko-KR" sz="1500" b="1"/>
          </a:p>
        </p:txBody>
      </p:sp>
      <p:cxnSp>
        <p:nvCxnSpPr>
          <p:cNvPr id="103" name="양방향 화살표 102"/>
          <p:cNvCxnSpPr>
            <a:stCxn id="101" idx="2"/>
            <a:endCxn id="85" idx="6"/>
          </p:cNvCxnSpPr>
          <p:nvPr/>
        </p:nvCxnSpPr>
        <p:spPr>
          <a:xfrm rot="5400000">
            <a:off x="5516740" y="2282532"/>
            <a:ext cx="152852" cy="822727"/>
          </a:xfrm>
          <a:prstGeom prst="bentConnector2">
            <a:avLst/>
          </a:prstGeom>
          <a:ln>
            <a:solidFill>
              <a:srgbClr val="a6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세로 글상자 108"/>
          <p:cNvSpPr txBox="1"/>
          <p:nvPr/>
        </p:nvSpPr>
        <p:spPr>
          <a:xfrm>
            <a:off x="378105" y="360764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5" name="세로 글상자 108"/>
          <p:cNvSpPr txBox="1"/>
          <p:nvPr/>
        </p:nvSpPr>
        <p:spPr>
          <a:xfrm>
            <a:off x="1777459" y="360819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6" name="세로 글상자 108"/>
          <p:cNvSpPr txBox="1"/>
          <p:nvPr/>
        </p:nvSpPr>
        <p:spPr>
          <a:xfrm>
            <a:off x="3186338" y="36091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444110" y="657225"/>
            <a:ext cx="304195" cy="1140836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8" name="직사각형 107"/>
          <p:cNvSpPr/>
          <p:nvPr/>
        </p:nvSpPr>
        <p:spPr>
          <a:xfrm>
            <a:off x="2051345" y="965628"/>
            <a:ext cx="304195" cy="8339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9" name="직사각형 108"/>
          <p:cNvSpPr/>
          <p:nvPr/>
        </p:nvSpPr>
        <p:spPr>
          <a:xfrm>
            <a:off x="649056" y="1391866"/>
            <a:ext cx="304195" cy="403195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0" name="직사각형 109"/>
          <p:cNvSpPr/>
          <p:nvPr/>
        </p:nvSpPr>
        <p:spPr>
          <a:xfrm>
            <a:off x="4836875" y="1161413"/>
            <a:ext cx="304195" cy="6434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1" name="가로 글상자 110"/>
          <p:cNvSpPr txBox="1"/>
          <p:nvPr/>
        </p:nvSpPr>
        <p:spPr>
          <a:xfrm>
            <a:off x="596192" y="1059795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0.1</a:t>
            </a:r>
            <a:endParaRPr lang="en-US" altLang="ko-KR" sz="1600" b="1"/>
          </a:p>
        </p:txBody>
      </p:sp>
      <p:sp>
        <p:nvSpPr>
          <p:cNvPr id="112" name="가로 글상자 111"/>
          <p:cNvSpPr txBox="1"/>
          <p:nvPr/>
        </p:nvSpPr>
        <p:spPr>
          <a:xfrm>
            <a:off x="4803061" y="81957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0.2</a:t>
            </a:r>
            <a:endParaRPr lang="en-US" altLang="ko-KR" sz="1600" b="1"/>
          </a:p>
        </p:txBody>
      </p:sp>
      <p:sp>
        <p:nvSpPr>
          <p:cNvPr id="113" name="가로 글상자 112"/>
          <p:cNvSpPr txBox="1"/>
          <p:nvPr/>
        </p:nvSpPr>
        <p:spPr>
          <a:xfrm>
            <a:off x="2012553" y="645588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0.3</a:t>
            </a:r>
            <a:endParaRPr lang="en-US" altLang="ko-KR" sz="1600" b="1"/>
          </a:p>
        </p:txBody>
      </p:sp>
      <p:sp>
        <p:nvSpPr>
          <p:cNvPr id="114" name="가로 글상자 113"/>
          <p:cNvSpPr txBox="1"/>
          <p:nvPr/>
        </p:nvSpPr>
        <p:spPr>
          <a:xfrm>
            <a:off x="3400872" y="32766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0.4</a:t>
            </a:r>
            <a:endParaRPr lang="en-US" altLang="ko-KR" sz="1600" b="1"/>
          </a:p>
        </p:txBody>
      </p:sp>
      <p:cxnSp>
        <p:nvCxnSpPr>
          <p:cNvPr id="117" name="꺾인 양쪽 화살표 연결선 116"/>
          <p:cNvCxnSpPr/>
          <p:nvPr/>
        </p:nvCxnSpPr>
        <p:spPr>
          <a:xfrm rot="5400000" flipV="1">
            <a:off x="7055238" y="3036975"/>
            <a:ext cx="3413347" cy="1413807"/>
          </a:xfrm>
          <a:prstGeom prst="bentConnector5">
            <a:avLst>
              <a:gd name="adj1" fmla="val -6321"/>
              <a:gd name="adj2" fmla="val 49999"/>
              <a:gd name="adj3" fmla="val 126541"/>
            </a:avLst>
          </a:prstGeom>
          <a:ln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8949351" y="2457027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0342323" y="2458242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22906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12085" y="5204836"/>
            <a:ext cx="5542833" cy="3970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19654" y="4054475"/>
            <a:ext cx="304195" cy="1140836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2226890" y="4362878"/>
            <a:ext cx="304195" cy="8339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7" name="직사각형 6"/>
          <p:cNvSpPr/>
          <p:nvPr/>
        </p:nvSpPr>
        <p:spPr>
          <a:xfrm>
            <a:off x="824600" y="4789116"/>
            <a:ext cx="304195" cy="403195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직사각형 7"/>
          <p:cNvSpPr/>
          <p:nvPr/>
        </p:nvSpPr>
        <p:spPr>
          <a:xfrm>
            <a:off x="5012419" y="4558663"/>
            <a:ext cx="304195" cy="6434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9" name="가로 글상자 8"/>
          <p:cNvSpPr txBox="1"/>
          <p:nvPr/>
        </p:nvSpPr>
        <p:spPr>
          <a:xfrm>
            <a:off x="771737" y="4457045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0.1</a:t>
            </a:r>
            <a:endParaRPr lang="en-US" altLang="ko-KR" sz="1600" b="1"/>
          </a:p>
        </p:txBody>
      </p:sp>
      <p:sp>
        <p:nvSpPr>
          <p:cNvPr id="10" name="가로 글상자 9"/>
          <p:cNvSpPr txBox="1"/>
          <p:nvPr/>
        </p:nvSpPr>
        <p:spPr>
          <a:xfrm>
            <a:off x="4978605" y="421682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0.2</a:t>
            </a:r>
            <a:endParaRPr lang="en-US" altLang="ko-KR" sz="1600" b="1"/>
          </a:p>
        </p:txBody>
      </p:sp>
      <p:sp>
        <p:nvSpPr>
          <p:cNvPr id="11" name="가로 글상자 10"/>
          <p:cNvSpPr txBox="1"/>
          <p:nvPr/>
        </p:nvSpPr>
        <p:spPr>
          <a:xfrm>
            <a:off x="2188098" y="4042838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0.3</a:t>
            </a:r>
            <a:endParaRPr lang="en-US" altLang="ko-KR" sz="1600" b="1"/>
          </a:p>
        </p:txBody>
      </p:sp>
      <p:sp>
        <p:nvSpPr>
          <p:cNvPr id="12" name="가로 글상자 11"/>
          <p:cNvSpPr txBox="1"/>
          <p:nvPr/>
        </p:nvSpPr>
        <p:spPr>
          <a:xfrm>
            <a:off x="3576416" y="372491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0.4</a:t>
            </a:r>
            <a:endParaRPr lang="en-US" altLang="ko-KR" sz="1600" b="1"/>
          </a:p>
        </p:txBody>
      </p:sp>
      <p:sp>
        <p:nvSpPr>
          <p:cNvPr id="13" name="세로 글상자 108"/>
          <p:cNvSpPr txBox="1"/>
          <p:nvPr/>
        </p:nvSpPr>
        <p:spPr>
          <a:xfrm>
            <a:off x="766195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531085" y="6280496"/>
            <a:ext cx="112609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Source</a:t>
            </a:r>
            <a:endParaRPr lang="en-US" altLang="ko-KR" b="1"/>
          </a:p>
        </p:txBody>
      </p:sp>
      <p:sp>
        <p:nvSpPr>
          <p:cNvPr id="15" name="세로 글상자 108"/>
          <p:cNvSpPr txBox="1"/>
          <p:nvPr/>
        </p:nvSpPr>
        <p:spPr>
          <a:xfrm>
            <a:off x="2149435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6" name="세로 글상자 108"/>
          <p:cNvSpPr txBox="1"/>
          <p:nvPr/>
        </p:nvSpPr>
        <p:spPr>
          <a:xfrm>
            <a:off x="3551724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7" name="세로 글상자 108"/>
          <p:cNvSpPr txBox="1"/>
          <p:nvPr/>
        </p:nvSpPr>
        <p:spPr>
          <a:xfrm>
            <a:off x="4954014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2916739" y="3951499"/>
            <a:ext cx="307737" cy="4492014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" name="세로 글상자 108"/>
          <p:cNvSpPr txBox="1"/>
          <p:nvPr/>
        </p:nvSpPr>
        <p:spPr>
          <a:xfrm>
            <a:off x="236626" y="20708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1" name="세로 글상자 108"/>
          <p:cNvSpPr txBox="1"/>
          <p:nvPr/>
        </p:nvSpPr>
        <p:spPr>
          <a:xfrm>
            <a:off x="1638915" y="20708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2" name="세로 글상자 108"/>
          <p:cNvSpPr txBox="1"/>
          <p:nvPr/>
        </p:nvSpPr>
        <p:spPr>
          <a:xfrm>
            <a:off x="3041205" y="20708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3" name="세로 글상자 108"/>
          <p:cNvSpPr txBox="1"/>
          <p:nvPr/>
        </p:nvSpPr>
        <p:spPr>
          <a:xfrm>
            <a:off x="4443494" y="20708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3776" y="574751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6" name="선 25"/>
          <p:cNvCxnSpPr>
            <a:stCxn id="25" idx="1"/>
            <a:endCxn id="25" idx="3"/>
          </p:cNvCxnSpPr>
          <p:nvPr/>
        </p:nvCxnSpPr>
        <p:spPr>
          <a:xfrm>
            <a:off x="293776" y="114914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선 26"/>
          <p:cNvCxnSpPr/>
          <p:nvPr/>
        </p:nvCxnSpPr>
        <p:spPr>
          <a:xfrm>
            <a:off x="293881" y="861950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선 27"/>
          <p:cNvCxnSpPr/>
          <p:nvPr/>
        </p:nvCxnSpPr>
        <p:spPr>
          <a:xfrm>
            <a:off x="293881" y="143634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695960" y="592352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30" name="선 29"/>
          <p:cNvCxnSpPr>
            <a:stCxn id="29" idx="1"/>
            <a:endCxn id="29" idx="3"/>
          </p:cNvCxnSpPr>
          <p:nvPr/>
        </p:nvCxnSpPr>
        <p:spPr>
          <a:xfrm>
            <a:off x="1695960" y="1166750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선 30"/>
          <p:cNvCxnSpPr/>
          <p:nvPr/>
        </p:nvCxnSpPr>
        <p:spPr>
          <a:xfrm>
            <a:off x="1696065" y="87955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선 31"/>
          <p:cNvCxnSpPr/>
          <p:nvPr/>
        </p:nvCxnSpPr>
        <p:spPr>
          <a:xfrm>
            <a:off x="1696065" y="145394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98144" y="592352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34" name="선 33"/>
          <p:cNvCxnSpPr>
            <a:stCxn id="33" idx="1"/>
            <a:endCxn id="33" idx="3"/>
          </p:cNvCxnSpPr>
          <p:nvPr/>
        </p:nvCxnSpPr>
        <p:spPr>
          <a:xfrm>
            <a:off x="3098144" y="1166750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선 34"/>
          <p:cNvCxnSpPr/>
          <p:nvPr/>
        </p:nvCxnSpPr>
        <p:spPr>
          <a:xfrm>
            <a:off x="3098249" y="87955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선 35"/>
          <p:cNvCxnSpPr/>
          <p:nvPr/>
        </p:nvCxnSpPr>
        <p:spPr>
          <a:xfrm>
            <a:off x="3098249" y="145394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500539" y="592352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38" name="선 37"/>
          <p:cNvCxnSpPr>
            <a:stCxn id="37" idx="1"/>
            <a:endCxn id="37" idx="3"/>
          </p:cNvCxnSpPr>
          <p:nvPr/>
        </p:nvCxnSpPr>
        <p:spPr>
          <a:xfrm>
            <a:off x="4500539" y="1166750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선 38"/>
          <p:cNvCxnSpPr/>
          <p:nvPr/>
        </p:nvCxnSpPr>
        <p:spPr>
          <a:xfrm>
            <a:off x="4500644" y="87955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선 39"/>
          <p:cNvCxnSpPr/>
          <p:nvPr/>
        </p:nvCxnSpPr>
        <p:spPr>
          <a:xfrm>
            <a:off x="4500644" y="145394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곱셈 기호 40"/>
          <p:cNvSpPr/>
          <p:nvPr/>
        </p:nvSpPr>
        <p:spPr>
          <a:xfrm>
            <a:off x="695731" y="1035516"/>
            <a:ext cx="219958" cy="227264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42" name="가로 글상자 41"/>
          <p:cNvSpPr txBox="1"/>
          <p:nvPr/>
        </p:nvSpPr>
        <p:spPr>
          <a:xfrm>
            <a:off x="952890" y="979604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0.1</a:t>
            </a:r>
            <a:endParaRPr lang="en-US" altLang="ko-KR" sz="1600" b="1"/>
          </a:p>
        </p:txBody>
      </p:sp>
      <p:sp>
        <p:nvSpPr>
          <p:cNvPr id="43" name="덧셈 기호 42"/>
          <p:cNvSpPr/>
          <p:nvPr/>
        </p:nvSpPr>
        <p:spPr>
          <a:xfrm>
            <a:off x="1372337" y="1035516"/>
            <a:ext cx="228584" cy="227264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44" name="곱셈 기호 43"/>
          <p:cNvSpPr/>
          <p:nvPr/>
        </p:nvSpPr>
        <p:spPr>
          <a:xfrm>
            <a:off x="2097915" y="1035516"/>
            <a:ext cx="219958" cy="227264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45" name="가로 글상자 44"/>
          <p:cNvSpPr txBox="1"/>
          <p:nvPr/>
        </p:nvSpPr>
        <p:spPr>
          <a:xfrm>
            <a:off x="2355074" y="979603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0.3</a:t>
            </a:r>
            <a:endParaRPr lang="en-US" altLang="ko-KR" sz="1600" b="1"/>
          </a:p>
        </p:txBody>
      </p:sp>
      <p:sp>
        <p:nvSpPr>
          <p:cNvPr id="46" name="덧셈 기호 45"/>
          <p:cNvSpPr/>
          <p:nvPr/>
        </p:nvSpPr>
        <p:spPr>
          <a:xfrm>
            <a:off x="2774521" y="1035516"/>
            <a:ext cx="228584" cy="227264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47" name="곱셈 기호 46"/>
          <p:cNvSpPr/>
          <p:nvPr/>
        </p:nvSpPr>
        <p:spPr>
          <a:xfrm>
            <a:off x="3500099" y="1035516"/>
            <a:ext cx="219958" cy="227264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48" name="가로 글상자 47"/>
          <p:cNvSpPr txBox="1"/>
          <p:nvPr/>
        </p:nvSpPr>
        <p:spPr>
          <a:xfrm>
            <a:off x="3757258" y="979603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0.4</a:t>
            </a:r>
            <a:endParaRPr lang="en-US" altLang="ko-KR" sz="1600" b="1"/>
          </a:p>
        </p:txBody>
      </p:sp>
      <p:sp>
        <p:nvSpPr>
          <p:cNvPr id="49" name="덧셈 기호 48"/>
          <p:cNvSpPr/>
          <p:nvPr/>
        </p:nvSpPr>
        <p:spPr>
          <a:xfrm>
            <a:off x="4176705" y="1035516"/>
            <a:ext cx="228584" cy="227264"/>
          </a:xfrm>
          <a:prstGeom prst="mathPlus">
            <a:avLst>
              <a:gd name="adj1" fmla="val 23520"/>
            </a:avLst>
          </a:prstGeom>
          <a:solidFill>
            <a:schemeClr val="dk1"/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50" name="곱셈 기호 49"/>
          <p:cNvSpPr/>
          <p:nvPr/>
        </p:nvSpPr>
        <p:spPr>
          <a:xfrm>
            <a:off x="4902705" y="1035516"/>
            <a:ext cx="219958" cy="227264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51" name="가로 글상자 50"/>
          <p:cNvSpPr txBox="1"/>
          <p:nvPr/>
        </p:nvSpPr>
        <p:spPr>
          <a:xfrm>
            <a:off x="5159864" y="979603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0.2</a:t>
            </a:r>
            <a:endParaRPr lang="en-US" altLang="ko-KR" sz="1600" b="1"/>
          </a:p>
        </p:txBody>
      </p:sp>
      <p:sp>
        <p:nvSpPr>
          <p:cNvPr id="52" name="등호 51"/>
          <p:cNvSpPr/>
          <p:nvPr/>
        </p:nvSpPr>
        <p:spPr>
          <a:xfrm>
            <a:off x="5645087" y="1000883"/>
            <a:ext cx="654720" cy="331732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3" name="세로 글상자 108"/>
          <p:cNvSpPr txBox="1"/>
          <p:nvPr/>
        </p:nvSpPr>
        <p:spPr>
          <a:xfrm>
            <a:off x="5919639" y="224687"/>
            <a:ext cx="1706880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Attention Value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619621" y="592352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55" name="선 54"/>
          <p:cNvCxnSpPr>
            <a:stCxn id="54" idx="1"/>
            <a:endCxn id="54" idx="3"/>
          </p:cNvCxnSpPr>
          <p:nvPr/>
        </p:nvCxnSpPr>
        <p:spPr>
          <a:xfrm>
            <a:off x="6619621" y="1166750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선 55"/>
          <p:cNvCxnSpPr/>
          <p:nvPr/>
        </p:nvCxnSpPr>
        <p:spPr>
          <a:xfrm>
            <a:off x="6619726" y="87955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선 56"/>
          <p:cNvCxnSpPr/>
          <p:nvPr/>
        </p:nvCxnSpPr>
        <p:spPr>
          <a:xfrm>
            <a:off x="6619726" y="145394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619726" y="1741148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81" name="선 80"/>
          <p:cNvCxnSpPr>
            <a:stCxn id="80" idx="1"/>
            <a:endCxn id="80" idx="3"/>
          </p:cNvCxnSpPr>
          <p:nvPr/>
        </p:nvCxnSpPr>
        <p:spPr>
          <a:xfrm>
            <a:off x="6619726" y="2315546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선 81"/>
          <p:cNvCxnSpPr/>
          <p:nvPr/>
        </p:nvCxnSpPr>
        <p:spPr>
          <a:xfrm>
            <a:off x="6619832" y="2028347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선 82"/>
          <p:cNvCxnSpPr/>
          <p:nvPr/>
        </p:nvCxnSpPr>
        <p:spPr>
          <a:xfrm>
            <a:off x="6619832" y="2602745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왼쪽 중괄호 83"/>
          <p:cNvSpPr/>
          <p:nvPr/>
        </p:nvSpPr>
        <p:spPr>
          <a:xfrm>
            <a:off x="6367861" y="1741148"/>
            <a:ext cx="162136" cy="115714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5" name="세로 글상자 108"/>
          <p:cNvSpPr txBox="1"/>
          <p:nvPr/>
        </p:nvSpPr>
        <p:spPr>
          <a:xfrm>
            <a:off x="5989824" y="213589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26748" y="458573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795333" y="55933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90" name="화살표 89"/>
          <p:cNvCxnSpPr/>
          <p:nvPr/>
        </p:nvCxnSpPr>
        <p:spPr>
          <a:xfrm rot="5400000" flipH="1" flipV="1">
            <a:off x="7288658" y="54413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화살표 90"/>
          <p:cNvCxnSpPr/>
          <p:nvPr/>
        </p:nvCxnSpPr>
        <p:spPr>
          <a:xfrm rot="16200000" flipV="1">
            <a:off x="7019520" y="4160314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세로 글상자 108"/>
          <p:cNvSpPr txBox="1"/>
          <p:nvPr/>
        </p:nvSpPr>
        <p:spPr>
          <a:xfrm>
            <a:off x="7061349" y="415997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9430572" y="455866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30319" y="4180996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70413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70059" y="4086826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278334" y="4086826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60279" y="4086826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98609" y="5093880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20229" y="5093880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41849" y="5093880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9" name="화살표 8"/>
          <p:cNvCxnSpPr>
            <a:stCxn id="6" idx="0"/>
          </p:cNvCxnSpPr>
          <p:nvPr/>
        </p:nvCxnSpPr>
        <p:spPr>
          <a:xfrm rot="5400000" flipH="1" flipV="1">
            <a:off x="1218444" y="494192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5400000" flipH="1" flipV="1">
            <a:off x="2613554" y="494192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화살표 10"/>
          <p:cNvCxnSpPr/>
          <p:nvPr/>
        </p:nvCxnSpPr>
        <p:spPr>
          <a:xfrm rot="5400000" flipH="1" flipV="1">
            <a:off x="4008664" y="494192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>
            <a:off x="3312056" y="4438577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/>
          <p:nvPr/>
        </p:nvCxnSpPr>
        <p:spPr>
          <a:xfrm>
            <a:off x="1903781" y="4438577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세로 글상자 108"/>
          <p:cNvSpPr txBox="1"/>
          <p:nvPr/>
        </p:nvSpPr>
        <p:spPr>
          <a:xfrm>
            <a:off x="1859475" y="4086828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3" name="세로 글상자 108"/>
          <p:cNvSpPr txBox="1"/>
          <p:nvPr/>
        </p:nvSpPr>
        <p:spPr>
          <a:xfrm>
            <a:off x="3248499" y="4086828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830508" y="5811135"/>
            <a:ext cx="997454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그는</a:t>
            </a:r>
            <a:endParaRPr lang="ko-KR" altLang="en-US" b="1"/>
          </a:p>
        </p:txBody>
      </p:sp>
      <p:sp>
        <p:nvSpPr>
          <p:cNvPr id="27" name="가로 글상자 26"/>
          <p:cNvSpPr txBox="1"/>
          <p:nvPr/>
        </p:nvSpPr>
        <p:spPr>
          <a:xfrm>
            <a:off x="2245296" y="5820660"/>
            <a:ext cx="1003202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집에</a:t>
            </a:r>
            <a:endParaRPr lang="ko-KR" altLang="en-US" b="1"/>
          </a:p>
        </p:txBody>
      </p:sp>
      <p:sp>
        <p:nvSpPr>
          <p:cNvPr id="28" name="가로 글상자 27"/>
          <p:cNvSpPr txBox="1"/>
          <p:nvPr/>
        </p:nvSpPr>
        <p:spPr>
          <a:xfrm>
            <a:off x="3665832" y="5820928"/>
            <a:ext cx="1021080" cy="3641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갔다</a:t>
            </a:r>
            <a:endParaRPr lang="ko-KR" altLang="en-US" b="1"/>
          </a:p>
        </p:txBody>
      </p:sp>
      <p:cxnSp>
        <p:nvCxnSpPr>
          <p:cNvPr id="31" name="화살표 30"/>
          <p:cNvCxnSpPr/>
          <p:nvPr/>
        </p:nvCxnSpPr>
        <p:spPr>
          <a:xfrm rot="5400000" flipH="1" flipV="1">
            <a:off x="1231969" y="564753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 rot="5400000" flipH="1" flipV="1">
            <a:off x="2627079" y="564753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화살표 32"/>
          <p:cNvCxnSpPr/>
          <p:nvPr/>
        </p:nvCxnSpPr>
        <p:spPr>
          <a:xfrm rot="5400000" flipH="1" flipV="1">
            <a:off x="4022189" y="564753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5400000" flipH="1" flipV="1">
            <a:off x="1231609" y="3954595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5400000" flipH="1" flipV="1">
            <a:off x="2626718" y="396412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 rot="5400000" flipH="1" flipV="1">
            <a:off x="4021829" y="396412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가로 글상자 36"/>
          <p:cNvSpPr txBox="1"/>
          <p:nvPr/>
        </p:nvSpPr>
        <p:spPr>
          <a:xfrm>
            <a:off x="976651" y="2376926"/>
            <a:ext cx="824158" cy="36745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y1: he</a:t>
            </a:r>
            <a:endParaRPr lang="en-US" altLang="ko-KR" b="1"/>
          </a:p>
        </p:txBody>
      </p:sp>
      <p:sp>
        <p:nvSpPr>
          <p:cNvPr id="38" name="가로 글상자 37"/>
          <p:cNvSpPr txBox="1"/>
          <p:nvPr/>
        </p:nvSpPr>
        <p:spPr>
          <a:xfrm>
            <a:off x="2251116" y="2375574"/>
            <a:ext cx="1128269" cy="35884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went</a:t>
            </a:r>
            <a:endParaRPr lang="en-US" altLang="ko-KR" b="1"/>
          </a:p>
        </p:txBody>
      </p:sp>
      <p:sp>
        <p:nvSpPr>
          <p:cNvPr id="39" name="가로 글상자 38"/>
          <p:cNvSpPr txBox="1"/>
          <p:nvPr/>
        </p:nvSpPr>
        <p:spPr>
          <a:xfrm>
            <a:off x="3468141" y="2373883"/>
            <a:ext cx="1421620" cy="36625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home</a:t>
            </a:r>
            <a:endParaRPr lang="en-US" altLang="ko-KR" b="1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70529" y="3434218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73280" y="3434218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6030" y="3433950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0529" y="3047931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4042" y="304774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668029" y="304369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cxnSp>
        <p:nvCxnSpPr>
          <p:cNvPr id="46" name="화살표 45"/>
          <p:cNvCxnSpPr/>
          <p:nvPr/>
        </p:nvCxnSpPr>
        <p:spPr>
          <a:xfrm rot="5400000" flipH="1" flipV="1">
            <a:off x="1237133" y="2876347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5400000" flipH="1" flipV="1">
            <a:off x="2632243" y="2876347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5400000" flipH="1" flipV="1">
            <a:off x="4027354" y="2876347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3803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550458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6" name="선 5"/>
          <p:cNvCxnSpPr>
            <a:stCxn id="5" idx="2"/>
          </p:cNvCxnSpPr>
          <p:nvPr/>
        </p:nvCxnSpPr>
        <p:spPr>
          <a:xfrm rot="10800000">
            <a:off x="1137708" y="3397250"/>
            <a:ext cx="412750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가로 글상자 8"/>
          <p:cNvSpPr txBox="1"/>
          <p:nvPr/>
        </p:nvSpPr>
        <p:spPr>
          <a:xfrm>
            <a:off x="1251585" y="3540124"/>
            <a:ext cx="859155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RNN</a:t>
            </a:r>
            <a:br>
              <a:rPr lang="en-US" altLang="ko-KR" b="1"/>
            </a:br>
            <a:r>
              <a:rPr lang="en-US" altLang="ko-KR" b="1"/>
              <a:t>(1986)</a:t>
            </a:r>
            <a:endParaRPr lang="en-US" altLang="ko-KR" b="1"/>
          </a:p>
        </p:txBody>
      </p:sp>
      <p:sp>
        <p:nvSpPr>
          <p:cNvPr id="14" name="타원 13"/>
          <p:cNvSpPr/>
          <p:nvPr/>
        </p:nvSpPr>
        <p:spPr>
          <a:xfrm>
            <a:off x="2750608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5" name="가로 글상자 14"/>
          <p:cNvSpPr txBox="1"/>
          <p:nvPr/>
        </p:nvSpPr>
        <p:spPr>
          <a:xfrm>
            <a:off x="2451735" y="3540124"/>
            <a:ext cx="859155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LSTM</a:t>
            </a:r>
            <a:br>
              <a:rPr lang="en-US" altLang="ko-KR" b="1"/>
            </a:br>
            <a:r>
              <a:rPr lang="en-US" altLang="ko-KR" b="1"/>
              <a:t>(1997)</a:t>
            </a:r>
            <a:endParaRPr lang="en-US" altLang="ko-KR" b="1"/>
          </a:p>
        </p:txBody>
      </p:sp>
      <p:cxnSp>
        <p:nvCxnSpPr>
          <p:cNvPr id="16" name="선 15"/>
          <p:cNvCxnSpPr>
            <a:stCxn id="5" idx="6"/>
            <a:endCxn id="14" idx="2"/>
          </p:cNvCxnSpPr>
          <p:nvPr/>
        </p:nvCxnSpPr>
        <p:spPr>
          <a:xfrm>
            <a:off x="1825624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50758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8" name="가로 글상자 17"/>
          <p:cNvSpPr txBox="1"/>
          <p:nvPr/>
        </p:nvSpPr>
        <p:spPr>
          <a:xfrm>
            <a:off x="3584680" y="3540124"/>
            <a:ext cx="1007322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Seq2Seq(2014)</a:t>
            </a:r>
            <a:endParaRPr lang="en-US" altLang="ko-KR" b="1"/>
          </a:p>
        </p:txBody>
      </p:sp>
      <p:cxnSp>
        <p:nvCxnSpPr>
          <p:cNvPr id="19" name="선 18"/>
          <p:cNvCxnSpPr>
            <a:endCxn id="17" idx="2"/>
          </p:cNvCxnSpPr>
          <p:nvPr/>
        </p:nvCxnSpPr>
        <p:spPr>
          <a:xfrm>
            <a:off x="3025774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150909" y="3254374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4" name="가로 글상자 23"/>
          <p:cNvSpPr txBox="1"/>
          <p:nvPr/>
        </p:nvSpPr>
        <p:spPr>
          <a:xfrm>
            <a:off x="4706737" y="3540123"/>
            <a:ext cx="1163509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Attention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(2015)</a:t>
            </a:r>
            <a:endParaRPr lang="en-US" altLang="ko-KR" b="1"/>
          </a:p>
        </p:txBody>
      </p:sp>
      <p:cxnSp>
        <p:nvCxnSpPr>
          <p:cNvPr id="25" name="선 24"/>
          <p:cNvCxnSpPr>
            <a:endCxn id="23" idx="2"/>
          </p:cNvCxnSpPr>
          <p:nvPr/>
        </p:nvCxnSpPr>
        <p:spPr>
          <a:xfrm>
            <a:off x="4225925" y="3397249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51059" y="3254373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7" name="가로 글상자 26"/>
          <p:cNvSpPr txBox="1"/>
          <p:nvPr/>
        </p:nvSpPr>
        <p:spPr>
          <a:xfrm>
            <a:off x="5848679" y="3540123"/>
            <a:ext cx="1279925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Tranformer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(2017)</a:t>
            </a:r>
            <a:endParaRPr lang="en-US" altLang="ko-KR" b="1"/>
          </a:p>
        </p:txBody>
      </p:sp>
      <p:cxnSp>
        <p:nvCxnSpPr>
          <p:cNvPr id="28" name="선 27"/>
          <p:cNvCxnSpPr>
            <a:endCxn id="26" idx="2"/>
          </p:cNvCxnSpPr>
          <p:nvPr/>
        </p:nvCxnSpPr>
        <p:spPr>
          <a:xfrm>
            <a:off x="5426075" y="3397248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551209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33" name="가로 글상자 32"/>
          <p:cNvSpPr txBox="1"/>
          <p:nvPr/>
        </p:nvSpPr>
        <p:spPr>
          <a:xfrm>
            <a:off x="7261860" y="3540125"/>
            <a:ext cx="830580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GPT-1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(2018)</a:t>
            </a:r>
            <a:endParaRPr lang="en-US" altLang="ko-KR" b="1"/>
          </a:p>
        </p:txBody>
      </p:sp>
      <p:cxnSp>
        <p:nvCxnSpPr>
          <p:cNvPr id="34" name="선 33"/>
          <p:cNvCxnSpPr>
            <a:endCxn id="32" idx="2"/>
          </p:cNvCxnSpPr>
          <p:nvPr/>
        </p:nvCxnSpPr>
        <p:spPr>
          <a:xfrm>
            <a:off x="6626225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751359" y="3254373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36" name="가로 글상자 35"/>
          <p:cNvSpPr txBox="1"/>
          <p:nvPr/>
        </p:nvSpPr>
        <p:spPr>
          <a:xfrm>
            <a:off x="8307188" y="3540123"/>
            <a:ext cx="116350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BERT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(2019)</a:t>
            </a:r>
            <a:endParaRPr lang="en-US" altLang="ko-KR" b="1"/>
          </a:p>
        </p:txBody>
      </p:sp>
      <p:cxnSp>
        <p:nvCxnSpPr>
          <p:cNvPr id="37" name="선 36"/>
          <p:cNvCxnSpPr>
            <a:endCxn id="35" idx="2"/>
          </p:cNvCxnSpPr>
          <p:nvPr/>
        </p:nvCxnSpPr>
        <p:spPr>
          <a:xfrm>
            <a:off x="7826375" y="3397248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951509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39" name="가로 글상자 38"/>
          <p:cNvSpPr txBox="1"/>
          <p:nvPr/>
        </p:nvSpPr>
        <p:spPr>
          <a:xfrm>
            <a:off x="9507338" y="3540125"/>
            <a:ext cx="1163509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GPT-3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(2020)</a:t>
            </a:r>
            <a:endParaRPr lang="en-US" altLang="ko-KR" b="1"/>
          </a:p>
        </p:txBody>
      </p:sp>
      <p:cxnSp>
        <p:nvCxnSpPr>
          <p:cNvPr id="40" name="선 39"/>
          <p:cNvCxnSpPr>
            <a:endCxn id="38" idx="2"/>
          </p:cNvCxnSpPr>
          <p:nvPr/>
        </p:nvCxnSpPr>
        <p:spPr>
          <a:xfrm>
            <a:off x="9026525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선 40"/>
          <p:cNvCxnSpPr/>
          <p:nvPr/>
        </p:nvCxnSpPr>
        <p:spPr>
          <a:xfrm rot="16200000" flipH="1">
            <a:off x="3481917" y="3397248"/>
            <a:ext cx="241299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가로 글상자 42"/>
          <p:cNvSpPr txBox="1"/>
          <p:nvPr/>
        </p:nvSpPr>
        <p:spPr>
          <a:xfrm>
            <a:off x="5973234" y="4418541"/>
            <a:ext cx="4418234" cy="370416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i="1"/>
              <a:t>Attention-based Parallel Processing</a:t>
            </a:r>
            <a:endParaRPr lang="en-US" altLang="ko-KR" i="1"/>
          </a:p>
        </p:txBody>
      </p:sp>
      <p:sp>
        <p:nvSpPr>
          <p:cNvPr id="44" name="왼쪽 중괄호 43"/>
          <p:cNvSpPr/>
          <p:nvPr/>
        </p:nvSpPr>
        <p:spPr>
          <a:xfrm rot="16200000">
            <a:off x="8022754" y="2049827"/>
            <a:ext cx="234526" cy="450290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1222376" y="4411980"/>
            <a:ext cx="3369626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i="1"/>
              <a:t>Traditional Sequential Processing</a:t>
            </a:r>
            <a:endParaRPr lang="en-US" altLang="ko-KR" i="1"/>
          </a:p>
        </p:txBody>
      </p:sp>
      <p:sp>
        <p:nvSpPr>
          <p:cNvPr id="46" name="왼쪽 중괄호 45"/>
          <p:cNvSpPr/>
          <p:nvPr/>
        </p:nvSpPr>
        <p:spPr>
          <a:xfrm rot="16200000">
            <a:off x="2737544" y="2584178"/>
            <a:ext cx="234526" cy="343419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0589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anchor="ctr" anchorCtr="0">
        <a:spAutoFit/>
      </a:bodyPr>
      <a:lstStyle>
        <a:defPPr lvl="0" algn="ctr">
          <a:defRPr lang="en-US" altLang="ko-KR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204</ep:Words>
  <ep:PresentationFormat>화면 슬라이드 쇼(4:3)</ep:PresentationFormat>
  <ep:Paragraphs>236</ep:Paragraphs>
  <ep:Slides>6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2024-10-19T10:44:48.459</dcterms:created>
  <dc:creator>jongcheol</dc:creator>
  <cp:lastModifiedBy>USER</cp:lastModifiedBy>
  <dcterms:modified xsi:type="dcterms:W3CDTF">2024-10-20T16:59:00.305</dcterms:modified>
  <cp:revision>146</cp:revision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