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 showGuides="1">
      <p:cViewPr>
        <p:scale>
          <a:sx n="110" d="100"/>
          <a:sy n="110" d="100"/>
        </p:scale>
        <p:origin x="0" y="0"/>
      </p:cViewPr>
      <p:guideLst>
        <p:guide orient="horz" pos="2170"/>
        <p:guide pos="37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66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65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1479578" y="1328743"/>
            <a:ext cx="1303422" cy="3668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1626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/>
              <a:t>Embedding</a:t>
            </a:r>
            <a:endParaRPr lang="en-US" altLang="ko-KR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/>
              <a:t>Embedding</a:t>
            </a:r>
            <a:endParaRPr lang="en-US" altLang="ko-KR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/>
              <a:t>Embedding</a:t>
            </a:r>
            <a:endParaRPr lang="en-US" altLang="ko-KR"/>
          </a:p>
        </p:txBody>
      </p:sp>
      <p:cxnSp>
        <p:nvCxnSpPr>
          <p:cNvPr id="23" name="화살표 22"/>
          <p:cNvCxnSpPr>
            <a:stCxn id="16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화살표 23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화살표 24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/>
              <a:t>Embedding</a:t>
            </a:r>
            <a:endParaRPr lang="en-US" altLang="ko-KR"/>
          </a:p>
        </p:txBody>
      </p:sp>
      <p:cxnSp>
        <p:nvCxnSpPr>
          <p:cNvPr id="28" name="화살표 27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가로 글상자 28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30" name="가로 글상자 29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31" name="가로 글상자 30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32" name="가로 글상자 31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33" name="화살표 32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선 36"/>
          <p:cNvCxnSpPr>
            <a:endCxn id="41" idx="0"/>
          </p:cNvCxnSpPr>
          <p:nvPr/>
        </p:nvCxnSpPr>
        <p:spPr>
          <a:xfrm rot="5400000" flipH="1" flipV="1">
            <a:off x="218199" y="1211907"/>
            <a:ext cx="850112" cy="72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91522" y="787216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48" name="선 47"/>
          <p:cNvCxnSpPr>
            <a:endCxn id="49" idx="0"/>
          </p:cNvCxnSpPr>
          <p:nvPr/>
        </p:nvCxnSpPr>
        <p:spPr>
          <a:xfrm rot="5400000" flipH="1" flipV="1">
            <a:off x="1612580" y="1211907"/>
            <a:ext cx="850112" cy="72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885903" y="787216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50" name="선 49"/>
          <p:cNvCxnSpPr>
            <a:endCxn id="51" idx="0"/>
          </p:cNvCxnSpPr>
          <p:nvPr/>
        </p:nvCxnSpPr>
        <p:spPr>
          <a:xfrm rot="5400000" flipH="1" flipV="1">
            <a:off x="3006962" y="1211907"/>
            <a:ext cx="850112" cy="72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280285" y="787216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52" name="선 51"/>
          <p:cNvCxnSpPr>
            <a:endCxn id="53" idx="0"/>
          </p:cNvCxnSpPr>
          <p:nvPr/>
        </p:nvCxnSpPr>
        <p:spPr>
          <a:xfrm rot="5400000" flipH="1" flipV="1">
            <a:off x="4466775" y="1211907"/>
            <a:ext cx="850112" cy="728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4740098" y="787216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54" name="화살표 53"/>
          <p:cNvCxnSpPr>
            <a:stCxn id="26" idx="3"/>
          </p:cNvCxnSpPr>
          <p:nvPr/>
        </p:nvCxnSpPr>
        <p:spPr>
          <a:xfrm>
            <a:off x="5499890" y="4404203"/>
            <a:ext cx="773727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278751" y="3286474"/>
            <a:ext cx="510885" cy="216355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0"/>
          <a:p>
            <a:pPr lvl="0" algn="ctr">
              <a:defRPr/>
            </a:pPr>
            <a:endParaRPr lang="en-US" altLang="ko-KR"/>
          </a:p>
        </p:txBody>
      </p:sp>
      <p:sp>
        <p:nvSpPr>
          <p:cNvPr id="56" name="세로 글상자 55"/>
          <p:cNvSpPr txBox="1"/>
          <p:nvPr/>
        </p:nvSpPr>
        <p:spPr>
          <a:xfrm>
            <a:off x="6318885" y="3391249"/>
            <a:ext cx="471274" cy="1968296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CONTEXT VECTOR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61" name="화살표 60"/>
          <p:cNvCxnSpPr/>
          <p:nvPr/>
        </p:nvCxnSpPr>
        <p:spPr>
          <a:xfrm>
            <a:off x="6839944" y="4420120"/>
            <a:ext cx="692241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화살표 61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화살표 62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화살표 63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/>
              <a:t>Embedding</a:t>
            </a:r>
            <a:endParaRPr lang="en-US" altLang="ko-KR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/>
              <a:t>Embedding</a:t>
            </a:r>
            <a:endParaRPr lang="en-US" altLang="ko-KR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/>
              <a:t>Embedding</a:t>
            </a:r>
            <a:endParaRPr lang="en-US" altLang="ko-KR"/>
          </a:p>
        </p:txBody>
      </p:sp>
      <p:cxnSp>
        <p:nvCxnSpPr>
          <p:cNvPr id="68" name="화살표 67"/>
          <p:cNvCxnSpPr>
            <a:stCxn id="65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화살표 68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69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가로 글상자 72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74" name="가로 글상자 73"/>
          <p:cNvSpPr txBox="1"/>
          <p:nvPr/>
        </p:nvSpPr>
        <p:spPr>
          <a:xfrm>
            <a:off x="9109710" y="6268457"/>
            <a:ext cx="678180" cy="3591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good</a:t>
            </a:r>
            <a:endParaRPr lang="en-US" altLang="ko-KR" b="1"/>
          </a:p>
        </p:txBody>
      </p:sp>
      <p:sp>
        <p:nvSpPr>
          <p:cNvPr id="75" name="가로 글상자 74"/>
          <p:cNvSpPr txBox="1"/>
          <p:nvPr/>
        </p:nvSpPr>
        <p:spPr>
          <a:xfrm>
            <a:off x="10370368" y="6268822"/>
            <a:ext cx="10210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morning</a:t>
            </a:r>
            <a:endParaRPr lang="en-US" altLang="ko-KR" b="1"/>
          </a:p>
        </p:txBody>
      </p:sp>
      <p:sp>
        <p:nvSpPr>
          <p:cNvPr id="84" name="가로 글상자 83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85" name="가로 글상자 84"/>
          <p:cNvSpPr txBox="1"/>
          <p:nvPr/>
        </p:nvSpPr>
        <p:spPr>
          <a:xfrm>
            <a:off x="8692298" y="2037209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sp>
        <p:nvSpPr>
          <p:cNvPr id="86" name="가로 글상자 85"/>
          <p:cNvSpPr txBox="1"/>
          <p:nvPr/>
        </p:nvSpPr>
        <p:spPr>
          <a:xfrm>
            <a:off x="10104393" y="2027684"/>
            <a:ext cx="1526395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&lt;EOS&gt;</a:t>
            </a:r>
            <a:endParaRPr lang="en-US" altLang="ko-KR" b="1"/>
          </a:p>
        </p:txBody>
      </p:sp>
      <p:cxnSp>
        <p:nvCxnSpPr>
          <p:cNvPr id="87" name="화살표 86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화살표 87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화살표 90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화살표 91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화살표 92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/>
          <p:nvPr/>
        </p:nvCxnSpPr>
        <p:spPr>
          <a:xfrm rot="16200000" flipV="1">
            <a:off x="10457763" y="5859170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 rot="16200000" flipV="1">
            <a:off x="9041526" y="5859694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화살표 99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화살표 100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세로 글상자 106"/>
          <p:cNvSpPr txBox="1"/>
          <p:nvPr/>
        </p:nvSpPr>
        <p:spPr>
          <a:xfrm>
            <a:off x="127016" y="3535680"/>
            <a:ext cx="1343037" cy="3771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 SemiBold"/>
                <a:cs typeface="Cascadia Code SemiBold"/>
              </a:rPr>
              <a:t>ENCODER</a:t>
            </a:r>
            <a:endParaRPr lang="en-US" altLang="ko-KR" sz="1900" b="1">
              <a:solidFill>
                <a:srgbClr val="203a7b"/>
              </a:solidFill>
              <a:latin typeface="Cascadia Code SemiBold"/>
              <a:cs typeface="Cascadia Code SemiBold"/>
            </a:endParaRPr>
          </a:p>
        </p:txBody>
      </p:sp>
      <p:sp>
        <p:nvSpPr>
          <p:cNvPr id="108" name="세로 글상자 106"/>
          <p:cNvSpPr txBox="1"/>
          <p:nvPr/>
        </p:nvSpPr>
        <p:spPr>
          <a:xfrm>
            <a:off x="10823691" y="3554730"/>
            <a:ext cx="1377834" cy="3771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"/>
                <a:cs typeface="Cascadia Code"/>
              </a:rPr>
              <a:t>DECODER</a:t>
            </a:r>
            <a:endParaRPr lang="en-US" altLang="ko-KR" sz="1900" b="1">
              <a:solidFill>
                <a:srgbClr val="203a7b"/>
              </a:solidFill>
              <a:latin typeface="Cascadia Code"/>
              <a:cs typeface="Cascadia Code"/>
            </a:endParaRPr>
          </a:p>
        </p:txBody>
      </p:sp>
      <p:sp>
        <p:nvSpPr>
          <p:cNvPr id="109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0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1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2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3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4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5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6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546853" y="2844220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b="1">
                <a:effectLst/>
              </a:rPr>
              <a:t>Dense</a:t>
            </a:r>
            <a:endParaRPr lang="en-US" altLang="ko-KR" b="1">
              <a:effectLst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b="1">
                <a:effectLst/>
              </a:rPr>
              <a:t>Dense</a:t>
            </a:r>
            <a:endParaRPr lang="en-US" altLang="ko-KR" b="1">
              <a:effectLst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0352354" y="2834427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b="1">
                <a:effectLst/>
              </a:rPr>
              <a:t>Dense</a:t>
            </a:r>
            <a:endParaRPr lang="en-US" altLang="ko-KR" b="1">
              <a:effectLst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546853" y="245793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b="1">
                <a:effectLst/>
              </a:rPr>
              <a:t>Softmax</a:t>
            </a:r>
            <a:endParaRPr lang="en-US" altLang="ko-KR" b="1">
              <a:effectLst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950366" y="2438697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b="1">
                <a:effectLst/>
              </a:rPr>
              <a:t>Softmax</a:t>
            </a:r>
            <a:endParaRPr lang="en-US" altLang="ko-KR" b="1">
              <a:effectLst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0353878" y="2444170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b="1">
                <a:effectLst/>
              </a:rPr>
              <a:t>Softmax</a:t>
            </a:r>
            <a:endParaRPr lang="en-US" altLang="ko-KR" b="1">
              <a:effectLst/>
            </a:endParaRPr>
          </a:p>
        </p:txBody>
      </p:sp>
      <p:sp>
        <p:nvSpPr>
          <p:cNvPr id="124" name="세로 글상자 108"/>
          <p:cNvSpPr txBox="1"/>
          <p:nvPr/>
        </p:nvSpPr>
        <p:spPr>
          <a:xfrm>
            <a:off x="1046764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626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anchor="ctr" anchorCtr="0">
        <a:spAutoFit/>
      </a:bodyPr>
      <a:lstStyle>
        <a:defPPr lvl="0" algn="ctr">
          <a:defRPr lang="en-US" altLang="ko-KR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</ep:Words>
  <ep:PresentationFormat>화면 슬라이드 쇼(4:3)</ep:PresentationFormat>
  <ep:Paragraphs>50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2024-10-19T10:44:48.459</dcterms:created>
  <dc:creator>jongcheol</dc:creator>
  <cp:lastModifiedBy>jongcheol</cp:lastModifiedBy>
  <dcterms:modified xsi:type="dcterms:W3CDTF">2024-10-19T12:50:29.444</dcterms:modified>
  <cp:revision>41</cp:revision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