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65" r:id="rId3"/>
    <p:sldId id="353" r:id="rId4"/>
    <p:sldId id="350" r:id="rId5"/>
    <p:sldId id="351" r:id="rId6"/>
    <p:sldId id="366" r:id="rId7"/>
    <p:sldId id="347" r:id="rId8"/>
    <p:sldId id="354" r:id="rId9"/>
    <p:sldId id="352" r:id="rId10"/>
    <p:sldId id="367" r:id="rId11"/>
    <p:sldId id="356" r:id="rId12"/>
    <p:sldId id="357" r:id="rId13"/>
    <p:sldId id="358" r:id="rId14"/>
    <p:sldId id="359" r:id="rId15"/>
    <p:sldId id="355" r:id="rId16"/>
    <p:sldId id="361" r:id="rId17"/>
    <p:sldId id="369" r:id="rId18"/>
    <p:sldId id="368" r:id="rId19"/>
    <p:sldId id="362" r:id="rId20"/>
    <p:sldId id="360" r:id="rId21"/>
    <p:sldId id="371" r:id="rId22"/>
    <p:sldId id="370" r:id="rId23"/>
    <p:sldId id="373" r:id="rId24"/>
    <p:sldId id="374" r:id="rId25"/>
    <p:sldId id="376" r:id="rId26"/>
    <p:sldId id="378" r:id="rId27"/>
    <p:sldId id="377" r:id="rId28"/>
    <p:sldId id="379" r:id="rId29"/>
    <p:sldId id="381" r:id="rId30"/>
    <p:sldId id="380" r:id="rId31"/>
    <p:sldId id="375" r:id="rId32"/>
    <p:sldId id="383" r:id="rId33"/>
    <p:sldId id="382" r:id="rId34"/>
    <p:sldId id="28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성별 분포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여자</c:v>
                </c:pt>
                <c:pt idx="1">
                  <c:v>남자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7-4070-A325-F792E5A3E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7852335"/>
        <c:axId val="1337849007"/>
      </c:barChart>
      <c:catAx>
        <c:axId val="133785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849007"/>
        <c:crosses val="autoZero"/>
        <c:auto val="1"/>
        <c:lblAlgn val="ctr"/>
        <c:lblOffset val="100"/>
        <c:noMultiLvlLbl val="0"/>
      </c:catAx>
      <c:valAx>
        <c:axId val="133784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확률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85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성별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머리길이</a:t>
            </a:r>
            <a:r>
              <a:rPr lang="ko-KR" altLang="en-US" dirty="0" smtClean="0"/>
              <a:t> 분포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머리길이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긴머리
여자</c:v>
                </c:pt>
                <c:pt idx="1">
                  <c:v>짧은머리
여자</c:v>
                </c:pt>
                <c:pt idx="2">
                  <c:v>긴머리
남자</c:v>
                </c:pt>
                <c:pt idx="3">
                  <c:v>짧은머리
남자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0.48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7-4070-A325-F792E5A3E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7852335"/>
        <c:axId val="1337849007"/>
      </c:barChart>
      <c:catAx>
        <c:axId val="133785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849007"/>
        <c:crosses val="autoZero"/>
        <c:auto val="1"/>
        <c:lblAlgn val="ctr"/>
        <c:lblOffset val="100"/>
        <c:noMultiLvlLbl val="0"/>
      </c:catAx>
      <c:valAx>
        <c:axId val="133784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확률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85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15B92-035B-4FD8-B86D-61B693519E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8C9D-4503-4B4F-92E9-C44041BAB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3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C9D-4503-4B4F-92E9-C44041BABB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5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C9D-4503-4B4F-92E9-C44041BABB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C9D-4503-4B4F-92E9-C44041BABB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G1S0ecrvJ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chris-song/59" TargetMode="External"/><Relationship Id="rId2" Type="http://schemas.openxmlformats.org/officeDocument/2006/relationships/hyperlink" Target="http://brohrer.github.io/how_bayesian_inference_work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Bayesian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베이지안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Bayes’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6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6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6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6000" dirty="0" smtClean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6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모서리가 둥근 직사각형 3"/>
          <p:cNvSpPr/>
          <p:nvPr/>
        </p:nvSpPr>
        <p:spPr>
          <a:xfrm>
            <a:off x="1906621" y="3300902"/>
            <a:ext cx="3443591" cy="14007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42035" y="2796633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posterior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28435" y="3165965"/>
            <a:ext cx="1288916" cy="730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97162" y="2729165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prior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75367" y="4069505"/>
            <a:ext cx="1509814" cy="765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90300" y="4834646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marginal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96000" y="3165965"/>
            <a:ext cx="2036323" cy="730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89159" y="2796633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distribution (</a:t>
            </a:r>
            <a:r>
              <a:rPr lang="ko-KR" altLang="en-US" dirty="0" smtClean="0"/>
              <a:t>확률분포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06399" y="2133343"/>
            <a:ext cx="7972591" cy="3725626"/>
            <a:chOff x="1821174" y="2024286"/>
            <a:chExt cx="7972591" cy="3725626"/>
          </a:xfrm>
        </p:grpSpPr>
        <p:sp>
          <p:nvSpPr>
            <p:cNvPr id="7" name="직사각형 6"/>
            <p:cNvSpPr/>
            <p:nvPr/>
          </p:nvSpPr>
          <p:spPr>
            <a:xfrm>
              <a:off x="1821174" y="3136886"/>
              <a:ext cx="1409350" cy="127512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짧은 머리칼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50</a:t>
              </a:r>
              <a:r>
                <a:rPr lang="ko-KR" altLang="en-US" dirty="0" smtClean="0"/>
                <a:t>명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25%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0524" y="3136886"/>
              <a:ext cx="1409350" cy="1275127"/>
            </a:xfrm>
            <a:prstGeom prst="rect">
              <a:avLst/>
            </a:prstGeom>
            <a:solidFill>
              <a:srgbClr val="F117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긴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머리칼</a:t>
              </a:r>
              <a:endParaRPr lang="en-US" altLang="ko-KR" dirty="0"/>
            </a:p>
            <a:p>
              <a:pPr algn="ctr"/>
              <a:r>
                <a:rPr lang="en-US" altLang="ko-KR" dirty="0"/>
                <a:t>50</a:t>
              </a:r>
              <a:r>
                <a:rPr lang="ko-KR" altLang="en-US" dirty="0" smtClean="0"/>
                <a:t>명</a:t>
              </a:r>
              <a:endParaRPr lang="ko-KR" altLang="en-US" dirty="0"/>
            </a:p>
            <a:p>
              <a:pPr algn="ctr"/>
              <a:r>
                <a:rPr lang="en-US" altLang="ko-KR" dirty="0" smtClean="0"/>
                <a:t>25%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75065" y="2024286"/>
              <a:ext cx="1409350" cy="2387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짧은 머리칼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96</a:t>
              </a:r>
              <a:r>
                <a:rPr lang="ko-KR" altLang="en-US" dirty="0" smtClean="0"/>
                <a:t>명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48%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84415" y="4236014"/>
              <a:ext cx="1409350" cy="1759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4415" y="3315698"/>
              <a:ext cx="1409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긴 머리칼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4</a:t>
              </a:r>
              <a:r>
                <a:rPr lang="ko-KR" altLang="en-US" dirty="0" smtClean="0"/>
                <a:t>명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2%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4815" y="4826582"/>
              <a:ext cx="10714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여자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100</a:t>
              </a:r>
              <a:r>
                <a:rPr lang="ko-KR" altLang="en-US" dirty="0" smtClean="0"/>
                <a:t>명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50%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65578" y="4826582"/>
              <a:ext cx="10714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남</a:t>
              </a:r>
              <a:r>
                <a:rPr lang="ko-KR" altLang="en-US" dirty="0" smtClean="0"/>
                <a:t>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100</a:t>
              </a:r>
              <a:r>
                <a:rPr lang="ko-KR" altLang="en-US" dirty="0" smtClean="0"/>
                <a:t>명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50%</a:t>
              </a:r>
              <a:endParaRPr lang="ko-KR" altLang="en-US" dirty="0"/>
            </a:p>
          </p:txBody>
        </p:sp>
      </p:grp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distribution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확률분포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이산</a:t>
            </a:r>
            <a:r>
              <a:rPr lang="en-US" altLang="ko-KR" sz="2800" dirty="0" smtClean="0"/>
              <a:t>[discrete])</a:t>
            </a:r>
            <a:endParaRPr lang="ko-KR" altLang="en-US" dirty="0"/>
          </a:p>
        </p:txBody>
      </p:sp>
      <p:graphicFrame>
        <p:nvGraphicFramePr>
          <p:cNvPr id="20" name="내용 개체 틀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344168"/>
              </p:ext>
            </p:extLst>
          </p:nvPr>
        </p:nvGraphicFramePr>
        <p:xfrm>
          <a:off x="555978" y="2186863"/>
          <a:ext cx="4693356" cy="373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21" name="내용 개체 틀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966411"/>
              </p:ext>
            </p:extLst>
          </p:nvPr>
        </p:nvGraphicFramePr>
        <p:xfrm>
          <a:off x="6660444" y="2186863"/>
          <a:ext cx="4693356" cy="373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63445" y="5344375"/>
                <a:ext cx="2387599" cy="135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i="1" dirty="0" smtClean="0">
                    <a:latin typeface="Cambria Math" panose="02040503050406030204" pitchFamily="18" charset="0"/>
                  </a:rPr>
                  <a:t>확률의 합은 </a:t>
                </a:r>
                <a:r>
                  <a:rPr lang="en-US" altLang="ko-KR" sz="2400" i="1" dirty="0" smtClean="0">
                    <a:latin typeface="Cambria Math" panose="02040503050406030204" pitchFamily="18" charset="0"/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45" y="5344375"/>
                <a:ext cx="2387599" cy="1356012"/>
              </a:xfrm>
              <a:prstGeom prst="rect">
                <a:avLst/>
              </a:prstGeom>
              <a:blipFill>
                <a:blip r:embed="rId4"/>
                <a:stretch>
                  <a:fillRect l="-3827" t="-3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distribution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확률분포</a:t>
            </a:r>
            <a:r>
              <a:rPr lang="en-US" altLang="ko-KR" sz="2400" dirty="0"/>
              <a:t> : </a:t>
            </a:r>
            <a:r>
              <a:rPr lang="ko-KR" altLang="en-US" sz="2400" dirty="0" smtClean="0"/>
              <a:t>연속</a:t>
            </a:r>
            <a:r>
              <a:rPr lang="en-US" altLang="ko-KR" sz="2400" dirty="0" smtClean="0"/>
              <a:t>[continuous])</a:t>
            </a:r>
            <a:endParaRPr lang="ko-KR" altLang="en-US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3906"/>
            <a:ext cx="8810625" cy="3914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94712" y="3405508"/>
                <a:ext cx="2387599" cy="143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i="1" dirty="0" smtClean="0">
                    <a:latin typeface="Cambria Math" panose="02040503050406030204" pitchFamily="18" charset="0"/>
                  </a:rPr>
                  <a:t>확률의 합은 </a:t>
                </a:r>
                <a:r>
                  <a:rPr lang="en-US" altLang="ko-KR" sz="2400" i="1" dirty="0" smtClean="0">
                    <a:latin typeface="Cambria Math" panose="02040503050406030204" pitchFamily="18" charset="0"/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12" y="3405508"/>
                <a:ext cx="2387599" cy="1430392"/>
              </a:xfrm>
              <a:prstGeom prst="rect">
                <a:avLst/>
              </a:prstGeom>
              <a:blipFill>
                <a:blip r:embed="rId3"/>
                <a:stretch>
                  <a:fillRect l="-3827" t="-3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distribution (</a:t>
            </a:r>
            <a:r>
              <a:rPr lang="ko-KR" altLang="en-US" dirty="0" smtClean="0"/>
              <a:t>몸무게 측정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z="2000" dirty="0" smtClean="0"/>
              <a:t>강아지의 몸무게를 세번 측정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13.9 </a:t>
            </a:r>
          </a:p>
          <a:p>
            <a:pPr lvl="1"/>
            <a:r>
              <a:rPr lang="en-US" altLang="ko-KR" sz="1800" dirty="0" smtClean="0"/>
              <a:t>17.5</a:t>
            </a:r>
          </a:p>
          <a:p>
            <a:pPr lvl="1"/>
            <a:r>
              <a:rPr lang="en-US" altLang="ko-KR" sz="1800" dirty="0" smtClean="0"/>
              <a:t>14.1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강아지의 몸무게는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평균 </a:t>
            </a:r>
            <a:r>
              <a:rPr lang="en-US" altLang="ko-KR" sz="1800" dirty="0" smtClean="0"/>
              <a:t>(mean)</a:t>
            </a:r>
            <a:br>
              <a:rPr lang="en-US" altLang="ko-KR" sz="1800" dirty="0" smtClean="0"/>
            </a:br>
            <a:r>
              <a:rPr lang="en-US" altLang="ko-KR" sz="1800" dirty="0" smtClean="0"/>
              <a:t>= (13.9 + 17.5 + 14.1) / 3 </a:t>
            </a:r>
            <a:br>
              <a:rPr lang="en-US" altLang="ko-KR" sz="1800" dirty="0" smtClean="0"/>
            </a:br>
            <a:r>
              <a:rPr lang="en-US" altLang="ko-KR" sz="1800" dirty="0" smtClean="0"/>
              <a:t>= 15.2</a:t>
            </a:r>
          </a:p>
          <a:p>
            <a:pPr lvl="1"/>
            <a:r>
              <a:rPr lang="ko-KR" altLang="en-US" sz="1800" dirty="0" smtClean="0"/>
              <a:t>표준편차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std</a:t>
            </a:r>
            <a:r>
              <a:rPr lang="en-US" altLang="ko-KR" sz="1800" dirty="0" smtClean="0"/>
              <a:t> dev)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sqrt</a:t>
            </a:r>
            <a:r>
              <a:rPr lang="en-US" altLang="ko-KR" sz="1800" dirty="0" smtClean="0"/>
              <a:t>(((13.9-15.2)^2 + (17.5</a:t>
            </a:r>
            <a:r>
              <a:rPr lang="en-US" altLang="ko-KR" sz="1800" dirty="0"/>
              <a:t>-15.2)^</a:t>
            </a:r>
            <a:r>
              <a:rPr lang="en-US" altLang="ko-KR" sz="1800" dirty="0" smtClean="0"/>
              <a:t>2 + (14.1</a:t>
            </a:r>
            <a:r>
              <a:rPr lang="en-US" altLang="ko-KR" sz="1800" dirty="0"/>
              <a:t>-15.2)^2</a:t>
            </a:r>
            <a:r>
              <a:rPr lang="en-US" altLang="ko-KR" sz="1800" dirty="0" smtClean="0"/>
              <a:t>) / 2) </a:t>
            </a:r>
            <a:br>
              <a:rPr lang="en-US" altLang="ko-KR" sz="1800" dirty="0" smtClean="0"/>
            </a:br>
            <a:r>
              <a:rPr lang="en-US" altLang="ko-KR" sz="1800" dirty="0" smtClean="0"/>
              <a:t>= 2.0</a:t>
            </a:r>
            <a:endParaRPr lang="en-US" altLang="ko-KR" sz="1800" dirty="0"/>
          </a:p>
          <a:p>
            <a:pPr lvl="1"/>
            <a:r>
              <a:rPr lang="ko-KR" altLang="en-US" sz="1800" dirty="0" err="1" smtClean="0"/>
              <a:t>평균오차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std</a:t>
            </a:r>
            <a:r>
              <a:rPr lang="en-US" altLang="ko-KR" sz="1800" dirty="0" smtClean="0"/>
              <a:t> err) </a:t>
            </a:r>
            <a:br>
              <a:rPr lang="en-US" altLang="ko-KR" sz="1800" dirty="0" smtClean="0"/>
            </a:br>
            <a:r>
              <a:rPr lang="en-US" altLang="ko-KR" sz="1800" dirty="0" smtClean="0"/>
              <a:t>= </a:t>
            </a:r>
            <a:r>
              <a:rPr lang="ko-KR" altLang="en-US" sz="1800" dirty="0" smtClean="0"/>
              <a:t>표준편차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sqrt</a:t>
            </a:r>
            <a:r>
              <a:rPr lang="en-US" altLang="ko-KR" sz="1800" dirty="0" smtClean="0"/>
              <a:t>(3) </a:t>
            </a:r>
            <a:br>
              <a:rPr lang="en-US" altLang="ko-KR" sz="1800" dirty="0" smtClean="0"/>
            </a:br>
            <a:r>
              <a:rPr lang="en-US" altLang="ko-KR" sz="1800" dirty="0" smtClean="0"/>
              <a:t>= 1.16</a:t>
            </a:r>
            <a:endParaRPr lang="ko-KR" altLang="en-US" sz="18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0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distribution (</a:t>
            </a:r>
            <a:r>
              <a:rPr lang="ko-KR" altLang="en-US" dirty="0" smtClean="0"/>
              <a:t>몸무게 측정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825625"/>
            <a:ext cx="8877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distribution (</a:t>
            </a:r>
            <a:r>
              <a:rPr lang="ko-KR" altLang="en-US" dirty="0" smtClean="0"/>
              <a:t>몸무게 측정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Bayes’ Theorem</a:t>
                </a:r>
              </a:p>
              <a:p>
                <a:pPr lvl="1"/>
                <a:r>
                  <a:rPr lang="en-US" altLang="ko-KR" dirty="0"/>
                  <a:t>P(A |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P(w </a:t>
                </a:r>
                <a:r>
                  <a:rPr lang="en-US" altLang="ko-KR" dirty="0"/>
                  <a:t>| </a:t>
                </a:r>
                <a:r>
                  <a:rPr lang="en-US" altLang="ko-KR" dirty="0" smtClean="0"/>
                  <a:t>m)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85" y="2201332"/>
            <a:ext cx="6116615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distribution (</a:t>
            </a:r>
            <a:r>
              <a:rPr lang="ko-KR" altLang="en-US" dirty="0" smtClean="0"/>
              <a:t>몸무게 측정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Bayes’ Theorem (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법칙이 아닌 일반적인 법칙을 적용한 경우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무게의 평균이 동일하다고 합시다</a:t>
            </a:r>
            <a:r>
              <a:rPr lang="en-US" altLang="ko-KR" dirty="0" smtClean="0"/>
              <a:t>. P(w)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uniform</a:t>
            </a:r>
          </a:p>
          <a:p>
            <a:pPr lvl="2"/>
            <a:r>
              <a:rPr lang="en-US" altLang="ko-KR" dirty="0" smtClean="0"/>
              <a:t>P(w)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P(m)</a:t>
            </a:r>
            <a:r>
              <a:rPr lang="ko-KR" altLang="en-US" dirty="0" smtClean="0"/>
              <a:t>이 상수가 되어 생략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P(</a:t>
            </a:r>
            <a:r>
              <a:rPr lang="en-US" altLang="ko-KR" dirty="0" err="1" smtClean="0"/>
              <a:t>w|m</a:t>
            </a:r>
            <a:r>
              <a:rPr lang="en-US" altLang="ko-KR" dirty="0" smtClean="0"/>
              <a:t>) = P(</a:t>
            </a:r>
            <a:r>
              <a:rPr lang="en-US" altLang="ko-KR" dirty="0" err="1" smtClean="0"/>
              <a:t>m|w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9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Probability distribution (</a:t>
            </a:r>
            <a:r>
              <a:rPr lang="ko-KR" altLang="en-US" dirty="0" smtClean="0"/>
              <a:t>몸무게 측정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법칙이 아닌 일반적인 법칙을 적용한 </a:t>
            </a:r>
            <a:r>
              <a:rPr lang="ko-KR" altLang="en-US" sz="2400" dirty="0" smtClean="0"/>
              <a:t>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22" y="1550052"/>
            <a:ext cx="8968356" cy="50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법칙이 아닌 일반적인 법칙을 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12" y="1556790"/>
            <a:ext cx="8968376" cy="50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00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추론이 필요한 이유 </a:t>
            </a:r>
            <a:r>
              <a:rPr lang="en-US" altLang="ko-KR" dirty="0" smtClean="0"/>
              <a:t>^^</a:t>
            </a:r>
            <a:endParaRPr lang="ko-KR" altLang="en-US" dirty="0"/>
          </a:p>
        </p:txBody>
      </p:sp>
      <p:pic>
        <p:nvPicPr>
          <p:cNvPr id="3" name="yG1S0ecrvJ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5919" y="1228123"/>
            <a:ext cx="9860162" cy="5546341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법칙이 아닌 일반적인 법칙을 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48" y="1447907"/>
            <a:ext cx="9030704" cy="51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법칙이 아닌 일반적인 법칙을 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41" y="1543007"/>
            <a:ext cx="8973117" cy="50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법칙이 아닌 일반적인 법칙을 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04" y="1583765"/>
            <a:ext cx="8963592" cy="50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distribution (</a:t>
            </a:r>
            <a:r>
              <a:rPr lang="ko-KR" altLang="en-US" dirty="0" smtClean="0"/>
              <a:t>몸무게 측정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Bayes’ </a:t>
            </a:r>
            <a:r>
              <a:rPr lang="en-US" altLang="ko-KR" dirty="0" smtClean="0"/>
              <a:t>Theorem</a:t>
            </a:r>
            <a:endParaRPr lang="en-US" altLang="ko-KR" dirty="0"/>
          </a:p>
          <a:p>
            <a:pPr lvl="1"/>
            <a:r>
              <a:rPr lang="ko-KR" altLang="en-US" dirty="0"/>
              <a:t>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전에 쟀던 무게</a:t>
            </a:r>
            <a:r>
              <a:rPr lang="en-US" altLang="ko-KR" dirty="0" smtClean="0"/>
              <a:t>(14.1, </a:t>
            </a:r>
            <a:r>
              <a:rPr lang="ko-KR" altLang="en-US" dirty="0" smtClean="0"/>
              <a:t>오차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무거워 지지 않은 것 같다는 </a:t>
            </a:r>
            <a:r>
              <a:rPr lang="en-US" altLang="ko-KR" dirty="0" smtClean="0"/>
              <a:t>prior </a:t>
            </a:r>
            <a:r>
              <a:rPr lang="ko-KR" altLang="en-US" dirty="0" smtClean="0"/>
              <a:t>정보를 적용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P(m)</a:t>
            </a:r>
            <a:r>
              <a:rPr lang="ko-KR" altLang="en-US" dirty="0" smtClean="0"/>
              <a:t>을 상수로 가정하여 생략</a:t>
            </a:r>
            <a:endParaRPr lang="en-US" altLang="ko-KR" dirty="0"/>
          </a:p>
          <a:p>
            <a:pPr lvl="2"/>
            <a:r>
              <a:rPr lang="en-US" altLang="ko-KR" dirty="0"/>
              <a:t>P(</a:t>
            </a:r>
            <a:r>
              <a:rPr lang="en-US" altLang="ko-KR" dirty="0" err="1"/>
              <a:t>w|m</a:t>
            </a:r>
            <a:r>
              <a:rPr lang="en-US" altLang="ko-KR" dirty="0"/>
              <a:t>) = P(</a:t>
            </a:r>
            <a:r>
              <a:rPr lang="en-US" altLang="ko-KR" dirty="0" err="1"/>
              <a:t>m|w</a:t>
            </a:r>
            <a:r>
              <a:rPr lang="en-US" altLang="ko-KR" dirty="0" smtClean="0"/>
              <a:t>) * P(w)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6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법칙을 </a:t>
            </a:r>
            <a:r>
              <a:rPr lang="ko-KR" altLang="en-US" sz="2400" dirty="0"/>
              <a:t>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45" y="1567863"/>
            <a:ext cx="8932309" cy="50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법칙을 </a:t>
            </a:r>
            <a:r>
              <a:rPr lang="ko-KR" altLang="en-US" sz="2400" dirty="0"/>
              <a:t>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08" y="1573248"/>
            <a:ext cx="8922784" cy="50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법칙을 </a:t>
            </a:r>
            <a:r>
              <a:rPr lang="ko-KR" altLang="en-US" sz="2400" dirty="0"/>
              <a:t>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32" y="1610015"/>
            <a:ext cx="8935936" cy="50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법칙을 </a:t>
            </a:r>
            <a:r>
              <a:rPr lang="ko-KR" altLang="en-US" sz="2400" dirty="0"/>
              <a:t>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62" y="1562144"/>
            <a:ext cx="8957476" cy="50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법칙을 </a:t>
            </a:r>
            <a:r>
              <a:rPr lang="ko-KR" altLang="en-US" sz="2400" dirty="0"/>
              <a:t>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08" y="1588312"/>
            <a:ext cx="8922784" cy="50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법칙을 </a:t>
            </a:r>
            <a:r>
              <a:rPr lang="ko-KR" altLang="en-US" sz="2400" dirty="0"/>
              <a:t>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70" y="1569028"/>
            <a:ext cx="8913259" cy="50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스키장 딜레마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긴 머리칼 여자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남자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스키장에는 총 </a:t>
            </a:r>
            <a:r>
              <a:rPr lang="en-US" altLang="ko-KR" sz="1800" dirty="0" smtClean="0"/>
              <a:t>200</a:t>
            </a:r>
            <a:r>
              <a:rPr lang="ko-KR" altLang="en-US" sz="1800" dirty="0" smtClean="0"/>
              <a:t>명이 있다</a:t>
            </a:r>
            <a:r>
              <a:rPr lang="en-US" altLang="ko-KR" sz="18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821174" y="3975873"/>
            <a:ext cx="1409350" cy="127512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0524" y="3975873"/>
            <a:ext cx="1409350" cy="127512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긴</a:t>
            </a:r>
            <a:r>
              <a:rPr lang="ko-KR" altLang="en-US" dirty="0" smtClean="0"/>
              <a:t>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/>
              <a:t>50</a:t>
            </a:r>
            <a:r>
              <a:rPr lang="ko-KR" altLang="en-US" dirty="0"/>
              <a:t>명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75065" y="2863273"/>
            <a:ext cx="1409350" cy="2387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84415" y="5075001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4415" y="4462608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1174" y="5665569"/>
            <a:ext cx="28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P(</a:t>
            </a:r>
            <a:r>
              <a:rPr lang="ko-KR" altLang="en-US" dirty="0" smtClean="0"/>
              <a:t>여자</a:t>
            </a:r>
            <a:r>
              <a:rPr lang="en-US" altLang="ko-KR" dirty="0" smtClean="0"/>
              <a:t>) = 100/200 = 0.5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5065" y="5665569"/>
            <a:ext cx="28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(</a:t>
            </a:r>
            <a:r>
              <a:rPr lang="ko-KR" altLang="en-US" dirty="0" smtClean="0"/>
              <a:t>남자</a:t>
            </a:r>
            <a:r>
              <a:rPr lang="en-US" altLang="ko-KR" dirty="0"/>
              <a:t>) = 100/200 = </a:t>
            </a:r>
            <a:r>
              <a:rPr lang="en-US" altLang="ko-KR" dirty="0" smtClean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법칙을 </a:t>
            </a:r>
            <a:r>
              <a:rPr lang="ko-KR" altLang="en-US" sz="2400" dirty="0"/>
              <a:t>적용한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08" y="1569308"/>
            <a:ext cx="8922784" cy="50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distribution (</a:t>
            </a:r>
            <a:r>
              <a:rPr lang="ko-KR" altLang="en-US" dirty="0"/>
              <a:t>몸무게 측정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법칙과 아닌 경우의 비교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76" y="1602329"/>
            <a:ext cx="8921648" cy="50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베지지안</a:t>
            </a:r>
            <a:r>
              <a:rPr lang="ko-KR" altLang="en-US" dirty="0" smtClean="0"/>
              <a:t> 추론을 사용하는가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우리가 알고 있는 믿음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나이는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온도는 </a:t>
            </a:r>
            <a:r>
              <a:rPr lang="en-US" altLang="ko-KR" dirty="0" smtClean="0"/>
              <a:t>-273</a:t>
            </a:r>
            <a:r>
              <a:rPr lang="ko-KR" altLang="en-US" dirty="0" smtClean="0"/>
              <a:t>도 보다 크다</a:t>
            </a:r>
            <a:endParaRPr lang="en-US" altLang="ko-KR" dirty="0"/>
          </a:p>
          <a:p>
            <a:pPr lvl="1"/>
            <a:r>
              <a:rPr lang="ko-KR" altLang="en-US" dirty="0" smtClean="0"/>
              <a:t>키는 아마도 </a:t>
            </a:r>
            <a:r>
              <a:rPr lang="en-US" altLang="ko-KR" dirty="0" smtClean="0"/>
              <a:t>2.4</a:t>
            </a:r>
            <a:r>
              <a:rPr lang="ko-KR" altLang="en-US" dirty="0" smtClean="0"/>
              <a:t>미터 보다는 작을 것이다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작은 데이터를 가지고 신뢰성 있는 답변을 하기 위해 이러한 믿음을 가지고 시작하는 것은 도움이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아주 적을지라도 그 불가능을 믿어라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설령 믿어지지 않는다고 하더라도</a:t>
            </a:r>
            <a:r>
              <a:rPr lang="en-US" altLang="ko-KR" dirty="0" smtClean="0"/>
              <a:t>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가능성을 제외하고 남는 게 진짜 범인이다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5" y="2329476"/>
            <a:ext cx="3324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Bayesian/probability distributions : 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http://brohrer.github.io/how_bayesian_inference_works.html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3"/>
              </a:rPr>
              <a:t>https://brunch.co.kr/@chris-song/59</a:t>
            </a:r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 (prior)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스키장 딜레마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스키장의 특정 장소에 대한 사전 정보를 알고 있다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긴 머리칼 여자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남자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en-US" altLang="ko-KR" sz="1800" dirty="0" smtClean="0"/>
              <a:t>100</a:t>
            </a:r>
            <a:r>
              <a:rPr lang="ko-KR" altLang="en-US" sz="1800" dirty="0" smtClean="0"/>
              <a:t>명의 사람이 슬로프에 있다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21174" y="5181600"/>
            <a:ext cx="1409350" cy="69400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0524" y="5181600"/>
            <a:ext cx="1409350" cy="69400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75065" y="3029527"/>
            <a:ext cx="1409350" cy="2221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84415" y="5075001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4415" y="4462608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1174" y="5665569"/>
            <a:ext cx="28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P(</a:t>
            </a:r>
            <a:r>
              <a:rPr lang="ko-KR" altLang="en-US" dirty="0"/>
              <a:t>여자</a:t>
            </a:r>
            <a:r>
              <a:rPr lang="en-US" altLang="ko-KR" dirty="0"/>
              <a:t>) </a:t>
            </a:r>
            <a:r>
              <a:rPr lang="en-US" altLang="ko-KR" dirty="0" smtClean="0"/>
              <a:t>= 2/100 = 0.02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5065" y="5665569"/>
            <a:ext cx="28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98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P(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) = 98/100 = 0.98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49740" y="4443865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짧은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30524" y="4443865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 : </a:t>
            </a:r>
            <a:r>
              <a:rPr lang="en-US" altLang="ko-KR" sz="3200" dirty="0" smtClean="0"/>
              <a:t>Conditional probability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P(</a:t>
            </a:r>
            <a:r>
              <a:rPr lang="ko-KR" altLang="en-US" sz="2000" dirty="0" smtClean="0"/>
              <a:t>긴 머리 </a:t>
            </a:r>
            <a:r>
              <a:rPr lang="en-US" altLang="ko-KR" sz="2000" dirty="0" smtClean="0"/>
              <a:t>| </a:t>
            </a:r>
            <a:r>
              <a:rPr lang="ko-KR" altLang="en-US" sz="2000" dirty="0" smtClean="0"/>
              <a:t>여자</a:t>
            </a:r>
            <a:r>
              <a:rPr lang="en-US" altLang="ko-KR" sz="2000" dirty="0" smtClean="0"/>
              <a:t>) : |(bar</a:t>
            </a:r>
            <a:r>
              <a:rPr lang="ko-KR" altLang="en-US" sz="2000" dirty="0" smtClean="0"/>
              <a:t>라고 읽음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오른쪽이 </a:t>
            </a:r>
            <a:r>
              <a:rPr lang="en-US" altLang="ko-KR" sz="2000" dirty="0" smtClean="0"/>
              <a:t>given </a:t>
            </a:r>
            <a:r>
              <a:rPr lang="ko-KR" altLang="en-US" sz="2000" dirty="0" smtClean="0"/>
              <a:t>일 때 왼쪽일 확률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여자가 </a:t>
            </a:r>
            <a:r>
              <a:rPr lang="en-US" altLang="ko-KR" sz="1800" dirty="0" smtClean="0"/>
              <a:t>given </a:t>
            </a:r>
            <a:r>
              <a:rPr lang="ko-KR" altLang="en-US" sz="1800" dirty="0" smtClean="0"/>
              <a:t>일 때 긴 머리일 확률은</a:t>
            </a:r>
            <a:r>
              <a:rPr lang="en-US" altLang="ko-KR" sz="1800" dirty="0" smtClean="0"/>
              <a:t>(at </a:t>
            </a:r>
            <a:r>
              <a:rPr lang="ko-KR" altLang="en-US" sz="1800" dirty="0" smtClean="0"/>
              <a:t>스키장</a:t>
            </a:r>
            <a:r>
              <a:rPr lang="en-US" altLang="ko-KR" sz="1800" dirty="0" smtClean="0"/>
              <a:t>)?</a:t>
            </a:r>
          </a:p>
          <a:p>
            <a:pPr lvl="1"/>
            <a:r>
              <a:rPr lang="ko-KR" altLang="en-US" sz="1800" dirty="0" smtClean="0"/>
              <a:t>여자가 </a:t>
            </a:r>
            <a:r>
              <a:rPr lang="en-US" altLang="ko-KR" sz="1800" dirty="0"/>
              <a:t>given </a:t>
            </a:r>
            <a:r>
              <a:rPr lang="ko-KR" altLang="en-US" sz="1800" dirty="0" smtClean="0"/>
              <a:t>일 때 </a:t>
            </a:r>
            <a:r>
              <a:rPr lang="ko-KR" altLang="en-US" sz="1800" dirty="0"/>
              <a:t>긴 </a:t>
            </a:r>
            <a:r>
              <a:rPr lang="ko-KR" altLang="en-US" sz="1800" dirty="0" smtClean="0"/>
              <a:t>머리일 </a:t>
            </a:r>
            <a:r>
              <a:rPr lang="ko-KR" altLang="en-US" sz="1800" dirty="0"/>
              <a:t>확률은 </a:t>
            </a:r>
            <a:r>
              <a:rPr lang="en-US" altLang="ko-KR" sz="1800" dirty="0" smtClean="0"/>
              <a:t>(at </a:t>
            </a:r>
            <a:r>
              <a:rPr lang="ko-KR" altLang="en-US" sz="1800" dirty="0" smtClean="0"/>
              <a:t>슬로프</a:t>
            </a:r>
            <a:r>
              <a:rPr lang="en-US" altLang="ko-KR" sz="1800" dirty="0" smtClean="0"/>
              <a:t>)?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206833" y="5403543"/>
            <a:ext cx="1409350" cy="69400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16183" y="5403543"/>
            <a:ext cx="1409350" cy="69400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025533" y="3232727"/>
            <a:ext cx="1409350" cy="2221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4883" y="5278201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4883" y="4665808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0474" y="5574233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3782" y="5555490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04620" y="4676219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짧은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16183" y="4665808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241" y="4197816"/>
            <a:ext cx="1409350" cy="127512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50591" y="4197816"/>
            <a:ext cx="1409350" cy="127512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긴</a:t>
            </a:r>
            <a:r>
              <a:rPr lang="ko-KR" altLang="en-US" dirty="0" smtClean="0"/>
              <a:t>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59941" y="3085215"/>
            <a:ext cx="1409350" cy="2387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69291" y="5296943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9291" y="4684550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4882" y="5574233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657" y="5574232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241" y="6179229"/>
            <a:ext cx="56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스키장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P(</a:t>
            </a:r>
            <a:r>
              <a:rPr lang="ko-KR" altLang="en-US" dirty="0" smtClean="0"/>
              <a:t>긴 머리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여자</a:t>
            </a:r>
            <a:r>
              <a:rPr lang="en-US" altLang="ko-KR" dirty="0" smtClean="0"/>
              <a:t>) = 50 / 100 = 0.5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06833" y="6175389"/>
            <a:ext cx="56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슬로프</a:t>
            </a:r>
            <a:endParaRPr lang="en-US" altLang="ko-KR" dirty="0"/>
          </a:p>
          <a:p>
            <a:pPr algn="ctr"/>
            <a:r>
              <a:rPr lang="en-US" altLang="ko-KR" dirty="0"/>
              <a:t>P(</a:t>
            </a:r>
            <a:r>
              <a:rPr lang="ko-KR" altLang="en-US" dirty="0"/>
              <a:t>긴 머리 </a:t>
            </a:r>
            <a:r>
              <a:rPr lang="en-US" altLang="ko-KR" dirty="0"/>
              <a:t>| </a:t>
            </a:r>
            <a:r>
              <a:rPr lang="ko-KR" altLang="en-US" dirty="0"/>
              <a:t>여자</a:t>
            </a:r>
            <a:r>
              <a:rPr lang="en-US" altLang="ko-KR" dirty="0"/>
              <a:t>) </a:t>
            </a:r>
            <a:r>
              <a:rPr lang="en-US" altLang="ko-KR" dirty="0" smtClean="0"/>
              <a:t>= 1 / 2 = 0.5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98691" y="2971801"/>
            <a:ext cx="2517710" cy="319301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74173" y="3027547"/>
            <a:ext cx="2517710" cy="319301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 : </a:t>
            </a:r>
            <a:r>
              <a:rPr lang="en-US" altLang="ko-KR" sz="3200" dirty="0" smtClean="0"/>
              <a:t>Conditional probability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P(</a:t>
            </a:r>
            <a:r>
              <a:rPr lang="ko-KR" altLang="en-US" sz="2000" dirty="0" smtClean="0"/>
              <a:t>긴 머리 </a:t>
            </a:r>
            <a:r>
              <a:rPr lang="en-US" altLang="ko-KR" sz="2000" dirty="0" smtClean="0"/>
              <a:t>| </a:t>
            </a:r>
            <a:r>
              <a:rPr lang="ko-KR" altLang="en-US" sz="2000" dirty="0" smtClean="0"/>
              <a:t>남자</a:t>
            </a:r>
            <a:r>
              <a:rPr lang="en-US" altLang="ko-KR" sz="2000" dirty="0" smtClean="0"/>
              <a:t>) : |(bar</a:t>
            </a:r>
            <a:r>
              <a:rPr lang="ko-KR" altLang="en-US" sz="2000" dirty="0" smtClean="0"/>
              <a:t>라고 읽음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오른쪽이 </a:t>
            </a:r>
            <a:r>
              <a:rPr lang="en-US" altLang="ko-KR" sz="2000" dirty="0" smtClean="0"/>
              <a:t>given </a:t>
            </a:r>
            <a:r>
              <a:rPr lang="ko-KR" altLang="en-US" sz="2000" dirty="0" smtClean="0"/>
              <a:t>일 때 왼쪽일 확률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남자가 </a:t>
            </a:r>
            <a:r>
              <a:rPr lang="en-US" altLang="ko-KR" sz="1800" dirty="0" smtClean="0"/>
              <a:t>given </a:t>
            </a:r>
            <a:r>
              <a:rPr lang="ko-KR" altLang="en-US" sz="1800" dirty="0" smtClean="0"/>
              <a:t>일 때 긴 머리일 확률은</a:t>
            </a:r>
            <a:r>
              <a:rPr lang="en-US" altLang="ko-KR" sz="1800" dirty="0" smtClean="0"/>
              <a:t>(at </a:t>
            </a:r>
            <a:r>
              <a:rPr lang="ko-KR" altLang="en-US" sz="1800" dirty="0" smtClean="0"/>
              <a:t>스키장</a:t>
            </a:r>
            <a:r>
              <a:rPr lang="en-US" altLang="ko-KR" sz="1800" dirty="0" smtClean="0"/>
              <a:t>)?</a:t>
            </a:r>
          </a:p>
          <a:p>
            <a:pPr lvl="1"/>
            <a:r>
              <a:rPr lang="ko-KR" altLang="en-US" sz="1800" dirty="0" smtClean="0"/>
              <a:t>남자가 </a:t>
            </a:r>
            <a:r>
              <a:rPr lang="en-US" altLang="ko-KR" sz="1800" dirty="0"/>
              <a:t>given </a:t>
            </a:r>
            <a:r>
              <a:rPr lang="ko-KR" altLang="en-US" sz="1800" dirty="0" smtClean="0"/>
              <a:t>일 때 </a:t>
            </a:r>
            <a:r>
              <a:rPr lang="ko-KR" altLang="en-US" sz="1800" dirty="0"/>
              <a:t>긴 </a:t>
            </a:r>
            <a:r>
              <a:rPr lang="ko-KR" altLang="en-US" sz="1800" dirty="0" smtClean="0"/>
              <a:t>머리일 </a:t>
            </a:r>
            <a:r>
              <a:rPr lang="ko-KR" altLang="en-US" sz="1800" dirty="0"/>
              <a:t>확률은 </a:t>
            </a:r>
            <a:r>
              <a:rPr lang="en-US" altLang="ko-KR" sz="1800" dirty="0" smtClean="0"/>
              <a:t>(at </a:t>
            </a:r>
            <a:r>
              <a:rPr lang="ko-KR" altLang="en-US" sz="1800" dirty="0" smtClean="0"/>
              <a:t>슬로프</a:t>
            </a:r>
            <a:r>
              <a:rPr lang="en-US" altLang="ko-KR" sz="1800" dirty="0" smtClean="0"/>
              <a:t>)?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206833" y="5403543"/>
            <a:ext cx="1409350" cy="69400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16183" y="5403543"/>
            <a:ext cx="1409350" cy="69400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025533" y="3232727"/>
            <a:ext cx="1409350" cy="2221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4883" y="5278201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4883" y="4665808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0474" y="5574233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3782" y="5555490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04620" y="4676219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짧은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16183" y="4665808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241" y="4197816"/>
            <a:ext cx="1409350" cy="127512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50591" y="4197816"/>
            <a:ext cx="1409350" cy="127512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긴</a:t>
            </a:r>
            <a:r>
              <a:rPr lang="ko-KR" altLang="en-US" dirty="0" smtClean="0"/>
              <a:t>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59941" y="3085215"/>
            <a:ext cx="1409350" cy="2387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69291" y="5296943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9291" y="4684550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4882" y="5574233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657" y="5574232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241" y="6179229"/>
            <a:ext cx="56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스키장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P(</a:t>
            </a:r>
            <a:r>
              <a:rPr lang="ko-KR" altLang="en-US" dirty="0" smtClean="0"/>
              <a:t>긴 머리 </a:t>
            </a:r>
            <a:r>
              <a:rPr lang="en-US" altLang="ko-KR" dirty="0" smtClean="0"/>
              <a:t>| </a:t>
            </a:r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 = 4 / 100 = 0.04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06833" y="6175389"/>
            <a:ext cx="56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슬로프</a:t>
            </a:r>
            <a:endParaRPr lang="en-US" altLang="ko-KR" dirty="0"/>
          </a:p>
          <a:p>
            <a:pPr algn="ctr"/>
            <a:r>
              <a:rPr lang="en-US" altLang="ko-KR" dirty="0"/>
              <a:t>P(</a:t>
            </a:r>
            <a:r>
              <a:rPr lang="ko-KR" altLang="en-US" dirty="0"/>
              <a:t>긴 머리 </a:t>
            </a:r>
            <a:r>
              <a:rPr lang="en-US" altLang="ko-KR" dirty="0"/>
              <a:t>| </a:t>
            </a:r>
            <a:r>
              <a:rPr lang="ko-KR" altLang="en-US" dirty="0" smtClean="0"/>
              <a:t>남자</a:t>
            </a:r>
            <a:r>
              <a:rPr lang="en-US" altLang="ko-KR" dirty="0"/>
              <a:t>) </a:t>
            </a:r>
            <a:r>
              <a:rPr lang="en-US" altLang="ko-KR" dirty="0" smtClean="0"/>
              <a:t>= 4 / 98 = 0.041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416" y="2982373"/>
            <a:ext cx="2517710" cy="319301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59344" y="3027547"/>
            <a:ext cx="2517710" cy="319301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 : </a:t>
            </a:r>
            <a:r>
              <a:rPr lang="en-US" altLang="ko-KR" sz="3200" dirty="0" smtClean="0"/>
              <a:t>Joint 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P(</a:t>
                </a:r>
                <a:r>
                  <a:rPr lang="ko-KR" altLang="en-US" sz="2000" dirty="0" smtClean="0"/>
                  <a:t>긴 머리 여자</a:t>
                </a:r>
                <a:r>
                  <a:rPr lang="en-US" altLang="ko-KR" sz="2000" dirty="0" smtClean="0"/>
                  <a:t>)</a:t>
                </a:r>
              </a:p>
              <a:p>
                <a:pPr lvl="1"/>
                <a:r>
                  <a:rPr lang="ko-KR" altLang="en-US" sz="1800" dirty="0" smtClean="0"/>
                  <a:t>긴 머리 여자일 확률은</a:t>
                </a:r>
                <a:r>
                  <a:rPr lang="en-US" altLang="ko-KR" sz="1800" dirty="0" smtClean="0"/>
                  <a:t>?</a:t>
                </a:r>
              </a:p>
              <a:p>
                <a:pPr lvl="1"/>
                <a:r>
                  <a:rPr lang="en-US" altLang="ko-KR" sz="1800" dirty="0"/>
                  <a:t>P(</a:t>
                </a:r>
                <a:r>
                  <a:rPr lang="ko-KR" altLang="en-US" sz="1800" dirty="0"/>
                  <a:t>긴 머리 여자</a:t>
                </a:r>
                <a:r>
                  <a:rPr lang="en-US" altLang="ko-KR" sz="1800" dirty="0" smtClean="0"/>
                  <a:t>) = P(</a:t>
                </a:r>
                <a:r>
                  <a:rPr lang="ko-KR" altLang="en-US" sz="1800" dirty="0" smtClean="0"/>
                  <a:t>여자</a:t>
                </a:r>
                <a:r>
                  <a:rPr lang="en-US" altLang="ko-KR" sz="1800" dirty="0" smtClean="0"/>
                  <a:t>) * P(</a:t>
                </a:r>
                <a:r>
                  <a:rPr lang="ko-KR" altLang="en-US" sz="1800" dirty="0" smtClean="0"/>
                  <a:t>긴 머리 </a:t>
                </a:r>
                <a:r>
                  <a:rPr lang="en-US" altLang="ko-KR" sz="1800" dirty="0" smtClean="0"/>
                  <a:t>| </a:t>
                </a:r>
                <a:r>
                  <a:rPr lang="ko-KR" altLang="en-US" sz="1800" dirty="0" smtClean="0"/>
                  <a:t>여자</a:t>
                </a:r>
                <a:r>
                  <a:rPr lang="en-US" altLang="ko-KR" sz="1800" dirty="0" smtClean="0"/>
                  <a:t>)</a:t>
                </a:r>
              </a:p>
              <a:p>
                <a:pPr lvl="1"/>
                <a:r>
                  <a:rPr lang="en-US" altLang="ko-KR" sz="1800" dirty="0" smtClean="0"/>
                  <a:t>P(</a:t>
                </a:r>
                <a:r>
                  <a:rPr lang="ko-KR" altLang="en-US" sz="1800" dirty="0" smtClean="0"/>
                  <a:t>긴 머리 </a:t>
                </a:r>
                <a:r>
                  <a:rPr lang="en-US" altLang="ko-KR" sz="1800" dirty="0" smtClean="0"/>
                  <a:t>and </a:t>
                </a:r>
                <a:r>
                  <a:rPr lang="ko-KR" altLang="en-US" sz="1800" dirty="0" smtClean="0"/>
                  <a:t>여자</a:t>
                </a:r>
                <a:r>
                  <a:rPr lang="en-US" altLang="ko-KR" sz="1800" dirty="0" smtClean="0"/>
                  <a:t>) = P(</a:t>
                </a:r>
                <a:r>
                  <a:rPr lang="ko-KR" altLang="en-US" sz="1800" dirty="0" smtClean="0"/>
                  <a:t>여자 </a:t>
                </a:r>
                <a:r>
                  <a:rPr lang="en-US" altLang="ko-KR" sz="1800" dirty="0" smtClean="0"/>
                  <a:t>and </a:t>
                </a:r>
                <a:r>
                  <a:rPr lang="ko-KR" altLang="en-US" sz="1800" dirty="0" smtClean="0"/>
                  <a:t>긴 머리</a:t>
                </a:r>
                <a:r>
                  <a:rPr lang="en-US" altLang="ko-KR" sz="1800" dirty="0" smtClean="0"/>
                  <a:t>) = P(</a:t>
                </a:r>
                <a:r>
                  <a:rPr lang="ko-KR" altLang="en-US" sz="1800" dirty="0"/>
                  <a:t>긴 </a:t>
                </a:r>
                <a:r>
                  <a:rPr lang="ko-KR" altLang="en-US" sz="1800" dirty="0" smtClean="0"/>
                  <a:t>머리</a:t>
                </a:r>
                <a:r>
                  <a:rPr lang="en-US" altLang="ko-KR" sz="1800" dirty="0" smtClean="0"/>
                  <a:t>,</a:t>
                </a:r>
                <a:r>
                  <a:rPr lang="ko-KR" altLang="en-US" sz="1800" dirty="0" smtClean="0"/>
                  <a:t> 여자</a:t>
                </a:r>
                <a:r>
                  <a:rPr lang="en-US" altLang="ko-KR" sz="1800" dirty="0" smtClean="0"/>
                  <a:t>) = P(</a:t>
                </a:r>
                <a:r>
                  <a:rPr lang="ko-KR" altLang="en-US" sz="1800" dirty="0" smtClean="0"/>
                  <a:t>긴 </a:t>
                </a:r>
                <a:r>
                  <a:rPr lang="ko-KR" altLang="en-US" sz="1800" dirty="0"/>
                  <a:t>머리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 smtClean="0"/>
                  <a:t>여자</a:t>
                </a:r>
                <a:r>
                  <a:rPr lang="en-US" altLang="ko-KR" sz="1800" dirty="0" smtClean="0"/>
                  <a:t>) = </a:t>
                </a:r>
                <a:r>
                  <a:rPr lang="en-US" altLang="ko-KR" sz="1800" dirty="0"/>
                  <a:t>P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여자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/>
                  <a:t>긴 머리</a:t>
                </a:r>
                <a:r>
                  <a:rPr lang="en-US" altLang="ko-KR" sz="1800" dirty="0" smtClean="0"/>
                  <a:t>)</a:t>
                </a:r>
                <a:endParaRPr lang="en-US" altLang="ko-KR" sz="1800" dirty="0"/>
              </a:p>
              <a:p>
                <a:pPr lvl="1"/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6206833" y="5403543"/>
            <a:ext cx="1409350" cy="69400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16183" y="5403543"/>
            <a:ext cx="1409350" cy="69400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025533" y="3232727"/>
            <a:ext cx="1409350" cy="2221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434883" y="5278201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4883" y="4665808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0474" y="5574233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83782" y="5555490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04620" y="4676219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짧은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616183" y="4665808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41241" y="4197816"/>
            <a:ext cx="1409350" cy="127512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50591" y="4197816"/>
            <a:ext cx="1409350" cy="127512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긴</a:t>
            </a:r>
            <a:r>
              <a:rPr lang="ko-KR" altLang="en-US" dirty="0" smtClean="0"/>
              <a:t>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159941" y="3085215"/>
            <a:ext cx="1409350" cy="2387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69291" y="5296943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69291" y="4684550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14882" y="5574233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26657" y="5574232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1241" y="6013853"/>
            <a:ext cx="563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스키장</a:t>
            </a:r>
            <a:endParaRPr lang="en-US" altLang="ko-KR" sz="1600" dirty="0" smtClean="0"/>
          </a:p>
          <a:p>
            <a:pPr marL="0" lvl="1" algn="ctr"/>
            <a:r>
              <a:rPr lang="en-US" altLang="ko-KR" sz="1600" dirty="0" smtClean="0"/>
              <a:t>P(</a:t>
            </a:r>
            <a:r>
              <a:rPr lang="ko-KR" altLang="en-US" sz="1600" dirty="0" smtClean="0"/>
              <a:t>긴 머리 여자</a:t>
            </a:r>
            <a:r>
              <a:rPr lang="en-US" altLang="ko-KR" sz="1600" dirty="0" smtClean="0"/>
              <a:t>)=P</a:t>
            </a:r>
            <a:r>
              <a:rPr lang="en-US" altLang="ko-KR" sz="1600" dirty="0"/>
              <a:t>(</a:t>
            </a:r>
            <a:r>
              <a:rPr lang="ko-KR" altLang="en-US" sz="1600" dirty="0"/>
              <a:t>여자</a:t>
            </a:r>
            <a:r>
              <a:rPr lang="en-US" altLang="ko-KR" sz="1600" dirty="0" smtClean="0"/>
              <a:t>)*P</a:t>
            </a:r>
            <a:r>
              <a:rPr lang="en-US" altLang="ko-KR" sz="1600" dirty="0"/>
              <a:t>(</a:t>
            </a:r>
            <a:r>
              <a:rPr lang="ko-KR" altLang="en-US" sz="1600" dirty="0"/>
              <a:t>긴 머리 </a:t>
            </a:r>
            <a:r>
              <a:rPr lang="en-US" altLang="ko-KR" sz="1600" dirty="0"/>
              <a:t>| </a:t>
            </a:r>
            <a:r>
              <a:rPr lang="ko-KR" altLang="en-US" sz="1600" dirty="0"/>
              <a:t>여자</a:t>
            </a:r>
            <a:r>
              <a:rPr lang="en-US" altLang="ko-KR" sz="1600" dirty="0" smtClean="0"/>
              <a:t>)=0.5*0.5=0.25</a:t>
            </a:r>
          </a:p>
          <a:p>
            <a:pPr marL="0" lvl="1" algn="ctr"/>
            <a:r>
              <a:rPr lang="en-US" altLang="ko-KR" sz="1600" dirty="0"/>
              <a:t>P(</a:t>
            </a:r>
            <a:r>
              <a:rPr lang="ko-KR" altLang="en-US" sz="1600" dirty="0"/>
              <a:t>긴 머리 </a:t>
            </a:r>
            <a:r>
              <a:rPr lang="ko-KR" altLang="en-US" sz="1600" dirty="0" smtClean="0"/>
              <a:t>남자</a:t>
            </a:r>
            <a:r>
              <a:rPr lang="en-US" altLang="ko-KR" sz="1600" dirty="0"/>
              <a:t>)=P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남자</a:t>
            </a:r>
            <a:r>
              <a:rPr lang="en-US" altLang="ko-KR" sz="1600" dirty="0"/>
              <a:t>)*P(</a:t>
            </a:r>
            <a:r>
              <a:rPr lang="ko-KR" altLang="en-US" sz="1600" dirty="0"/>
              <a:t>긴 머리 </a:t>
            </a:r>
            <a:r>
              <a:rPr lang="en-US" altLang="ko-KR" sz="1600" dirty="0"/>
              <a:t>| </a:t>
            </a:r>
            <a:r>
              <a:rPr lang="ko-KR" altLang="en-US" sz="1600" dirty="0" smtClean="0"/>
              <a:t>남자</a:t>
            </a:r>
            <a:r>
              <a:rPr lang="en-US" altLang="ko-KR" sz="1600" dirty="0"/>
              <a:t>)=</a:t>
            </a:r>
            <a:r>
              <a:rPr lang="en-US" altLang="ko-KR" sz="1600" dirty="0" smtClean="0"/>
              <a:t>0.5*0.04=0.02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206833" y="6010013"/>
            <a:ext cx="563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슬로프</a:t>
            </a:r>
            <a:endParaRPr lang="en-US" altLang="ko-KR" sz="1600" dirty="0"/>
          </a:p>
          <a:p>
            <a:pPr marL="0" lvl="1" algn="ctr"/>
            <a:r>
              <a:rPr lang="en-US" altLang="ko-KR" sz="1600" dirty="0"/>
              <a:t>P(</a:t>
            </a:r>
            <a:r>
              <a:rPr lang="ko-KR" altLang="en-US" sz="1600" dirty="0"/>
              <a:t>긴 머리 여자</a:t>
            </a:r>
            <a:r>
              <a:rPr lang="en-US" altLang="ko-KR" sz="1600" dirty="0"/>
              <a:t>)=P(</a:t>
            </a:r>
            <a:r>
              <a:rPr lang="ko-KR" altLang="en-US" sz="1600" dirty="0"/>
              <a:t>여자</a:t>
            </a:r>
            <a:r>
              <a:rPr lang="en-US" altLang="ko-KR" sz="1600" dirty="0"/>
              <a:t>)*P(</a:t>
            </a:r>
            <a:r>
              <a:rPr lang="ko-KR" altLang="en-US" sz="1600" dirty="0"/>
              <a:t>긴 머리 </a:t>
            </a:r>
            <a:r>
              <a:rPr lang="en-US" altLang="ko-KR" sz="1600" dirty="0"/>
              <a:t>| </a:t>
            </a:r>
            <a:r>
              <a:rPr lang="ko-KR" altLang="en-US" sz="1600" dirty="0"/>
              <a:t>여자</a:t>
            </a:r>
            <a:r>
              <a:rPr lang="en-US" altLang="ko-KR" sz="1600" dirty="0"/>
              <a:t>)=</a:t>
            </a:r>
            <a:r>
              <a:rPr lang="en-US" altLang="ko-KR" sz="1600" dirty="0" smtClean="0"/>
              <a:t>0.02*0.5=0.01</a:t>
            </a:r>
          </a:p>
          <a:p>
            <a:pPr marL="0" lvl="1" algn="ctr"/>
            <a:r>
              <a:rPr lang="en-US" altLang="ko-KR" sz="1600" dirty="0"/>
              <a:t>P(</a:t>
            </a:r>
            <a:r>
              <a:rPr lang="ko-KR" altLang="en-US" sz="1600" dirty="0"/>
              <a:t>긴 머리 </a:t>
            </a:r>
            <a:r>
              <a:rPr lang="ko-KR" altLang="en-US" sz="1600" dirty="0" smtClean="0"/>
              <a:t>남자</a:t>
            </a:r>
            <a:r>
              <a:rPr lang="en-US" altLang="ko-KR" sz="1600" dirty="0"/>
              <a:t>)=P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남자</a:t>
            </a:r>
            <a:r>
              <a:rPr lang="en-US" altLang="ko-KR" sz="1600" dirty="0"/>
              <a:t>)*P(</a:t>
            </a:r>
            <a:r>
              <a:rPr lang="ko-KR" altLang="en-US" sz="1600" dirty="0"/>
              <a:t>긴 머리 </a:t>
            </a:r>
            <a:r>
              <a:rPr lang="en-US" altLang="ko-KR" sz="1600" dirty="0"/>
              <a:t>| </a:t>
            </a:r>
            <a:r>
              <a:rPr lang="ko-KR" altLang="en-US" sz="1600" dirty="0" smtClean="0"/>
              <a:t>남자</a:t>
            </a:r>
            <a:r>
              <a:rPr lang="en-US" altLang="ko-KR" sz="1600" dirty="0"/>
              <a:t>)=</a:t>
            </a:r>
            <a:r>
              <a:rPr lang="en-US" altLang="ko-KR" sz="1600" dirty="0" smtClean="0"/>
              <a:t>0.98*0.041=0.04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35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 : </a:t>
            </a:r>
            <a:r>
              <a:rPr lang="en-US" altLang="ko-KR" sz="3200" dirty="0" smtClean="0"/>
              <a:t>Marginal probability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P(</a:t>
            </a:r>
            <a:r>
              <a:rPr lang="ko-KR" altLang="en-US" sz="2000" dirty="0" smtClean="0"/>
              <a:t>긴 머리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800" dirty="0" smtClean="0"/>
              <a:t>긴 머리</a:t>
            </a:r>
            <a:r>
              <a:rPr lang="ko-KR" altLang="en-US" sz="1800" dirty="0"/>
              <a:t>일</a:t>
            </a:r>
            <a:r>
              <a:rPr lang="ko-KR" altLang="en-US" sz="1800" dirty="0" smtClean="0"/>
              <a:t> 확률은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/>
              <a:t>P(</a:t>
            </a:r>
            <a:r>
              <a:rPr lang="ko-KR" altLang="en-US" sz="1800" dirty="0"/>
              <a:t>긴 </a:t>
            </a:r>
            <a:r>
              <a:rPr lang="ko-KR" altLang="en-US" sz="1800" dirty="0" smtClean="0"/>
              <a:t>머리</a:t>
            </a:r>
            <a:r>
              <a:rPr lang="en-US" altLang="ko-KR" sz="1800" dirty="0" smtClean="0"/>
              <a:t>) = P(</a:t>
            </a:r>
            <a:r>
              <a:rPr lang="ko-KR" altLang="en-US" sz="1800" dirty="0" smtClean="0"/>
              <a:t>긴 머리 여자</a:t>
            </a:r>
            <a:r>
              <a:rPr lang="en-US" altLang="ko-KR" sz="1800" dirty="0" smtClean="0"/>
              <a:t>) + P(</a:t>
            </a:r>
            <a:r>
              <a:rPr lang="ko-KR" altLang="en-US" sz="1800" dirty="0" smtClean="0"/>
              <a:t>긴 머리 남자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206833" y="5403543"/>
            <a:ext cx="1409350" cy="69400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16183" y="5403543"/>
            <a:ext cx="1409350" cy="69400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025533" y="3232727"/>
            <a:ext cx="1409350" cy="2221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434883" y="5278201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4883" y="4665808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0474" y="5574233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83782" y="5555490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04620" y="4676219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짧은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616183" y="4665808"/>
            <a:ext cx="140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41241" y="4197816"/>
            <a:ext cx="1409350" cy="127512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50591" y="4197816"/>
            <a:ext cx="1409350" cy="127512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긴</a:t>
            </a:r>
            <a:r>
              <a:rPr lang="ko-KR" altLang="en-US" dirty="0" smtClean="0"/>
              <a:t> </a:t>
            </a:r>
            <a:r>
              <a:rPr lang="ko-KR" altLang="en-US" dirty="0"/>
              <a:t>머리칼</a:t>
            </a:r>
            <a:endParaRPr lang="en-US" altLang="ko-KR" dirty="0"/>
          </a:p>
          <a:p>
            <a:pPr algn="ctr"/>
            <a:r>
              <a:rPr lang="en-US" altLang="ko-KR" dirty="0"/>
              <a:t>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159941" y="3085215"/>
            <a:ext cx="1409350" cy="2387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짧은 머리칼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69291" y="5296943"/>
            <a:ext cx="1409350" cy="175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69291" y="4684550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 머리칼</a:t>
            </a:r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14882" y="5574233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26657" y="5574232"/>
            <a:ext cx="10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1241" y="6179229"/>
            <a:ext cx="563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스키장</a:t>
            </a:r>
            <a:endParaRPr lang="en-US" altLang="ko-KR" sz="1600" dirty="0"/>
          </a:p>
          <a:p>
            <a:pPr marL="0" lvl="1" algn="ctr"/>
            <a:r>
              <a:rPr lang="en-US" altLang="ko-KR" sz="1600" dirty="0"/>
              <a:t>P(</a:t>
            </a:r>
            <a:r>
              <a:rPr lang="ko-KR" altLang="en-US" sz="1600" dirty="0" err="1" smtClean="0"/>
              <a:t>긴머리</a:t>
            </a:r>
            <a:r>
              <a:rPr lang="en-US" altLang="ko-KR" sz="1600" dirty="0" smtClean="0"/>
              <a:t>)=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긴머리</a:t>
            </a:r>
            <a:r>
              <a:rPr lang="ko-KR" altLang="en-US" sz="1600" dirty="0" smtClean="0"/>
              <a:t> 여자</a:t>
            </a:r>
            <a:r>
              <a:rPr lang="en-US" altLang="ko-KR" sz="1600" dirty="0" smtClean="0"/>
              <a:t>)+P</a:t>
            </a:r>
            <a:r>
              <a:rPr lang="en-US" altLang="ko-KR" sz="1600" dirty="0"/>
              <a:t>(</a:t>
            </a:r>
            <a:r>
              <a:rPr lang="ko-KR" altLang="en-US" sz="1600" dirty="0" err="1" smtClean="0"/>
              <a:t>긴머리</a:t>
            </a:r>
            <a:r>
              <a:rPr lang="ko-KR" altLang="en-US" sz="1600" dirty="0" smtClean="0"/>
              <a:t> 남자</a:t>
            </a:r>
            <a:r>
              <a:rPr lang="en-US" altLang="ko-KR" sz="1600" dirty="0"/>
              <a:t>)=</a:t>
            </a:r>
            <a:r>
              <a:rPr lang="en-US" altLang="ko-KR" sz="1600" dirty="0" smtClean="0"/>
              <a:t>0.25+0.02=0.27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206833" y="6175389"/>
            <a:ext cx="563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슬로프</a:t>
            </a:r>
            <a:endParaRPr lang="en-US" altLang="ko-KR" sz="1600" dirty="0"/>
          </a:p>
          <a:p>
            <a:pPr marL="0" lvl="1" algn="ctr"/>
            <a:r>
              <a:rPr lang="en-US" altLang="ko-KR" sz="1600" dirty="0"/>
              <a:t>P(</a:t>
            </a:r>
            <a:r>
              <a:rPr lang="ko-KR" altLang="en-US" sz="1600" dirty="0" err="1"/>
              <a:t>긴머리</a:t>
            </a:r>
            <a:r>
              <a:rPr lang="en-US" altLang="ko-KR" sz="1600" dirty="0"/>
              <a:t>)=P(</a:t>
            </a:r>
            <a:r>
              <a:rPr lang="ko-KR" altLang="en-US" sz="1600" dirty="0" err="1"/>
              <a:t>긴머리</a:t>
            </a:r>
            <a:r>
              <a:rPr lang="ko-KR" altLang="en-US" sz="1600" dirty="0"/>
              <a:t> 여자</a:t>
            </a:r>
            <a:r>
              <a:rPr lang="en-US" altLang="ko-KR" sz="1600" dirty="0"/>
              <a:t>)+P(</a:t>
            </a:r>
            <a:r>
              <a:rPr lang="ko-KR" altLang="en-US" sz="1600" dirty="0" err="1"/>
              <a:t>긴머리</a:t>
            </a:r>
            <a:r>
              <a:rPr lang="ko-KR" altLang="en-US" sz="1600" dirty="0"/>
              <a:t> 남자</a:t>
            </a:r>
            <a:r>
              <a:rPr lang="en-US" altLang="ko-KR" sz="1600" dirty="0"/>
              <a:t>)=</a:t>
            </a:r>
            <a:r>
              <a:rPr lang="en-US" altLang="ko-KR" sz="1600" dirty="0" smtClean="0"/>
              <a:t>0.01+0.04=0.05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35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P(</a:t>
                </a:r>
                <a:r>
                  <a:rPr lang="ko-KR" altLang="en-US" sz="2000" dirty="0" smtClean="0">
                    <a:latin typeface="+mn-ea"/>
                  </a:rPr>
                  <a:t>긴 머리 남자 </a:t>
                </a:r>
                <a:r>
                  <a:rPr lang="en-US" altLang="ko-KR" sz="2000" dirty="0" smtClean="0">
                    <a:latin typeface="+mn-ea"/>
                  </a:rPr>
                  <a:t>: man </a:t>
                </a:r>
                <a:r>
                  <a:rPr lang="en-US" altLang="ko-KR" sz="2000" b="1" i="1" u="sng" dirty="0" smtClean="0">
                    <a:solidFill>
                      <a:srgbClr val="FF0000"/>
                    </a:solidFill>
                    <a:latin typeface="+mn-ea"/>
                  </a:rPr>
                  <a:t>with</a:t>
                </a:r>
                <a:r>
                  <a:rPr lang="en-US" altLang="ko-KR" sz="2000" dirty="0" smtClean="0">
                    <a:latin typeface="+mn-ea"/>
                  </a:rPr>
                  <a:t> long hair) = P(long hair) * P(man | long hair)</a:t>
                </a:r>
                <a:endParaRPr lang="en-US" altLang="ko-KR" sz="2000" dirty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P(</a:t>
                </a:r>
                <a:r>
                  <a:rPr lang="ko-KR" altLang="en-US" sz="2000" dirty="0" smtClean="0">
                    <a:latin typeface="+mn-ea"/>
                  </a:rPr>
                  <a:t>긴 머리 그리고 남자 </a:t>
                </a:r>
                <a:r>
                  <a:rPr lang="en-US" altLang="ko-KR" sz="2000" dirty="0" smtClean="0">
                    <a:latin typeface="+mn-ea"/>
                  </a:rPr>
                  <a:t>: long hair </a:t>
                </a:r>
                <a:r>
                  <a:rPr lang="en-US" altLang="ko-KR" sz="2000" b="1" i="1" u="sng" dirty="0" smtClean="0">
                    <a:solidFill>
                      <a:srgbClr val="0070C0"/>
                    </a:solidFill>
                    <a:latin typeface="+mn-ea"/>
                  </a:rPr>
                  <a:t>and</a:t>
                </a:r>
                <a:r>
                  <a:rPr lang="en-US" altLang="ko-KR" sz="2000" dirty="0" smtClean="0">
                    <a:latin typeface="+mn-ea"/>
                  </a:rPr>
                  <a:t> man) = P(man) * P(long hair | man)</a:t>
                </a:r>
              </a:p>
              <a:p>
                <a:r>
                  <a:rPr lang="en-US" altLang="ko-KR" sz="2000" dirty="0">
                    <a:latin typeface="+mn-ea"/>
                  </a:rPr>
                  <a:t>P(</a:t>
                </a:r>
                <a:r>
                  <a:rPr lang="ko-KR" altLang="en-US" sz="2000" dirty="0">
                    <a:latin typeface="+mn-ea"/>
                  </a:rPr>
                  <a:t>긴 머리 남자 </a:t>
                </a:r>
                <a:r>
                  <a:rPr lang="en-US" altLang="ko-KR" sz="2000" dirty="0">
                    <a:latin typeface="+mn-ea"/>
                  </a:rPr>
                  <a:t>: man </a:t>
                </a:r>
                <a:r>
                  <a:rPr lang="en-US" altLang="ko-KR" sz="2000" b="1" i="1" u="sng" dirty="0">
                    <a:solidFill>
                      <a:srgbClr val="FF0000"/>
                    </a:solidFill>
                    <a:latin typeface="+mn-ea"/>
                  </a:rPr>
                  <a:t>with</a:t>
                </a:r>
                <a:r>
                  <a:rPr lang="en-US" altLang="ko-KR" sz="2000" dirty="0">
                    <a:latin typeface="+mn-ea"/>
                  </a:rPr>
                  <a:t> long hair) </a:t>
                </a:r>
                <a:r>
                  <a:rPr lang="en-US" altLang="ko-KR" sz="2000" dirty="0" smtClean="0">
                    <a:latin typeface="+mn-ea"/>
                  </a:rPr>
                  <a:t>=</a:t>
                </a:r>
                <a:r>
                  <a:rPr lang="en-US" altLang="ko-KR" sz="2000" dirty="0">
                    <a:latin typeface="+mn-ea"/>
                  </a:rPr>
                  <a:t> P(</a:t>
                </a:r>
                <a:r>
                  <a:rPr lang="ko-KR" altLang="en-US" sz="2000" dirty="0">
                    <a:latin typeface="+mn-ea"/>
                  </a:rPr>
                  <a:t>긴 머리 그리고 남자 </a:t>
                </a:r>
                <a:r>
                  <a:rPr lang="en-US" altLang="ko-KR" sz="2000" dirty="0">
                    <a:latin typeface="+mn-ea"/>
                  </a:rPr>
                  <a:t>: long hair </a:t>
                </a:r>
                <a:r>
                  <a:rPr lang="en-US" altLang="ko-KR" sz="2000" b="1" i="1" u="sng" dirty="0">
                    <a:solidFill>
                      <a:srgbClr val="0070C0"/>
                    </a:solidFill>
                    <a:latin typeface="+mn-ea"/>
                  </a:rPr>
                  <a:t>and</a:t>
                </a:r>
                <a:r>
                  <a:rPr lang="en-US" altLang="ko-KR" sz="2000" dirty="0">
                    <a:latin typeface="+mn-ea"/>
                  </a:rPr>
                  <a:t> man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</a:p>
              <a:p>
                <a:pPr lvl="1"/>
                <a:r>
                  <a:rPr lang="en-US" altLang="ko-KR" sz="1800" dirty="0">
                    <a:latin typeface="+mn-ea"/>
                  </a:rPr>
                  <a:t>P(long hair) * P(man | long hair</a:t>
                </a:r>
                <a:r>
                  <a:rPr lang="en-US" altLang="ko-KR" sz="1800" dirty="0" smtClean="0">
                    <a:latin typeface="+mn-ea"/>
                  </a:rPr>
                  <a:t>) = </a:t>
                </a:r>
                <a:r>
                  <a:rPr lang="en-US" altLang="ko-KR" sz="1800" dirty="0">
                    <a:latin typeface="+mn-ea"/>
                  </a:rPr>
                  <a:t>P(man) * P(long hair | man)</a:t>
                </a:r>
              </a:p>
              <a:p>
                <a:pPr lvl="1"/>
                <a:r>
                  <a:rPr lang="en-US" altLang="ko-KR" sz="1800" dirty="0">
                    <a:latin typeface="+mn-ea"/>
                  </a:rPr>
                  <a:t>P(man | long hair) = P(man) * P(long hair | man</a:t>
                </a:r>
                <a:r>
                  <a:rPr lang="en-US" altLang="ko-KR" sz="1800" dirty="0" smtClean="0">
                    <a:latin typeface="+mn-ea"/>
                  </a:rPr>
                  <a:t>) / </a:t>
                </a:r>
                <a:r>
                  <a:rPr lang="en-US" altLang="ko-KR" sz="1800" dirty="0">
                    <a:latin typeface="+mn-ea"/>
                  </a:rPr>
                  <a:t>P(long hair) </a:t>
                </a: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P(A |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7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19452</TotalTime>
  <Words>1133</Words>
  <Application>Microsoft Office PowerPoint</Application>
  <PresentationFormat>와이드스크린</PresentationFormat>
  <Paragraphs>268</Paragraphs>
  <Slides>34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Cambria Math</vt:lpstr>
      <vt:lpstr>Segoe UI Black</vt:lpstr>
      <vt:lpstr>Office 테마</vt:lpstr>
      <vt:lpstr>4차산업혁명 어떻게 대비할까</vt:lpstr>
      <vt:lpstr>추론이 필요한 이유 ^^</vt:lpstr>
      <vt:lpstr>Bayesian inference</vt:lpstr>
      <vt:lpstr>Bayesian inference (prior)</vt:lpstr>
      <vt:lpstr>Bayesian inference : Conditional probability</vt:lpstr>
      <vt:lpstr>Bayesian inference : Conditional probability</vt:lpstr>
      <vt:lpstr>Bayesian inference : Joint probability</vt:lpstr>
      <vt:lpstr>Bayesian inference : Marginal probability</vt:lpstr>
      <vt:lpstr>Bayesian inference</vt:lpstr>
      <vt:lpstr>Bayes’ Theorem</vt:lpstr>
      <vt:lpstr>Probability distribution (확률분포)</vt:lpstr>
      <vt:lpstr>Probability distribution(확률분포 : 이산[discrete])</vt:lpstr>
      <vt:lpstr>Probability distribution(확률분포 : 연속[continuous])</vt:lpstr>
      <vt:lpstr>Probability distribution (몸무게 측정)</vt:lpstr>
      <vt:lpstr>Probability distribution (몸무게 측정)</vt:lpstr>
      <vt:lpstr>Probability distribution (몸무게 측정)</vt:lpstr>
      <vt:lpstr>Probability distribution (몸무게 측정)</vt:lpstr>
      <vt:lpstr>Probability distribution (몸무게 측정)   베이즈 법칙이 아닌 일반적인 법칙을 적용한 경우 </vt:lpstr>
      <vt:lpstr>Probability distribution (몸무게 측정)   베이즈 법칙이 아닌 일반적인 법칙을 적용한 경우 </vt:lpstr>
      <vt:lpstr>Probability distribution (몸무게 측정)   베이즈 법칙이 아닌 일반적인 법칙을 적용한 경우 </vt:lpstr>
      <vt:lpstr>Probability distribution (몸무게 측정)   베이즈 법칙이 아닌 일반적인 법칙을 적용한 경우 </vt:lpstr>
      <vt:lpstr>Probability distribution (몸무게 측정)   베이즈 법칙이 아닌 일반적인 법칙을 적용한 경우 </vt:lpstr>
      <vt:lpstr>Probability distribution (몸무게 측정)</vt:lpstr>
      <vt:lpstr>Probability distribution (몸무게 측정)   베이즈 법칙을 적용한 경우 </vt:lpstr>
      <vt:lpstr>Probability distribution (몸무게 측정)   베이즈 법칙을 적용한 경우 </vt:lpstr>
      <vt:lpstr>Probability distribution (몸무게 측정)   베이즈 법칙을 적용한 경우 </vt:lpstr>
      <vt:lpstr>Probability distribution (몸무게 측정)   베이즈 법칙을 적용한 경우 </vt:lpstr>
      <vt:lpstr>Probability distribution (몸무게 측정)   베이즈 법칙을 적용한 경우 </vt:lpstr>
      <vt:lpstr>Probability distribution (몸무게 측정)   베이즈 법칙을 적용한 경우 </vt:lpstr>
      <vt:lpstr>Probability distribution (몸무게 측정)   베이즈 법칙을 적용한 경우 </vt:lpstr>
      <vt:lpstr>Probability distribution (몸무게 측정)   베이즈 법칙과 아닌 경우의 비교 </vt:lpstr>
      <vt:lpstr>왜 베지지안 추론을 사용하는가?</vt:lpstr>
      <vt:lpstr>아주 적을지라도 그 불가능을 믿어라!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533</cp:revision>
  <dcterms:created xsi:type="dcterms:W3CDTF">2017-04-21T01:26:38Z</dcterms:created>
  <dcterms:modified xsi:type="dcterms:W3CDTF">2017-11-17T00:12:35Z</dcterms:modified>
</cp:coreProperties>
</file>