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342" r:id="rId4"/>
    <p:sldId id="345" r:id="rId5"/>
    <p:sldId id="346" r:id="rId6"/>
    <p:sldId id="348" r:id="rId7"/>
    <p:sldId id="350" r:id="rId8"/>
    <p:sldId id="349" r:id="rId9"/>
    <p:sldId id="28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GitHub2/course/TechtreeAI/normal_distribution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afe.naver.com/soynatu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차산업혁명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기본 용어들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머신러닝이란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Data</a:t>
            </a:r>
            <a:r>
              <a:rPr lang="ko-KR" altLang="en-US" dirty="0"/>
              <a:t>를 가장 잘 설명하는 </a:t>
            </a:r>
            <a:r>
              <a:rPr lang="en-US" altLang="ko-KR" dirty="0"/>
              <a:t>'</a:t>
            </a:r>
            <a:r>
              <a:rPr lang="ko-KR" altLang="en-US" dirty="0"/>
              <a:t>함수</a:t>
            </a:r>
            <a:r>
              <a:rPr lang="en-US" altLang="ko-KR" dirty="0"/>
              <a:t>'</a:t>
            </a:r>
            <a:r>
              <a:rPr lang="ko-KR" altLang="en-US" dirty="0"/>
              <a:t>를 구성하는 </a:t>
            </a:r>
            <a:r>
              <a:rPr lang="en-US" altLang="ko-KR" dirty="0"/>
              <a:t>Parameter</a:t>
            </a:r>
            <a:r>
              <a:rPr lang="ko-KR" altLang="en-US" dirty="0"/>
              <a:t>를 찾는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ko-KR" altLang="en-US" dirty="0"/>
              <a:t>확률관점에서 얘기하면 확률 분포의 </a:t>
            </a:r>
            <a:r>
              <a:rPr lang="en-US" altLang="ko-KR" dirty="0"/>
              <a:t>Parameter</a:t>
            </a:r>
            <a:r>
              <a:rPr lang="ko-KR" altLang="en-US" dirty="0"/>
              <a:t>를 유추하는 과정이라고 할 수 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Parameter</a:t>
            </a:r>
            <a:r>
              <a:rPr lang="ko-KR" altLang="en-US" dirty="0"/>
              <a:t>의 예를 들면</a:t>
            </a:r>
            <a:r>
              <a:rPr lang="en-US" altLang="ko-KR" dirty="0"/>
              <a:t>, </a:t>
            </a:r>
            <a:r>
              <a:rPr lang="ko-KR" altLang="en-US" dirty="0" err="1"/>
              <a:t>확률분포가</a:t>
            </a:r>
            <a:r>
              <a:rPr lang="ko-KR" altLang="en-US" dirty="0"/>
              <a:t> </a:t>
            </a:r>
            <a:r>
              <a:rPr lang="en-US" altLang="ko-KR" dirty="0"/>
              <a:t>Gaussian</a:t>
            </a:r>
            <a:r>
              <a:rPr lang="ko-KR" altLang="en-US" dirty="0"/>
              <a:t>이면 </a:t>
            </a:r>
            <a:r>
              <a:rPr lang="en-US" altLang="ko-KR" dirty="0"/>
              <a:t>μ(</a:t>
            </a:r>
            <a:r>
              <a:rPr lang="ko-KR" altLang="en-US" dirty="0"/>
              <a:t>평균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σ(</a:t>
            </a:r>
            <a:r>
              <a:rPr lang="ko-KR" altLang="en-US" dirty="0"/>
              <a:t>표준편차</a:t>
            </a:r>
            <a:r>
              <a:rPr lang="en-US" altLang="ko-KR" dirty="0"/>
              <a:t>), </a:t>
            </a:r>
            <a:r>
              <a:rPr lang="ko-KR" altLang="en-US" dirty="0" err="1" smtClean="0"/>
              <a:t>확률분포가</a:t>
            </a:r>
            <a:r>
              <a:rPr lang="ko-KR" altLang="en-US" dirty="0" smtClean="0"/>
              <a:t> </a:t>
            </a:r>
            <a:r>
              <a:rPr lang="en-US" altLang="ko-KR" dirty="0"/>
              <a:t>Bernoulli</a:t>
            </a:r>
            <a:r>
              <a:rPr lang="ko-KR" altLang="en-US" dirty="0"/>
              <a:t>이면 </a:t>
            </a:r>
            <a:r>
              <a:rPr lang="en-US" altLang="ko-KR" dirty="0"/>
              <a:t>p(True</a:t>
            </a:r>
            <a:r>
              <a:rPr lang="ko-KR" altLang="en-US" dirty="0"/>
              <a:t>인 확률</a:t>
            </a:r>
            <a:r>
              <a:rPr lang="en-US" altLang="ko-KR" dirty="0"/>
              <a:t>)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45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likelihood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200" dirty="0"/>
              <a:t>여러 책이나 논문에서 발견되는 </a:t>
            </a:r>
            <a:r>
              <a:rPr lang="ko-KR" altLang="en-US" sz="1200" dirty="0" err="1"/>
              <a:t>수식전개</a:t>
            </a:r>
            <a:r>
              <a:rPr lang="ko-KR" altLang="en-US" sz="1200" dirty="0"/>
              <a:t> 과정을 보면</a:t>
            </a:r>
            <a:r>
              <a:rPr lang="en-US" altLang="ko-KR" sz="1200" dirty="0"/>
              <a:t>, </a:t>
            </a:r>
            <a:r>
              <a:rPr lang="ko-KR" altLang="en-US" sz="1200" dirty="0"/>
              <a:t>확률과 </a:t>
            </a:r>
            <a:r>
              <a:rPr lang="ko-KR" altLang="en-US" sz="1200" dirty="0" smtClean="0"/>
              <a:t>다를 바가 </a:t>
            </a:r>
            <a:r>
              <a:rPr lang="ko-KR" altLang="en-US" sz="1200" dirty="0"/>
              <a:t>없어 보인다</a:t>
            </a:r>
            <a:r>
              <a:rPr lang="en-US" altLang="ko-KR" sz="1200" dirty="0"/>
              <a:t>. </a:t>
            </a:r>
          </a:p>
          <a:p>
            <a:pPr marL="0" indent="0">
              <a:buNone/>
            </a:pPr>
            <a:r>
              <a:rPr lang="en-US" altLang="ko-KR" sz="1200" dirty="0"/>
              <a:t>   </a:t>
            </a:r>
            <a:r>
              <a:rPr lang="ko-KR" altLang="en-US" sz="1200" dirty="0"/>
              <a:t>그런데</a:t>
            </a:r>
            <a:r>
              <a:rPr lang="en-US" altLang="ko-KR" sz="1200" dirty="0"/>
              <a:t>, </a:t>
            </a:r>
            <a:r>
              <a:rPr lang="ko-KR" altLang="en-US" sz="1200" dirty="0"/>
              <a:t>왜 그냥 확률이라는 말을 안쓰고</a:t>
            </a:r>
            <a:r>
              <a:rPr lang="en-US" altLang="ko-KR" sz="1200" dirty="0"/>
              <a:t>, </a:t>
            </a:r>
            <a:r>
              <a:rPr lang="ko-KR" altLang="en-US" sz="1200" dirty="0"/>
              <a:t>굳이 </a:t>
            </a:r>
            <a:r>
              <a:rPr lang="en-US" altLang="ko-KR" sz="1200" dirty="0"/>
              <a:t>likelihood</a:t>
            </a:r>
            <a:r>
              <a:rPr lang="ko-KR" altLang="en-US" sz="1200" dirty="0"/>
              <a:t>라고 할까</a:t>
            </a:r>
            <a:r>
              <a:rPr lang="en-US" altLang="ko-KR" sz="1200" dirty="0"/>
              <a:t>?</a:t>
            </a:r>
          </a:p>
          <a:p>
            <a:pPr marL="0" indent="0">
              <a:buNone/>
            </a:pPr>
            <a:r>
              <a:rPr lang="en-US" altLang="ko-KR" sz="1200" dirty="0"/>
              <a:t>   </a:t>
            </a:r>
            <a:r>
              <a:rPr lang="ko-KR" altLang="en-US" sz="1200" dirty="0"/>
              <a:t>이유는</a:t>
            </a:r>
            <a:r>
              <a:rPr lang="en-US" altLang="ko-KR" sz="1200" dirty="0"/>
              <a:t>, </a:t>
            </a:r>
            <a:r>
              <a:rPr lang="ko-KR" altLang="en-US" sz="1200" dirty="0"/>
              <a:t>연속확률분포 때문이다</a:t>
            </a:r>
            <a:r>
              <a:rPr lang="en-US" altLang="ko-KR" sz="1200" dirty="0"/>
              <a:t>. </a:t>
            </a:r>
          </a:p>
          <a:p>
            <a:pPr marL="0" indent="0">
              <a:buNone/>
            </a:pPr>
            <a:r>
              <a:rPr lang="en-US" altLang="ko-KR" sz="1200" dirty="0"/>
              <a:t>   Discrete </a:t>
            </a:r>
            <a:r>
              <a:rPr lang="ko-KR" altLang="en-US" sz="1200" dirty="0"/>
              <a:t>확률분포를 갖는 주사위에서 </a:t>
            </a:r>
            <a:r>
              <a:rPr lang="en-US" altLang="ko-KR" sz="1200" dirty="0"/>
              <a:t>1</a:t>
            </a:r>
            <a:r>
              <a:rPr lang="ko-KR" altLang="en-US" sz="1200" dirty="0"/>
              <a:t>의 눈이 나올 확률은 </a:t>
            </a:r>
            <a:r>
              <a:rPr lang="en-US" altLang="ko-KR" sz="1200" dirty="0"/>
              <a:t>1/6</a:t>
            </a:r>
            <a:r>
              <a:rPr lang="ko-KR" altLang="en-US" sz="1200" dirty="0"/>
              <a:t>이다</a:t>
            </a:r>
            <a:r>
              <a:rPr lang="en-US" altLang="ko-KR" sz="1200" dirty="0"/>
              <a:t>. </a:t>
            </a:r>
          </a:p>
          <a:p>
            <a:pPr marL="0" indent="0">
              <a:buNone/>
            </a:pPr>
            <a:r>
              <a:rPr lang="en-US" altLang="ko-KR" sz="1200" dirty="0"/>
              <a:t>   </a:t>
            </a:r>
            <a:r>
              <a:rPr lang="ko-KR" altLang="en-US" sz="1200" dirty="0"/>
              <a:t>그러면 </a:t>
            </a:r>
            <a:r>
              <a:rPr lang="en-US" altLang="ko-KR" sz="1200" dirty="0"/>
              <a:t>1~6</a:t>
            </a:r>
            <a:r>
              <a:rPr lang="ko-KR" altLang="en-US" sz="1200" dirty="0"/>
              <a:t>까지의 실수 중에서 </a:t>
            </a:r>
            <a:r>
              <a:rPr lang="en-US" altLang="ko-KR" sz="1200" dirty="0"/>
              <a:t>3.14</a:t>
            </a:r>
            <a:r>
              <a:rPr lang="ko-KR" altLang="en-US" sz="1200" dirty="0"/>
              <a:t>가 나올 확률은 얼마일까</a:t>
            </a:r>
            <a:r>
              <a:rPr lang="en-US" altLang="ko-KR" sz="1200" dirty="0"/>
              <a:t>? 1/∞=0</a:t>
            </a:r>
            <a:r>
              <a:rPr lang="ko-KR" altLang="en-US" sz="1200" dirty="0"/>
              <a:t>이 된다</a:t>
            </a:r>
            <a:r>
              <a:rPr lang="en-US" altLang="ko-KR" sz="1200" dirty="0"/>
              <a:t>. </a:t>
            </a:r>
          </a:p>
          <a:p>
            <a:pPr marL="0" indent="0">
              <a:buNone/>
            </a:pPr>
            <a:r>
              <a:rPr lang="en-US" altLang="ko-KR" sz="1200" dirty="0"/>
              <a:t>   </a:t>
            </a:r>
            <a:r>
              <a:rPr lang="ko-KR" altLang="en-US" sz="1200" dirty="0"/>
              <a:t>그래서 </a:t>
            </a:r>
            <a:r>
              <a:rPr lang="ko-KR" altLang="en-US" sz="1200" dirty="0" err="1"/>
              <a:t>연속확률</a:t>
            </a:r>
            <a:r>
              <a:rPr lang="ko-KR" altLang="en-US" sz="1200" dirty="0"/>
              <a:t> 분포의 확률은 반드시 범위로 주어진 형태를 사용한다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   </a:t>
            </a:r>
            <a:r>
              <a:rPr lang="ko-KR" altLang="en-US" sz="1200" dirty="0"/>
              <a:t>즉</a:t>
            </a:r>
            <a:r>
              <a:rPr lang="en-US" altLang="ko-KR" sz="1200" dirty="0"/>
              <a:t>, PDF(Probability Density Function)</a:t>
            </a:r>
            <a:r>
              <a:rPr lang="ko-KR" altLang="en-US" sz="1200" dirty="0"/>
              <a:t>의 면적을 확률로 정의한다</a:t>
            </a:r>
            <a:r>
              <a:rPr lang="en-US" altLang="ko-KR" sz="1200" dirty="0"/>
              <a:t>. </a:t>
            </a:r>
          </a:p>
          <a:p>
            <a:pPr marL="0" indent="0">
              <a:buNone/>
            </a:pPr>
            <a:r>
              <a:rPr lang="en-US" altLang="ko-KR" sz="1200" dirty="0"/>
              <a:t>   </a:t>
            </a:r>
            <a:r>
              <a:rPr lang="ko-KR" altLang="en-US" sz="1200" dirty="0"/>
              <a:t>그리고</a:t>
            </a:r>
            <a:r>
              <a:rPr lang="en-US" altLang="ko-KR" sz="1200" dirty="0"/>
              <a:t>, 3.14</a:t>
            </a:r>
            <a:r>
              <a:rPr lang="ko-KR" altLang="en-US" sz="1200" dirty="0"/>
              <a:t>처럼 특정 숫자에 해당하는 </a:t>
            </a:r>
            <a:r>
              <a:rPr lang="en-US" altLang="ko-KR" sz="1200" dirty="0"/>
              <a:t>0 </a:t>
            </a:r>
            <a:r>
              <a:rPr lang="ko-KR" altLang="en-US" sz="1200" dirty="0"/>
              <a:t>확률을 </a:t>
            </a:r>
            <a:r>
              <a:rPr lang="en-US" altLang="ko-KR" sz="1200" dirty="0"/>
              <a:t>Likelihood</a:t>
            </a:r>
            <a:r>
              <a:rPr lang="ko-KR" altLang="en-US" sz="1200" dirty="0"/>
              <a:t>로 얘기한다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   </a:t>
            </a:r>
            <a:r>
              <a:rPr lang="ko-KR" altLang="en-US" sz="1200" dirty="0"/>
              <a:t>그리고</a:t>
            </a:r>
            <a:r>
              <a:rPr lang="en-US" altLang="ko-KR" sz="1200" dirty="0"/>
              <a:t>, Discrete</a:t>
            </a:r>
            <a:r>
              <a:rPr lang="ko-KR" altLang="en-US" sz="1200" dirty="0"/>
              <a:t>이든 </a:t>
            </a:r>
            <a:r>
              <a:rPr lang="en-US" altLang="ko-KR" sz="1200" dirty="0"/>
              <a:t>Continuous</a:t>
            </a:r>
            <a:r>
              <a:rPr lang="ko-KR" altLang="en-US" sz="1200" dirty="0"/>
              <a:t>이든 상관없이 그냥 </a:t>
            </a:r>
            <a:r>
              <a:rPr lang="en-US" altLang="ko-KR" sz="1200" dirty="0"/>
              <a:t>likelihood</a:t>
            </a:r>
            <a:r>
              <a:rPr lang="ko-KR" altLang="en-US" sz="1200" dirty="0"/>
              <a:t>라는 용어로 사용하기도 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   Likelihood</a:t>
            </a:r>
            <a:r>
              <a:rPr lang="ko-KR" altLang="en-US" sz="1200" dirty="0"/>
              <a:t>에 관련된 놈들의 이름을 지을 때에도 </a:t>
            </a:r>
            <a:r>
              <a:rPr lang="en-US" altLang="ko-KR" sz="1200" dirty="0"/>
              <a:t>Probability </a:t>
            </a:r>
            <a:r>
              <a:rPr lang="ko-KR" altLang="en-US" sz="1200" dirty="0"/>
              <a:t>대신</a:t>
            </a:r>
            <a:r>
              <a:rPr lang="en-US" altLang="ko-KR" sz="1200" dirty="0"/>
              <a:t>, </a:t>
            </a:r>
            <a:r>
              <a:rPr lang="ko-KR" altLang="en-US" sz="1200" dirty="0"/>
              <a:t>마지막에 </a:t>
            </a:r>
            <a:r>
              <a:rPr lang="en-US" altLang="ko-KR" sz="1200" dirty="0"/>
              <a:t>Function</a:t>
            </a:r>
            <a:r>
              <a:rPr lang="ko-KR" altLang="en-US" sz="1200" dirty="0"/>
              <a:t>을 붙여준다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   </a:t>
            </a:r>
            <a:r>
              <a:rPr lang="ko-KR" altLang="en-US" sz="1200" dirty="0"/>
              <a:t>그래서 확률과 비슷하지만 좀 다른</a:t>
            </a:r>
            <a:r>
              <a:rPr lang="en-US" altLang="ko-KR" sz="1200" dirty="0"/>
              <a:t>, </a:t>
            </a:r>
            <a:r>
              <a:rPr lang="ko-KR" altLang="en-US" sz="1200" dirty="0"/>
              <a:t>아래와 같은 표기법을 사용한다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   </a:t>
            </a:r>
            <a:r>
              <a:rPr lang="ko-KR" altLang="en-US" sz="1200" dirty="0"/>
              <a:t>아래에서 </a:t>
            </a:r>
            <a:r>
              <a:rPr lang="en-US" altLang="ko-KR" sz="1200" dirty="0"/>
              <a:t>L</a:t>
            </a:r>
            <a:r>
              <a:rPr lang="ko-KR" altLang="en-US" sz="1200" dirty="0"/>
              <a:t>은 </a:t>
            </a:r>
            <a:r>
              <a:rPr lang="en-US" altLang="ko-KR" sz="1200" dirty="0"/>
              <a:t>Likelihood Function, f</a:t>
            </a:r>
            <a:r>
              <a:rPr lang="ko-KR" altLang="en-US" sz="1200" dirty="0"/>
              <a:t>는 </a:t>
            </a:r>
            <a:r>
              <a:rPr lang="en-US" altLang="ko-KR" sz="1200" dirty="0"/>
              <a:t>PDF(Probability Density Function)</a:t>
            </a:r>
            <a:r>
              <a:rPr lang="ko-KR" altLang="en-US" sz="1200" dirty="0"/>
              <a:t>을 의미한다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 likelihood</a:t>
            </a:r>
            <a:r>
              <a:rPr lang="ko-KR" altLang="en-US" sz="1200" dirty="0"/>
              <a:t>는 수식에서 확률과 비슷하게 다루어지지만 절대로 확률이 아니다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   </a:t>
            </a:r>
            <a:r>
              <a:rPr lang="ko-KR" altLang="en-US" sz="1200" dirty="0"/>
              <a:t>확률은 경우의 수에 대한 걸 모두 더하면 </a:t>
            </a:r>
            <a:r>
              <a:rPr lang="en-US" altLang="ko-KR" sz="1200" dirty="0"/>
              <a:t>1</a:t>
            </a:r>
            <a:r>
              <a:rPr lang="ko-KR" altLang="en-US" sz="1200" dirty="0" smtClean="0"/>
              <a:t>이 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   likelihood</a:t>
            </a:r>
            <a:r>
              <a:rPr lang="ko-KR" altLang="en-US" sz="1200" dirty="0"/>
              <a:t>는 </a:t>
            </a:r>
            <a:r>
              <a:rPr lang="en-US" altLang="ko-KR" sz="1200" dirty="0"/>
              <a:t>1</a:t>
            </a:r>
            <a:r>
              <a:rPr lang="ko-KR" altLang="en-US" sz="1200" dirty="0"/>
              <a:t>보다 </a:t>
            </a:r>
            <a:r>
              <a:rPr lang="ko-KR" altLang="en-US" sz="1200" dirty="0" smtClean="0"/>
              <a:t>클 수도 </a:t>
            </a:r>
            <a:r>
              <a:rPr lang="ko-KR" altLang="en-US" sz="1200" dirty="0"/>
              <a:t>있다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gaussian</a:t>
            </a:r>
            <a:r>
              <a:rPr lang="en-US" altLang="ko-KR" sz="1200" dirty="0"/>
              <a:t> distribution</a:t>
            </a:r>
            <a:r>
              <a:rPr lang="ko-KR" altLang="en-US" sz="1200" dirty="0"/>
              <a:t>의 </a:t>
            </a:r>
            <a:r>
              <a:rPr lang="en-US" altLang="ko-KR" sz="1200" dirty="0"/>
              <a:t>pdf</a:t>
            </a:r>
            <a:r>
              <a:rPr lang="ko-KR" altLang="en-US" sz="1200" dirty="0"/>
              <a:t>에서 특정 </a:t>
            </a:r>
            <a:r>
              <a:rPr lang="en-US" altLang="ko-KR" sz="1200" dirty="0"/>
              <a:t>z</a:t>
            </a:r>
            <a:r>
              <a:rPr lang="ko-KR" altLang="en-US" sz="1200" dirty="0"/>
              <a:t>에 대한 </a:t>
            </a:r>
            <a:r>
              <a:rPr lang="en-US" altLang="ko-KR" sz="1200" dirty="0"/>
              <a:t>f(z)</a:t>
            </a:r>
            <a:r>
              <a:rPr lang="ko-KR" altLang="en-US" sz="1200" dirty="0"/>
              <a:t>는 </a:t>
            </a:r>
            <a:r>
              <a:rPr lang="en-US" altLang="ko-KR" sz="1200" dirty="0"/>
              <a:t>1</a:t>
            </a:r>
            <a:r>
              <a:rPr lang="ko-KR" altLang="en-US" sz="1200" dirty="0"/>
              <a:t>보다 </a:t>
            </a:r>
            <a:r>
              <a:rPr lang="ko-KR" altLang="en-US" sz="1200" dirty="0" smtClean="0"/>
              <a:t>클 수 </a:t>
            </a:r>
            <a:r>
              <a:rPr lang="ko-KR" altLang="en-US" sz="1200" dirty="0"/>
              <a:t>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   </a:t>
            </a:r>
            <a:r>
              <a:rPr lang="ko-KR" altLang="en-US" sz="1200" dirty="0"/>
              <a:t>평균이 </a:t>
            </a:r>
            <a:r>
              <a:rPr lang="en-US" altLang="ko-KR" sz="1200" dirty="0"/>
              <a:t>0</a:t>
            </a:r>
            <a:r>
              <a:rPr lang="ko-KR" altLang="en-US" sz="1200" dirty="0"/>
              <a:t>이고 표준편차가 </a:t>
            </a:r>
            <a:r>
              <a:rPr lang="en-US" altLang="ko-KR" sz="1200" dirty="0" smtClean="0"/>
              <a:t>0.1 </a:t>
            </a:r>
            <a:r>
              <a:rPr lang="ko-KR" altLang="en-US" sz="1200" dirty="0" err="1" smtClean="0"/>
              <a:t>일때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f(z=0)</a:t>
            </a:r>
            <a:r>
              <a:rPr lang="ko-KR" altLang="en-US" sz="1200" dirty="0"/>
              <a:t>의 값을 계산해 보면 </a:t>
            </a:r>
            <a:r>
              <a:rPr lang="en-US" altLang="ko-KR" sz="1200" dirty="0"/>
              <a:t>1</a:t>
            </a:r>
            <a:r>
              <a:rPr lang="ko-KR" altLang="en-US" sz="1200" dirty="0"/>
              <a:t>보다 크다는 것을 </a:t>
            </a:r>
            <a:r>
              <a:rPr lang="ko-KR" altLang="en-US" sz="1200" dirty="0" err="1"/>
              <a:t>알수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   Likelihood</a:t>
            </a:r>
            <a:r>
              <a:rPr lang="ko-KR" altLang="en-US" sz="1200" dirty="0"/>
              <a:t>를 표현하는 방법은 아래와 같다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1026" name="Picture 2" descr="http://cafefiles.naver.net/MjAxNzEwMjhfNDgg/MDAxNTA5MjAxNzQwNTM3.2WRWnU3LyIFluozYyMw0HNPmEMef00ntRUVT0xRp1gMg.zrRBn2cDUSOTsGw0b5TsALiaDK2gUEFc5hhnJjOLfx0g.PNG.kyhyh111/%EC%9D%B4%EB%AF%B8%EC%A7%8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4389967"/>
            <a:ext cx="486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99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MLE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오직 </a:t>
            </a:r>
            <a:r>
              <a:rPr lang="ko-KR" altLang="en-US" sz="2400" dirty="0" smtClean="0"/>
              <a:t>지금 주어진</a:t>
            </a:r>
            <a:r>
              <a:rPr lang="ko-KR" altLang="en-US" sz="2400" dirty="0"/>
              <a:t> </a:t>
            </a:r>
            <a:r>
              <a:rPr lang="en-US" altLang="ko-KR" sz="2400" dirty="0"/>
              <a:t>Data</a:t>
            </a:r>
            <a:r>
              <a:rPr lang="ko-KR" altLang="en-US" sz="2400" dirty="0"/>
              <a:t>만을 잘 설명하는 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를 찾는다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 smtClean="0"/>
              <a:t>편향된</a:t>
            </a:r>
            <a:r>
              <a:rPr lang="ko-KR" altLang="en-US" sz="2400" dirty="0"/>
              <a:t> </a:t>
            </a:r>
            <a:r>
              <a:rPr lang="en-US" altLang="ko-KR" sz="2400" dirty="0"/>
              <a:t>Data</a:t>
            </a:r>
            <a:r>
              <a:rPr lang="ko-KR" altLang="en-US" sz="2400" dirty="0"/>
              <a:t>가 주어지면 제대로 된 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를 구할 수 없다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en-US" altLang="ko-KR" sz="2400" dirty="0" smtClean="0"/>
              <a:t>Likelihood</a:t>
            </a:r>
            <a:r>
              <a:rPr lang="ko-KR" altLang="en-US" sz="2400" dirty="0"/>
              <a:t>를 사용하여 연속확률분포로 일반화시킨 </a:t>
            </a:r>
            <a:r>
              <a:rPr lang="en-US" altLang="ko-KR" sz="2400" dirty="0"/>
              <a:t>MLE </a:t>
            </a:r>
            <a:r>
              <a:rPr lang="ko-KR" altLang="en-US" sz="2400" dirty="0" smtClean="0"/>
              <a:t>최적화 식은 </a:t>
            </a:r>
            <a:r>
              <a:rPr lang="ko-KR" altLang="en-US" sz="2400" dirty="0"/>
              <a:t>아래처럼 </a:t>
            </a:r>
            <a:r>
              <a:rPr lang="ko-KR" altLang="en-US" sz="2400" dirty="0" smtClean="0"/>
              <a:t>쓸 수 </a:t>
            </a:r>
            <a:r>
              <a:rPr lang="ko-KR" altLang="en-US" sz="2400" dirty="0"/>
              <a:t>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11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2050" name="Picture 2" descr="http://cafefiles.naver.net/MjAxNzEwMjhfMjc3/MDAxNTA5MjAyMTMzNzQy.FT6cnNqN8zOFPWnc_5mGCCypq44B61JK_WwW-52A1IEg.0ykh5KbdpX7Bsi-YVozc7tyEHtxXg0LKhHj6S-u6anQg.PNG.kyhyh111/%EC%9D%B4%EB%AF%B8%EC%A7%80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75" y="3543829"/>
            <a:ext cx="36004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25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데이터가 주어졌을 </a:t>
            </a:r>
            <a:r>
              <a:rPr lang="ko-KR" altLang="en-US" sz="2400" dirty="0"/>
              <a:t>때</a:t>
            </a:r>
            <a:r>
              <a:rPr lang="en-US" altLang="ko-KR" sz="2400" dirty="0"/>
              <a:t>, </a:t>
            </a:r>
            <a:r>
              <a:rPr lang="ko-KR" altLang="en-US" sz="2400" dirty="0" err="1"/>
              <a:t>확률분포가</a:t>
            </a:r>
            <a:r>
              <a:rPr lang="ko-KR" altLang="en-US" sz="2400" dirty="0"/>
              <a:t> 알려진 여러 </a:t>
            </a:r>
            <a:r>
              <a:rPr lang="en-US" altLang="ko-KR" sz="2400" dirty="0"/>
              <a:t>Parameter</a:t>
            </a:r>
            <a:r>
              <a:rPr lang="ko-KR" altLang="en-US" sz="2400" dirty="0" smtClean="0"/>
              <a:t>들 중에서 </a:t>
            </a:r>
            <a:r>
              <a:rPr lang="ko-KR" altLang="en-US" sz="2400" dirty="0"/>
              <a:t>가장 확률이 높은 놈을 고른다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 smtClean="0"/>
              <a:t>그런데</a:t>
            </a:r>
            <a:r>
              <a:rPr lang="en-US" altLang="ko-KR" sz="2400" dirty="0"/>
              <a:t>, Parameter</a:t>
            </a:r>
            <a:r>
              <a:rPr lang="ko-KR" altLang="en-US" sz="2400" dirty="0"/>
              <a:t>에 대한 </a:t>
            </a:r>
            <a:r>
              <a:rPr lang="ko-KR" altLang="en-US" sz="2400" dirty="0" err="1"/>
              <a:t>확률분포가</a:t>
            </a:r>
            <a:r>
              <a:rPr lang="ko-KR" altLang="en-US" sz="2400" dirty="0"/>
              <a:t> </a:t>
            </a:r>
            <a:r>
              <a:rPr lang="en-US" altLang="ko-KR" sz="2400" dirty="0"/>
              <a:t>Uniform</a:t>
            </a:r>
            <a:r>
              <a:rPr lang="ko-KR" altLang="en-US" sz="2400" dirty="0"/>
              <a:t>이면 </a:t>
            </a:r>
            <a:r>
              <a:rPr lang="en-US" altLang="ko-KR" sz="2400" dirty="0"/>
              <a:t>MLE</a:t>
            </a:r>
            <a:r>
              <a:rPr lang="ko-KR" altLang="en-US" sz="2400" dirty="0"/>
              <a:t>와 동일해 진다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>
              <a:buNone/>
            </a:pPr>
            <a:r>
              <a:rPr lang="ko-KR" altLang="en-US" sz="2400" dirty="0"/>
              <a:t>  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편견</a:t>
            </a:r>
            <a:r>
              <a:rPr lang="en-US" altLang="ko-KR" sz="2400" dirty="0"/>
              <a:t>(</a:t>
            </a:r>
            <a:r>
              <a:rPr lang="ko-KR" altLang="en-US" sz="2400" dirty="0"/>
              <a:t>좋은 말로 사전지식</a:t>
            </a:r>
            <a:r>
              <a:rPr lang="en-US" altLang="ko-KR" sz="2400" dirty="0"/>
              <a:t>=Prior)</a:t>
            </a:r>
            <a:r>
              <a:rPr lang="ko-KR" altLang="en-US" sz="2400" dirty="0"/>
              <a:t>에 해당하는 </a:t>
            </a:r>
            <a:r>
              <a:rPr lang="en-US" altLang="ko-KR" sz="2400" dirty="0"/>
              <a:t>Parameter</a:t>
            </a:r>
            <a:r>
              <a:rPr lang="ko-KR" altLang="en-US" sz="2400" dirty="0"/>
              <a:t>에 대한 </a:t>
            </a:r>
            <a:r>
              <a:rPr lang="ko-KR" altLang="en-US" sz="2400" dirty="0" err="1"/>
              <a:t>확률분포가</a:t>
            </a:r>
            <a:r>
              <a:rPr lang="ko-KR" altLang="en-US" sz="2400" dirty="0"/>
              <a:t> 잘못되어 있으면 당연히 결과도 좋지 않다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en-US" altLang="ko-KR" sz="2400" dirty="0" smtClean="0"/>
              <a:t>Likelihood</a:t>
            </a:r>
            <a:r>
              <a:rPr lang="ko-KR" altLang="en-US" sz="2400" dirty="0"/>
              <a:t>를 사용하여 연속확률분포로 일반화시킨 </a:t>
            </a:r>
            <a:r>
              <a:rPr lang="en-US" altLang="ko-KR" sz="2400" dirty="0"/>
              <a:t>MAP </a:t>
            </a:r>
            <a:r>
              <a:rPr lang="ko-KR" altLang="en-US" sz="2400" dirty="0" err="1"/>
              <a:t>최적화식은</a:t>
            </a:r>
            <a:r>
              <a:rPr lang="ko-KR" altLang="en-US" sz="2400" dirty="0"/>
              <a:t> 아래처럼 </a:t>
            </a:r>
            <a:r>
              <a:rPr lang="ko-KR" altLang="en-US" sz="2400" dirty="0" smtClean="0"/>
              <a:t>쓸 수 </a:t>
            </a:r>
            <a:r>
              <a:rPr lang="ko-KR" altLang="en-US" sz="2400" dirty="0"/>
              <a:t>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3074" name="Picture 2" descr="http://cafefiles.naver.net/MjAxNzEwMjhfMjkz/MDAxNTA5MjAyMjMwMjIw.Kl6YkqDeHGnjmECFEYSwoMHnuVzK8VVLFGAyyHIT-iYg.tSwblPRMMa22mrzfWzSoyB-OdydRZSmCBoWN5bB0LRIg.PNG.kyhyh111/%EC%9D%B4%EB%AF%B8%EC%A7%80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4922309"/>
            <a:ext cx="81724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9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PDF </a:t>
            </a:r>
            <a:r>
              <a:rPr lang="en-US" altLang="ko-KR" sz="2400" dirty="0" smtClean="0"/>
              <a:t>(Probability Density Function, </a:t>
            </a:r>
            <a:r>
              <a:rPr lang="ko-KR" altLang="en-US" sz="2400" dirty="0" smtClean="0"/>
              <a:t>확률밀도함수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Normal distribution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를 그려보자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localhost:8888/notebooks/GitHub2/course/TechtreeAI/normal_distribution.ipynb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5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CDF </a:t>
            </a:r>
            <a:r>
              <a:rPr lang="en-US" altLang="ko-KR" sz="2400" dirty="0" smtClean="0"/>
              <a:t>(Cumulative Distribution Function, </a:t>
            </a:r>
            <a:r>
              <a:rPr lang="ko-KR" altLang="en-US" sz="2400" dirty="0" smtClean="0"/>
              <a:t>누적분포함수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0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PDF,</a:t>
            </a:r>
            <a:r>
              <a:rPr lang="ko-KR" altLang="en-US" dirty="0" smtClean="0"/>
              <a:t> </a:t>
            </a:r>
            <a:r>
              <a:rPr lang="en-US" altLang="ko-KR" dirty="0" smtClean="0"/>
              <a:t>CDF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PDF</a:t>
            </a:r>
            <a:r>
              <a:rPr lang="ko-KR" altLang="en-US" dirty="0" smtClean="0"/>
              <a:t>를 적분하면 </a:t>
            </a:r>
            <a:r>
              <a:rPr lang="en-US" altLang="ko-KR" dirty="0" smtClean="0"/>
              <a:t>CDF</a:t>
            </a:r>
          </a:p>
          <a:p>
            <a:r>
              <a:rPr lang="en-US" altLang="ko-KR" dirty="0" smtClean="0"/>
              <a:t>CDF</a:t>
            </a:r>
            <a:r>
              <a:rPr lang="ko-KR" altLang="en-US" dirty="0" smtClean="0"/>
              <a:t>를 미분하면 </a:t>
            </a:r>
            <a:r>
              <a:rPr lang="en-US" altLang="ko-KR" dirty="0" smtClean="0"/>
              <a:t>PDF</a:t>
            </a:r>
          </a:p>
          <a:p>
            <a:pPr lvl="1"/>
            <a:r>
              <a:rPr lang="en-US" altLang="ko-KR" dirty="0"/>
              <a:t>CDF</a:t>
            </a:r>
            <a:r>
              <a:rPr lang="ko-KR" altLang="en-US" dirty="0"/>
              <a:t>는 </a:t>
            </a:r>
            <a:r>
              <a:rPr lang="en-US" altLang="ko-KR" dirty="0"/>
              <a:t>logistic function</a:t>
            </a:r>
            <a:r>
              <a:rPr lang="ko-KR" altLang="en-US" dirty="0"/>
              <a:t>의 </a:t>
            </a:r>
            <a:r>
              <a:rPr lang="en-US" altLang="ko-KR" dirty="0"/>
              <a:t>s-line </a:t>
            </a:r>
            <a:r>
              <a:rPr lang="en-US" altLang="ko-KR" dirty="0" smtClean="0"/>
              <a:t>curve</a:t>
            </a:r>
            <a:r>
              <a:rPr lang="ko-KR" altLang="en-US" dirty="0"/>
              <a:t> 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s-line curve </a:t>
            </a:r>
            <a:r>
              <a:rPr lang="ko-KR" altLang="en-US" dirty="0" smtClean="0"/>
              <a:t>형태임</a:t>
            </a:r>
            <a:endParaRPr lang="en-US" altLang="ko-KR" dirty="0"/>
          </a:p>
          <a:p>
            <a:pPr lvl="1"/>
            <a:r>
              <a:rPr lang="en-US" altLang="ko-KR" dirty="0" smtClean="0"/>
              <a:t>Activation function</a:t>
            </a:r>
            <a:r>
              <a:rPr lang="ko-KR" altLang="en-US" dirty="0" smtClean="0"/>
              <a:t>을 미분</a:t>
            </a:r>
            <a:r>
              <a:rPr lang="en-US" altLang="ko-KR" smtClean="0"/>
              <a:t>(back-propagation)</a:t>
            </a:r>
            <a:r>
              <a:rPr lang="ko-KR" altLang="en-US" smtClean="0"/>
              <a:t>하면</a:t>
            </a:r>
            <a:r>
              <a:rPr lang="en-US" altLang="ko-KR" dirty="0" smtClean="0"/>
              <a:t>….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7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Nanum Myeongjo"/>
                <a:hlinkClick r:id="rId2"/>
              </a:rPr>
              <a:t>http://cafe.naver.com/soynature</a:t>
            </a:r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16654</TotalTime>
  <Words>147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Nanum Myeongjo</vt:lpstr>
      <vt:lpstr>맑은 고딕</vt:lpstr>
      <vt:lpstr>Arial</vt:lpstr>
      <vt:lpstr>Segoe UI Black</vt:lpstr>
      <vt:lpstr>Office 테마</vt:lpstr>
      <vt:lpstr>4차산업혁명 어떻게 대비할까</vt:lpstr>
      <vt:lpstr>머신러닝이란?</vt:lpstr>
      <vt:lpstr>likelihood</vt:lpstr>
      <vt:lpstr>MLE</vt:lpstr>
      <vt:lpstr>MAP</vt:lpstr>
      <vt:lpstr>PDF (Probability Density Function, 확률밀도함수)</vt:lpstr>
      <vt:lpstr>CDF (Cumulative Distribution Function, 누적분포함수)</vt:lpstr>
      <vt:lpstr>PDF, CDF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493</cp:revision>
  <dcterms:created xsi:type="dcterms:W3CDTF">2017-04-21T01:26:38Z</dcterms:created>
  <dcterms:modified xsi:type="dcterms:W3CDTF">2017-11-15T09:26:54Z</dcterms:modified>
</cp:coreProperties>
</file>