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28b0b7bd6_0_4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28b0b7bd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28b0b7bd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28b0b7bd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28b0b7bd6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28b0b7bd6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29677a6ce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29677a6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29677a6c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29677a6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29677a6ce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29677a6c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611200" y="10601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Analysis of Hospital Heart Failure Mortality and Readmission Rates by County</a:t>
            </a:r>
            <a:endParaRPr sz="3100"/>
          </a:p>
        </p:txBody>
      </p:sp>
      <p:sp>
        <p:nvSpPr>
          <p:cNvPr id="87" name="Google Shape;87;p13"/>
          <p:cNvSpPr txBox="1"/>
          <p:nvPr>
            <p:ph idx="1" type="subTitle"/>
          </p:nvPr>
        </p:nvSpPr>
        <p:spPr>
          <a:xfrm>
            <a:off x="5083950" y="3924925"/>
            <a:ext cx="3470700" cy="887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400"/>
              <a:t>Executive Team Presentation </a:t>
            </a:r>
            <a:endParaRPr sz="2400"/>
          </a:p>
          <a:p>
            <a:pPr indent="0" lvl="0" marL="0" rtl="0" algn="l">
              <a:spcBef>
                <a:spcPts val="0"/>
              </a:spcBef>
              <a:spcAft>
                <a:spcPts val="0"/>
              </a:spcAft>
              <a:buNone/>
            </a:pPr>
            <a:r>
              <a:t/>
            </a:r>
            <a:endParaRPr b="1" sz="11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August 13th, 2024</a:t>
            </a:r>
            <a:endParaRPr b="1" sz="1100">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Presented by</a:t>
            </a:r>
            <a:r>
              <a:rPr lang="en" sz="1100">
                <a:latin typeface="Arial"/>
                <a:ea typeface="Arial"/>
                <a:cs typeface="Arial"/>
                <a:sym typeface="Arial"/>
              </a:rPr>
              <a:t>: Jake Charney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2450" y="1222150"/>
            <a:ext cx="64383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Analytical Findings</a:t>
            </a:r>
            <a:endParaRPr/>
          </a:p>
        </p:txBody>
      </p:sp>
      <p:sp>
        <p:nvSpPr>
          <p:cNvPr id="141" name="Google Shape;141;p22"/>
          <p:cNvSpPr txBox="1"/>
          <p:nvPr>
            <p:ph idx="1" type="body"/>
          </p:nvPr>
        </p:nvSpPr>
        <p:spPr>
          <a:xfrm>
            <a:off x="921425" y="1779350"/>
            <a:ext cx="7715700" cy="3627000"/>
          </a:xfrm>
          <a:prstGeom prst="rect">
            <a:avLst/>
          </a:prstGeom>
        </p:spPr>
        <p:txBody>
          <a:bodyPr anchorCtr="0" anchor="t" bIns="91425" lIns="91425" spcFirstLastPara="1" rIns="91425" wrap="square" tIns="91425">
            <a:normAutofit fontScale="47500"/>
          </a:bodyPr>
          <a:lstStyle/>
          <a:p>
            <a:pPr indent="0" lvl="0" marL="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0" rtl="0" algn="l">
              <a:lnSpc>
                <a:spcPct val="100000"/>
              </a:lnSpc>
              <a:spcBef>
                <a:spcPts val="1200"/>
              </a:spcBef>
              <a:spcAft>
                <a:spcPts val="0"/>
              </a:spcAft>
              <a:buNone/>
            </a:pPr>
            <a:r>
              <a:rPr b="1" lang="en" sz="4000">
                <a:latin typeface="Montserrat"/>
                <a:ea typeface="Montserrat"/>
                <a:cs typeface="Montserrat"/>
                <a:sym typeface="Montserrat"/>
              </a:rPr>
              <a:t>Correlation and Regression Insights:</a:t>
            </a:r>
            <a:r>
              <a:rPr lang="en" sz="4000">
                <a:latin typeface="Montserrat"/>
                <a:ea typeface="Montserrat"/>
                <a:cs typeface="Montserrat"/>
                <a:sym typeface="Montserrat"/>
              </a:rPr>
              <a:t> Higher capacity hospitals are associated with better outcomes.</a:t>
            </a:r>
            <a:endParaRPr sz="4000">
              <a:latin typeface="Montserrat"/>
              <a:ea typeface="Montserrat"/>
              <a:cs typeface="Montserrat"/>
              <a:sym typeface="Montserrat"/>
            </a:endParaRPr>
          </a:p>
          <a:p>
            <a:pPr indent="0" lvl="0" marL="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0" rtl="0" algn="l">
              <a:lnSpc>
                <a:spcPct val="100000"/>
              </a:lnSpc>
              <a:spcBef>
                <a:spcPts val="0"/>
              </a:spcBef>
              <a:spcAft>
                <a:spcPts val="0"/>
              </a:spcAft>
              <a:buNone/>
            </a:pPr>
            <a:r>
              <a:rPr b="1" lang="en" sz="4000">
                <a:latin typeface="Montserrat"/>
                <a:ea typeface="Montserrat"/>
                <a:cs typeface="Montserrat"/>
                <a:sym typeface="Montserrat"/>
              </a:rPr>
              <a:t>Machine Learning Insights: </a:t>
            </a:r>
            <a:r>
              <a:rPr lang="en" sz="4000">
                <a:latin typeface="Montserrat"/>
                <a:ea typeface="Montserrat"/>
                <a:cs typeface="Montserrat"/>
                <a:sym typeface="Montserrat"/>
              </a:rPr>
              <a:t>Key predictors identified include healthcare facilities quality and access to care.</a:t>
            </a:r>
            <a:endParaRPr sz="4000">
              <a:latin typeface="Montserrat"/>
              <a:ea typeface="Montserrat"/>
              <a:cs typeface="Montserrat"/>
              <a:sym typeface="Montserrat"/>
            </a:endParaRPr>
          </a:p>
          <a:p>
            <a:pPr indent="0" lvl="0" marL="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ct val="100000"/>
              <a:buFont typeface="Arial"/>
              <a:buAutoNum type="arabicPeriod"/>
            </a:pPr>
            <a:r>
              <a:t/>
            </a:r>
            <a:endParaRPr sz="4000">
              <a:latin typeface="Montserrat"/>
              <a:ea typeface="Montserrat"/>
              <a:cs typeface="Montserrat"/>
              <a:sym typeface="Montserrat"/>
            </a:endParaRPr>
          </a:p>
          <a:p>
            <a:pPr indent="0" lvl="0" marL="0" rtl="0" algn="l">
              <a:spcBef>
                <a:spcPts val="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&amp; Further Research</a:t>
            </a:r>
            <a:endParaRPr/>
          </a:p>
        </p:txBody>
      </p:sp>
      <p:sp>
        <p:nvSpPr>
          <p:cNvPr id="147" name="Google Shape;147;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Strategic Actions:</a:t>
            </a:r>
            <a:endParaRPr/>
          </a:p>
          <a:p>
            <a:pPr indent="-311150" lvl="0" marL="457200" rtl="0" algn="l">
              <a:spcBef>
                <a:spcPts val="1200"/>
              </a:spcBef>
              <a:spcAft>
                <a:spcPts val="0"/>
              </a:spcAft>
              <a:buSzPts val="1300"/>
              <a:buAutoNum type="arabicPeriod"/>
            </a:pPr>
            <a:r>
              <a:rPr lang="en"/>
              <a:t>Enhance resources in underperforming counties.</a:t>
            </a:r>
            <a:endParaRPr/>
          </a:p>
          <a:p>
            <a:pPr indent="-311150" lvl="0" marL="457200" rtl="0" algn="l">
              <a:spcBef>
                <a:spcPts val="0"/>
              </a:spcBef>
              <a:spcAft>
                <a:spcPts val="0"/>
              </a:spcAft>
              <a:buSzPts val="1300"/>
              <a:buAutoNum type="arabicPeriod"/>
            </a:pPr>
            <a:r>
              <a:rPr lang="en"/>
              <a:t>Implement targeted training programs for healthcare providers.</a:t>
            </a:r>
            <a:endParaRPr/>
          </a:p>
          <a:p>
            <a:pPr indent="-311150" lvl="0" marL="457200" rtl="0" algn="l">
              <a:spcBef>
                <a:spcPts val="0"/>
              </a:spcBef>
              <a:spcAft>
                <a:spcPts val="0"/>
              </a:spcAft>
              <a:buSzPts val="1300"/>
              <a:buAutoNum type="arabicPeriod"/>
            </a:pPr>
            <a:r>
              <a:rPr lang="en"/>
              <a:t>Launch community health initiatives focused on prevention and management.</a:t>
            </a:r>
            <a:endParaRPr/>
          </a:p>
          <a:p>
            <a:pPr indent="0" lvl="0" marL="0" rtl="0" algn="l">
              <a:spcBef>
                <a:spcPts val="1200"/>
              </a:spcBef>
              <a:spcAft>
                <a:spcPts val="1200"/>
              </a:spcAft>
              <a:buNone/>
            </a:pPr>
            <a:r>
              <a:t/>
            </a:r>
            <a:endParaRPr/>
          </a:p>
        </p:txBody>
      </p:sp>
      <p:sp>
        <p:nvSpPr>
          <p:cNvPr id="148" name="Google Shape;148;p2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Next Steps:</a:t>
            </a:r>
            <a:endParaRPr/>
          </a:p>
          <a:p>
            <a:pPr indent="-311150" lvl="0" marL="457200" rtl="0" algn="l">
              <a:spcBef>
                <a:spcPts val="1200"/>
              </a:spcBef>
              <a:spcAft>
                <a:spcPts val="0"/>
              </a:spcAft>
              <a:buSzPts val="1300"/>
              <a:buAutoNum type="arabicPeriod"/>
            </a:pPr>
            <a:r>
              <a:rPr lang="en"/>
              <a:t>Conduct longitudinal studies to assess intervention effectiveness.</a:t>
            </a:r>
            <a:endParaRPr/>
          </a:p>
          <a:p>
            <a:pPr indent="-311150" lvl="0" marL="457200" rtl="0" algn="l">
              <a:spcBef>
                <a:spcPts val="0"/>
              </a:spcBef>
              <a:spcAft>
                <a:spcPts val="0"/>
              </a:spcAft>
              <a:buSzPts val="1300"/>
              <a:buAutoNum type="arabicPeriod"/>
            </a:pPr>
            <a:r>
              <a:rPr lang="en"/>
              <a:t>Expand analysis to include more granular patient-level data.</a:t>
            </a:r>
            <a:endParaRPr/>
          </a:p>
          <a:p>
            <a:pPr indent="-311150" lvl="0" marL="457200" rtl="0" algn="l">
              <a:spcBef>
                <a:spcPts val="0"/>
              </a:spcBef>
              <a:spcAft>
                <a:spcPts val="0"/>
              </a:spcAft>
              <a:buSzPts val="1300"/>
              <a:buAutoNum type="arabicPeriod"/>
            </a:pPr>
            <a:r>
              <a:rPr lang="en"/>
              <a:t>Explore the impact of technological advancements like telemedicine on outcomes.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r>
              <a:rPr lang="en"/>
              <a:t> </a:t>
            </a:r>
            <a:endParaRPr/>
          </a:p>
        </p:txBody>
      </p:sp>
      <p:sp>
        <p:nvSpPr>
          <p:cNvPr id="154" name="Google Shape;154;p24"/>
          <p:cNvSpPr txBox="1"/>
          <p:nvPr>
            <p:ph idx="1" type="body"/>
          </p:nvPr>
        </p:nvSpPr>
        <p:spPr>
          <a:xfrm>
            <a:off x="729450" y="2272888"/>
            <a:ext cx="7688400" cy="158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project highlights critical disparities in heart failure management and provides a roadmap for targeted improvements.</a:t>
            </a:r>
            <a:endParaRPr/>
          </a:p>
          <a:p>
            <a:pPr indent="0" lvl="0" marL="0" rtl="0" algn="l">
              <a:spcBef>
                <a:spcPts val="1200"/>
              </a:spcBef>
              <a:spcAft>
                <a:spcPts val="0"/>
              </a:spcAft>
              <a:buNone/>
            </a:pPr>
            <a:r>
              <a:rPr lang="en"/>
              <a:t>Adoption of these recommendations could lead to a more equitable healthcare system and significantly enhanced public health outcomes.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60" name="Google Shape;160;p25"/>
          <p:cNvSpPr txBox="1"/>
          <p:nvPr>
            <p:ph idx="1" type="body"/>
          </p:nvPr>
        </p:nvSpPr>
        <p:spPr>
          <a:xfrm>
            <a:off x="1184975" y="2097775"/>
            <a:ext cx="8004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Q &amp; 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45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Abstract</a:t>
            </a:r>
            <a:endParaRPr/>
          </a:p>
        </p:txBody>
      </p:sp>
      <p:sp>
        <p:nvSpPr>
          <p:cNvPr id="93" name="Google Shape;93;p14"/>
          <p:cNvSpPr txBox="1"/>
          <p:nvPr>
            <p:ph idx="1" type="body"/>
          </p:nvPr>
        </p:nvSpPr>
        <p:spPr>
          <a:xfrm>
            <a:off x="1136250" y="2102950"/>
            <a:ext cx="7712400" cy="3514200"/>
          </a:xfrm>
          <a:prstGeom prst="rect">
            <a:avLst/>
          </a:prstGeom>
        </p:spPr>
        <p:txBody>
          <a:bodyPr anchorCtr="0" anchor="t" bIns="91425" lIns="91425" spcFirstLastPara="1" rIns="91425" wrap="square" tIns="91425">
            <a:normAutofit/>
          </a:bodyPr>
          <a:lstStyle/>
          <a:p>
            <a:pPr indent="0" lvl="0" marL="400050" rtl="0" algn="l">
              <a:spcBef>
                <a:spcPts val="1200"/>
              </a:spcBef>
              <a:spcAft>
                <a:spcPts val="0"/>
              </a:spcAft>
              <a:buNone/>
            </a:pPr>
            <a:r>
              <a:rPr lang="en" sz="1454">
                <a:latin typeface="Montserrat"/>
                <a:ea typeface="Montserrat"/>
                <a:cs typeface="Montserrat"/>
                <a:sym typeface="Montserrat"/>
              </a:rPr>
              <a:t>Summary: This project aims to uncover variations in heart failure mortality and readmission rates across counties, identifying key demographic and socio-economic contributors to these variations. The analysis utilizes hospital discharge data and applies statistical and machine learning techniques to propose actionable recommendations for optimizing hospital resources and enhancing patient outcomes.</a:t>
            </a:r>
            <a:endParaRPr sz="1454">
              <a:latin typeface="Montserrat"/>
              <a:ea typeface="Montserrat"/>
              <a:cs typeface="Montserrat"/>
              <a:sym typeface="Montserrat"/>
            </a:endParaRPr>
          </a:p>
          <a:p>
            <a:pPr indent="0" lvl="0" marL="457200" rtl="0" algn="l">
              <a:spcBef>
                <a:spcPts val="1200"/>
              </a:spcBef>
              <a:spcAft>
                <a:spcPts val="0"/>
              </a:spcAft>
              <a:buNone/>
            </a:pPr>
            <a:r>
              <a:t/>
            </a:r>
            <a:endParaRPr b="1" sz="2000">
              <a:latin typeface="Montserrat"/>
              <a:ea typeface="Montserrat"/>
              <a:cs typeface="Montserrat"/>
              <a:sym typeface="Montserrat"/>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1378950" y="1853850"/>
            <a:ext cx="7628100" cy="3423000"/>
          </a:xfrm>
          <a:prstGeom prst="rect">
            <a:avLst/>
          </a:prstGeom>
        </p:spPr>
        <p:txBody>
          <a:bodyPr anchorCtr="0" anchor="t" bIns="91425" lIns="91425" spcFirstLastPara="1" rIns="91425" wrap="square" tIns="91425">
            <a:normAutofit fontScale="32500" lnSpcReduction="20000"/>
          </a:bodyPr>
          <a:lstStyle/>
          <a:p>
            <a:pPr indent="0" lvl="0" marL="0" rtl="0" algn="l">
              <a:lnSpc>
                <a:spcPct val="150000"/>
              </a:lnSpc>
              <a:spcBef>
                <a:spcPts val="0"/>
              </a:spcBef>
              <a:spcAft>
                <a:spcPts val="0"/>
              </a:spcAft>
              <a:buNone/>
            </a:pPr>
            <a:r>
              <a:rPr lang="en" sz="4423">
                <a:latin typeface="Montserrat"/>
                <a:ea typeface="Montserrat"/>
                <a:cs typeface="Montserrat"/>
                <a:sym typeface="Montserrat"/>
              </a:rPr>
              <a:t>Background: Heart failure is a critical public health issue, with significant impacts on healthcare systems worldwide.</a:t>
            </a:r>
            <a:endParaRPr sz="4423">
              <a:latin typeface="Montserrat"/>
              <a:ea typeface="Montserrat"/>
              <a:cs typeface="Montserrat"/>
              <a:sym typeface="Montserrat"/>
            </a:endParaRPr>
          </a:p>
          <a:p>
            <a:pPr indent="0" lvl="0" marL="0" rtl="0" algn="l">
              <a:lnSpc>
                <a:spcPct val="150000"/>
              </a:lnSpc>
              <a:spcBef>
                <a:spcPts val="1200"/>
              </a:spcBef>
              <a:spcAft>
                <a:spcPts val="0"/>
              </a:spcAft>
              <a:buNone/>
            </a:pPr>
            <a:r>
              <a:rPr lang="en" sz="4423">
                <a:latin typeface="Montserrat"/>
                <a:ea typeface="Montserrat"/>
                <a:cs typeface="Montserrat"/>
                <a:sym typeface="Montserrat"/>
              </a:rPr>
              <a:t>Problem Statement: Despite advanced treatments, disparities in heart failure outcomes exist across counties due to varying hospital capabilities and socioeconomic conditions.</a:t>
            </a:r>
            <a:endParaRPr sz="4423">
              <a:latin typeface="Montserrat"/>
              <a:ea typeface="Montserrat"/>
              <a:cs typeface="Montserrat"/>
              <a:sym typeface="Montserrat"/>
            </a:endParaRPr>
          </a:p>
          <a:p>
            <a:pPr indent="0" lvl="0" marL="0" rtl="0" algn="l">
              <a:lnSpc>
                <a:spcPct val="150000"/>
              </a:lnSpc>
              <a:spcBef>
                <a:spcPts val="1200"/>
              </a:spcBef>
              <a:spcAft>
                <a:spcPts val="0"/>
              </a:spcAft>
              <a:buNone/>
            </a:pPr>
            <a:r>
              <a:rPr lang="en" sz="4423">
                <a:latin typeface="Montserrat"/>
                <a:ea typeface="Montserrat"/>
                <a:cs typeface="Montserrat"/>
                <a:sym typeface="Montserrat"/>
              </a:rPr>
              <a:t>Relevance to Stakeholders: Insights from this study are crucial for healthcare administrators and policymakers for more targeted healthcare delivery improvements.</a:t>
            </a:r>
            <a:endParaRPr sz="4423">
              <a:latin typeface="Montserrat"/>
              <a:ea typeface="Montserrat"/>
              <a:cs typeface="Montserrat"/>
              <a:sym typeface="Montserrat"/>
            </a:endParaRPr>
          </a:p>
          <a:p>
            <a:pPr indent="0" lvl="0" marL="0" rtl="0" algn="l">
              <a:lnSpc>
                <a:spcPct val="150000"/>
              </a:lnSpc>
              <a:spcBef>
                <a:spcPts val="1200"/>
              </a:spcBef>
              <a:spcAft>
                <a:spcPts val="0"/>
              </a:spcAft>
              <a:buNone/>
            </a:pPr>
            <a:r>
              <a:t/>
            </a:r>
            <a:endParaRPr sz="1400">
              <a:latin typeface="Montserrat"/>
              <a:ea typeface="Montserrat"/>
              <a:cs typeface="Montserrat"/>
              <a:sym typeface="Montserrat"/>
            </a:endParaRPr>
          </a:p>
          <a:p>
            <a:pPr indent="0" lvl="0" marL="0" rtl="0" algn="l">
              <a:lnSpc>
                <a:spcPct val="150000"/>
              </a:lnSpc>
              <a:spcBef>
                <a:spcPts val="1200"/>
              </a:spcBef>
              <a:spcAft>
                <a:spcPts val="1200"/>
              </a:spcAft>
              <a:buNone/>
            </a:pPr>
            <a:r>
              <a:t/>
            </a:r>
            <a:endParaRPr sz="5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the Analysis</a:t>
            </a:r>
            <a:endParaRPr/>
          </a:p>
        </p:txBody>
      </p:sp>
      <p:sp>
        <p:nvSpPr>
          <p:cNvPr id="105" name="Google Shape;105;p16"/>
          <p:cNvSpPr txBox="1"/>
          <p:nvPr>
            <p:ph idx="1" type="body"/>
          </p:nvPr>
        </p:nvSpPr>
        <p:spPr>
          <a:xfrm>
            <a:off x="1278775" y="2162975"/>
            <a:ext cx="7252800" cy="3240900"/>
          </a:xfrm>
          <a:prstGeom prst="rect">
            <a:avLst/>
          </a:prstGeom>
        </p:spPr>
        <p:txBody>
          <a:bodyPr anchorCtr="0" anchor="t" bIns="91425" lIns="91425" spcFirstLastPara="1" rIns="91425" wrap="square" tIns="91425">
            <a:normAutofit fontScale="25000"/>
          </a:bodyPr>
          <a:lstStyle/>
          <a:p>
            <a:pPr indent="-328493" lvl="0" marL="457200" rtl="0" algn="l">
              <a:spcBef>
                <a:spcPts val="1200"/>
              </a:spcBef>
              <a:spcAft>
                <a:spcPts val="0"/>
              </a:spcAft>
              <a:buClr>
                <a:schemeClr val="lt1"/>
              </a:buClr>
              <a:buSzPct val="100000"/>
              <a:buFont typeface="Montserrat"/>
              <a:buAutoNum type="arabicPeriod"/>
            </a:pPr>
            <a:r>
              <a:rPr lang="en" sz="6292">
                <a:latin typeface="Montserrat"/>
                <a:ea typeface="Montserrat"/>
                <a:cs typeface="Montserrat"/>
                <a:sym typeface="Montserrat"/>
              </a:rPr>
              <a:t>Goals:</a:t>
            </a:r>
            <a:endParaRPr sz="6292">
              <a:latin typeface="Montserrat"/>
              <a:ea typeface="Montserrat"/>
              <a:cs typeface="Montserrat"/>
              <a:sym typeface="Montserrat"/>
            </a:endParaRPr>
          </a:p>
          <a:p>
            <a:pPr indent="-328493" lvl="0" marL="457200" rtl="0" algn="l">
              <a:spcBef>
                <a:spcPts val="1200"/>
              </a:spcBef>
              <a:spcAft>
                <a:spcPts val="0"/>
              </a:spcAft>
              <a:buSzPct val="100000"/>
              <a:buFont typeface="Montserrat"/>
              <a:buAutoNum type="arabicPeriod"/>
            </a:pPr>
            <a:r>
              <a:rPr lang="en" sz="6292">
                <a:latin typeface="Montserrat"/>
                <a:ea typeface="Montserrat"/>
                <a:cs typeface="Montserrat"/>
                <a:sym typeface="Montserrat"/>
              </a:rPr>
              <a:t>Identify geographical patterns in mortality and readmission rates.</a:t>
            </a:r>
            <a:endParaRPr sz="6292">
              <a:latin typeface="Montserrat"/>
              <a:ea typeface="Montserrat"/>
              <a:cs typeface="Montserrat"/>
              <a:sym typeface="Montserrat"/>
            </a:endParaRPr>
          </a:p>
          <a:p>
            <a:pPr indent="-328493" lvl="0" marL="457200" rtl="0" algn="l">
              <a:spcBef>
                <a:spcPts val="1200"/>
              </a:spcBef>
              <a:spcAft>
                <a:spcPts val="0"/>
              </a:spcAft>
              <a:buSzPct val="100000"/>
              <a:buFont typeface="Montserrat"/>
              <a:buAutoNum type="arabicPeriod"/>
            </a:pPr>
            <a:r>
              <a:rPr lang="en" sz="6292">
                <a:latin typeface="Montserrat"/>
                <a:ea typeface="Montserrat"/>
                <a:cs typeface="Montserrat"/>
                <a:sym typeface="Montserrat"/>
              </a:rPr>
              <a:t>Investigate factors influencing variability in patient outcomes.</a:t>
            </a:r>
            <a:endParaRPr sz="6292">
              <a:latin typeface="Montserrat"/>
              <a:ea typeface="Montserrat"/>
              <a:cs typeface="Montserrat"/>
              <a:sym typeface="Montserrat"/>
            </a:endParaRPr>
          </a:p>
          <a:p>
            <a:pPr indent="-328493" lvl="0" marL="457200" rtl="0" algn="l">
              <a:spcBef>
                <a:spcPts val="1200"/>
              </a:spcBef>
              <a:spcAft>
                <a:spcPts val="0"/>
              </a:spcAft>
              <a:buSzPct val="100000"/>
              <a:buFont typeface="Montserrat"/>
              <a:buAutoNum type="arabicPeriod"/>
            </a:pPr>
            <a:r>
              <a:rPr lang="en" sz="6292">
                <a:latin typeface="Montserrat"/>
                <a:ea typeface="Montserrat"/>
                <a:cs typeface="Montserrat"/>
                <a:sym typeface="Montserrat"/>
              </a:rPr>
              <a:t>Develop actionable insights to improve healthcare delivery related to heart failure.</a:t>
            </a:r>
            <a:endParaRPr sz="6292">
              <a:latin typeface="Montserrat"/>
              <a:ea typeface="Montserrat"/>
              <a:cs typeface="Montserrat"/>
              <a:sym typeface="Montserrat"/>
            </a:endParaRPr>
          </a:p>
          <a:p>
            <a:pPr indent="0" lvl="0" marL="457200" rtl="0" algn="l">
              <a:spcBef>
                <a:spcPts val="1200"/>
              </a:spcBef>
              <a:spcAft>
                <a:spcPts val="0"/>
              </a:spcAft>
              <a:buNone/>
            </a:pPr>
            <a:r>
              <a:t/>
            </a:r>
            <a:endParaRPr sz="5092">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400">
              <a:latin typeface="Montserrat"/>
              <a:ea typeface="Montserrat"/>
              <a:cs typeface="Montserrat"/>
              <a:sym typeface="Montserrat"/>
            </a:endParaRPr>
          </a:p>
          <a:p>
            <a:pPr indent="0" lvl="0" marL="0" rtl="0" algn="l">
              <a:lnSpc>
                <a:spcPct val="150000"/>
              </a:lnSpc>
              <a:spcBef>
                <a:spcPts val="0"/>
              </a:spcBef>
              <a:spcAft>
                <a:spcPts val="0"/>
              </a:spcAft>
              <a:buNone/>
            </a:pPr>
            <a:r>
              <a:t/>
            </a:r>
            <a:endParaRPr sz="5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41150" y="1220225"/>
            <a:ext cx="46995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Sources</a:t>
            </a:r>
            <a:endParaRPr/>
          </a:p>
        </p:txBody>
      </p:sp>
      <p:sp>
        <p:nvSpPr>
          <p:cNvPr id="111" name="Google Shape;111;p17"/>
          <p:cNvSpPr txBox="1"/>
          <p:nvPr>
            <p:ph idx="1" type="body"/>
          </p:nvPr>
        </p:nvSpPr>
        <p:spPr>
          <a:xfrm>
            <a:off x="1143300" y="2012700"/>
            <a:ext cx="7444200" cy="313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latin typeface="Montserrat"/>
                <a:ea typeface="Montserrat"/>
                <a:cs typeface="Montserrat"/>
                <a:sym typeface="Montserrat"/>
              </a:rPr>
              <a:t>Sources:</a:t>
            </a:r>
            <a:endParaRPr b="1" sz="1600">
              <a:latin typeface="Montserrat"/>
              <a:ea typeface="Montserrat"/>
              <a:cs typeface="Montserrat"/>
              <a:sym typeface="Montserrat"/>
            </a:endParaRPr>
          </a:p>
          <a:p>
            <a:pPr indent="-330200" lvl="0" marL="457200" rtl="0" algn="l">
              <a:spcBef>
                <a:spcPts val="1200"/>
              </a:spcBef>
              <a:spcAft>
                <a:spcPts val="0"/>
              </a:spcAft>
              <a:buClr>
                <a:srgbClr val="000000"/>
              </a:buClr>
              <a:buSzPts val="1600"/>
              <a:buFont typeface="Montserrat"/>
              <a:buChar char="●"/>
            </a:pPr>
            <a:r>
              <a:rPr lang="en" sz="1600">
                <a:latin typeface="Montserrat"/>
                <a:ea typeface="Montserrat"/>
                <a:cs typeface="Montserrat"/>
                <a:sym typeface="Montserrat"/>
              </a:rPr>
              <a:t>Hospital discharge records.</a:t>
            </a:r>
            <a:endParaRPr sz="1600">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lang="en" sz="1600">
                <a:latin typeface="Montserrat"/>
                <a:ea typeface="Montserrat"/>
                <a:cs typeface="Montserrat"/>
                <a:sym typeface="Montserrat"/>
              </a:rPr>
              <a:t>County health rankings.</a:t>
            </a:r>
            <a:endParaRPr sz="1600">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Char char="●"/>
            </a:pPr>
            <a:r>
              <a:rPr lang="en" sz="1600">
                <a:latin typeface="Montserrat"/>
                <a:ea typeface="Montserrat"/>
                <a:cs typeface="Montserrat"/>
                <a:sym typeface="Montserrat"/>
              </a:rPr>
              <a:t>Demographic databases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Data Content: </a:t>
            </a:r>
            <a:r>
              <a:rPr lang="en" sz="1600">
                <a:latin typeface="Montserrat"/>
                <a:ea typeface="Montserrat"/>
                <a:cs typeface="Montserrat"/>
                <a:sym typeface="Montserrat"/>
              </a:rPr>
              <a:t>Information on patient demographics, hospital characteristics, treatment outcomes, and socio-economic factors.</a:t>
            </a:r>
            <a:endParaRPr sz="1600">
              <a:latin typeface="Montserrat"/>
              <a:ea typeface="Montserrat"/>
              <a:cs typeface="Montserrat"/>
              <a:sym typeface="Montserrat"/>
            </a:endParaRPr>
          </a:p>
          <a:p>
            <a:pPr indent="0" lvl="0" marL="0" rtl="0" algn="l">
              <a:spcBef>
                <a:spcPts val="1200"/>
              </a:spcBef>
              <a:spcAft>
                <a:spcPts val="0"/>
              </a:spcAft>
              <a:buNone/>
            </a:pPr>
            <a:r>
              <a:t/>
            </a:r>
            <a:endParaRPr sz="1100">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73575" y="1232100"/>
            <a:ext cx="64383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Data Preprocessing</a:t>
            </a:r>
            <a:endParaRPr/>
          </a:p>
        </p:txBody>
      </p:sp>
      <p:sp>
        <p:nvSpPr>
          <p:cNvPr id="117" name="Google Shape;117;p18"/>
          <p:cNvSpPr txBox="1"/>
          <p:nvPr>
            <p:ph idx="1" type="body"/>
          </p:nvPr>
        </p:nvSpPr>
        <p:spPr>
          <a:xfrm>
            <a:off x="714150" y="2050575"/>
            <a:ext cx="7715700" cy="3627000"/>
          </a:xfrm>
          <a:prstGeom prst="rect">
            <a:avLst/>
          </a:prstGeom>
        </p:spPr>
        <p:txBody>
          <a:bodyPr anchorCtr="0" anchor="t" bIns="91425" lIns="91425" spcFirstLastPara="1" rIns="91425" wrap="square" tIns="91425">
            <a:normAutofit fontScale="92500" lnSpcReduction="10000"/>
          </a:bodyPr>
          <a:lstStyle/>
          <a:p>
            <a:pPr indent="-341237" lvl="0" marL="457200" rtl="0" algn="l">
              <a:spcBef>
                <a:spcPts val="1200"/>
              </a:spcBef>
              <a:spcAft>
                <a:spcPts val="0"/>
              </a:spcAft>
              <a:buSzPct val="100000"/>
              <a:buFont typeface="Montserrat"/>
              <a:buChar char="●"/>
            </a:pPr>
            <a:r>
              <a:rPr lang="en" sz="1917">
                <a:latin typeface="Montserrat"/>
                <a:ea typeface="Montserrat"/>
                <a:cs typeface="Montserrat"/>
                <a:sym typeface="Montserrat"/>
              </a:rPr>
              <a:t>Data cleaning and normalization to correct anomalies.</a:t>
            </a:r>
            <a:endParaRPr sz="1917">
              <a:latin typeface="Montserrat"/>
              <a:ea typeface="Montserrat"/>
              <a:cs typeface="Montserrat"/>
              <a:sym typeface="Montserrat"/>
            </a:endParaRPr>
          </a:p>
          <a:p>
            <a:pPr indent="0" lvl="0" marL="914400" rtl="0" algn="l">
              <a:spcBef>
                <a:spcPts val="1200"/>
              </a:spcBef>
              <a:spcAft>
                <a:spcPts val="0"/>
              </a:spcAft>
              <a:buNone/>
            </a:pPr>
            <a:r>
              <a:t/>
            </a:r>
            <a:endParaRPr sz="1917">
              <a:latin typeface="Montserrat"/>
              <a:ea typeface="Montserrat"/>
              <a:cs typeface="Montserrat"/>
              <a:sym typeface="Montserrat"/>
            </a:endParaRPr>
          </a:p>
          <a:p>
            <a:pPr indent="-341237" lvl="0" marL="457200" rtl="0" algn="l">
              <a:spcBef>
                <a:spcPts val="1200"/>
              </a:spcBef>
              <a:spcAft>
                <a:spcPts val="0"/>
              </a:spcAft>
              <a:buSzPct val="100000"/>
              <a:buFont typeface="Montserrat"/>
              <a:buChar char="●"/>
            </a:pPr>
            <a:r>
              <a:rPr lang="en" sz="1917">
                <a:latin typeface="Montserrat"/>
                <a:ea typeface="Montserrat"/>
                <a:cs typeface="Montserrat"/>
                <a:sym typeface="Montserrat"/>
              </a:rPr>
              <a:t>Feature selection based on potential impact on outcomes.</a:t>
            </a:r>
            <a:endParaRPr sz="1917">
              <a:latin typeface="Montserrat"/>
              <a:ea typeface="Montserrat"/>
              <a:cs typeface="Montserrat"/>
              <a:sym typeface="Montserrat"/>
            </a:endParaRPr>
          </a:p>
          <a:p>
            <a:pPr indent="0" lvl="0" marL="0" rtl="0" algn="l">
              <a:spcBef>
                <a:spcPts val="1200"/>
              </a:spcBef>
              <a:spcAft>
                <a:spcPts val="0"/>
              </a:spcAft>
              <a:buNone/>
            </a:pPr>
            <a:r>
              <a:t/>
            </a:r>
            <a:endParaRPr sz="1917">
              <a:latin typeface="Montserrat"/>
              <a:ea typeface="Montserrat"/>
              <a:cs typeface="Montserrat"/>
              <a:sym typeface="Montserrat"/>
            </a:endParaRPr>
          </a:p>
          <a:p>
            <a:pPr indent="-341237" lvl="0" marL="457200" rtl="0" algn="l">
              <a:spcBef>
                <a:spcPts val="1200"/>
              </a:spcBef>
              <a:spcAft>
                <a:spcPts val="0"/>
              </a:spcAft>
              <a:buSzPct val="100000"/>
              <a:buFont typeface="Montserrat"/>
              <a:buChar char="●"/>
            </a:pPr>
            <a:r>
              <a:rPr lang="en" sz="1917">
                <a:latin typeface="Montserrat"/>
                <a:ea typeface="Montserrat"/>
                <a:cs typeface="Montserrat"/>
                <a:sym typeface="Montserrat"/>
              </a:rPr>
              <a:t>Development of new variables like risk adjustment scores and hospital capacity indices.</a:t>
            </a:r>
            <a:endParaRPr sz="1917">
              <a:latin typeface="Montserrat"/>
              <a:ea typeface="Montserrat"/>
              <a:cs typeface="Montserrat"/>
              <a:sym typeface="Montserrat"/>
            </a:endParaRPr>
          </a:p>
          <a:p>
            <a:pPr indent="0" lvl="0" marL="457200" rtl="0" algn="l">
              <a:spcBef>
                <a:spcPts val="1200"/>
              </a:spcBef>
              <a:spcAft>
                <a:spcPts val="0"/>
              </a:spcAft>
              <a:buNone/>
            </a:pPr>
            <a:r>
              <a:t/>
            </a:r>
            <a:endParaRPr b="1" sz="1100">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2450" y="1222150"/>
            <a:ext cx="64383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Analytical Techniques</a:t>
            </a:r>
            <a:endParaRPr/>
          </a:p>
        </p:txBody>
      </p:sp>
      <p:sp>
        <p:nvSpPr>
          <p:cNvPr id="123" name="Google Shape;123;p19"/>
          <p:cNvSpPr txBox="1"/>
          <p:nvPr>
            <p:ph idx="1" type="body"/>
          </p:nvPr>
        </p:nvSpPr>
        <p:spPr>
          <a:xfrm>
            <a:off x="921425" y="1779350"/>
            <a:ext cx="7715700" cy="3627000"/>
          </a:xfrm>
          <a:prstGeom prst="rect">
            <a:avLst/>
          </a:prstGeom>
        </p:spPr>
        <p:txBody>
          <a:bodyPr anchorCtr="0" anchor="t" bIns="91425" lIns="91425" spcFirstLastPara="1" rIns="91425" wrap="square" tIns="91425">
            <a:normAutofit fontScale="40000" lnSpcReduction="10000"/>
          </a:bodyPr>
          <a:lstStyle/>
          <a:p>
            <a:pPr indent="0" lvl="0" marL="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0" rtl="0" algn="l">
              <a:lnSpc>
                <a:spcPct val="100000"/>
              </a:lnSpc>
              <a:spcBef>
                <a:spcPts val="1200"/>
              </a:spcBef>
              <a:spcAft>
                <a:spcPts val="0"/>
              </a:spcAft>
              <a:buNone/>
            </a:pPr>
            <a:r>
              <a:rPr lang="en" sz="4000">
                <a:latin typeface="Montserrat"/>
                <a:ea typeface="Montserrat"/>
                <a:cs typeface="Montserrat"/>
                <a:sym typeface="Montserrat"/>
              </a:rPr>
              <a:t>Techniques Used:</a:t>
            </a:r>
            <a:endParaRPr sz="4000">
              <a:latin typeface="Montserrat"/>
              <a:ea typeface="Montserrat"/>
              <a:cs typeface="Montserrat"/>
              <a:sym typeface="Montserrat"/>
            </a:endParaRPr>
          </a:p>
          <a:p>
            <a:pPr indent="0" lvl="0" marL="0" rtl="0" algn="l">
              <a:lnSpc>
                <a:spcPct val="100000"/>
              </a:lnSpc>
              <a:spcBef>
                <a:spcPts val="0"/>
              </a:spcBef>
              <a:spcAft>
                <a:spcPts val="0"/>
              </a:spcAft>
              <a:buNone/>
            </a:pPr>
            <a:r>
              <a:t/>
            </a:r>
            <a:endParaRPr sz="4000">
              <a:latin typeface="Montserrat"/>
              <a:ea typeface="Montserrat"/>
              <a:cs typeface="Montserrat"/>
              <a:sym typeface="Montserrat"/>
            </a:endParaRPr>
          </a:p>
          <a:p>
            <a:pPr indent="-330200" lvl="0" marL="457200" rtl="0" algn="l">
              <a:lnSpc>
                <a:spcPct val="100000"/>
              </a:lnSpc>
              <a:spcBef>
                <a:spcPts val="0"/>
              </a:spcBef>
              <a:spcAft>
                <a:spcPts val="0"/>
              </a:spcAft>
              <a:buSzPct val="100000"/>
              <a:buFont typeface="Montserrat"/>
              <a:buChar char="●"/>
            </a:pPr>
            <a:r>
              <a:rPr lang="en" sz="4000">
                <a:latin typeface="Montserrat"/>
                <a:ea typeface="Montserrat"/>
                <a:cs typeface="Montserrat"/>
                <a:sym typeface="Montserrat"/>
              </a:rPr>
              <a:t>Descriptive Statistics and Correlation Analysis to identify relationships.</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330200" lvl="0" marL="457200" rtl="0" algn="l">
              <a:lnSpc>
                <a:spcPct val="100000"/>
              </a:lnSpc>
              <a:spcBef>
                <a:spcPts val="0"/>
              </a:spcBef>
              <a:spcAft>
                <a:spcPts val="0"/>
              </a:spcAft>
              <a:buSzPct val="100000"/>
              <a:buFont typeface="Montserrat"/>
              <a:buChar char="●"/>
            </a:pPr>
            <a:r>
              <a:rPr lang="en" sz="4000">
                <a:latin typeface="Montserrat"/>
                <a:ea typeface="Montserrat"/>
                <a:cs typeface="Montserrat"/>
                <a:sym typeface="Montserrat"/>
              </a:rPr>
              <a:t>Regression Analysis and Geospatial Analysis to quantify impacts and visualize geographic patterns.</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330200" lvl="0" marL="457200" rtl="0" algn="l">
              <a:lnSpc>
                <a:spcPct val="100000"/>
              </a:lnSpc>
              <a:spcBef>
                <a:spcPts val="0"/>
              </a:spcBef>
              <a:spcAft>
                <a:spcPts val="0"/>
              </a:spcAft>
              <a:buSzPct val="100000"/>
              <a:buFont typeface="Montserrat"/>
              <a:buChar char="●"/>
            </a:pPr>
            <a:r>
              <a:rPr lang="en" sz="4000">
                <a:latin typeface="Montserrat"/>
                <a:ea typeface="Montserrat"/>
                <a:cs typeface="Montserrat"/>
                <a:sym typeface="Montserrat"/>
              </a:rPr>
              <a:t>Machine Learning (Decision Trees and Random Forests) for predictive modeling and feature importance.</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4000">
              <a:latin typeface="Montserrat"/>
              <a:ea typeface="Montserrat"/>
              <a:cs typeface="Montserrat"/>
              <a:sym typeface="Montserrat"/>
            </a:endParaRPr>
          </a:p>
          <a:p>
            <a:pPr indent="-330200" lvl="0" marL="457200" rtl="0" algn="l">
              <a:lnSpc>
                <a:spcPct val="100000"/>
              </a:lnSpc>
              <a:spcBef>
                <a:spcPts val="0"/>
              </a:spcBef>
              <a:spcAft>
                <a:spcPts val="0"/>
              </a:spcAft>
              <a:buClr>
                <a:schemeClr val="lt1"/>
              </a:buClr>
              <a:buSzPct val="100000"/>
              <a:buFont typeface="Arial"/>
              <a:buAutoNum type="arabicPeriod"/>
            </a:pPr>
            <a:r>
              <a:t/>
            </a:r>
            <a:endParaRPr sz="4000">
              <a:latin typeface="Montserrat"/>
              <a:ea typeface="Montserrat"/>
              <a:cs typeface="Montserrat"/>
              <a:sym typeface="Montserrat"/>
            </a:endParaRPr>
          </a:p>
          <a:p>
            <a:pPr indent="0" lvl="0" marL="0" rtl="0" algn="l">
              <a:spcBef>
                <a:spcPts val="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69875" y="1330625"/>
            <a:ext cx="4177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Key Observations</a:t>
            </a:r>
            <a:endParaRPr/>
          </a:p>
        </p:txBody>
      </p:sp>
      <p:sp>
        <p:nvSpPr>
          <p:cNvPr id="129" name="Google Shape;129;p20"/>
          <p:cNvSpPr txBox="1"/>
          <p:nvPr>
            <p:ph idx="1" type="subTitle"/>
          </p:nvPr>
        </p:nvSpPr>
        <p:spPr>
          <a:xfrm>
            <a:off x="127800" y="2450350"/>
            <a:ext cx="4371600" cy="2260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Displayed how various hospital and community factors were interrelated with patient outcomes, providing a visual representation of potential leverage points for intervention.</a:t>
            </a:r>
            <a:endParaRPr/>
          </a:p>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4572000" y="1037088"/>
            <a:ext cx="4371600" cy="34888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20"/>
              <a:t>The implications of these findings were discussed in terms of healthcare policy, resource allocation, and community health initiatives. The analysis clearly indicated that improving hospital facilities and enhancing socioeconomic conditions could lead to better patient outcomes in heart failure cases.</a:t>
            </a:r>
            <a:endParaRPr sz="2120"/>
          </a:p>
          <a:p>
            <a:pPr indent="0" lvl="0" marL="0" rtl="0" algn="l">
              <a:spcBef>
                <a:spcPts val="0"/>
              </a:spcBef>
              <a:spcAft>
                <a:spcPts val="0"/>
              </a:spcAft>
              <a:buNone/>
            </a:pPr>
            <a:r>
              <a:t/>
            </a:r>
            <a:endParaRPr sz="2120"/>
          </a:p>
          <a:p>
            <a:pPr indent="0" lvl="0" marL="0" rtl="0" algn="l">
              <a:spcBef>
                <a:spcPts val="0"/>
              </a:spcBef>
              <a:spcAft>
                <a:spcPts val="0"/>
              </a:spcAft>
              <a:buSzPts val="990"/>
              <a:buNone/>
            </a:pPr>
            <a:r>
              <a:t/>
            </a:r>
            <a:endParaRPr sz="212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