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343875" y="2160650"/>
            <a:ext cx="1575000" cy="33240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0" lIns="548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AU" sz="1200">
                <a:solidFill>
                  <a:schemeClr val="lt1"/>
                </a:solidFill>
              </a:rPr>
              <a:t>What opportunities exist for Monalco to reduce operational cost by 20% by the end of this fiscal year through operational improvements on ore crusher maintenance, specifically to reduce the operational breakeven value relative to the market price of iron ore?</a:t>
            </a:r>
            <a:endParaRPr sz="1200"/>
          </a:p>
        </p:txBody>
      </p:sp>
      <p:sp>
        <p:nvSpPr>
          <p:cNvPr id="21" name="Google Shape;21;p3"/>
          <p:cNvSpPr/>
          <p:nvPr/>
        </p:nvSpPr>
        <p:spPr>
          <a:xfrm>
            <a:off x="2537975" y="2509400"/>
            <a:ext cx="1670100" cy="9777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Increas</a:t>
            </a:r>
            <a:r>
              <a:rPr b="1" lang="en-AU" sz="1800">
                <a:solidFill>
                  <a:schemeClr val="lt1"/>
                </a:solidFill>
              </a:rPr>
              <a:t>e</a:t>
            </a:r>
            <a:endParaRPr b="1" sz="18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Equipment</a:t>
            </a:r>
            <a:endParaRPr b="1" sz="18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Efficiency</a:t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2537975" y="4447699"/>
            <a:ext cx="1670100" cy="8592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Optimize</a:t>
            </a:r>
            <a:endParaRPr b="1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Maintenance</a:t>
            </a:r>
            <a:endParaRPr b="1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process</a:t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586451" y="2223775"/>
            <a:ext cx="2648700" cy="4728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Improve crusher </a:t>
            </a:r>
            <a:r>
              <a:rPr b="1" lang="en-AU">
                <a:solidFill>
                  <a:schemeClr val="lt1"/>
                </a:solidFill>
              </a:rPr>
              <a:t>performance</a:t>
            </a:r>
            <a:r>
              <a:rPr b="1" lang="en-AU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586451" y="3326200"/>
            <a:ext cx="26487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Enhance energy </a:t>
            </a:r>
            <a:r>
              <a:rPr b="1" lang="en-AU">
                <a:solidFill>
                  <a:schemeClr val="lt1"/>
                </a:solidFill>
              </a:rPr>
              <a:t>efficiency</a:t>
            </a:r>
            <a:r>
              <a:rPr b="1" lang="en-AU" sz="1200">
                <a:solidFill>
                  <a:schemeClr val="lt1"/>
                </a:solidFill>
              </a:rPr>
              <a:t> </a:t>
            </a:r>
            <a:endParaRPr sz="1200"/>
          </a:p>
        </p:txBody>
      </p:sp>
      <p:sp>
        <p:nvSpPr>
          <p:cNvPr id="25" name="Google Shape;25;p3"/>
          <p:cNvSpPr/>
          <p:nvPr/>
        </p:nvSpPr>
        <p:spPr>
          <a:xfrm>
            <a:off x="4586375" y="4081650"/>
            <a:ext cx="2648700" cy="4728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Implement </a:t>
            </a:r>
            <a:r>
              <a:rPr b="1" lang="en-AU" sz="1300">
                <a:solidFill>
                  <a:schemeClr val="lt1"/>
                </a:solidFill>
              </a:rPr>
              <a:t>predictive</a:t>
            </a:r>
            <a:r>
              <a:rPr b="1" lang="en-AU" sz="1300">
                <a:solidFill>
                  <a:schemeClr val="lt1"/>
                </a:solidFill>
              </a:rPr>
              <a:t> maintenance</a:t>
            </a:r>
            <a:r>
              <a:rPr b="1" lang="en-AU" sz="1300">
                <a:solidFill>
                  <a:schemeClr val="lt1"/>
                </a:solidFill>
              </a:rPr>
              <a:t> </a:t>
            </a:r>
            <a:endParaRPr sz="1300"/>
          </a:p>
        </p:txBody>
      </p:sp>
      <p:sp>
        <p:nvSpPr>
          <p:cNvPr id="26" name="Google Shape;26;p3"/>
          <p:cNvSpPr/>
          <p:nvPr/>
        </p:nvSpPr>
        <p:spPr>
          <a:xfrm>
            <a:off x="4586451" y="4681850"/>
            <a:ext cx="26487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Streamline </a:t>
            </a:r>
            <a:r>
              <a:rPr b="1" lang="en-AU" sz="1300">
                <a:solidFill>
                  <a:schemeClr val="lt1"/>
                </a:solidFill>
              </a:rPr>
              <a:t>maintenance</a:t>
            </a:r>
            <a:endParaRPr b="1" sz="13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workflow</a:t>
            </a:r>
            <a:endParaRPr b="1" sz="1300"/>
          </a:p>
        </p:txBody>
      </p:sp>
      <p:cxnSp>
        <p:nvCxnSpPr>
          <p:cNvPr id="27" name="Google Shape;27;p3"/>
          <p:cNvCxnSpPr>
            <a:stCxn id="20" idx="3"/>
            <a:endCxn id="21" idx="1"/>
          </p:cNvCxnSpPr>
          <p:nvPr/>
        </p:nvCxnSpPr>
        <p:spPr>
          <a:xfrm flipH="1" rot="10800000">
            <a:off x="1918875" y="2998250"/>
            <a:ext cx="619200" cy="824400"/>
          </a:xfrm>
          <a:prstGeom prst="bentConnector3">
            <a:avLst>
              <a:gd fmla="val 44852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>
            <a:stCxn id="21" idx="3"/>
            <a:endCxn id="23" idx="1"/>
          </p:cNvCxnSpPr>
          <p:nvPr/>
        </p:nvCxnSpPr>
        <p:spPr>
          <a:xfrm flipH="1" rot="10800000">
            <a:off x="4208075" y="2460050"/>
            <a:ext cx="378300" cy="5382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" name="Google Shape;29;p3"/>
          <p:cNvCxnSpPr>
            <a:stCxn id="21" idx="3"/>
            <a:endCxn id="24" idx="1"/>
          </p:cNvCxnSpPr>
          <p:nvPr/>
        </p:nvCxnSpPr>
        <p:spPr>
          <a:xfrm>
            <a:off x="4208075" y="2998250"/>
            <a:ext cx="378300" cy="523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" name="Google Shape;30;p3"/>
          <p:cNvCxnSpPr>
            <a:stCxn id="22" idx="3"/>
            <a:endCxn id="25" idx="1"/>
          </p:cNvCxnSpPr>
          <p:nvPr/>
        </p:nvCxnSpPr>
        <p:spPr>
          <a:xfrm flipH="1" rot="10800000">
            <a:off x="4208075" y="4318099"/>
            <a:ext cx="378300" cy="559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>
            <a:stCxn id="22" idx="3"/>
            <a:endCxn id="26" idx="1"/>
          </p:cNvCxnSpPr>
          <p:nvPr/>
        </p:nvCxnSpPr>
        <p:spPr>
          <a:xfrm>
            <a:off x="4208075" y="4877299"/>
            <a:ext cx="3783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>
            <a:stCxn id="20" idx="3"/>
            <a:endCxn id="22" idx="1"/>
          </p:cNvCxnSpPr>
          <p:nvPr/>
        </p:nvCxnSpPr>
        <p:spPr>
          <a:xfrm>
            <a:off x="1918875" y="3822650"/>
            <a:ext cx="619200" cy="1054500"/>
          </a:xfrm>
          <a:prstGeom prst="bentConnector3">
            <a:avLst>
              <a:gd fmla="val 44852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" name="Google Shape;33;p3"/>
          <p:cNvSpPr/>
          <p:nvPr/>
        </p:nvSpPr>
        <p:spPr>
          <a:xfrm>
            <a:off x="7235236" y="1795648"/>
            <a:ext cx="157200" cy="422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3"/>
          <p:cNvCxnSpPr>
            <a:stCxn id="21" idx="3"/>
            <a:endCxn id="35" idx="1"/>
          </p:cNvCxnSpPr>
          <p:nvPr/>
        </p:nvCxnSpPr>
        <p:spPr>
          <a:xfrm>
            <a:off x="4208075" y="2998250"/>
            <a:ext cx="3783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" name="Google Shape;35;p3"/>
          <p:cNvSpPr/>
          <p:nvPr/>
        </p:nvSpPr>
        <p:spPr>
          <a:xfrm>
            <a:off x="4586450" y="2802800"/>
            <a:ext cx="26487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Reduce downtime </a:t>
            </a:r>
            <a:endParaRPr/>
          </a:p>
        </p:txBody>
      </p:sp>
      <p:cxnSp>
        <p:nvCxnSpPr>
          <p:cNvPr id="36" name="Google Shape;36;p3"/>
          <p:cNvCxnSpPr>
            <a:stCxn id="22" idx="3"/>
            <a:endCxn id="37" idx="1"/>
          </p:cNvCxnSpPr>
          <p:nvPr/>
        </p:nvCxnSpPr>
        <p:spPr>
          <a:xfrm>
            <a:off x="4208075" y="4877299"/>
            <a:ext cx="378300" cy="51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" name="Google Shape;37;p3"/>
          <p:cNvSpPr/>
          <p:nvPr/>
        </p:nvSpPr>
        <p:spPr>
          <a:xfrm>
            <a:off x="4586375" y="5200150"/>
            <a:ext cx="26487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Reduce spare parts inventory costs  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