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type="titleOnly">
  <p:cSld name="TITLE_ONLY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r>
              <a:t/>
            </a:r>
            <a:endParaRPr b="0" i="0" sz="81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2933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2933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801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801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801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802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802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46401" y="1416696"/>
            <a:ext cx="8851200" cy="4939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C09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343875" y="2160650"/>
            <a:ext cx="1575000" cy="3324000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0" lIns="5485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200">
                <a:solidFill>
                  <a:schemeClr val="lt1"/>
                </a:solidFill>
              </a:rPr>
              <a:t>We want to increase the average customer satisfaction score for our online support services from 3.5 to 4.5 within the next 6 months by improving response times and resolving common issues more effectively.</a:t>
            </a:r>
            <a:endParaRPr sz="1200"/>
          </a:p>
        </p:txBody>
      </p:sp>
      <p:sp>
        <p:nvSpPr>
          <p:cNvPr id="22" name="Google Shape;22;p3"/>
          <p:cNvSpPr/>
          <p:nvPr/>
        </p:nvSpPr>
        <p:spPr>
          <a:xfrm>
            <a:off x="2906250" y="2509700"/>
            <a:ext cx="1670100" cy="977700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45700" lIns="54850" spcFirstLastPara="1" rIns="45700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lt1"/>
                </a:solidFill>
              </a:rPr>
              <a:t>Improv</a:t>
            </a:r>
            <a:endParaRPr b="1" sz="1800">
              <a:solidFill>
                <a:schemeClr val="lt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lt1"/>
                </a:solidFill>
              </a:rPr>
              <a:t>Respon</a:t>
            </a:r>
            <a:endParaRPr b="1" sz="1800">
              <a:solidFill>
                <a:schemeClr val="lt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lt1"/>
                </a:solidFill>
              </a:rPr>
              <a:t>Times</a:t>
            </a:r>
            <a:endParaRPr sz="1800"/>
          </a:p>
        </p:txBody>
      </p:sp>
      <p:sp>
        <p:nvSpPr>
          <p:cNvPr id="23" name="Google Shape;23;p3"/>
          <p:cNvSpPr/>
          <p:nvPr/>
        </p:nvSpPr>
        <p:spPr>
          <a:xfrm>
            <a:off x="2868075" y="4532539"/>
            <a:ext cx="1746300" cy="977700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45700" lIns="54850" spcFirstLastPara="1" rIns="45700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>
                <a:solidFill>
                  <a:schemeClr val="lt1"/>
                </a:solidFill>
              </a:rPr>
              <a:t>Resolve Common</a:t>
            </a:r>
            <a:endParaRPr b="1">
              <a:solidFill>
                <a:schemeClr val="lt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>
                <a:solidFill>
                  <a:schemeClr val="lt1"/>
                </a:solidFill>
              </a:rPr>
              <a:t>Issues More</a:t>
            </a:r>
            <a:endParaRPr b="1">
              <a:solidFill>
                <a:schemeClr val="lt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>
                <a:solidFill>
                  <a:schemeClr val="lt1"/>
                </a:solidFill>
              </a:rPr>
              <a:t>Effectively</a:t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5249363" y="2160650"/>
            <a:ext cx="2506500" cy="472800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45700" lIns="54850" spcFirstLastPara="1" rIns="45700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>
                <a:solidFill>
                  <a:schemeClr val="lt1"/>
                </a:solidFill>
              </a:rPr>
              <a:t>Automate Initial Responses</a:t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5249363" y="3399900"/>
            <a:ext cx="2506500" cy="390900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45700" lIns="54850" spcFirstLastPara="1" rIns="45700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200">
                <a:solidFill>
                  <a:schemeClr val="lt1"/>
                </a:solidFill>
              </a:rPr>
              <a:t>Enhance Training for Support Staff</a:t>
            </a:r>
            <a:endParaRPr sz="1200"/>
          </a:p>
        </p:txBody>
      </p:sp>
      <p:sp>
        <p:nvSpPr>
          <p:cNvPr id="26" name="Google Shape;26;p3"/>
          <p:cNvSpPr/>
          <p:nvPr/>
        </p:nvSpPr>
        <p:spPr>
          <a:xfrm>
            <a:off x="5266675" y="4110250"/>
            <a:ext cx="2506500" cy="472800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45700" lIns="5485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300">
                <a:solidFill>
                  <a:schemeClr val="lt1"/>
                </a:solidFill>
              </a:rPr>
              <a:t>Identify and Address Frequent issues </a:t>
            </a:r>
            <a:endParaRPr sz="1300"/>
          </a:p>
        </p:txBody>
      </p:sp>
      <p:sp>
        <p:nvSpPr>
          <p:cNvPr id="27" name="Google Shape;27;p3"/>
          <p:cNvSpPr/>
          <p:nvPr/>
        </p:nvSpPr>
        <p:spPr>
          <a:xfrm>
            <a:off x="5249368" y="4817275"/>
            <a:ext cx="2506500" cy="390900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45700" lIns="54850" spcFirstLastPara="1" rIns="45700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300">
                <a:solidFill>
                  <a:schemeClr val="lt1"/>
                </a:solidFill>
              </a:rPr>
              <a:t>Improve knowledge base</a:t>
            </a:r>
            <a:endParaRPr b="1" sz="1300">
              <a:solidFill>
                <a:schemeClr val="lt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300">
                <a:solidFill>
                  <a:schemeClr val="lt1"/>
                </a:solidFill>
              </a:rPr>
              <a:t>and self-help resources </a:t>
            </a:r>
            <a:endParaRPr b="1" sz="1300"/>
          </a:p>
        </p:txBody>
      </p:sp>
      <p:cxnSp>
        <p:nvCxnSpPr>
          <p:cNvPr id="28" name="Google Shape;28;p3"/>
          <p:cNvCxnSpPr>
            <a:endCxn id="22" idx="1"/>
          </p:cNvCxnSpPr>
          <p:nvPr/>
        </p:nvCxnSpPr>
        <p:spPr>
          <a:xfrm flipH="1" rot="10800000">
            <a:off x="1910250" y="2998550"/>
            <a:ext cx="996000" cy="824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" name="Google Shape;29;p3"/>
          <p:cNvCxnSpPr>
            <a:stCxn id="22" idx="3"/>
          </p:cNvCxnSpPr>
          <p:nvPr/>
        </p:nvCxnSpPr>
        <p:spPr>
          <a:xfrm flipH="1" rot="10800000">
            <a:off x="4576350" y="2375450"/>
            <a:ext cx="664500" cy="623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" name="Google Shape;30;p3"/>
          <p:cNvCxnSpPr>
            <a:stCxn id="22" idx="3"/>
            <a:endCxn id="25" idx="1"/>
          </p:cNvCxnSpPr>
          <p:nvPr/>
        </p:nvCxnSpPr>
        <p:spPr>
          <a:xfrm>
            <a:off x="4576350" y="2998550"/>
            <a:ext cx="672900" cy="5967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" name="Google Shape;31;p3"/>
          <p:cNvCxnSpPr>
            <a:stCxn id="23" idx="3"/>
            <a:endCxn id="26" idx="1"/>
          </p:cNvCxnSpPr>
          <p:nvPr/>
        </p:nvCxnSpPr>
        <p:spPr>
          <a:xfrm flipH="1" rot="10800000">
            <a:off x="4614375" y="4346689"/>
            <a:ext cx="652200" cy="6747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" name="Google Shape;32;p3"/>
          <p:cNvCxnSpPr>
            <a:stCxn id="23" idx="3"/>
            <a:endCxn id="27" idx="1"/>
          </p:cNvCxnSpPr>
          <p:nvPr/>
        </p:nvCxnSpPr>
        <p:spPr>
          <a:xfrm flipH="1" rot="10800000">
            <a:off x="4614375" y="5012689"/>
            <a:ext cx="635100" cy="87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" name="Google Shape;33;p3"/>
          <p:cNvCxnSpPr>
            <a:endCxn id="23" idx="1"/>
          </p:cNvCxnSpPr>
          <p:nvPr/>
        </p:nvCxnSpPr>
        <p:spPr>
          <a:xfrm>
            <a:off x="1872075" y="4218289"/>
            <a:ext cx="996000" cy="803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" name="Google Shape;34;p3"/>
          <p:cNvSpPr/>
          <p:nvPr/>
        </p:nvSpPr>
        <p:spPr>
          <a:xfrm>
            <a:off x="7897986" y="1774598"/>
            <a:ext cx="157200" cy="4223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" name="Google Shape;35;p3"/>
          <p:cNvCxnSpPr>
            <a:stCxn id="22" idx="3"/>
            <a:endCxn id="36" idx="1"/>
          </p:cNvCxnSpPr>
          <p:nvPr/>
        </p:nvCxnSpPr>
        <p:spPr>
          <a:xfrm>
            <a:off x="4576350" y="2998550"/>
            <a:ext cx="681600" cy="6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6" name="Google Shape;36;p3"/>
          <p:cNvSpPr/>
          <p:nvPr/>
        </p:nvSpPr>
        <p:spPr>
          <a:xfrm>
            <a:off x="5258050" y="2802800"/>
            <a:ext cx="2506500" cy="390900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45700" lIns="54850" spcFirstLastPara="1" rIns="45700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>
                <a:solidFill>
                  <a:schemeClr val="lt1"/>
                </a:solidFill>
              </a:rPr>
              <a:t>Optimize Agent Workflows</a:t>
            </a:r>
            <a:endParaRPr/>
          </a:p>
        </p:txBody>
      </p:sp>
      <p:cxnSp>
        <p:nvCxnSpPr>
          <p:cNvPr id="37" name="Google Shape;37;p3"/>
          <p:cNvCxnSpPr>
            <a:stCxn id="23" idx="3"/>
            <a:endCxn id="38" idx="1"/>
          </p:cNvCxnSpPr>
          <p:nvPr/>
        </p:nvCxnSpPr>
        <p:spPr>
          <a:xfrm>
            <a:off x="4614375" y="5021389"/>
            <a:ext cx="635100" cy="6165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8" name="Google Shape;38;p3"/>
          <p:cNvSpPr/>
          <p:nvPr/>
        </p:nvSpPr>
        <p:spPr>
          <a:xfrm>
            <a:off x="5249380" y="5442400"/>
            <a:ext cx="2506500" cy="390900"/>
          </a:xfrm>
          <a:prstGeom prst="round1Rect">
            <a:avLst>
              <a:gd fmla="val 16667" name="adj"/>
            </a:avLst>
          </a:prstGeom>
          <a:solidFill>
            <a:srgbClr val="00C09D"/>
          </a:solidFill>
          <a:ln>
            <a:noFill/>
          </a:ln>
        </p:spPr>
        <p:txBody>
          <a:bodyPr anchorCtr="0" anchor="ctr" bIns="45700" lIns="5485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300">
                <a:solidFill>
                  <a:schemeClr val="lt1"/>
                </a:solidFill>
              </a:rPr>
              <a:t>Implement better feedback mechanisms </a:t>
            </a:r>
            <a:endParaRPr b="1"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