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0" r:id="rId8"/>
    <p:sldId id="261" r:id="rId9"/>
    <p:sldId id="262" r:id="rId10"/>
    <p:sldId id="263" r:id="rId11"/>
    <p:sldId id="264" r:id="rId12"/>
    <p:sldId id="265" r:id="rId13"/>
    <p:sldId id="266" r:id="rId14"/>
    <p:sldId id="267" r:id="rId15"/>
    <p:sldId id="259"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0B38D6-0C94-4EB1-A263-A73F607325E4}" v="26" dt="2024-10-07T01:21:18.523"/>
    <p1510:client id="{8E86ED9F-0D84-A0B2-00E3-AB240D429964}" v="18" dt="2024-10-07T01:51:07.893"/>
    <p1510:client id="{9C6A589C-7A20-4B8C-A4A6-BF8A0D2D6025}" v="4" dt="2024-10-07T01:53:12.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867B18CA-856A-4885-A8EF-31AF9BB17DF0}" type="datetimeFigureOut">
              <a:rPr lang="en-US" smtClean="0"/>
              <a:t>10/6/2024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30752D8F-A70D-49A0-97EE-305B5A6C40BF}" type="slidenum">
              <a:rPr lang="en-US" smtClean="0"/>
              <a:t>‹#›</a:t>
            </a:fld>
            <a:endParaRPr lang="en-US"/>
          </a:p>
        </p:txBody>
      </p:sp>
    </p:spTree>
    <p:extLst>
      <p:ext uri="{BB962C8B-B14F-4D97-AF65-F5344CB8AC3E}">
        <p14:creationId xmlns:p14="http://schemas.microsoft.com/office/powerpoint/2010/main" val="1946730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A530A645-B367-454F-9FF0-E0964048A291}" type="datetimeFigureOut">
              <a:rPr lang="en-US" smtClean="0"/>
              <a:t>10/6/2024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85C317D4-D734-42DF-B118-CF9E2C12E5EE}" type="slidenum">
              <a:rPr lang="en-US" smtClean="0"/>
              <a:t>‹#›</a:t>
            </a:fld>
            <a:endParaRPr lang="en-US"/>
          </a:p>
        </p:txBody>
      </p:sp>
    </p:spTree>
    <p:extLst>
      <p:ext uri="{BB962C8B-B14F-4D97-AF65-F5344CB8AC3E}">
        <p14:creationId xmlns:p14="http://schemas.microsoft.com/office/powerpoint/2010/main" val="392731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27771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5A9C558-C418-46E7-B965-8E745A16232B}" type="datetimeFigureOut">
              <a:rPr lang="en-US" smtClean="0"/>
              <a:t>10/6/2024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930C414-D919-4960-BBAB-3B5B08E15004}" type="slidenum">
              <a:rPr lang="en-US" smtClean="0"/>
              <a:t>‹#›</a:t>
            </a:fld>
            <a:endParaRPr lang="en-US"/>
          </a:p>
        </p:txBody>
      </p:sp>
    </p:spTree>
    <p:extLst>
      <p:ext uri="{BB962C8B-B14F-4D97-AF65-F5344CB8AC3E}">
        <p14:creationId xmlns:p14="http://schemas.microsoft.com/office/powerpoint/2010/main" val="3959541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5A9C558-C418-46E7-B965-8E745A16232B}" type="datetimeFigureOut">
              <a:rPr lang="en-US" smtClean="0"/>
              <a:t>10/6/2024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930C414-D919-4960-BBAB-3B5B08E15004}" type="slidenum">
              <a:rPr lang="en-US" smtClean="0"/>
              <a:t>‹#›</a:t>
            </a:fld>
            <a:endParaRPr lang="en-US"/>
          </a:p>
        </p:txBody>
      </p:sp>
    </p:spTree>
    <p:extLst>
      <p:ext uri="{BB962C8B-B14F-4D97-AF65-F5344CB8AC3E}">
        <p14:creationId xmlns:p14="http://schemas.microsoft.com/office/powerpoint/2010/main" val="34617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p:cNvCxnSpPr/>
          <p:nvPr userDrawn="1"/>
        </p:nvCxnSpPr>
        <p:spPr>
          <a:xfrm flipV="1">
            <a:off x="838200" y="1617128"/>
            <a:ext cx="10515600" cy="8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0178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0613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p:cNvCxnSpPr/>
          <p:nvPr userDrawn="1"/>
        </p:nvCxnSpPr>
        <p:spPr>
          <a:xfrm flipV="1">
            <a:off x="838200" y="1617128"/>
            <a:ext cx="10515600" cy="8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880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flipV="1">
            <a:off x="838200" y="1617128"/>
            <a:ext cx="10515600" cy="8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64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cxnSp>
        <p:nvCxnSpPr>
          <p:cNvPr id="3" name="Straight Connector 2"/>
          <p:cNvCxnSpPr/>
          <p:nvPr userDrawn="1"/>
        </p:nvCxnSpPr>
        <p:spPr>
          <a:xfrm flipV="1">
            <a:off x="838200" y="1617128"/>
            <a:ext cx="10515600" cy="846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63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35A9C558-C418-46E7-B965-8E745A16232B}" type="datetimeFigureOut">
              <a:rPr lang="en-US" smtClean="0"/>
              <a:t>10/6/2024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930C414-D919-4960-BBAB-3B5B08E15004}" type="slidenum">
              <a:rPr lang="en-US" smtClean="0"/>
              <a:t>‹#›</a:t>
            </a:fld>
            <a:endParaRPr lang="en-US"/>
          </a:p>
        </p:txBody>
      </p:sp>
    </p:spTree>
    <p:extLst>
      <p:ext uri="{BB962C8B-B14F-4D97-AF65-F5344CB8AC3E}">
        <p14:creationId xmlns:p14="http://schemas.microsoft.com/office/powerpoint/2010/main" val="403840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7982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5A9C558-C418-46E7-B965-8E745A16232B}" type="datetimeFigureOut">
              <a:rPr lang="en-US" smtClean="0"/>
              <a:t>10/6/2024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930C414-D919-4960-BBAB-3B5B08E15004}" type="slidenum">
              <a:rPr lang="en-US" smtClean="0"/>
              <a:t>‹#›</a:t>
            </a:fld>
            <a:endParaRPr lang="en-US"/>
          </a:p>
        </p:txBody>
      </p:sp>
    </p:spTree>
    <p:extLst>
      <p:ext uri="{BB962C8B-B14F-4D97-AF65-F5344CB8AC3E}">
        <p14:creationId xmlns:p14="http://schemas.microsoft.com/office/powerpoint/2010/main" val="2349985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7307037" y="6581001"/>
            <a:ext cx="4876800" cy="215444"/>
          </a:xfrm>
          <a:prstGeom prst="rect">
            <a:avLst/>
          </a:prstGeom>
          <a:noFill/>
        </p:spPr>
        <p:txBody>
          <a:bodyPr wrap="square" rtlCol="0">
            <a:spAutoFit/>
          </a:bodyPr>
          <a:lstStyle/>
          <a:p>
            <a:pPr algn="r"/>
            <a:r>
              <a:rPr lang="en-US" sz="800">
                <a:solidFill>
                  <a:schemeClr val="tx1">
                    <a:lumMod val="50000"/>
                    <a:lumOff val="50000"/>
                  </a:schemeClr>
                </a:solidFill>
                <a:latin typeface="Arial" panose="020B0604020202020204" pitchFamily="34" charset="0"/>
                <a:cs typeface="Arial" panose="020B0604020202020204" pitchFamily="34" charset="0"/>
              </a:rPr>
              <a:t>SDSU-ME490 Senior Design Capstone Program         Dr. Shaffar</a:t>
            </a:r>
          </a:p>
        </p:txBody>
      </p:sp>
      <p:sp>
        <p:nvSpPr>
          <p:cNvPr id="9" name="Slide Number Placeholder 5"/>
          <p:cNvSpPr>
            <a:spLocks noGrp="1"/>
          </p:cNvSpPr>
          <p:nvPr/>
        </p:nvSpPr>
        <p:spPr>
          <a:xfrm>
            <a:off x="76200" y="639603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D930C414-D919-4960-BBAB-3B5B08E15004}" type="slidenum">
              <a:rPr lang="en-US" smtClean="0"/>
              <a:pPr algn="l"/>
              <a:t>‹#›</a:t>
            </a:fld>
            <a:endParaRPr lang="en-US"/>
          </a:p>
        </p:txBody>
      </p:sp>
      <p:pic>
        <p:nvPicPr>
          <p:cNvPr id="6" name="Picture 5" descr="Logo, company name&#10;&#10;Description automatically generated">
            <a:extLst>
              <a:ext uri="{FF2B5EF4-FFF2-40B4-BE49-F238E27FC236}">
                <a16:creationId xmlns:a16="http://schemas.microsoft.com/office/drawing/2014/main" id="{EB19E9FD-71A5-AD01-4205-97ECDDD1A5D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468191" y="103181"/>
            <a:ext cx="1589536" cy="1245111"/>
          </a:xfrm>
          <a:prstGeom prst="rect">
            <a:avLst/>
          </a:prstGeom>
        </p:spPr>
      </p:pic>
    </p:spTree>
    <p:extLst>
      <p:ext uri="{BB962C8B-B14F-4D97-AF65-F5344CB8AC3E}">
        <p14:creationId xmlns:p14="http://schemas.microsoft.com/office/powerpoint/2010/main" val="74235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ocorrea6497@sdsu.ed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73523"/>
            <a:ext cx="9718221" cy="1951265"/>
          </a:xfrm>
        </p:spPr>
        <p:txBody>
          <a:bodyPr>
            <a:normAutofit fontScale="90000"/>
          </a:bodyPr>
          <a:lstStyle/>
          <a:p>
            <a:r>
              <a:rPr lang="en-US" sz="3200" b="1" dirty="0">
                <a:latin typeface="Arial"/>
                <a:cs typeface="Arial"/>
              </a:rPr>
              <a:t>Mechanical Engineering Senior Design (ME490)</a:t>
            </a:r>
            <a:br>
              <a:rPr lang="en-US" sz="3200" b="1" dirty="0">
                <a:latin typeface="Arial" panose="020B0604020202020204" pitchFamily="34" charset="0"/>
                <a:cs typeface="Arial" panose="020B0604020202020204" pitchFamily="34" charset="0"/>
              </a:rPr>
            </a:br>
            <a:br>
              <a:rPr lang="en-US" sz="3200" b="1" dirty="0">
                <a:latin typeface="Arial" panose="020B0604020202020204" pitchFamily="34" charset="0"/>
                <a:cs typeface="Arial" panose="020B0604020202020204" pitchFamily="34" charset="0"/>
              </a:rPr>
            </a:br>
            <a:r>
              <a:rPr lang="en-US" sz="3200" i="1" dirty="0">
                <a:latin typeface="Arial"/>
                <a:cs typeface="Arial"/>
              </a:rPr>
              <a:t>Team MPM01-01-A, STORK</a:t>
            </a:r>
            <a:br>
              <a:rPr lang="en-US" sz="3200" i="1" dirty="0">
                <a:latin typeface="Arial" panose="020B0604020202020204" pitchFamily="34" charset="0"/>
                <a:cs typeface="Arial" panose="020B0604020202020204" pitchFamily="34" charset="0"/>
              </a:rPr>
            </a:br>
            <a:r>
              <a:rPr lang="en-US" sz="3200" i="1" dirty="0">
                <a:latin typeface="Arial"/>
                <a:cs typeface="Arial"/>
              </a:rPr>
              <a:t>Project 01, California Unmanned Aerial Systems Competition </a:t>
            </a:r>
            <a:br>
              <a:rPr lang="en-US" sz="3200" i="1" dirty="0">
                <a:latin typeface="Arial"/>
                <a:cs typeface="Arial"/>
              </a:rPr>
            </a:br>
            <a:r>
              <a:rPr lang="en-US" sz="3200" i="1" dirty="0">
                <a:latin typeface="Arial"/>
                <a:cs typeface="Arial"/>
              </a:rPr>
              <a:t>(C-UASC)</a:t>
            </a:r>
            <a:br>
              <a:rPr lang="en-US" sz="3200" i="1" dirty="0">
                <a:latin typeface="Arial" panose="020B0604020202020204" pitchFamily="34" charset="0"/>
                <a:cs typeface="Arial" panose="020B0604020202020204" pitchFamily="34" charset="0"/>
              </a:rPr>
            </a:br>
            <a:r>
              <a:rPr lang="en-US" sz="3200" i="1" dirty="0">
                <a:latin typeface="Arial"/>
                <a:cs typeface="Arial"/>
              </a:rPr>
              <a:t>Project Management Plan Presentation</a:t>
            </a:r>
            <a:br>
              <a:rPr lang="en-US" sz="3200" i="1" dirty="0">
                <a:latin typeface="Arial" panose="020B0604020202020204" pitchFamily="34" charset="0"/>
                <a:cs typeface="Arial" panose="020B0604020202020204" pitchFamily="34" charset="0"/>
              </a:rPr>
            </a:br>
            <a:r>
              <a:rPr lang="en-US" sz="3200" i="1" dirty="0">
                <a:latin typeface="Arial"/>
                <a:cs typeface="Arial"/>
              </a:rPr>
              <a:t>October 7</a:t>
            </a:r>
            <a:r>
              <a:rPr lang="en-US" sz="3200" i="1" baseline="30000" dirty="0">
                <a:latin typeface="Arial"/>
                <a:cs typeface="Arial"/>
              </a:rPr>
              <a:t>th</a:t>
            </a:r>
            <a:r>
              <a:rPr lang="en-US" sz="3200" i="1" dirty="0">
                <a:latin typeface="Arial"/>
                <a:cs typeface="Arial"/>
              </a:rPr>
              <a:t>, 2024</a:t>
            </a:r>
          </a:p>
        </p:txBody>
      </p:sp>
      <p:sp>
        <p:nvSpPr>
          <p:cNvPr id="3" name="Subtitle 2"/>
          <p:cNvSpPr>
            <a:spLocks noGrp="1"/>
          </p:cNvSpPr>
          <p:nvPr>
            <p:ph type="subTitle" idx="1"/>
          </p:nvPr>
        </p:nvSpPr>
        <p:spPr>
          <a:xfrm>
            <a:off x="1524000" y="5066787"/>
            <a:ext cx="9144000" cy="1655762"/>
          </a:xfrm>
        </p:spPr>
        <p:txBody>
          <a:bodyPr vert="horz" lIns="91440" tIns="45720" rIns="91440" bIns="45720" rtlCol="0" anchor="t">
            <a:normAutofit/>
          </a:bodyPr>
          <a:lstStyle/>
          <a:p>
            <a:pPr>
              <a:spcBef>
                <a:spcPct val="20000"/>
              </a:spcBef>
            </a:pPr>
            <a:r>
              <a:rPr lang="en-US" sz="2800" i="1">
                <a:solidFill>
                  <a:schemeClr val="tx1">
                    <a:tint val="75000"/>
                  </a:schemeClr>
                </a:solidFill>
                <a:latin typeface="Arial"/>
                <a:cs typeface="Arial"/>
              </a:rPr>
              <a:t>Luis Laurean, Justin Ochoa, Nathan Lozano, Eddie Meza, Allan Valdez,</a:t>
            </a:r>
            <a:r>
              <a:rPr lang="en-US" sz="2800" i="1">
                <a:solidFill>
                  <a:schemeClr val="tx1">
                    <a:tint val="75000"/>
                  </a:schemeClr>
                </a:solidFill>
                <a:latin typeface="Arial"/>
                <a:ea typeface="+mn-lt"/>
                <a:cs typeface="Arial"/>
              </a:rPr>
              <a:t> </a:t>
            </a:r>
            <a:r>
              <a:rPr lang="en-US" sz="2800" i="1">
                <a:solidFill>
                  <a:schemeClr val="tx1">
                    <a:tint val="75000"/>
                  </a:schemeClr>
                </a:solidFill>
                <a:latin typeface="Arial"/>
                <a:ea typeface="+mn-lt"/>
                <a:cs typeface="+mn-lt"/>
              </a:rPr>
              <a:t>Luiz Gonzalez Bautista, Daniel Solomon, Flavio Signoretti, Jalen Jones, Sophia Garcia</a:t>
            </a:r>
            <a:endParaRPr lang="en-US" sz="2800" i="1">
              <a:solidFill>
                <a:schemeClr val="tx1">
                  <a:tint val="75000"/>
                </a:schemeClr>
              </a:solidFill>
              <a:latin typeface="Arial"/>
              <a:ea typeface="Calibri"/>
              <a:cs typeface="Calibri"/>
            </a:endParaRPr>
          </a:p>
        </p:txBody>
      </p:sp>
    </p:spTree>
    <p:extLst>
      <p:ext uri="{BB962C8B-B14F-4D97-AF65-F5344CB8AC3E}">
        <p14:creationId xmlns:p14="http://schemas.microsoft.com/office/powerpoint/2010/main" val="296511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BDEA4-FDF3-0F1A-5DA5-C0017996CB84}"/>
              </a:ext>
            </a:extLst>
          </p:cNvPr>
          <p:cNvSpPr>
            <a:spLocks noGrp="1"/>
          </p:cNvSpPr>
          <p:nvPr>
            <p:ph type="title"/>
          </p:nvPr>
        </p:nvSpPr>
        <p:spPr/>
        <p:txBody>
          <a:bodyPr/>
          <a:lstStyle/>
          <a:p>
            <a:r>
              <a:rPr lang="en-US"/>
              <a:t>Risk Management – Project Risk List</a:t>
            </a:r>
          </a:p>
        </p:txBody>
      </p:sp>
      <p:graphicFrame>
        <p:nvGraphicFramePr>
          <p:cNvPr id="6" name="Content Placeholder 7">
            <a:extLst>
              <a:ext uri="{FF2B5EF4-FFF2-40B4-BE49-F238E27FC236}">
                <a16:creationId xmlns:a16="http://schemas.microsoft.com/office/drawing/2014/main" id="{D30C5943-E911-79A1-E832-C762850B90CB}"/>
              </a:ext>
            </a:extLst>
          </p:cNvPr>
          <p:cNvGraphicFramePr>
            <a:graphicFrameLocks noGrp="1"/>
          </p:cNvGraphicFramePr>
          <p:nvPr>
            <p:ph idx="1"/>
            <p:extLst>
              <p:ext uri="{D42A27DB-BD31-4B8C-83A1-F6EECF244321}">
                <p14:modId xmlns:p14="http://schemas.microsoft.com/office/powerpoint/2010/main" val="682240478"/>
              </p:ext>
            </p:extLst>
          </p:nvPr>
        </p:nvGraphicFramePr>
        <p:xfrm>
          <a:off x="67377" y="1690688"/>
          <a:ext cx="5707781" cy="4880828"/>
        </p:xfrm>
        <a:graphic>
          <a:graphicData uri="http://schemas.openxmlformats.org/drawingml/2006/table">
            <a:tbl>
              <a:tblPr/>
              <a:tblGrid>
                <a:gridCol w="202131">
                  <a:extLst>
                    <a:ext uri="{9D8B030D-6E8A-4147-A177-3AD203B41FA5}">
                      <a16:colId xmlns:a16="http://schemas.microsoft.com/office/drawing/2014/main" val="769524930"/>
                    </a:ext>
                  </a:extLst>
                </a:gridCol>
                <a:gridCol w="4620126">
                  <a:extLst>
                    <a:ext uri="{9D8B030D-6E8A-4147-A177-3AD203B41FA5}">
                      <a16:colId xmlns:a16="http://schemas.microsoft.com/office/drawing/2014/main" val="219840232"/>
                    </a:ext>
                  </a:extLst>
                </a:gridCol>
                <a:gridCol w="885524">
                  <a:extLst>
                    <a:ext uri="{9D8B030D-6E8A-4147-A177-3AD203B41FA5}">
                      <a16:colId xmlns:a16="http://schemas.microsoft.com/office/drawing/2014/main" val="2218680486"/>
                    </a:ext>
                  </a:extLst>
                </a:gridCol>
              </a:tblGrid>
              <a:tr h="508517">
                <a:tc>
                  <a:txBody>
                    <a:bodyPr/>
                    <a:lstStyle/>
                    <a:p>
                      <a:pPr rtl="0" fontAlgn="t">
                        <a:spcBef>
                          <a:spcPts val="0"/>
                        </a:spcBef>
                        <a:spcAft>
                          <a:spcPts val="0"/>
                        </a:spcAft>
                      </a:pPr>
                      <a:r>
                        <a:rPr lang="en-US" sz="1200" b="0" i="0" u="none" strike="noStrike">
                          <a:solidFill>
                            <a:srgbClr val="FFFFFF"/>
                          </a:solidFill>
                          <a:effectLst/>
                          <a:latin typeface="Times New Roman" panose="02020603050405020304" pitchFamily="18" charset="0"/>
                        </a:rPr>
                        <a:t>#</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en-US" sz="1200" b="0" i="0" u="none" strike="noStrike">
                          <a:solidFill>
                            <a:srgbClr val="FFFFFF"/>
                          </a:solidFill>
                          <a:effectLst/>
                          <a:latin typeface="Times New Roman" panose="02020603050405020304" pitchFamily="18" charset="0"/>
                        </a:rPr>
                        <a:t>Risk Statement</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en-US" sz="1200" b="0" i="0" u="none" strike="noStrike">
                          <a:solidFill>
                            <a:srgbClr val="FFFFFF"/>
                          </a:solidFill>
                          <a:effectLst/>
                          <a:latin typeface="Times New Roman" panose="02020603050405020304" pitchFamily="18" charset="0"/>
                        </a:rPr>
                        <a:t>Level of Consequence</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extLst>
                  <a:ext uri="{0D108BD9-81ED-4DB2-BD59-A6C34878D82A}">
                    <a16:rowId xmlns:a16="http://schemas.microsoft.com/office/drawing/2014/main" val="1790899540"/>
                  </a:ext>
                </a:extLst>
              </a:tr>
              <a:tr h="6115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1</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If the battery overheats then it may cause damage to components and potentially catch on fire. Will need to order new components and rebuild the drone. It will impact the budget and the timeline.</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3921944"/>
                  </a:ext>
                </a:extLst>
              </a:tr>
              <a:tr h="6115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Signal interference may cause GCS to lose contact with the drone and that may cause the drone to act unpredictably and may cause property damage or injuries. The team will fail to accomplish all objectives.</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1625124"/>
                  </a:ext>
                </a:extLst>
              </a:tr>
              <a:tr h="58181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 camera does not provide a clear picture and thus not finding the waypoints. This will waste a lot of time during the competition</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1769765"/>
                  </a:ext>
                </a:extLst>
              </a:tr>
              <a:tr h="569270">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Drone crashes due to improper balancing or high winds. Will need to order parts and rebuild the drone causing significant schedule slips and money spent.</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8108016"/>
                  </a:ext>
                </a:extLst>
              </a:tr>
              <a:tr h="742165">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 latching mechanism fractures releasing the payload prematurely. The team will need to rebuild the latching mechanism which will set the team behind schedule. Additional funds will be placed on the repair process. </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165432"/>
                  </a:ext>
                </a:extLst>
              </a:tr>
              <a:tr h="6115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6.</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If a PCB short circuits, the drone will not be able to run. Will need to order new boards and the connections will need to be soldered again. This will impact the timeline significantly.</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3971416"/>
                  </a:ext>
                </a:extLst>
              </a:tr>
              <a:tr h="611547">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7.</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If the structure of the drone is too difficult to manufacture or the team lacks the skills, then the parts would be outsourced, taking away from the budget and thus the team's progress will temporarily be halted.</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sz="1200">
                        <a:effectLst/>
                      </a:endParaRPr>
                    </a:p>
                  </a:txBody>
                  <a:tcPr marL="26754" marR="26754" marT="26754" marB="2675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5835776"/>
                  </a:ext>
                </a:extLst>
              </a:tr>
            </a:tbl>
          </a:graphicData>
        </a:graphic>
      </p:graphicFrame>
      <p:graphicFrame>
        <p:nvGraphicFramePr>
          <p:cNvPr id="8" name="Table 7">
            <a:extLst>
              <a:ext uri="{FF2B5EF4-FFF2-40B4-BE49-F238E27FC236}">
                <a16:creationId xmlns:a16="http://schemas.microsoft.com/office/drawing/2014/main" id="{EC123803-6200-410C-374E-96D021425CAB}"/>
              </a:ext>
            </a:extLst>
          </p:cNvPr>
          <p:cNvGraphicFramePr>
            <a:graphicFrameLocks noGrp="1"/>
          </p:cNvGraphicFramePr>
          <p:nvPr>
            <p:extLst>
              <p:ext uri="{D42A27DB-BD31-4B8C-83A1-F6EECF244321}">
                <p14:modId xmlns:p14="http://schemas.microsoft.com/office/powerpoint/2010/main" val="400218413"/>
              </p:ext>
            </p:extLst>
          </p:nvPr>
        </p:nvGraphicFramePr>
        <p:xfrm>
          <a:off x="5775158" y="1690688"/>
          <a:ext cx="6349465" cy="4892992"/>
        </p:xfrm>
        <a:graphic>
          <a:graphicData uri="http://schemas.openxmlformats.org/drawingml/2006/table">
            <a:tbl>
              <a:tblPr/>
              <a:tblGrid>
                <a:gridCol w="770021">
                  <a:extLst>
                    <a:ext uri="{9D8B030D-6E8A-4147-A177-3AD203B41FA5}">
                      <a16:colId xmlns:a16="http://schemas.microsoft.com/office/drawing/2014/main" val="790731426"/>
                    </a:ext>
                  </a:extLst>
                </a:gridCol>
                <a:gridCol w="5178392">
                  <a:extLst>
                    <a:ext uri="{9D8B030D-6E8A-4147-A177-3AD203B41FA5}">
                      <a16:colId xmlns:a16="http://schemas.microsoft.com/office/drawing/2014/main" val="1107101586"/>
                    </a:ext>
                  </a:extLst>
                </a:gridCol>
                <a:gridCol w="401052">
                  <a:extLst>
                    <a:ext uri="{9D8B030D-6E8A-4147-A177-3AD203B41FA5}">
                      <a16:colId xmlns:a16="http://schemas.microsoft.com/office/drawing/2014/main" val="1985234879"/>
                    </a:ext>
                  </a:extLst>
                </a:gridCol>
              </a:tblGrid>
              <a:tr h="499642">
                <a:tc>
                  <a:txBody>
                    <a:bodyPr/>
                    <a:lstStyle/>
                    <a:p>
                      <a:pPr algn="ctr" rtl="0" fontAlgn="t">
                        <a:spcBef>
                          <a:spcPts val="0"/>
                        </a:spcBef>
                        <a:spcAft>
                          <a:spcPts val="0"/>
                        </a:spcAft>
                      </a:pPr>
                      <a:r>
                        <a:rPr lang="en-US" sz="1200" b="0" i="0" u="none" strike="noStrike">
                          <a:solidFill>
                            <a:srgbClr val="FFFFFF"/>
                          </a:solidFill>
                          <a:effectLst/>
                          <a:latin typeface="Times New Roman" panose="02020603050405020304" pitchFamily="18" charset="0"/>
                        </a:rPr>
                        <a:t>Level of Likelihood</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en-US" sz="1200" b="0" i="0" u="none" strike="noStrike">
                          <a:solidFill>
                            <a:srgbClr val="FFFFFF"/>
                          </a:solidFill>
                          <a:effectLst/>
                          <a:latin typeface="Times New Roman" panose="02020603050405020304" pitchFamily="18" charset="0"/>
                        </a:rPr>
                        <a:t>Risk Mitigation Method</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tc>
                  <a:txBody>
                    <a:bodyPr/>
                    <a:lstStyle/>
                    <a:p>
                      <a:pPr algn="ctr" rtl="0" fontAlgn="t">
                        <a:spcBef>
                          <a:spcPts val="0"/>
                        </a:spcBef>
                        <a:spcAft>
                          <a:spcPts val="0"/>
                        </a:spcAft>
                      </a:pPr>
                      <a:r>
                        <a:rPr lang="en-US" sz="1200" b="0" i="0" u="none" strike="noStrike">
                          <a:solidFill>
                            <a:srgbClr val="FFFFFF"/>
                          </a:solidFill>
                          <a:effectLst/>
                          <a:latin typeface="Times New Roman" panose="02020603050405020304" pitchFamily="18" charset="0"/>
                        </a:rPr>
                        <a:t>Risk Eval.</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7CC3"/>
                    </a:solidFill>
                  </a:tcPr>
                </a:tc>
                <a:extLst>
                  <a:ext uri="{0D108BD9-81ED-4DB2-BD59-A6C34878D82A}">
                    <a16:rowId xmlns:a16="http://schemas.microsoft.com/office/drawing/2014/main" val="750469826"/>
                  </a:ext>
                </a:extLst>
              </a:tr>
              <a:tr h="620247">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Have a battery management system (BMS) to monitor battery temp etc. </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293636578"/>
                  </a:ext>
                </a:extLst>
              </a:tr>
              <a:tr h="606392">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5</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Invest in a robust communication system. Will use a directional antenna as opposed to an omnidirectional antenna that was used last year.  Competition organizers will conduct an EM survey.</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847776255"/>
                  </a:ext>
                </a:extLst>
              </a:tr>
              <a:tr h="0">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Invest in a higher-quality camera.  Do a trial run in an environment where the ground will produce a reflective glare onto the camera lens. Try out multiple cameras to see which one produces less glare.</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59020815"/>
                  </a:ext>
                </a:extLst>
              </a:tr>
              <a:tr h="584654">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Proper weight calibration is in mind when designing the drone. The symmetrical design will mitigate improper balancing.</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954748560"/>
                  </a:ext>
                </a:extLst>
              </a:tr>
              <a:tr h="719407">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2</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Finite element analysis either through SolidWorks or Ansys will demonstrate the maximum load the latching mechanisms can carry without yielding or fracturing. Have the latching mechanism be a separate piece from the drone, so that if fracture or yielding occurs, replacing the piece should be a lot quicker, so no schedule slip.</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86896306"/>
                  </a:ext>
                </a:extLst>
              </a:tr>
              <a:tr h="584654">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4</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Have extra PCBs with the connections already soldered on. Easily swap out defective boards with the backup.</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583537146"/>
                  </a:ext>
                </a:extLst>
              </a:tr>
              <a:tr h="635267">
                <a:tc>
                  <a:txBody>
                    <a:bodyPr/>
                    <a:lstStyle/>
                    <a:p>
                      <a:pPr algn="ctr" rtl="0" fontAlgn="t">
                        <a:spcBef>
                          <a:spcPts val="0"/>
                        </a:spcBef>
                        <a:spcAft>
                          <a:spcPts val="0"/>
                        </a:spcAft>
                      </a:pPr>
                      <a:r>
                        <a:rPr lang="en-US" sz="1200" b="0" i="0" u="none" strike="noStrike">
                          <a:solidFill>
                            <a:srgbClr val="000000"/>
                          </a:solidFill>
                          <a:effectLst/>
                          <a:latin typeface="Times New Roman" panose="02020603050405020304" pitchFamily="18" charset="0"/>
                        </a:rPr>
                        <a:t>3</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The more complicated structures would get worked on as soon as possible. Significant time can be spent on manufacturing during winter break.</a:t>
                      </a: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t"/>
                      <a:br>
                        <a:rPr lang="en-US" sz="1200">
                          <a:effectLst/>
                        </a:rPr>
                      </a:br>
                      <a:endParaRPr lang="en-US" sz="1200">
                        <a:effectLst/>
                      </a:endParaRPr>
                    </a:p>
                  </a:txBody>
                  <a:tcPr marL="20494" marR="20494" marT="20494" marB="2049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10411474"/>
                  </a:ext>
                </a:extLst>
              </a:tr>
            </a:tbl>
          </a:graphicData>
        </a:graphic>
      </p:graphicFrame>
    </p:spTree>
    <p:extLst>
      <p:ext uri="{BB962C8B-B14F-4D97-AF65-F5344CB8AC3E}">
        <p14:creationId xmlns:p14="http://schemas.microsoft.com/office/powerpoint/2010/main" val="111529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ABD9D-DCDD-7245-08AE-6FF828B5595B}"/>
              </a:ext>
            </a:extLst>
          </p:cNvPr>
          <p:cNvSpPr>
            <a:spLocks noGrp="1"/>
          </p:cNvSpPr>
          <p:nvPr>
            <p:ph type="title"/>
          </p:nvPr>
        </p:nvSpPr>
        <p:spPr/>
        <p:txBody>
          <a:bodyPr/>
          <a:lstStyle/>
          <a:p>
            <a:r>
              <a:rPr lang="en-US"/>
              <a:t>Risk Management – Project Risk Cube</a:t>
            </a:r>
          </a:p>
        </p:txBody>
      </p:sp>
      <p:pic>
        <p:nvPicPr>
          <p:cNvPr id="4" name="Picture 3">
            <a:extLst>
              <a:ext uri="{FF2B5EF4-FFF2-40B4-BE49-F238E27FC236}">
                <a16:creationId xmlns:a16="http://schemas.microsoft.com/office/drawing/2014/main" id="{54CF5703-7319-9ADF-C58E-7002706C7A4F}"/>
              </a:ext>
            </a:extLst>
          </p:cNvPr>
          <p:cNvPicPr>
            <a:picLocks noChangeAspect="1"/>
          </p:cNvPicPr>
          <p:nvPr/>
        </p:nvPicPr>
        <p:blipFill>
          <a:blip r:embed="rId2"/>
          <a:stretch>
            <a:fillRect/>
          </a:stretch>
        </p:blipFill>
        <p:spPr>
          <a:xfrm>
            <a:off x="3388526" y="1690688"/>
            <a:ext cx="5414948" cy="5087494"/>
          </a:xfrm>
          <a:prstGeom prst="rect">
            <a:avLst/>
          </a:prstGeom>
        </p:spPr>
      </p:pic>
    </p:spTree>
    <p:extLst>
      <p:ext uri="{BB962C8B-B14F-4D97-AF65-F5344CB8AC3E}">
        <p14:creationId xmlns:p14="http://schemas.microsoft.com/office/powerpoint/2010/main" val="3425652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12A5-F56C-4D87-A778-F0D304E9FB03}"/>
              </a:ext>
            </a:extLst>
          </p:cNvPr>
          <p:cNvSpPr>
            <a:spLocks noGrp="1"/>
          </p:cNvSpPr>
          <p:nvPr>
            <p:ph type="title"/>
          </p:nvPr>
        </p:nvSpPr>
        <p:spPr/>
        <p:txBody>
          <a:bodyPr/>
          <a:lstStyle/>
          <a:p>
            <a:r>
              <a:rPr lang="en-US"/>
              <a:t>Summary / Key Points</a:t>
            </a:r>
          </a:p>
        </p:txBody>
      </p:sp>
      <p:sp>
        <p:nvSpPr>
          <p:cNvPr id="3" name="Content Placeholder 2">
            <a:extLst>
              <a:ext uri="{FF2B5EF4-FFF2-40B4-BE49-F238E27FC236}">
                <a16:creationId xmlns:a16="http://schemas.microsoft.com/office/drawing/2014/main" id="{9866D10A-FFBA-403C-B771-10AF496EC7CB}"/>
              </a:ext>
            </a:extLst>
          </p:cNvPr>
          <p:cNvSpPr>
            <a:spLocks noGrp="1"/>
          </p:cNvSpPr>
          <p:nvPr>
            <p:ph idx="1"/>
          </p:nvPr>
        </p:nvSpPr>
        <p:spPr>
          <a:xfrm>
            <a:off x="508936" y="1690688"/>
            <a:ext cx="11174128" cy="3776278"/>
          </a:xfrm>
        </p:spPr>
        <p:txBody>
          <a:bodyPr>
            <a:normAutofit fontScale="85000" lnSpcReduction="10000"/>
          </a:bodyPr>
          <a:lstStyle/>
          <a:p>
            <a:r>
              <a:rPr lang="en-US" sz="2800"/>
              <a:t>The C-UASC competition will require a sUAS capable of waypoint navigation, package delivery, and target identification. This project is sponsored by the Student Success Fee Program with Oscar Correa as a representative.  </a:t>
            </a:r>
          </a:p>
          <a:p>
            <a:r>
              <a:rPr lang="en-US" sz="2800"/>
              <a:t>The project requires the cooperation of both mechanical, electrical, and computer engineers who will all be responsible for project and system requirements. </a:t>
            </a:r>
            <a:endParaRPr lang="en-US" sz="2800">
              <a:ea typeface="Calibri"/>
              <a:cs typeface="Calibri"/>
            </a:endParaRPr>
          </a:p>
          <a:p>
            <a:r>
              <a:rPr lang="en-US" sz="2800"/>
              <a:t>The project is laid out into four phases: research/design, procurement/material selection, manufacturing/assembly, and flight testing. A combined estimated total of </a:t>
            </a:r>
            <a:r>
              <a:rPr lang="en-US" sz="2800" b="1" u="sng"/>
              <a:t>2,660 labor hours </a:t>
            </a:r>
            <a:r>
              <a:rPr lang="en-US" sz="2800"/>
              <a:t>and an estimated budget of around </a:t>
            </a:r>
            <a:r>
              <a:rPr lang="en-US" sz="2800" b="1" u="sng"/>
              <a:t>$4,000 </a:t>
            </a:r>
            <a:r>
              <a:rPr lang="en-US" sz="2800"/>
              <a:t>will be spent. </a:t>
            </a:r>
            <a:endParaRPr lang="en-US" sz="2800">
              <a:ea typeface="Calibri"/>
              <a:cs typeface="Calibri"/>
            </a:endParaRPr>
          </a:p>
          <a:p>
            <a:r>
              <a:rPr lang="en-US" sz="2800"/>
              <a:t>Finally, an accumulation of risks involving personnel, logistics, and manufacturing were taken into consideration and assessed for mitigation. </a:t>
            </a:r>
            <a:endParaRPr lang="en-US" sz="2800">
              <a:ea typeface="Calibri"/>
              <a:cs typeface="Calibri"/>
            </a:endParaRPr>
          </a:p>
        </p:txBody>
      </p:sp>
      <p:pic>
        <p:nvPicPr>
          <p:cNvPr id="4" name="Picture 2" descr="Learning to DO: Design, Manufacturing, and Testing are the basic categories  for all types of engineering.">
            <a:extLst>
              <a:ext uri="{FF2B5EF4-FFF2-40B4-BE49-F238E27FC236}">
                <a16:creationId xmlns:a16="http://schemas.microsoft.com/office/drawing/2014/main" id="{9CB61354-F953-9A99-5601-8E61CEC9F12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4425" y="5167312"/>
            <a:ext cx="1887211" cy="15840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The Dave Ramsey Budget: Is it Realistic?">
            <a:extLst>
              <a:ext uri="{FF2B5EF4-FFF2-40B4-BE49-F238E27FC236}">
                <a16:creationId xmlns:a16="http://schemas.microsoft.com/office/drawing/2014/main" id="{7059E17B-29F5-F542-053A-F8F63C7DD2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3294" y="5147878"/>
            <a:ext cx="2772704" cy="15835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Managing risks as an Engineering Manager - Manveer Chawla">
            <a:extLst>
              <a:ext uri="{FF2B5EF4-FFF2-40B4-BE49-F238E27FC236}">
                <a16:creationId xmlns:a16="http://schemas.microsoft.com/office/drawing/2014/main" id="{196502F7-3165-E12C-6412-13D974BD4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5138069"/>
            <a:ext cx="2126266" cy="15776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ird flying with a baby">
            <a:extLst>
              <a:ext uri="{FF2B5EF4-FFF2-40B4-BE49-F238E27FC236}">
                <a16:creationId xmlns:a16="http://schemas.microsoft.com/office/drawing/2014/main" id="{DDB724B7-3420-B7FE-1FA3-71DDED258BB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40520" y="4983239"/>
            <a:ext cx="1754514" cy="1509636"/>
          </a:xfrm>
          <a:prstGeom prst="rect">
            <a:avLst/>
          </a:prstGeom>
        </p:spPr>
      </p:pic>
    </p:spTree>
    <p:extLst>
      <p:ext uri="{BB962C8B-B14F-4D97-AF65-F5344CB8AC3E}">
        <p14:creationId xmlns:p14="http://schemas.microsoft.com/office/powerpoint/2010/main" val="61555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9CF9-E22D-4BE3-BCB4-02A258BA7538}"/>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7FDE6C7A-DBCA-49DC-AB78-D4EB091FE24E}"/>
              </a:ext>
            </a:extLst>
          </p:cNvPr>
          <p:cNvSpPr>
            <a:spLocks noGrp="1"/>
          </p:cNvSpPr>
          <p:nvPr>
            <p:ph idx="1"/>
          </p:nvPr>
        </p:nvSpPr>
        <p:spPr/>
        <p:txBody>
          <a:bodyPr>
            <a:normAutofit fontScale="92500" lnSpcReduction="20000"/>
          </a:bodyPr>
          <a:lstStyle/>
          <a:p>
            <a:pPr marL="514350" indent="-514350">
              <a:buAutoNum type="arabicPeriod"/>
            </a:pPr>
            <a:r>
              <a:rPr lang="en-US"/>
              <a:t>Project Overview: Nathan Lozano</a:t>
            </a:r>
          </a:p>
          <a:p>
            <a:pPr marL="514350" indent="-514350">
              <a:buAutoNum type="arabicPeriod"/>
            </a:pPr>
            <a:r>
              <a:rPr lang="en-US"/>
              <a:t>Team Organization Chart: Nathan Lozano</a:t>
            </a:r>
          </a:p>
          <a:p>
            <a:pPr marL="514350" indent="-514350">
              <a:buAutoNum type="arabicPeriod"/>
            </a:pPr>
            <a:r>
              <a:rPr lang="en-US"/>
              <a:t>Work Breakdown Schedule: Allan Valdez</a:t>
            </a:r>
          </a:p>
          <a:p>
            <a:pPr marL="514350" indent="-514350">
              <a:buAutoNum type="arabicPeriod"/>
            </a:pPr>
            <a:r>
              <a:rPr lang="en-US"/>
              <a:t>Schedule – IMS: Luis </a:t>
            </a:r>
            <a:r>
              <a:rPr lang="en-US" err="1"/>
              <a:t>Laurean</a:t>
            </a:r>
            <a:endParaRPr lang="en-US"/>
          </a:p>
          <a:p>
            <a:pPr marL="514350" indent="-514350">
              <a:buAutoNum type="arabicPeriod"/>
            </a:pPr>
            <a:r>
              <a:rPr lang="en-US"/>
              <a:t>Schedule – IMS (continued): Luis </a:t>
            </a:r>
            <a:r>
              <a:rPr lang="en-US" err="1"/>
              <a:t>Laurean</a:t>
            </a:r>
            <a:endParaRPr lang="en-US"/>
          </a:p>
          <a:p>
            <a:pPr marL="514350" indent="-514350">
              <a:buAutoNum type="arabicPeriod"/>
            </a:pPr>
            <a:r>
              <a:rPr lang="en-US"/>
              <a:t>Budget – Labor Budget: Justin Ochoa</a:t>
            </a:r>
          </a:p>
          <a:p>
            <a:pPr marL="514350" indent="-514350">
              <a:buAutoNum type="arabicPeriod"/>
            </a:pPr>
            <a:r>
              <a:rPr lang="en-US"/>
              <a:t>Budget – Material Budget: Justin Ochoa</a:t>
            </a:r>
          </a:p>
          <a:p>
            <a:pPr marL="514350" indent="-514350">
              <a:buAutoNum type="arabicPeriod"/>
            </a:pPr>
            <a:r>
              <a:rPr lang="en-US"/>
              <a:t>Risk Management – Project Risk List: Eddie Meza</a:t>
            </a:r>
          </a:p>
          <a:p>
            <a:pPr marL="514350" indent="-514350">
              <a:buAutoNum type="arabicPeriod"/>
            </a:pPr>
            <a:r>
              <a:rPr lang="en-US"/>
              <a:t>Risk Management – Project Risk Cube: Eddie Meza</a:t>
            </a:r>
          </a:p>
          <a:p>
            <a:pPr marL="514350" indent="-514350">
              <a:buAutoNum type="arabicPeriod"/>
            </a:pPr>
            <a:r>
              <a:rPr lang="en-US"/>
              <a:t> Summary / Key Points – Allan Valdez</a:t>
            </a:r>
          </a:p>
        </p:txBody>
      </p:sp>
    </p:spTree>
    <p:extLst>
      <p:ext uri="{BB962C8B-B14F-4D97-AF65-F5344CB8AC3E}">
        <p14:creationId xmlns:p14="http://schemas.microsoft.com/office/powerpoint/2010/main" val="2875114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7DA7-BCF4-409C-B4B0-ED0C6F521AAE}"/>
              </a:ext>
            </a:extLst>
          </p:cNvPr>
          <p:cNvSpPr>
            <a:spLocks noGrp="1"/>
          </p:cNvSpPr>
          <p:nvPr>
            <p:ph type="title"/>
          </p:nvPr>
        </p:nvSpPr>
        <p:spPr/>
        <p:txBody>
          <a:bodyPr/>
          <a:lstStyle/>
          <a:p>
            <a:r>
              <a:rPr lang="en-US" sz="4400" b="1" i="0" u="none" strike="noStrike">
                <a:solidFill>
                  <a:srgbClr val="231F20"/>
                </a:solidFill>
                <a:effectLst/>
                <a:latin typeface="Lato"/>
                <a:ea typeface="Lato"/>
                <a:cs typeface="Lato"/>
              </a:rPr>
              <a:t>Project Overview</a:t>
            </a:r>
            <a:endParaRPr lang="en-US"/>
          </a:p>
        </p:txBody>
      </p:sp>
      <p:sp>
        <p:nvSpPr>
          <p:cNvPr id="3" name="Content Placeholder 2">
            <a:extLst>
              <a:ext uri="{FF2B5EF4-FFF2-40B4-BE49-F238E27FC236}">
                <a16:creationId xmlns:a16="http://schemas.microsoft.com/office/drawing/2014/main" id="{105F27B1-F5AF-4EA7-8056-3C2A55F55C0B}"/>
              </a:ext>
            </a:extLst>
          </p:cNvPr>
          <p:cNvSpPr>
            <a:spLocks noGrp="1"/>
          </p:cNvSpPr>
          <p:nvPr>
            <p:ph idx="1"/>
          </p:nvPr>
        </p:nvSpPr>
        <p:spPr/>
        <p:txBody>
          <a:bodyPr>
            <a:normAutofit fontScale="70000" lnSpcReduction="20000"/>
          </a:bodyPr>
          <a:lstStyle/>
          <a:p>
            <a:pPr marL="0" indent="0">
              <a:lnSpc>
                <a:spcPct val="150000"/>
              </a:lnSpc>
              <a:buNone/>
            </a:pPr>
            <a:r>
              <a:rPr lang="en-US" sz="2800" b="0" i="0" u="none" strike="noStrike">
                <a:solidFill>
                  <a:srgbClr val="595959"/>
                </a:solidFill>
                <a:effectLst/>
                <a:latin typeface="Arial"/>
                <a:cs typeface="Arial"/>
              </a:rPr>
              <a:t>The C-UASC is a student competition organized by California State University and by Mojave Air &amp; Space Port at Rutan Field.  The competition requires students to design, integrate, and demonstrate  a small Uncrewed Aerial System (sUAS) capable of waypoint navigation, package drop, package delivery, and target identification and localization.</a:t>
            </a:r>
          </a:p>
          <a:p>
            <a:pPr marL="0" indent="0">
              <a:lnSpc>
                <a:spcPct val="150000"/>
              </a:lnSpc>
              <a:buNone/>
            </a:pPr>
            <a:endParaRPr lang="en-US" sz="2800">
              <a:solidFill>
                <a:srgbClr val="595959"/>
              </a:solidFill>
              <a:latin typeface="Arial" panose="020B0604020202020204" pitchFamily="34" charset="0"/>
            </a:endParaRPr>
          </a:p>
          <a:p>
            <a:pPr marL="0" indent="0">
              <a:lnSpc>
                <a:spcPct val="150000"/>
              </a:lnSpc>
              <a:buNone/>
            </a:pPr>
            <a:r>
              <a:rPr lang="en-US" sz="2800">
                <a:solidFill>
                  <a:srgbClr val="595959"/>
                </a:solidFill>
                <a:latin typeface="Arial"/>
                <a:cs typeface="Arial"/>
              </a:rPr>
              <a:t>Need: To stimulate interest in Unmanned Aerial Systems and to engage students in a challenging mission.</a:t>
            </a:r>
            <a:endParaRPr lang="en-US" sz="2800">
              <a:solidFill>
                <a:srgbClr val="595959"/>
              </a:solidFill>
              <a:latin typeface="Arial" panose="020B0604020202020204" pitchFamily="34" charset="0"/>
              <a:cs typeface="Arial"/>
            </a:endParaRPr>
          </a:p>
          <a:p>
            <a:pPr marL="0" indent="0">
              <a:lnSpc>
                <a:spcPct val="150000"/>
              </a:lnSpc>
              <a:buNone/>
            </a:pPr>
            <a:endParaRPr lang="en-US" sz="2800">
              <a:solidFill>
                <a:srgbClr val="595959"/>
              </a:solidFill>
              <a:latin typeface="Arial" panose="020B0604020202020204" pitchFamily="34" charset="0"/>
            </a:endParaRPr>
          </a:p>
          <a:p>
            <a:pPr marL="0" indent="0">
              <a:lnSpc>
                <a:spcPct val="150000"/>
              </a:lnSpc>
              <a:buNone/>
            </a:pPr>
            <a:r>
              <a:rPr lang="en-US" sz="2800">
                <a:solidFill>
                  <a:srgbClr val="595959"/>
                </a:solidFill>
                <a:latin typeface="Arial"/>
                <a:cs typeface="Arial"/>
              </a:rPr>
              <a:t>Sponsor: </a:t>
            </a:r>
            <a:r>
              <a:rPr lang="en-US" sz="2800">
                <a:solidFill>
                  <a:srgbClr val="595959"/>
                </a:solidFill>
                <a:latin typeface="Arial"/>
                <a:ea typeface="+mn-lt"/>
                <a:cs typeface="+mn-lt"/>
              </a:rPr>
              <a:t>Oscar Correa, Student Success Fee, </a:t>
            </a:r>
            <a:r>
              <a:rPr lang="en-US" sz="2800">
                <a:solidFill>
                  <a:srgbClr val="595959"/>
                </a:solidFill>
                <a:ea typeface="+mn-lt"/>
                <a:cs typeface="+mn-lt"/>
                <a:hlinkClick r:id="rId2"/>
              </a:rPr>
              <a:t>ocorrea6497@sdsu.edu</a:t>
            </a:r>
            <a:endParaRPr lang="en-US" sz="2800">
              <a:solidFill>
                <a:srgbClr val="000000"/>
              </a:solidFill>
              <a:ea typeface="+mn-lt"/>
              <a:cs typeface="+mn-lt"/>
              <a:hlinkClick r:id="rId2"/>
            </a:endParaRPr>
          </a:p>
          <a:p>
            <a:pPr marL="0" indent="0">
              <a:buNone/>
            </a:pPr>
            <a:endParaRPr lang="en-US"/>
          </a:p>
        </p:txBody>
      </p:sp>
    </p:spTree>
    <p:extLst>
      <p:ext uri="{BB962C8B-B14F-4D97-AF65-F5344CB8AC3E}">
        <p14:creationId xmlns:p14="http://schemas.microsoft.com/office/powerpoint/2010/main" val="3034575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371F-55B4-C7CD-82D9-DF1C860C87E2}"/>
              </a:ext>
            </a:extLst>
          </p:cNvPr>
          <p:cNvSpPr>
            <a:spLocks noGrp="1"/>
          </p:cNvSpPr>
          <p:nvPr>
            <p:ph type="title"/>
          </p:nvPr>
        </p:nvSpPr>
        <p:spPr/>
        <p:txBody>
          <a:bodyPr/>
          <a:lstStyle/>
          <a:p>
            <a:r>
              <a:rPr lang="en-US" sz="4400" b="0" i="0" u="none" strike="noStrike">
                <a:solidFill>
                  <a:srgbClr val="231F20"/>
                </a:solidFill>
                <a:effectLst/>
                <a:latin typeface="Lato" panose="020F0502020204030203" pitchFamily="34" charset="0"/>
              </a:rPr>
              <a:t>Team Organization Chart</a:t>
            </a:r>
            <a:endParaRPr lang="en-US"/>
          </a:p>
        </p:txBody>
      </p:sp>
      <p:sp>
        <p:nvSpPr>
          <p:cNvPr id="5" name="TextBox 4">
            <a:extLst>
              <a:ext uri="{FF2B5EF4-FFF2-40B4-BE49-F238E27FC236}">
                <a16:creationId xmlns:a16="http://schemas.microsoft.com/office/drawing/2014/main" id="{2129B03C-594E-2E01-8E75-96F8863E1B95}"/>
              </a:ext>
            </a:extLst>
          </p:cNvPr>
          <p:cNvSpPr txBox="1"/>
          <p:nvPr/>
        </p:nvSpPr>
        <p:spPr>
          <a:xfrm>
            <a:off x="1698934" y="1847461"/>
            <a:ext cx="3439532" cy="461665"/>
          </a:xfrm>
          <a:prstGeom prst="rect">
            <a:avLst/>
          </a:prstGeom>
          <a:noFill/>
        </p:spPr>
        <p:txBody>
          <a:bodyPr wrap="square" rtlCol="0">
            <a:spAutoFit/>
          </a:bodyPr>
          <a:lstStyle/>
          <a:p>
            <a:r>
              <a:rPr lang="en-US" sz="2400"/>
              <a:t>Mechanical Engineering</a:t>
            </a:r>
          </a:p>
        </p:txBody>
      </p:sp>
      <p:grpSp>
        <p:nvGrpSpPr>
          <p:cNvPr id="6" name="Group 5">
            <a:extLst>
              <a:ext uri="{FF2B5EF4-FFF2-40B4-BE49-F238E27FC236}">
                <a16:creationId xmlns:a16="http://schemas.microsoft.com/office/drawing/2014/main" id="{39212B1D-C04F-779F-6EB8-BD3A99C9BB79}"/>
              </a:ext>
            </a:extLst>
          </p:cNvPr>
          <p:cNvGrpSpPr/>
          <p:nvPr/>
        </p:nvGrpSpPr>
        <p:grpSpPr>
          <a:xfrm>
            <a:off x="2126165" y="2525318"/>
            <a:ext cx="2173482" cy="935065"/>
            <a:chOff x="2690196" y="3514822"/>
            <a:chExt cx="2222880" cy="1111440"/>
          </a:xfrm>
        </p:grpSpPr>
        <p:sp>
          <p:nvSpPr>
            <p:cNvPr id="7" name="Rectangle 6">
              <a:extLst>
                <a:ext uri="{FF2B5EF4-FFF2-40B4-BE49-F238E27FC236}">
                  <a16:creationId xmlns:a16="http://schemas.microsoft.com/office/drawing/2014/main" id="{2D8E39E2-6175-92B6-181C-667957855FA9}"/>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8" name="TextBox 7">
              <a:extLst>
                <a:ext uri="{FF2B5EF4-FFF2-40B4-BE49-F238E27FC236}">
                  <a16:creationId xmlns:a16="http://schemas.microsoft.com/office/drawing/2014/main" id="{0288EDB4-4CDB-DD6A-75CA-5B8E8F4CE03D}"/>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977900">
                <a:lnSpc>
                  <a:spcPct val="90000"/>
                </a:lnSpc>
                <a:spcBef>
                  <a:spcPct val="0"/>
                </a:spcBef>
                <a:spcAft>
                  <a:spcPct val="35000"/>
                </a:spcAft>
              </a:pPr>
              <a:r>
                <a:rPr lang="en-US" sz="2200">
                  <a:solidFill>
                    <a:schemeClr val="tx1"/>
                  </a:solidFill>
                </a:rPr>
                <a:t>Luis</a:t>
              </a:r>
              <a:r>
                <a:rPr lang="en-US" sz="2200" kern="1200">
                  <a:solidFill>
                    <a:schemeClr val="tx1"/>
                  </a:solidFill>
                </a:rPr>
                <a:t> </a:t>
              </a:r>
              <a:r>
                <a:rPr lang="en-US" sz="2200">
                  <a:solidFill>
                    <a:schemeClr val="tx1"/>
                  </a:solidFill>
                </a:rPr>
                <a:t>Laurean</a:t>
              </a:r>
            </a:p>
            <a:p>
              <a:pPr algn="ctr" defTabSz="977900">
                <a:lnSpc>
                  <a:spcPct val="90000"/>
                </a:lnSpc>
                <a:spcBef>
                  <a:spcPct val="0"/>
                </a:spcBef>
                <a:spcAft>
                  <a:spcPct val="35000"/>
                </a:spcAft>
              </a:pPr>
              <a:r>
                <a:rPr lang="en-US" sz="2200" i="1" kern="1200">
                  <a:solidFill>
                    <a:schemeClr val="tx1"/>
                  </a:solidFill>
                </a:rPr>
                <a:t>Team Leader</a:t>
              </a:r>
            </a:p>
          </p:txBody>
        </p:sp>
      </p:grpSp>
      <p:grpSp>
        <p:nvGrpSpPr>
          <p:cNvPr id="9" name="Group 8">
            <a:extLst>
              <a:ext uri="{FF2B5EF4-FFF2-40B4-BE49-F238E27FC236}">
                <a16:creationId xmlns:a16="http://schemas.microsoft.com/office/drawing/2014/main" id="{5A554937-4462-D79B-B35D-EEF8FCFE2F06}"/>
              </a:ext>
            </a:extLst>
          </p:cNvPr>
          <p:cNvGrpSpPr/>
          <p:nvPr/>
        </p:nvGrpSpPr>
        <p:grpSpPr>
          <a:xfrm>
            <a:off x="3507058" y="3980842"/>
            <a:ext cx="2173482" cy="935065"/>
            <a:chOff x="2690196" y="3514822"/>
            <a:chExt cx="2222880" cy="1111440"/>
          </a:xfrm>
        </p:grpSpPr>
        <p:sp>
          <p:nvSpPr>
            <p:cNvPr id="10" name="Rectangle 9">
              <a:extLst>
                <a:ext uri="{FF2B5EF4-FFF2-40B4-BE49-F238E27FC236}">
                  <a16:creationId xmlns:a16="http://schemas.microsoft.com/office/drawing/2014/main" id="{557E44FE-BAD8-ADA0-E5D1-EA774D302F8D}"/>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11" name="TextBox 10">
              <a:extLst>
                <a:ext uri="{FF2B5EF4-FFF2-40B4-BE49-F238E27FC236}">
                  <a16:creationId xmlns:a16="http://schemas.microsoft.com/office/drawing/2014/main" id="{FE65945B-67CC-A02E-F402-CE8DD397756C}"/>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Nathan Lozano</a:t>
              </a:r>
              <a:endParaRPr lang="en-US" sz="2200" kern="1200">
                <a:solidFill>
                  <a:schemeClr val="tx1"/>
                </a:solidFill>
              </a:endParaRPr>
            </a:p>
          </p:txBody>
        </p:sp>
      </p:grpSp>
      <p:grpSp>
        <p:nvGrpSpPr>
          <p:cNvPr id="12" name="Group 11">
            <a:extLst>
              <a:ext uri="{FF2B5EF4-FFF2-40B4-BE49-F238E27FC236}">
                <a16:creationId xmlns:a16="http://schemas.microsoft.com/office/drawing/2014/main" id="{610A6C48-A880-175A-2697-A9BB655BD067}"/>
              </a:ext>
            </a:extLst>
          </p:cNvPr>
          <p:cNvGrpSpPr/>
          <p:nvPr/>
        </p:nvGrpSpPr>
        <p:grpSpPr>
          <a:xfrm>
            <a:off x="838200" y="3980843"/>
            <a:ext cx="2173482" cy="993268"/>
            <a:chOff x="2690196" y="3514822"/>
            <a:chExt cx="2222880" cy="1180621"/>
          </a:xfrm>
        </p:grpSpPr>
        <p:sp>
          <p:nvSpPr>
            <p:cNvPr id="13" name="Rectangle 12">
              <a:extLst>
                <a:ext uri="{FF2B5EF4-FFF2-40B4-BE49-F238E27FC236}">
                  <a16:creationId xmlns:a16="http://schemas.microsoft.com/office/drawing/2014/main" id="{458D83ED-76D9-EE35-5515-F48CA15AD56D}"/>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14" name="TextBox 13">
              <a:extLst>
                <a:ext uri="{FF2B5EF4-FFF2-40B4-BE49-F238E27FC236}">
                  <a16:creationId xmlns:a16="http://schemas.microsoft.com/office/drawing/2014/main" id="{C46BF26E-793E-1510-E643-25C7F62A3C56}"/>
                </a:ext>
              </a:extLst>
            </p:cNvPr>
            <p:cNvSpPr txBox="1"/>
            <p:nvPr/>
          </p:nvSpPr>
          <p:spPr>
            <a:xfrm>
              <a:off x="2690196" y="3584003"/>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70000"/>
                </a:lnSpc>
                <a:spcBef>
                  <a:spcPct val="0"/>
                </a:spcBef>
                <a:spcAft>
                  <a:spcPct val="35000"/>
                </a:spcAft>
                <a:buNone/>
              </a:pPr>
              <a:r>
                <a:rPr lang="en-US" sz="2200">
                  <a:solidFill>
                    <a:schemeClr val="tx1"/>
                  </a:solidFill>
                </a:rPr>
                <a:t>Justin Ochoa</a:t>
              </a:r>
            </a:p>
            <a:p>
              <a:pPr marL="0" lvl="0" indent="0" algn="ctr" defTabSz="977900">
                <a:lnSpc>
                  <a:spcPct val="70000"/>
                </a:lnSpc>
                <a:spcBef>
                  <a:spcPct val="0"/>
                </a:spcBef>
                <a:spcAft>
                  <a:spcPct val="35000"/>
                </a:spcAft>
                <a:buNone/>
              </a:pPr>
              <a:r>
                <a:rPr lang="en-US" sz="2200" i="1" kern="1200">
                  <a:solidFill>
                    <a:schemeClr val="tx1"/>
                  </a:solidFill>
                </a:rPr>
                <a:t>Procurement Specialist</a:t>
              </a:r>
            </a:p>
          </p:txBody>
        </p:sp>
      </p:grpSp>
      <p:grpSp>
        <p:nvGrpSpPr>
          <p:cNvPr id="15" name="Group 14">
            <a:extLst>
              <a:ext uri="{FF2B5EF4-FFF2-40B4-BE49-F238E27FC236}">
                <a16:creationId xmlns:a16="http://schemas.microsoft.com/office/drawing/2014/main" id="{C248906F-A90D-41AF-3ACE-3B407559451E}"/>
              </a:ext>
            </a:extLst>
          </p:cNvPr>
          <p:cNvGrpSpPr/>
          <p:nvPr/>
        </p:nvGrpSpPr>
        <p:grpSpPr>
          <a:xfrm>
            <a:off x="3507058" y="5263232"/>
            <a:ext cx="2173482" cy="935065"/>
            <a:chOff x="2690196" y="3514822"/>
            <a:chExt cx="2222880" cy="1111440"/>
          </a:xfrm>
        </p:grpSpPr>
        <p:sp>
          <p:nvSpPr>
            <p:cNvPr id="16" name="Rectangle 15">
              <a:extLst>
                <a:ext uri="{FF2B5EF4-FFF2-40B4-BE49-F238E27FC236}">
                  <a16:creationId xmlns:a16="http://schemas.microsoft.com/office/drawing/2014/main" id="{B12FA590-3D8A-11D4-3F93-2C6C11ACAE94}"/>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17" name="TextBox 16">
              <a:extLst>
                <a:ext uri="{FF2B5EF4-FFF2-40B4-BE49-F238E27FC236}">
                  <a16:creationId xmlns:a16="http://schemas.microsoft.com/office/drawing/2014/main" id="{BB2A8A1E-A831-9221-5EA0-8A437C0AEA68}"/>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Allan Valdez</a:t>
              </a:r>
              <a:endParaRPr lang="en-US" sz="2200" kern="1200">
                <a:solidFill>
                  <a:schemeClr val="tx1"/>
                </a:solidFill>
              </a:endParaRPr>
            </a:p>
          </p:txBody>
        </p:sp>
      </p:grpSp>
      <p:grpSp>
        <p:nvGrpSpPr>
          <p:cNvPr id="18" name="Group 17">
            <a:extLst>
              <a:ext uri="{FF2B5EF4-FFF2-40B4-BE49-F238E27FC236}">
                <a16:creationId xmlns:a16="http://schemas.microsoft.com/office/drawing/2014/main" id="{BC16AF16-3FAA-66CB-AF35-9F82FE2BE042}"/>
              </a:ext>
            </a:extLst>
          </p:cNvPr>
          <p:cNvGrpSpPr/>
          <p:nvPr/>
        </p:nvGrpSpPr>
        <p:grpSpPr>
          <a:xfrm>
            <a:off x="838200" y="5252572"/>
            <a:ext cx="2173482" cy="935065"/>
            <a:chOff x="2690196" y="3514822"/>
            <a:chExt cx="2222880" cy="1111440"/>
          </a:xfrm>
        </p:grpSpPr>
        <p:sp>
          <p:nvSpPr>
            <p:cNvPr id="19" name="Rectangle 18">
              <a:extLst>
                <a:ext uri="{FF2B5EF4-FFF2-40B4-BE49-F238E27FC236}">
                  <a16:creationId xmlns:a16="http://schemas.microsoft.com/office/drawing/2014/main" id="{DEDD3785-1683-E3E5-4EFA-2AB8396765A0}"/>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20" name="TextBox 19">
              <a:extLst>
                <a:ext uri="{FF2B5EF4-FFF2-40B4-BE49-F238E27FC236}">
                  <a16:creationId xmlns:a16="http://schemas.microsoft.com/office/drawing/2014/main" id="{988DDF39-2377-63EB-731B-0AE035F2770A}"/>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solidFill>
                    <a:schemeClr val="tx1"/>
                  </a:solidFill>
                </a:rPr>
                <a:t>Eddie Meza</a:t>
              </a:r>
            </a:p>
          </p:txBody>
        </p:sp>
      </p:grpSp>
      <p:cxnSp>
        <p:nvCxnSpPr>
          <p:cNvPr id="21" name="Straight Connector 20">
            <a:extLst>
              <a:ext uri="{FF2B5EF4-FFF2-40B4-BE49-F238E27FC236}">
                <a16:creationId xmlns:a16="http://schemas.microsoft.com/office/drawing/2014/main" id="{E4E9DCAD-9680-2C68-549E-D863FA65B77C}"/>
              </a:ext>
            </a:extLst>
          </p:cNvPr>
          <p:cNvCxnSpPr>
            <a:cxnSpLocks/>
          </p:cNvCxnSpPr>
          <p:nvPr/>
        </p:nvCxnSpPr>
        <p:spPr>
          <a:xfrm>
            <a:off x="3246071" y="3468829"/>
            <a:ext cx="115" cy="165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27CA33-6587-6498-6AD3-415CDDE6EA73}"/>
              </a:ext>
            </a:extLst>
          </p:cNvPr>
          <p:cNvCxnSpPr/>
          <p:nvPr/>
        </p:nvCxnSpPr>
        <p:spPr>
          <a:xfrm>
            <a:off x="1924941" y="5118850"/>
            <a:ext cx="266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D35AE4E-089E-7EC3-F20D-ABF45252E834}"/>
              </a:ext>
            </a:extLst>
          </p:cNvPr>
          <p:cNvCxnSpPr>
            <a:cxnSpLocks/>
            <a:stCxn id="14" idx="2"/>
            <a:endCxn id="20" idx="0"/>
          </p:cNvCxnSpPr>
          <p:nvPr/>
        </p:nvCxnSpPr>
        <p:spPr>
          <a:xfrm>
            <a:off x="1924941" y="4974111"/>
            <a:ext cx="0" cy="27846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778D7B0-AD83-BF9A-C796-0C4C251123D7}"/>
              </a:ext>
            </a:extLst>
          </p:cNvPr>
          <p:cNvCxnSpPr>
            <a:stCxn id="11" idx="2"/>
            <a:endCxn id="17" idx="0"/>
          </p:cNvCxnSpPr>
          <p:nvPr/>
        </p:nvCxnSpPr>
        <p:spPr>
          <a:xfrm>
            <a:off x="4593799" y="4915907"/>
            <a:ext cx="0" cy="347325"/>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FA2325-3FEB-4D1B-AA81-2D060CE25C6A}"/>
              </a:ext>
            </a:extLst>
          </p:cNvPr>
          <p:cNvSpPr txBox="1"/>
          <p:nvPr/>
        </p:nvSpPr>
        <p:spPr>
          <a:xfrm>
            <a:off x="6291376" y="1857064"/>
            <a:ext cx="4910252" cy="461665"/>
          </a:xfrm>
          <a:prstGeom prst="rect">
            <a:avLst/>
          </a:prstGeom>
          <a:noFill/>
        </p:spPr>
        <p:txBody>
          <a:bodyPr wrap="square" rtlCol="0">
            <a:spAutoFit/>
          </a:bodyPr>
          <a:lstStyle/>
          <a:p>
            <a:r>
              <a:rPr lang="en-US" sz="2400"/>
              <a:t>Electrical and Computer Engineering</a:t>
            </a:r>
          </a:p>
        </p:txBody>
      </p:sp>
      <p:grpSp>
        <p:nvGrpSpPr>
          <p:cNvPr id="26" name="Group 25">
            <a:extLst>
              <a:ext uri="{FF2B5EF4-FFF2-40B4-BE49-F238E27FC236}">
                <a16:creationId xmlns:a16="http://schemas.microsoft.com/office/drawing/2014/main" id="{F1D9883B-D057-6601-D8EF-CFFE37356D79}"/>
              </a:ext>
            </a:extLst>
          </p:cNvPr>
          <p:cNvGrpSpPr/>
          <p:nvPr/>
        </p:nvGrpSpPr>
        <p:grpSpPr>
          <a:xfrm>
            <a:off x="7579341" y="2525318"/>
            <a:ext cx="2173482" cy="935065"/>
            <a:chOff x="2690196" y="3514822"/>
            <a:chExt cx="2222880" cy="1111440"/>
          </a:xfrm>
        </p:grpSpPr>
        <p:sp>
          <p:nvSpPr>
            <p:cNvPr id="27" name="Rectangle 26">
              <a:extLst>
                <a:ext uri="{FF2B5EF4-FFF2-40B4-BE49-F238E27FC236}">
                  <a16:creationId xmlns:a16="http://schemas.microsoft.com/office/drawing/2014/main" id="{2ED63115-2BBD-F100-98CA-1B909248A538}"/>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28" name="TextBox 27">
              <a:extLst>
                <a:ext uri="{FF2B5EF4-FFF2-40B4-BE49-F238E27FC236}">
                  <a16:creationId xmlns:a16="http://schemas.microsoft.com/office/drawing/2014/main" id="{11106F2C-0EF5-DEDD-2A39-58F13FD4E4AD}"/>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algn="ctr" defTabSz="977900">
                <a:lnSpc>
                  <a:spcPct val="90000"/>
                </a:lnSpc>
                <a:spcBef>
                  <a:spcPct val="0"/>
                </a:spcBef>
                <a:spcAft>
                  <a:spcPct val="35000"/>
                </a:spcAft>
              </a:pPr>
              <a:r>
                <a:rPr lang="en-US" sz="2200">
                  <a:solidFill>
                    <a:schemeClr val="tx1"/>
                  </a:solidFill>
                </a:rPr>
                <a:t>Luiz Bautista</a:t>
              </a:r>
            </a:p>
            <a:p>
              <a:pPr algn="ctr" defTabSz="977900">
                <a:lnSpc>
                  <a:spcPct val="90000"/>
                </a:lnSpc>
                <a:spcBef>
                  <a:spcPct val="0"/>
                </a:spcBef>
                <a:spcAft>
                  <a:spcPct val="35000"/>
                </a:spcAft>
              </a:pPr>
              <a:r>
                <a:rPr lang="en-US" sz="2200" i="1" kern="1200">
                  <a:solidFill>
                    <a:schemeClr val="tx1"/>
                  </a:solidFill>
                </a:rPr>
                <a:t>Team Lea</a:t>
              </a:r>
              <a:r>
                <a:rPr lang="en-US" sz="2200" i="1">
                  <a:solidFill>
                    <a:schemeClr val="tx1"/>
                  </a:solidFill>
                </a:rPr>
                <a:t>der</a:t>
              </a:r>
              <a:endParaRPr lang="en-US" sz="2200" i="1" kern="1200">
                <a:solidFill>
                  <a:schemeClr val="tx1"/>
                </a:solidFill>
              </a:endParaRPr>
            </a:p>
          </p:txBody>
        </p:sp>
      </p:grpSp>
      <p:grpSp>
        <p:nvGrpSpPr>
          <p:cNvPr id="29" name="Group 28">
            <a:extLst>
              <a:ext uri="{FF2B5EF4-FFF2-40B4-BE49-F238E27FC236}">
                <a16:creationId xmlns:a16="http://schemas.microsoft.com/office/drawing/2014/main" id="{A6B2FD63-BA56-6B02-484C-670920DDD6C0}"/>
              </a:ext>
            </a:extLst>
          </p:cNvPr>
          <p:cNvGrpSpPr/>
          <p:nvPr/>
        </p:nvGrpSpPr>
        <p:grpSpPr>
          <a:xfrm>
            <a:off x="8960234" y="3980842"/>
            <a:ext cx="2173482" cy="935065"/>
            <a:chOff x="2690196" y="3514822"/>
            <a:chExt cx="2222880" cy="1111440"/>
          </a:xfrm>
        </p:grpSpPr>
        <p:sp>
          <p:nvSpPr>
            <p:cNvPr id="30" name="Rectangle 29">
              <a:extLst>
                <a:ext uri="{FF2B5EF4-FFF2-40B4-BE49-F238E27FC236}">
                  <a16:creationId xmlns:a16="http://schemas.microsoft.com/office/drawing/2014/main" id="{40C67BD7-523F-A456-C059-4B67398DD633}"/>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31" name="TextBox 30">
              <a:extLst>
                <a:ext uri="{FF2B5EF4-FFF2-40B4-BE49-F238E27FC236}">
                  <a16:creationId xmlns:a16="http://schemas.microsoft.com/office/drawing/2014/main" id="{7D18DC68-6F2C-2D9D-FD85-54580A049FF2}"/>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Sophia Garcia</a:t>
              </a:r>
              <a:endParaRPr lang="en-US" sz="2200" kern="1200">
                <a:solidFill>
                  <a:schemeClr val="tx1"/>
                </a:solidFill>
              </a:endParaRPr>
            </a:p>
          </p:txBody>
        </p:sp>
      </p:grpSp>
      <p:grpSp>
        <p:nvGrpSpPr>
          <p:cNvPr id="32" name="Group 31">
            <a:extLst>
              <a:ext uri="{FF2B5EF4-FFF2-40B4-BE49-F238E27FC236}">
                <a16:creationId xmlns:a16="http://schemas.microsoft.com/office/drawing/2014/main" id="{23F63D7F-A91F-7210-EB5B-D445163C4541}"/>
              </a:ext>
            </a:extLst>
          </p:cNvPr>
          <p:cNvGrpSpPr/>
          <p:nvPr/>
        </p:nvGrpSpPr>
        <p:grpSpPr>
          <a:xfrm>
            <a:off x="6291376" y="3980842"/>
            <a:ext cx="2173482" cy="935065"/>
            <a:chOff x="2690196" y="3514822"/>
            <a:chExt cx="2222880" cy="1111440"/>
          </a:xfrm>
        </p:grpSpPr>
        <p:sp>
          <p:nvSpPr>
            <p:cNvPr id="33" name="Rectangle 32">
              <a:extLst>
                <a:ext uri="{FF2B5EF4-FFF2-40B4-BE49-F238E27FC236}">
                  <a16:creationId xmlns:a16="http://schemas.microsoft.com/office/drawing/2014/main" id="{404B4505-4FB7-8F10-6EB9-58F3329BFB14}"/>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34" name="TextBox 33">
              <a:extLst>
                <a:ext uri="{FF2B5EF4-FFF2-40B4-BE49-F238E27FC236}">
                  <a16:creationId xmlns:a16="http://schemas.microsoft.com/office/drawing/2014/main" id="{7391C034-6D6E-F84E-5631-B69E7DEE6CE0}"/>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Jalen Jones</a:t>
              </a:r>
              <a:endParaRPr lang="en-US" sz="2200" kern="1200">
                <a:solidFill>
                  <a:schemeClr val="tx1"/>
                </a:solidFill>
              </a:endParaRPr>
            </a:p>
          </p:txBody>
        </p:sp>
      </p:grpSp>
      <p:grpSp>
        <p:nvGrpSpPr>
          <p:cNvPr id="35" name="Group 34">
            <a:extLst>
              <a:ext uri="{FF2B5EF4-FFF2-40B4-BE49-F238E27FC236}">
                <a16:creationId xmlns:a16="http://schemas.microsoft.com/office/drawing/2014/main" id="{C38AF97C-D012-124A-CBB3-F1D5F97B948D}"/>
              </a:ext>
            </a:extLst>
          </p:cNvPr>
          <p:cNvGrpSpPr/>
          <p:nvPr/>
        </p:nvGrpSpPr>
        <p:grpSpPr>
          <a:xfrm>
            <a:off x="8960234" y="5263232"/>
            <a:ext cx="2173482" cy="935065"/>
            <a:chOff x="2690196" y="3514822"/>
            <a:chExt cx="2222880" cy="1111440"/>
          </a:xfrm>
        </p:grpSpPr>
        <p:sp>
          <p:nvSpPr>
            <p:cNvPr id="36" name="Rectangle 35">
              <a:extLst>
                <a:ext uri="{FF2B5EF4-FFF2-40B4-BE49-F238E27FC236}">
                  <a16:creationId xmlns:a16="http://schemas.microsoft.com/office/drawing/2014/main" id="{4A313D86-88DE-5F78-823B-C1C940C63BB2}"/>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37" name="TextBox 36">
              <a:extLst>
                <a:ext uri="{FF2B5EF4-FFF2-40B4-BE49-F238E27FC236}">
                  <a16:creationId xmlns:a16="http://schemas.microsoft.com/office/drawing/2014/main" id="{D6EC54EB-C893-5EA8-7D84-EBDB182201AC}"/>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Flavio Signoretti</a:t>
              </a:r>
              <a:endParaRPr lang="en-US" sz="2200" kern="1200">
                <a:solidFill>
                  <a:schemeClr val="tx1"/>
                </a:solidFill>
              </a:endParaRPr>
            </a:p>
          </p:txBody>
        </p:sp>
      </p:grpSp>
      <p:grpSp>
        <p:nvGrpSpPr>
          <p:cNvPr id="38" name="Group 37">
            <a:extLst>
              <a:ext uri="{FF2B5EF4-FFF2-40B4-BE49-F238E27FC236}">
                <a16:creationId xmlns:a16="http://schemas.microsoft.com/office/drawing/2014/main" id="{413D5368-4B96-782C-651B-283978A9E89E}"/>
              </a:ext>
            </a:extLst>
          </p:cNvPr>
          <p:cNvGrpSpPr/>
          <p:nvPr/>
        </p:nvGrpSpPr>
        <p:grpSpPr>
          <a:xfrm>
            <a:off x="6291376" y="5252572"/>
            <a:ext cx="2173482" cy="935065"/>
            <a:chOff x="2690196" y="3514822"/>
            <a:chExt cx="2222880" cy="1111440"/>
          </a:xfrm>
        </p:grpSpPr>
        <p:sp>
          <p:nvSpPr>
            <p:cNvPr id="39" name="Rectangle 38">
              <a:extLst>
                <a:ext uri="{FF2B5EF4-FFF2-40B4-BE49-F238E27FC236}">
                  <a16:creationId xmlns:a16="http://schemas.microsoft.com/office/drawing/2014/main" id="{87011BCB-6854-DE2A-78DF-0181FA000C56}"/>
                </a:ext>
              </a:extLst>
            </p:cNvPr>
            <p:cNvSpPr/>
            <p:nvPr/>
          </p:nvSpPr>
          <p:spPr>
            <a:xfrm>
              <a:off x="2690196" y="3514822"/>
              <a:ext cx="2222880" cy="1111440"/>
            </a:xfrm>
            <a:prstGeom prst="rect">
              <a:avLst/>
            </a:prstGeom>
            <a:solidFill>
              <a:schemeClr val="bg1">
                <a:lumMod val="8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solidFill>
                  <a:schemeClr val="tx1"/>
                </a:solidFill>
              </a:endParaRPr>
            </a:p>
          </p:txBody>
        </p:sp>
        <p:sp>
          <p:nvSpPr>
            <p:cNvPr id="40" name="TextBox 39">
              <a:extLst>
                <a:ext uri="{FF2B5EF4-FFF2-40B4-BE49-F238E27FC236}">
                  <a16:creationId xmlns:a16="http://schemas.microsoft.com/office/drawing/2014/main" id="{06DF0F71-04B9-44A4-BDF6-02A11C9E6990}"/>
                </a:ext>
              </a:extLst>
            </p:cNvPr>
            <p:cNvSpPr txBox="1"/>
            <p:nvPr/>
          </p:nvSpPr>
          <p:spPr>
            <a:xfrm>
              <a:off x="2690196" y="3514822"/>
              <a:ext cx="2222880" cy="111144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a:solidFill>
                    <a:schemeClr val="tx1"/>
                  </a:solidFill>
                </a:rPr>
                <a:t>Daniel Solomon</a:t>
              </a:r>
              <a:endParaRPr lang="en-US" sz="2200" kern="1200">
                <a:solidFill>
                  <a:schemeClr val="tx1"/>
                </a:solidFill>
              </a:endParaRPr>
            </a:p>
          </p:txBody>
        </p:sp>
      </p:grpSp>
      <p:cxnSp>
        <p:nvCxnSpPr>
          <p:cNvPr id="41" name="Straight Connector 40">
            <a:extLst>
              <a:ext uri="{FF2B5EF4-FFF2-40B4-BE49-F238E27FC236}">
                <a16:creationId xmlns:a16="http://schemas.microsoft.com/office/drawing/2014/main" id="{31514445-9D7B-B915-3D16-3BB2E16564A1}"/>
              </a:ext>
            </a:extLst>
          </p:cNvPr>
          <p:cNvCxnSpPr>
            <a:cxnSpLocks/>
          </p:cNvCxnSpPr>
          <p:nvPr/>
        </p:nvCxnSpPr>
        <p:spPr>
          <a:xfrm>
            <a:off x="8699247" y="3468829"/>
            <a:ext cx="115" cy="1650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B0EE9D-1977-377B-9251-7F21886DA2FE}"/>
              </a:ext>
            </a:extLst>
          </p:cNvPr>
          <p:cNvCxnSpPr/>
          <p:nvPr/>
        </p:nvCxnSpPr>
        <p:spPr>
          <a:xfrm>
            <a:off x="7378117" y="5118850"/>
            <a:ext cx="26688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13DF44-B096-DDB6-62F3-2B7C3005D3FB}"/>
              </a:ext>
            </a:extLst>
          </p:cNvPr>
          <p:cNvCxnSpPr>
            <a:cxnSpLocks/>
            <a:stCxn id="34" idx="2"/>
            <a:endCxn id="40" idx="0"/>
          </p:cNvCxnSpPr>
          <p:nvPr/>
        </p:nvCxnSpPr>
        <p:spPr>
          <a:xfrm>
            <a:off x="7378117" y="4915907"/>
            <a:ext cx="0" cy="336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F2B6EFB-AAF8-469E-F85E-6CCA918EB7A8}"/>
              </a:ext>
            </a:extLst>
          </p:cNvPr>
          <p:cNvCxnSpPr>
            <a:stCxn id="31" idx="2"/>
            <a:endCxn id="37" idx="0"/>
          </p:cNvCxnSpPr>
          <p:nvPr/>
        </p:nvCxnSpPr>
        <p:spPr>
          <a:xfrm>
            <a:off x="10046975" y="4915907"/>
            <a:ext cx="0" cy="34732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54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BB8ED-E2F0-0D05-1533-664A0F7D51FB}"/>
              </a:ext>
            </a:extLst>
          </p:cNvPr>
          <p:cNvSpPr>
            <a:spLocks noGrp="1"/>
          </p:cNvSpPr>
          <p:nvPr>
            <p:ph type="title"/>
          </p:nvPr>
        </p:nvSpPr>
        <p:spPr/>
        <p:txBody>
          <a:bodyPr/>
          <a:lstStyle/>
          <a:p>
            <a:r>
              <a:rPr lang="en-US"/>
              <a:t>WBS</a:t>
            </a:r>
          </a:p>
        </p:txBody>
      </p:sp>
      <p:pic>
        <p:nvPicPr>
          <p:cNvPr id="5" name="Picture 4" descr="A chart of a project&#10;&#10;Description automatically generated">
            <a:extLst>
              <a:ext uri="{FF2B5EF4-FFF2-40B4-BE49-F238E27FC236}">
                <a16:creationId xmlns:a16="http://schemas.microsoft.com/office/drawing/2014/main" id="{B5108ED7-5E19-1810-8EE2-72E0F669F9B6}"/>
              </a:ext>
            </a:extLst>
          </p:cNvPr>
          <p:cNvPicPr>
            <a:picLocks noChangeAspect="1"/>
          </p:cNvPicPr>
          <p:nvPr/>
        </p:nvPicPr>
        <p:blipFill>
          <a:blip r:embed="rId2"/>
          <a:stretch>
            <a:fillRect/>
          </a:stretch>
        </p:blipFill>
        <p:spPr>
          <a:xfrm>
            <a:off x="-19052" y="1648792"/>
            <a:ext cx="5803835" cy="5209208"/>
          </a:xfrm>
          <a:prstGeom prst="rect">
            <a:avLst/>
          </a:prstGeom>
        </p:spPr>
      </p:pic>
      <p:pic>
        <p:nvPicPr>
          <p:cNvPr id="6" name="Picture 5">
            <a:extLst>
              <a:ext uri="{FF2B5EF4-FFF2-40B4-BE49-F238E27FC236}">
                <a16:creationId xmlns:a16="http://schemas.microsoft.com/office/drawing/2014/main" id="{72B95E7E-917F-9FA0-EE45-9564EAC697C1}"/>
              </a:ext>
            </a:extLst>
          </p:cNvPr>
          <p:cNvPicPr>
            <a:picLocks noChangeAspect="1"/>
          </p:cNvPicPr>
          <p:nvPr/>
        </p:nvPicPr>
        <p:blipFill>
          <a:blip r:embed="rId3"/>
          <a:stretch>
            <a:fillRect/>
          </a:stretch>
        </p:blipFill>
        <p:spPr>
          <a:xfrm>
            <a:off x="6096000" y="1789294"/>
            <a:ext cx="5587513" cy="4815500"/>
          </a:xfrm>
          <a:prstGeom prst="rect">
            <a:avLst/>
          </a:prstGeom>
        </p:spPr>
      </p:pic>
    </p:spTree>
    <p:extLst>
      <p:ext uri="{BB962C8B-B14F-4D97-AF65-F5344CB8AC3E}">
        <p14:creationId xmlns:p14="http://schemas.microsoft.com/office/powerpoint/2010/main" val="122720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2329B-5BA8-05C1-926B-9DB07BC3C640}"/>
              </a:ext>
            </a:extLst>
          </p:cNvPr>
          <p:cNvSpPr>
            <a:spLocks noGrp="1"/>
          </p:cNvSpPr>
          <p:nvPr>
            <p:ph type="title"/>
          </p:nvPr>
        </p:nvSpPr>
        <p:spPr>
          <a:xfrm>
            <a:off x="838200" y="365125"/>
            <a:ext cx="11353800" cy="1325563"/>
          </a:xfrm>
        </p:spPr>
        <p:txBody>
          <a:bodyPr/>
          <a:lstStyle/>
          <a:p>
            <a:r>
              <a:rPr lang="en-US" sz="4400" b="0" i="0" u="none" strike="noStrike">
                <a:solidFill>
                  <a:srgbClr val="231F20"/>
                </a:solidFill>
                <a:effectLst/>
                <a:latin typeface="Lato" panose="020F0502020204030203" pitchFamily="34" charset="0"/>
              </a:rPr>
              <a:t> Schedule – IMS (Gantt Chart)</a:t>
            </a:r>
            <a:endParaRPr lang="en-US"/>
          </a:p>
        </p:txBody>
      </p:sp>
      <p:pic>
        <p:nvPicPr>
          <p:cNvPr id="8" name="Picture 7">
            <a:extLst>
              <a:ext uri="{FF2B5EF4-FFF2-40B4-BE49-F238E27FC236}">
                <a16:creationId xmlns:a16="http://schemas.microsoft.com/office/drawing/2014/main" id="{5EC7F58D-A174-F8BF-0F40-87C51A4AD855}"/>
              </a:ext>
            </a:extLst>
          </p:cNvPr>
          <p:cNvPicPr>
            <a:picLocks noChangeAspect="1"/>
          </p:cNvPicPr>
          <p:nvPr/>
        </p:nvPicPr>
        <p:blipFill>
          <a:blip r:embed="rId2"/>
          <a:stretch>
            <a:fillRect/>
          </a:stretch>
        </p:blipFill>
        <p:spPr>
          <a:xfrm>
            <a:off x="2115991" y="1690688"/>
            <a:ext cx="7960017" cy="4896971"/>
          </a:xfrm>
          <a:prstGeom prst="rect">
            <a:avLst/>
          </a:prstGeom>
        </p:spPr>
      </p:pic>
    </p:spTree>
    <p:extLst>
      <p:ext uri="{BB962C8B-B14F-4D97-AF65-F5344CB8AC3E}">
        <p14:creationId xmlns:p14="http://schemas.microsoft.com/office/powerpoint/2010/main" val="253077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98EF-AF91-EEBF-0163-8EBDA1819143}"/>
              </a:ext>
            </a:extLst>
          </p:cNvPr>
          <p:cNvSpPr>
            <a:spLocks noGrp="1"/>
          </p:cNvSpPr>
          <p:nvPr>
            <p:ph type="title"/>
          </p:nvPr>
        </p:nvSpPr>
        <p:spPr/>
        <p:txBody>
          <a:bodyPr/>
          <a:lstStyle/>
          <a:p>
            <a:r>
              <a:rPr lang="en-US" sz="4400" b="0" i="0" u="none" strike="noStrike">
                <a:solidFill>
                  <a:srgbClr val="231F20"/>
                </a:solidFill>
                <a:effectLst/>
                <a:latin typeface="Lato" panose="020F0502020204030203" pitchFamily="34" charset="0"/>
              </a:rPr>
              <a:t>Schedule – IMS (Gantt Chart) cont</a:t>
            </a:r>
            <a:r>
              <a:rPr lang="en-US" b="0">
                <a:solidFill>
                  <a:srgbClr val="231F20"/>
                </a:solidFill>
                <a:latin typeface="Lato" panose="020F0502020204030203" pitchFamily="34" charset="0"/>
              </a:rPr>
              <a:t>.</a:t>
            </a:r>
            <a:endParaRPr lang="en-US"/>
          </a:p>
        </p:txBody>
      </p:sp>
      <p:pic>
        <p:nvPicPr>
          <p:cNvPr id="5" name="Picture 4">
            <a:extLst>
              <a:ext uri="{FF2B5EF4-FFF2-40B4-BE49-F238E27FC236}">
                <a16:creationId xmlns:a16="http://schemas.microsoft.com/office/drawing/2014/main" id="{9736362F-C118-29B4-F706-E5D7328F7878}"/>
              </a:ext>
            </a:extLst>
          </p:cNvPr>
          <p:cNvPicPr>
            <a:picLocks noChangeAspect="1"/>
          </p:cNvPicPr>
          <p:nvPr/>
        </p:nvPicPr>
        <p:blipFill>
          <a:blip r:embed="rId2"/>
          <a:stretch>
            <a:fillRect/>
          </a:stretch>
        </p:blipFill>
        <p:spPr>
          <a:xfrm>
            <a:off x="513080" y="2667264"/>
            <a:ext cx="11025777" cy="3319879"/>
          </a:xfrm>
          <a:prstGeom prst="rect">
            <a:avLst/>
          </a:prstGeom>
        </p:spPr>
      </p:pic>
      <p:pic>
        <p:nvPicPr>
          <p:cNvPr id="7" name="Picture 6">
            <a:extLst>
              <a:ext uri="{FF2B5EF4-FFF2-40B4-BE49-F238E27FC236}">
                <a16:creationId xmlns:a16="http://schemas.microsoft.com/office/drawing/2014/main" id="{9F2E8C5F-069C-0227-6C6D-719D040CCE82}"/>
              </a:ext>
            </a:extLst>
          </p:cNvPr>
          <p:cNvPicPr>
            <a:picLocks noChangeAspect="1"/>
          </p:cNvPicPr>
          <p:nvPr/>
        </p:nvPicPr>
        <p:blipFill>
          <a:blip r:embed="rId3"/>
          <a:stretch>
            <a:fillRect/>
          </a:stretch>
        </p:blipFill>
        <p:spPr>
          <a:xfrm>
            <a:off x="614680" y="1961870"/>
            <a:ext cx="10924177" cy="712274"/>
          </a:xfrm>
          <a:prstGeom prst="rect">
            <a:avLst/>
          </a:prstGeom>
        </p:spPr>
      </p:pic>
    </p:spTree>
    <p:extLst>
      <p:ext uri="{BB962C8B-B14F-4D97-AF65-F5344CB8AC3E}">
        <p14:creationId xmlns:p14="http://schemas.microsoft.com/office/powerpoint/2010/main" val="10489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FF7F-3F8A-F09A-F9EF-B97656DCB480}"/>
              </a:ext>
            </a:extLst>
          </p:cNvPr>
          <p:cNvSpPr>
            <a:spLocks noGrp="1"/>
          </p:cNvSpPr>
          <p:nvPr>
            <p:ph type="title"/>
          </p:nvPr>
        </p:nvSpPr>
        <p:spPr/>
        <p:txBody>
          <a:bodyPr/>
          <a:lstStyle/>
          <a:p>
            <a:r>
              <a:rPr lang="en-US" sz="4400" b="0" i="0" u="none" strike="noStrike">
                <a:solidFill>
                  <a:srgbClr val="231F20"/>
                </a:solidFill>
                <a:effectLst/>
                <a:latin typeface="Lato" panose="020F0502020204030203" pitchFamily="34" charset="0"/>
              </a:rPr>
              <a:t>Budget – Labor Budget (hours) estimate (by Month)</a:t>
            </a:r>
            <a:endParaRPr lang="en-US"/>
          </a:p>
        </p:txBody>
      </p:sp>
      <p:pic>
        <p:nvPicPr>
          <p:cNvPr id="5" name="Picture 4">
            <a:extLst>
              <a:ext uri="{FF2B5EF4-FFF2-40B4-BE49-F238E27FC236}">
                <a16:creationId xmlns:a16="http://schemas.microsoft.com/office/drawing/2014/main" id="{A868A24A-328F-0A0E-5CD6-AC2362F67829}"/>
              </a:ext>
            </a:extLst>
          </p:cNvPr>
          <p:cNvPicPr>
            <a:picLocks noChangeAspect="1"/>
          </p:cNvPicPr>
          <p:nvPr/>
        </p:nvPicPr>
        <p:blipFill>
          <a:blip r:embed="rId2"/>
          <a:stretch>
            <a:fillRect/>
          </a:stretch>
        </p:blipFill>
        <p:spPr>
          <a:xfrm>
            <a:off x="2155537" y="1671862"/>
            <a:ext cx="7880925" cy="4821013"/>
          </a:xfrm>
          <a:prstGeom prst="rect">
            <a:avLst/>
          </a:prstGeom>
        </p:spPr>
      </p:pic>
    </p:spTree>
    <p:extLst>
      <p:ext uri="{BB962C8B-B14F-4D97-AF65-F5344CB8AC3E}">
        <p14:creationId xmlns:p14="http://schemas.microsoft.com/office/powerpoint/2010/main" val="72665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6D7A-6ED0-16A4-DE99-1E39E8170895}"/>
              </a:ext>
            </a:extLst>
          </p:cNvPr>
          <p:cNvSpPr>
            <a:spLocks noGrp="1"/>
          </p:cNvSpPr>
          <p:nvPr>
            <p:ph type="title"/>
          </p:nvPr>
        </p:nvSpPr>
        <p:spPr/>
        <p:txBody>
          <a:bodyPr/>
          <a:lstStyle/>
          <a:p>
            <a:r>
              <a:rPr lang="en-US" sz="4400" b="0" i="0" u="none" strike="noStrike">
                <a:solidFill>
                  <a:srgbClr val="231F20"/>
                </a:solidFill>
                <a:effectLst/>
                <a:latin typeface="Lato" panose="020F0502020204030203" pitchFamily="34" charset="0"/>
              </a:rPr>
              <a:t>Budget – Material Budget (dollars) estimate (by Month)</a:t>
            </a:r>
            <a:endParaRPr lang="en-US"/>
          </a:p>
        </p:txBody>
      </p:sp>
      <p:pic>
        <p:nvPicPr>
          <p:cNvPr id="4" name="Picture 3">
            <a:extLst>
              <a:ext uri="{FF2B5EF4-FFF2-40B4-BE49-F238E27FC236}">
                <a16:creationId xmlns:a16="http://schemas.microsoft.com/office/drawing/2014/main" id="{8C43A60D-5437-A625-8004-4763EFD06785}"/>
              </a:ext>
            </a:extLst>
          </p:cNvPr>
          <p:cNvPicPr>
            <a:picLocks noChangeAspect="1"/>
          </p:cNvPicPr>
          <p:nvPr/>
        </p:nvPicPr>
        <p:blipFill>
          <a:blip r:embed="rId2"/>
          <a:stretch>
            <a:fillRect/>
          </a:stretch>
        </p:blipFill>
        <p:spPr>
          <a:xfrm>
            <a:off x="2856146" y="1690688"/>
            <a:ext cx="6479707" cy="4921868"/>
          </a:xfrm>
          <a:prstGeom prst="rect">
            <a:avLst/>
          </a:prstGeom>
        </p:spPr>
      </p:pic>
    </p:spTree>
    <p:extLst>
      <p:ext uri="{BB962C8B-B14F-4D97-AF65-F5344CB8AC3E}">
        <p14:creationId xmlns:p14="http://schemas.microsoft.com/office/powerpoint/2010/main" val="411970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FE0A3583CD8CD4A9946863090DB03E7" ma:contentTypeVersion="11" ma:contentTypeDescription="Create a new document." ma:contentTypeScope="" ma:versionID="3f583e275fee8df7b07e50c1bda5276a">
  <xsd:schema xmlns:xsd="http://www.w3.org/2001/XMLSchema" xmlns:xs="http://www.w3.org/2001/XMLSchema" xmlns:p="http://schemas.microsoft.com/office/2006/metadata/properties" xmlns:ns3="6ff806ce-7f40-4ce4-9327-ea6eab740cc8" xmlns:ns4="fad6f5ab-cf67-4a06-9a6d-6e9ae1bf98c1" targetNamespace="http://schemas.microsoft.com/office/2006/metadata/properties" ma:root="true" ma:fieldsID="14d55b8e241957846434146c62d8487d" ns3:_="" ns4:_="">
    <xsd:import namespace="6ff806ce-7f40-4ce4-9327-ea6eab740cc8"/>
    <xsd:import namespace="fad6f5ab-cf67-4a06-9a6d-6e9ae1bf98c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806ce-7f40-4ce4-9327-ea6eab740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6f5ab-cf67-4a06-9a6d-6e9ae1bf98c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6ff806ce-7f40-4ce4-9327-ea6eab740cc8" xsi:nil="true"/>
  </documentManagement>
</p:properties>
</file>

<file path=customXml/itemProps1.xml><?xml version="1.0" encoding="utf-8"?>
<ds:datastoreItem xmlns:ds="http://schemas.openxmlformats.org/officeDocument/2006/customXml" ds:itemID="{67D75913-C12B-45BE-B4B1-539F5B304A10}">
  <ds:schemaRefs>
    <ds:schemaRef ds:uri="6ff806ce-7f40-4ce4-9327-ea6eab740cc8"/>
    <ds:schemaRef ds:uri="fad6f5ab-cf67-4a06-9a6d-6e9ae1bf98c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02C995-C250-4FB4-9325-510E17500181}">
  <ds:schemaRefs>
    <ds:schemaRef ds:uri="http://schemas.microsoft.com/sharepoint/v3/contenttype/forms"/>
  </ds:schemaRefs>
</ds:datastoreItem>
</file>

<file path=customXml/itemProps3.xml><?xml version="1.0" encoding="utf-8"?>
<ds:datastoreItem xmlns:ds="http://schemas.openxmlformats.org/officeDocument/2006/customXml" ds:itemID="{D92F37C7-A978-47DC-96B9-FF952D766BA5}">
  <ds:schemaRefs>
    <ds:schemaRef ds:uri="http://purl.org/dc/terms/"/>
    <ds:schemaRef ds:uri="http://schemas.microsoft.com/office/infopath/2007/PartnerControls"/>
    <ds:schemaRef ds:uri="http://www.w3.org/XML/1998/namespace"/>
    <ds:schemaRef ds:uri="http://purl.org/dc/dcmitype/"/>
    <ds:schemaRef ds:uri="http://schemas.microsoft.com/office/2006/documentManagement/types"/>
    <ds:schemaRef ds:uri="fad6f5ab-cf67-4a06-9a6d-6e9ae1bf98c1"/>
    <ds:schemaRef ds:uri="http://schemas.microsoft.com/office/2006/metadata/properties"/>
    <ds:schemaRef ds:uri="http://schemas.openxmlformats.org/package/2006/metadata/core-properties"/>
    <ds:schemaRef ds:uri="6ff806ce-7f40-4ce4-9327-ea6eab740cc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Lato</vt:lpstr>
      <vt:lpstr>Times New Roman</vt:lpstr>
      <vt:lpstr>Office Theme</vt:lpstr>
      <vt:lpstr>Mechanical Engineering Senior Design (ME490)  Team MPM01-01-A, STORK Project 01, California Unmanned Aerial Systems Competition  (C-UASC) Project Management Plan Presentation October 7th, 2024</vt:lpstr>
      <vt:lpstr>Agenda </vt:lpstr>
      <vt:lpstr>Project Overview</vt:lpstr>
      <vt:lpstr>Team Organization Chart</vt:lpstr>
      <vt:lpstr>WBS</vt:lpstr>
      <vt:lpstr> Schedule – IMS (Gantt Chart)</vt:lpstr>
      <vt:lpstr>Schedule – IMS (Gantt Chart) cont.</vt:lpstr>
      <vt:lpstr>Budget – Labor Budget (hours) estimate (by Month)</vt:lpstr>
      <vt:lpstr>Budget – Material Budget (dollars) estimate (by Month)</vt:lpstr>
      <vt:lpstr>Risk Management – Project Risk List</vt:lpstr>
      <vt:lpstr>Risk Management – Project Risk Cube</vt:lpstr>
      <vt:lpstr>Summary / Key Points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Mechanical Engineering Senior Design (ME490A)</dc:title>
  <dc:creator>Dr. Scott Shaffar</dc:creator>
  <cp:lastModifiedBy>Luis Laurean</cp:lastModifiedBy>
  <cp:revision>2</cp:revision>
  <cp:lastPrinted>2016-01-22T22:33:44Z</cp:lastPrinted>
  <dcterms:created xsi:type="dcterms:W3CDTF">2016-01-22T20:17:37Z</dcterms:created>
  <dcterms:modified xsi:type="dcterms:W3CDTF">2024-10-07T01:53:12Z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0x0101002FE0A3583CD8CD4A9946863090DB03E7</vt:lpwstr>
  </property>
</Properties>
</file>