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1" r:id="rId3"/>
    <p:sldId id="285" r:id="rId4"/>
    <p:sldId id="286" r:id="rId5"/>
    <p:sldId id="257" r:id="rId6"/>
    <p:sldId id="274" r:id="rId7"/>
    <p:sldId id="258" r:id="rId8"/>
    <p:sldId id="278" r:id="rId9"/>
    <p:sldId id="284" r:id="rId10"/>
    <p:sldId id="279" r:id="rId11"/>
    <p:sldId id="259" r:id="rId12"/>
    <p:sldId id="275" r:id="rId13"/>
    <p:sldId id="260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2" r:id="rId23"/>
    <p:sldId id="270" r:id="rId24"/>
    <p:sldId id="281" r:id="rId25"/>
    <p:sldId id="271" r:id="rId26"/>
    <p:sldId id="273" r:id="rId27"/>
    <p:sldId id="282" r:id="rId28"/>
    <p:sldId id="283" r:id="rId29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95C73-3944-F64C-A433-5764D67CD8C9}" type="datetime1">
              <a:rPr kumimoji="1" lang="zh-TW" altLang="en-US" smtClean="0"/>
              <a:t>15/11/13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15B2C-CA4D-DB47-B887-36E58429733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6228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D7E59-6352-634A-B2DD-96C40E617C58}" type="datetime1">
              <a:rPr kumimoji="1" lang="zh-TW" altLang="en-US" smtClean="0"/>
              <a:t>15/11/13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85EB8-99BF-5845-930F-0C7B986DA0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0108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85EB8-99BF-5845-930F-0C7B986DA0C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089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85EB8-99BF-5845-930F-0C7B986DA0C9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089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A982-6ED1-2643-B68B-FEEDB475AF7F}" type="datetime1">
              <a:rPr kumimoji="1" lang="zh-TW" altLang="en-US" smtClean="0"/>
              <a:t>15/11/13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967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9E0-6D0C-AC4D-9C44-F243B4280032}" type="datetime1">
              <a:rPr kumimoji="1" lang="zh-TW" altLang="en-US" smtClean="0"/>
              <a:t>15/11/13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730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752F-9F20-1547-BF02-EA540BB6022D}" type="datetime1">
              <a:rPr kumimoji="1" lang="zh-TW" altLang="en-US" smtClean="0"/>
              <a:t>15/11/13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8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D322-BB22-2E4E-B2C4-1214B51183D7}" type="datetime1">
              <a:rPr kumimoji="1" lang="zh-TW" altLang="en-US" smtClean="0"/>
              <a:t>15/11/13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363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B4C2-0BC7-0646-B258-216A085EDB97}" type="datetime1">
              <a:rPr kumimoji="1" lang="zh-TW" altLang="en-US" smtClean="0"/>
              <a:t>15/11/13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145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14F8-E746-AA4E-9AFC-28581A120916}" type="datetime1">
              <a:rPr kumimoji="1" lang="zh-TW" altLang="en-US" smtClean="0"/>
              <a:t>15/11/13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341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28B7-F55F-374A-A22B-C537EB97659E}" type="datetime1">
              <a:rPr kumimoji="1" lang="zh-TW" altLang="en-US" smtClean="0"/>
              <a:t>15/11/13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805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5D22-4087-FA48-8775-C30125D322DB}" type="datetime1">
              <a:rPr kumimoji="1" lang="zh-TW" altLang="en-US" smtClean="0"/>
              <a:t>15/11/13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560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0E38-F830-2F45-A921-8FFDE3DAFB5B}" type="datetime1">
              <a:rPr kumimoji="1" lang="zh-TW" altLang="en-US" smtClean="0"/>
              <a:t>15/11/13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049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28A3-1A33-C14B-B714-512F287BCD17}" type="datetime1">
              <a:rPr kumimoji="1" lang="zh-TW" altLang="en-US" smtClean="0"/>
              <a:t>15/11/13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709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160E-7CF9-1346-9326-035C1A900795}" type="datetime1">
              <a:rPr kumimoji="1" lang="zh-TW" altLang="en-US" smtClean="0"/>
              <a:t>15/11/13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95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08E4A-6867-244E-9DB5-AAF5FF05E35C}" type="datetime1">
              <a:rPr kumimoji="1" lang="zh-TW" altLang="en-US" smtClean="0"/>
              <a:t>15/11/13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705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ublimetext.com/3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chou24/python_tutorial" TargetMode="External"/><Relationship Id="rId3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bviewer.ipython.org/github/Jchou24/test_nb/tree/master/" TargetMode="External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Tutorial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4411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Performance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 smtClean="0"/>
              <a:t>由於是直譯式語言，因此執行速度上比編譯式語言慢</a:t>
            </a:r>
            <a:r>
              <a:rPr kumimoji="1" lang="en-US" altLang="zh-TW" dirty="0" smtClean="0"/>
              <a:t>(C,C++,Java…)</a:t>
            </a:r>
          </a:p>
          <a:p>
            <a:r>
              <a:rPr kumimoji="1" lang="zh-TW" altLang="en-US" dirty="0" smtClean="0"/>
              <a:t>如果重視開發速度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</a:t>
            </a:r>
          </a:p>
          <a:p>
            <a:r>
              <a:rPr kumimoji="1" lang="zh-TW" altLang="en-US" dirty="0" smtClean="0"/>
              <a:t>如果重視程式效能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C++,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Java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…</a:t>
            </a:r>
          </a:p>
          <a:p>
            <a:r>
              <a:rPr kumimoji="1" lang="zh-TW" altLang="en-US" dirty="0" smtClean="0"/>
              <a:t>如果想兼顧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zh-TW" altLang="en-US" dirty="0" smtClean="0"/>
              <a:t>可以在執行時間長的片段使用編譯式語言混合使用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或者可以使用加速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的技術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Cython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pypy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本課程不會再深入提到</a:t>
            </a:r>
            <a:r>
              <a:rPr kumimoji="1" lang="en-US" altLang="zh-TW" dirty="0" smtClean="0"/>
              <a:t>)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059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Which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better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learn?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zh-TW" dirty="0" smtClean="0"/>
              <a:t>P</a:t>
            </a:r>
            <a:r>
              <a:rPr kumimoji="1" lang="en-US" altLang="zh-TW" dirty="0" err="1" smtClean="0"/>
              <a:t>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vs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3</a:t>
            </a:r>
          </a:p>
          <a:p>
            <a:pPr lvl="1"/>
            <a:r>
              <a:rPr kumimoji="1" lang="en-US" altLang="zh-TW" dirty="0" smtClean="0"/>
              <a:t>2</a:t>
            </a:r>
            <a:r>
              <a:rPr kumimoji="1" lang="zh-TW" altLang="en-US" dirty="0" smtClean="0"/>
              <a:t>跟</a:t>
            </a:r>
            <a:r>
              <a:rPr kumimoji="1" lang="en-US" altLang="zh-TW" dirty="0" smtClean="0"/>
              <a:t>3</a:t>
            </a:r>
            <a:r>
              <a:rPr kumimoji="1" lang="zh-TW" altLang="en-US" dirty="0" smtClean="0"/>
              <a:t>各有優缺點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為了教學方便起見，之後的教學都以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為主</a:t>
            </a:r>
            <a:endParaRPr kumimoji="1" lang="en-US" altLang="zh-TW" dirty="0" smtClean="0"/>
          </a:p>
          <a:p>
            <a:pPr lvl="1"/>
            <a:endParaRPr kumimoji="1" lang="en-US" altLang="zh-TW" dirty="0"/>
          </a:p>
          <a:p>
            <a:r>
              <a:rPr kumimoji="1" lang="en-US" altLang="zh-TW" dirty="0" smtClean="0"/>
              <a:t>32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bit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vs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64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bit</a:t>
            </a:r>
          </a:p>
          <a:p>
            <a:pPr lvl="1"/>
            <a:r>
              <a:rPr kumimoji="1" lang="zh-TW" altLang="zh-TW" dirty="0" smtClean="0"/>
              <a:t>6</a:t>
            </a:r>
            <a:r>
              <a:rPr kumimoji="1" lang="en-US" altLang="zh-TW" dirty="0" smtClean="0"/>
              <a:t>4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bit</a:t>
            </a:r>
            <a:r>
              <a:rPr kumimoji="1" lang="zh-TW" altLang="en-US" dirty="0" smtClean="0"/>
              <a:t>可以處理更大量的資料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建議使用</a:t>
            </a:r>
            <a:r>
              <a:rPr kumimoji="1" lang="en-US" altLang="zh-TW" dirty="0" smtClean="0"/>
              <a:t>64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bit</a:t>
            </a:r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152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zh-TW" dirty="0" smtClean="0"/>
              <a:t>W</a:t>
            </a:r>
            <a:r>
              <a:rPr kumimoji="1" lang="en-US" altLang="zh-TW" dirty="0" err="1" smtClean="0"/>
              <a:t>hich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better</a:t>
            </a:r>
            <a:r>
              <a:rPr kumimoji="1" lang="zh-TW" altLang="en-US" dirty="0" smtClean="0"/>
              <a:t> </a:t>
            </a:r>
            <a:r>
              <a:rPr kumimoji="1" lang="zh-TW" altLang="zh-TW" dirty="0" smtClean="0"/>
              <a:t>f</a:t>
            </a:r>
            <a:r>
              <a:rPr kumimoji="1" lang="en-US" altLang="zh-TW" dirty="0" smtClean="0"/>
              <a:t>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coding?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M</a:t>
            </a:r>
            <a:r>
              <a:rPr kumimoji="1" lang="zh-TW" altLang="zh-TW" dirty="0" smtClean="0"/>
              <a:t>a</a:t>
            </a:r>
            <a:r>
              <a:rPr kumimoji="1" lang="en-US" altLang="zh-TW" dirty="0" smtClean="0"/>
              <a:t>c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X</a:t>
            </a:r>
          </a:p>
          <a:p>
            <a:pPr lvl="1"/>
            <a:r>
              <a:rPr kumimoji="1" lang="zh-TW" altLang="en-US" dirty="0" smtClean="0"/>
              <a:t>一般來說安裝套件比較不會遇到問題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預設已經安裝完畢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Linux</a:t>
            </a:r>
          </a:p>
          <a:p>
            <a:pPr lvl="1"/>
            <a:r>
              <a:rPr kumimoji="1" lang="zh-TW" altLang="en-US" dirty="0" smtClean="0"/>
              <a:t>寫程式上也很棒，但要使用</a:t>
            </a:r>
            <a:r>
              <a:rPr kumimoji="1" lang="en-US" altLang="zh-TW" dirty="0" smtClean="0"/>
              <a:t>Linux</a:t>
            </a:r>
            <a:r>
              <a:rPr kumimoji="1" lang="zh-TW" altLang="en-US" dirty="0" smtClean="0"/>
              <a:t>對初學者來說困擾會比較多</a:t>
            </a:r>
            <a:endParaRPr kumimoji="1" lang="en-US" altLang="zh-TW" dirty="0" smtClean="0"/>
          </a:p>
          <a:p>
            <a:pPr lvl="1"/>
            <a:r>
              <a:rPr kumimoji="1" lang="zh-TW" altLang="zh-TW" dirty="0" smtClean="0"/>
              <a:t>U</a:t>
            </a:r>
            <a:r>
              <a:rPr kumimoji="1" lang="en-US" altLang="zh-TW" dirty="0" err="1" smtClean="0"/>
              <a:t>buntu</a:t>
            </a:r>
            <a:r>
              <a:rPr kumimoji="1" lang="zh-TW" altLang="en-US" dirty="0" smtClean="0"/>
              <a:t>會是比較好上手的一種</a:t>
            </a:r>
            <a:r>
              <a:rPr kumimoji="1" lang="en-US" altLang="zh-TW" dirty="0" smtClean="0"/>
              <a:t>Linux</a:t>
            </a:r>
          </a:p>
          <a:p>
            <a:pPr lvl="1"/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預設已經安裝完畢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Windows</a:t>
            </a:r>
          </a:p>
          <a:p>
            <a:pPr lvl="1"/>
            <a:r>
              <a:rPr kumimoji="1" lang="zh-TW" altLang="en-US" dirty="0" smtClean="0"/>
              <a:t>寫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上麻煩相對多很多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尤其有的套件會綁定</a:t>
            </a:r>
            <a:r>
              <a:rPr kumimoji="1" lang="en-US" altLang="zh-TW" dirty="0" smtClean="0"/>
              <a:t>OS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26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4" name="圖片 3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51" y="1727730"/>
            <a:ext cx="6400800" cy="309562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067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5" name="圖片 4" descr="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37"/>
          <a:stretch/>
        </p:blipFill>
        <p:spPr>
          <a:xfrm>
            <a:off x="686452" y="1739203"/>
            <a:ext cx="7543800" cy="4302129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1761872" y="3878811"/>
            <a:ext cx="3558065" cy="846701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737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7" name="圖片 6" descr="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14" y="1417638"/>
            <a:ext cx="7974186" cy="4992936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15</a:t>
            </a:fld>
            <a:endParaRPr kumimoji="1"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4027137" y="3855927"/>
            <a:ext cx="1018224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2463429" y="2463667"/>
            <a:ext cx="934467" cy="419695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397896" y="2883362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1</a:t>
            </a:r>
            <a:endParaRPr kumimoji="1"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5140557" y="4065534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737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4" name="圖片 3" descr="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6500"/>
            <a:ext cx="9144000" cy="3230008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16</a:t>
            </a:fld>
            <a:endParaRPr kumimoji="1"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347476" y="3501227"/>
            <a:ext cx="1018224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433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48713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4" name="圖片 3" descr="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10" y="811215"/>
            <a:ext cx="8855122" cy="500441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17</a:t>
            </a:fld>
            <a:endParaRPr kumimoji="1"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71609" y="5194631"/>
            <a:ext cx="1670347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43222" y="5926914"/>
            <a:ext cx="529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TW" altLang="en-US" dirty="0" smtClean="0"/>
              <a:t>找有</a:t>
            </a:r>
            <a:r>
              <a:rPr kumimoji="1" lang="en-US" altLang="zh-TW" dirty="0" smtClean="0"/>
              <a:t>”Windows”</a:t>
            </a:r>
            <a:r>
              <a:rPr kumimoji="1" lang="zh-TW" altLang="en-US" dirty="0"/>
              <a:t>,</a:t>
            </a:r>
            <a:r>
              <a:rPr kumimoji="1" lang="en-US" altLang="zh-TW" dirty="0" smtClean="0"/>
              <a:t>“x86-64”</a:t>
            </a:r>
            <a:r>
              <a:rPr kumimoji="1" lang="zh-TW" altLang="en-US" dirty="0" smtClean="0"/>
              <a:t>之類的關鍵字就對了！</a:t>
            </a:r>
            <a:endParaRPr kumimoji="1" lang="en-US" altLang="zh-TW" dirty="0" smtClean="0"/>
          </a:p>
          <a:p>
            <a:pPr marL="285750" indent="-285750">
              <a:buFont typeface="Arial"/>
              <a:buChar char="•"/>
            </a:pPr>
            <a:r>
              <a:rPr kumimoji="1" lang="zh-TW" altLang="en-US" dirty="0" smtClean="0"/>
              <a:t>下載完後一直下一步安裝到底即可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433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增加環境變數</a:t>
            </a:r>
            <a:endParaRPr kumimoji="1" lang="zh-TW" altLang="en-US" dirty="0"/>
          </a:p>
        </p:txBody>
      </p:sp>
      <p:pic>
        <p:nvPicPr>
          <p:cNvPr id="5" name="內容版面配置區 4" descr="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6" b="15546"/>
          <a:stretch>
            <a:fillRect/>
          </a:stretch>
        </p:blipFill>
        <p:spPr/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18</a:t>
            </a:fld>
            <a:endParaRPr kumimoji="1"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57200" y="6171684"/>
            <a:ext cx="255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打開控制台，尋找系統</a:t>
            </a:r>
            <a:endParaRPr kumimoji="1"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572036" y="3695740"/>
            <a:ext cx="675004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87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增加環境變數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19</a:t>
            </a:fld>
            <a:endParaRPr kumimoji="1" lang="zh-TW" altLang="en-US"/>
          </a:p>
        </p:txBody>
      </p:sp>
      <p:pic>
        <p:nvPicPr>
          <p:cNvPr id="10" name="圖片 9" descr="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83" y="1309015"/>
            <a:ext cx="6640418" cy="5320147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1253684" y="2665967"/>
            <a:ext cx="1000140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058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Final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Target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Recipe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Recommender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System</a:t>
            </a:r>
          </a:p>
          <a:p>
            <a:pPr lvl="1"/>
            <a:r>
              <a:rPr kumimoji="1" lang="zh-TW" altLang="en-US" dirty="0" smtClean="0"/>
              <a:t>I</a:t>
            </a:r>
            <a:r>
              <a:rPr kumimoji="1" lang="en-US" altLang="zh-TW" dirty="0" err="1" smtClean="0"/>
              <a:t>nput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食材或食譜名</a:t>
            </a:r>
            <a:endParaRPr kumimoji="1" lang="en-US" altLang="zh-TW" dirty="0" smtClean="0"/>
          </a:p>
          <a:p>
            <a:pPr lvl="1"/>
            <a:r>
              <a:rPr kumimoji="1" lang="zh-TW" altLang="zh-TW" dirty="0" smtClean="0"/>
              <a:t>O</a:t>
            </a:r>
            <a:r>
              <a:rPr kumimoji="1" lang="en-US" altLang="zh-TW" dirty="0" err="1" smtClean="0"/>
              <a:t>utput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食譜的清單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290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增加環境變數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20</a:t>
            </a:fld>
            <a:endParaRPr kumimoji="1" lang="zh-TW" altLang="en-US"/>
          </a:p>
        </p:txBody>
      </p:sp>
      <p:pic>
        <p:nvPicPr>
          <p:cNvPr id="7" name="圖片 6" descr="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2" y="1323776"/>
            <a:ext cx="3962400" cy="4286250"/>
          </a:xfrm>
          <a:prstGeom prst="rect">
            <a:avLst/>
          </a:prstGeom>
        </p:spPr>
      </p:pic>
      <p:pic>
        <p:nvPicPr>
          <p:cNvPr id="8" name="圖片 7" descr="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323776"/>
            <a:ext cx="3657600" cy="3810000"/>
          </a:xfrm>
          <a:prstGeom prst="rect">
            <a:avLst/>
          </a:prstGeom>
        </p:spPr>
      </p:pic>
      <p:pic>
        <p:nvPicPr>
          <p:cNvPr id="9" name="圖片 8" descr="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312" y="5378450"/>
            <a:ext cx="3324225" cy="1343025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2883063" y="4576767"/>
            <a:ext cx="1672299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5239851" y="3764391"/>
            <a:ext cx="3066116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6875875" y="4290719"/>
            <a:ext cx="846616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4731312" y="6047418"/>
            <a:ext cx="3324225" cy="176986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6330391" y="6296711"/>
            <a:ext cx="846616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2528399" y="4347928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1</a:t>
            </a:r>
            <a:endParaRPr kumimoji="1"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8332137" y="3581320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2</a:t>
            </a:r>
            <a:endParaRPr kumimoji="1"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7752332" y="4290719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3</a:t>
            </a:r>
            <a:endParaRPr kumimoji="1"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8106995" y="5749928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4</a:t>
            </a:r>
            <a:endParaRPr kumimoji="1"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7218289" y="6434649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5</a:t>
            </a:r>
            <a:endParaRPr kumimoji="1"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57200" y="5792903"/>
            <a:ext cx="3730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4.</a:t>
            </a:r>
            <a:r>
              <a:rPr kumimoji="1" lang="zh-TW" altLang="en-US" dirty="0" smtClean="0"/>
              <a:t> 將以下內容加入</a:t>
            </a:r>
            <a:endParaRPr kumimoji="1" lang="en-US" altLang="zh-TW" dirty="0" smtClean="0"/>
          </a:p>
          <a:p>
            <a:r>
              <a:rPr kumimoji="1" lang="en-US" altLang="zh-TW" dirty="0" smtClean="0"/>
              <a:t>;C:\Python27;C:\Python27\Scripts;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58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7546" y="0"/>
            <a:ext cx="8229600" cy="1143000"/>
          </a:xfrm>
        </p:spPr>
        <p:txBody>
          <a:bodyPr/>
          <a:lstStyle/>
          <a:p>
            <a:r>
              <a:rPr kumimoji="1" lang="zh-TW" altLang="en-US" dirty="0" smtClean="0"/>
              <a:t>檢查安裝狀態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21</a:t>
            </a:fld>
            <a:endParaRPr kumimoji="1" lang="zh-TW" altLang="en-US"/>
          </a:p>
        </p:txBody>
      </p:sp>
      <p:pic>
        <p:nvPicPr>
          <p:cNvPr id="7" name="內容版面配置區 6" descr="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605" r="-55605"/>
          <a:stretch>
            <a:fillRect/>
          </a:stretch>
        </p:blipFill>
        <p:spPr>
          <a:xfrm>
            <a:off x="-1384759" y="125861"/>
            <a:ext cx="6624611" cy="5947087"/>
          </a:xfrm>
        </p:spPr>
      </p:pic>
      <p:pic>
        <p:nvPicPr>
          <p:cNvPr id="8" name="圖片 7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155" y="1143000"/>
            <a:ext cx="4910645" cy="330299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015695" y="4885699"/>
            <a:ext cx="4805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開始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的搜尋中輸入</a:t>
            </a:r>
            <a:r>
              <a:rPr kumimoji="1" lang="en-US" altLang="zh-TW" dirty="0" smtClean="0"/>
              <a:t> “</a:t>
            </a:r>
            <a:r>
              <a:rPr kumimoji="1" lang="en-US" altLang="zh-TW" dirty="0" err="1" smtClean="0"/>
              <a:t>cmd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 打開 </a:t>
            </a:r>
            <a:r>
              <a:rPr kumimoji="1" lang="en-US" altLang="zh-TW" dirty="0" smtClean="0"/>
              <a:t>commend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line</a:t>
            </a:r>
          </a:p>
          <a:p>
            <a:pPr marL="342900" indent="-342900">
              <a:buAutoNum type="arabicPeriod"/>
            </a:pPr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commend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line</a:t>
            </a:r>
            <a:r>
              <a:rPr kumimoji="1" lang="zh-TW" altLang="en-US" dirty="0" smtClean="0"/>
              <a:t>上輸入</a:t>
            </a:r>
            <a:r>
              <a:rPr kumimoji="1" lang="en-US" altLang="zh-TW" dirty="0" smtClean="0"/>
              <a:t>python</a:t>
            </a:r>
            <a:br>
              <a:rPr kumimoji="1" lang="en-US" altLang="zh-TW" dirty="0" smtClean="0"/>
            </a:br>
            <a:r>
              <a:rPr kumimoji="1" lang="zh-TW" altLang="en-US" dirty="0" smtClean="0"/>
              <a:t>只要出現</a:t>
            </a:r>
            <a:r>
              <a:rPr kumimoji="1" lang="en-US" altLang="zh-TW" dirty="0" err="1" smtClean="0"/>
              <a:t>pyhton</a:t>
            </a:r>
            <a:r>
              <a:rPr kumimoji="1" lang="zh-TW" altLang="en-US" dirty="0" smtClean="0"/>
              <a:t>訊息就代表安裝成功了！</a:t>
            </a:r>
            <a:endParaRPr kumimoji="1" lang="en-US" altLang="zh-TW" dirty="0" smtClean="0"/>
          </a:p>
          <a:p>
            <a:pPr marL="342900" indent="-342900">
              <a:buAutoNum type="arabicPeriod"/>
            </a:pPr>
            <a:r>
              <a:rPr kumimoji="1" lang="zh-TW" altLang="en-US" dirty="0" smtClean="0"/>
              <a:t>注意我們安裝的應該要是</a:t>
            </a:r>
            <a:r>
              <a:rPr kumimoji="1" lang="en-US" altLang="zh-TW" dirty="0" smtClean="0"/>
              <a:t>64bit</a:t>
            </a:r>
            <a:r>
              <a:rPr kumimoji="1" lang="zh-TW" altLang="en-US" dirty="0" smtClean="0"/>
              <a:t>喔！</a:t>
            </a:r>
            <a:endParaRPr kumimoji="1"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7343393" y="1740507"/>
            <a:ext cx="482063" cy="25038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825456" y="1403778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755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zh-TW" altLang="en-US" dirty="0" smtClean="0"/>
              <a:t>安裝</a:t>
            </a:r>
            <a:r>
              <a:rPr kumimoji="1" lang="en-US" altLang="zh-TW" dirty="0" smtClean="0"/>
              <a:t>compiler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64574"/>
            <a:ext cx="8229600" cy="871254"/>
          </a:xfrm>
        </p:spPr>
        <p:txBody>
          <a:bodyPr>
            <a:normAutofit fontScale="85000" lnSpcReduction="10000"/>
          </a:bodyPr>
          <a:lstStyle/>
          <a:p>
            <a:r>
              <a:rPr kumimoji="1" lang="zh-TW" altLang="en-US" dirty="0" smtClean="0"/>
              <a:t>用來編譯許多的</a:t>
            </a:r>
            <a:r>
              <a:rPr kumimoji="1" lang="en-US" altLang="zh-TW" dirty="0" smtClean="0"/>
              <a:t>3rd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</a:t>
            </a:r>
          </a:p>
          <a:p>
            <a:pPr lvl="1"/>
            <a:r>
              <a:rPr kumimoji="1" lang="en-US" altLang="zh-TW" dirty="0" smtClean="0"/>
              <a:t>3rd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package:</a:t>
            </a:r>
            <a:r>
              <a:rPr kumimoji="1" lang="zh-TW" altLang="en-US" dirty="0" smtClean="0"/>
              <a:t> 第三方套件，也就是別人寫好的程式</a:t>
            </a:r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22</a:t>
            </a:fld>
            <a:endParaRPr kumimoji="1" lang="zh-TW" altLang="en-US"/>
          </a:p>
        </p:txBody>
      </p:sp>
      <p:pic>
        <p:nvPicPr>
          <p:cNvPr id="5" name="圖片 4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82" y="2241783"/>
            <a:ext cx="6670640" cy="2057781"/>
          </a:xfrm>
          <a:prstGeom prst="rect">
            <a:avLst/>
          </a:prstGeom>
        </p:spPr>
      </p:pic>
      <p:pic>
        <p:nvPicPr>
          <p:cNvPr id="6" name="圖片 5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7" y="4279654"/>
            <a:ext cx="6533083" cy="244182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452569" y="5183189"/>
            <a:ext cx="2234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下載完後一直下一步安裝到底即可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97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451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smtClean="0"/>
              <a:t>IDE(Integrated Development Environment)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38704"/>
            <a:ext cx="8229600" cy="520607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TW" dirty="0" smtClean="0"/>
              <a:t>IDE:</a:t>
            </a:r>
            <a:r>
              <a:rPr kumimoji="1" lang="zh-TW" altLang="en-US" dirty="0" smtClean="0"/>
              <a:t> 寫程式的工具</a:t>
            </a:r>
            <a:endParaRPr kumimoji="1" lang="en-US" altLang="zh-TW" dirty="0" smtClean="0"/>
          </a:p>
          <a:p>
            <a:r>
              <a:rPr kumimoji="1" lang="zh-TW" altLang="en-US" dirty="0" smtClean="0"/>
              <a:t>有好的開發環境，寫起程式來將會快速很多！</a:t>
            </a:r>
            <a:endParaRPr kumimoji="1" lang="en-US" altLang="zh-TW" dirty="0" smtClean="0"/>
          </a:p>
          <a:p>
            <a:r>
              <a:rPr kumimoji="1" lang="zh-TW" altLang="en-US" dirty="0" smtClean="0"/>
              <a:t>好用</a:t>
            </a:r>
            <a:r>
              <a:rPr kumimoji="1" lang="en-US" altLang="zh-TW" dirty="0" smtClean="0"/>
              <a:t>IDE:</a:t>
            </a:r>
          </a:p>
          <a:p>
            <a:pPr lvl="1"/>
            <a:r>
              <a:rPr kumimoji="1" lang="zh-TW" altLang="zh-TW" dirty="0" smtClean="0"/>
              <a:t>S</a:t>
            </a:r>
            <a:r>
              <a:rPr kumimoji="1" lang="en-US" altLang="zh-TW" dirty="0" err="1" smtClean="0"/>
              <a:t>ublime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text: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>
                <a:hlinkClick r:id="rId2"/>
              </a:rPr>
              <a:t>http://www.sublimetext.com/3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依照對應的</a:t>
            </a:r>
            <a:r>
              <a:rPr kumimoji="1" lang="en-US" altLang="zh-TW" dirty="0" smtClean="0"/>
              <a:t>OS</a:t>
            </a:r>
            <a:r>
              <a:rPr kumimoji="1" lang="zh-TW" altLang="en-US" dirty="0" smtClean="0"/>
              <a:t>下載安裝後就可以使用了</a:t>
            </a:r>
            <a:r>
              <a:rPr kumimoji="1" lang="en-US" altLang="zh-TW" dirty="0" smtClean="0"/>
              <a:t>!</a:t>
            </a:r>
          </a:p>
          <a:p>
            <a:pPr lvl="2"/>
            <a:r>
              <a:rPr kumimoji="1" lang="zh-TW" altLang="en-US" dirty="0" smtClean="0"/>
              <a:t>使用</a:t>
            </a:r>
            <a:r>
              <a:rPr kumimoji="1" lang="en-US" altLang="zh-TW" dirty="0" err="1" smtClean="0"/>
              <a:t>ctrl+B</a:t>
            </a:r>
            <a:r>
              <a:rPr kumimoji="1" lang="en-US" altLang="zh-TW" dirty="0" smtClean="0"/>
              <a:t>(mac: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command+B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即可執行程式</a:t>
            </a:r>
            <a:endParaRPr kumimoji="1" lang="en-US" altLang="zh-TW" dirty="0" smtClean="0"/>
          </a:p>
          <a:p>
            <a:pPr lvl="1"/>
            <a:r>
              <a:rPr kumimoji="1" lang="zh-TW" altLang="zh-TW" dirty="0" smtClean="0"/>
              <a:t>I</a:t>
            </a:r>
            <a:r>
              <a:rPr kumimoji="1" lang="en-US" altLang="zh-TW" dirty="0" smtClean="0"/>
              <a:t>python notebook</a:t>
            </a:r>
          </a:p>
          <a:p>
            <a:pPr lvl="2"/>
            <a:r>
              <a:rPr kumimoji="1" lang="zh-TW" altLang="en-US" dirty="0" smtClean="0"/>
              <a:t>由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驅動，可以讓我們在瀏覽器上寫程式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可以寫由多個</a:t>
            </a:r>
            <a:r>
              <a:rPr kumimoji="1" lang="en-US" altLang="zh-TW" dirty="0" smtClean="0"/>
              <a:t>cell</a:t>
            </a:r>
            <a:r>
              <a:rPr kumimoji="1" lang="zh-TW" altLang="en-US" dirty="0" smtClean="0"/>
              <a:t>組成的程式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cell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crash</a:t>
            </a:r>
            <a:r>
              <a:rPr kumimoji="1" lang="zh-TW" altLang="en-US" dirty="0" smtClean="0"/>
              <a:t>並不導致整體</a:t>
            </a:r>
            <a:r>
              <a:rPr kumimoji="1" lang="en-US" altLang="zh-TW" dirty="0" smtClean="0"/>
              <a:t>crash</a:t>
            </a:r>
          </a:p>
          <a:p>
            <a:pPr lvl="2"/>
            <a:r>
              <a:rPr kumimoji="1" lang="zh-TW" altLang="en-US" dirty="0" smtClean="0"/>
              <a:t>提供內建的分散式機制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可以在</a:t>
            </a:r>
            <a:r>
              <a:rPr kumimoji="1" lang="en-US" altLang="zh-TW" dirty="0" smtClean="0"/>
              <a:t>notebook</a:t>
            </a:r>
            <a:r>
              <a:rPr kumimoji="1" lang="zh-TW" altLang="en-US" dirty="0" smtClean="0"/>
              <a:t>上插入圖片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很適合用來教學，或進行科學運算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…</a:t>
            </a:r>
            <a:endParaRPr kumimoji="1" lang="zh-TW" altLang="en-US" dirty="0" smtClean="0"/>
          </a:p>
          <a:p>
            <a:pPr lvl="2"/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663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安裝套件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zh-TW" altLang="en-US" dirty="0" smtClean="0"/>
              <a:t>主要安裝途徑</a:t>
            </a:r>
            <a:r>
              <a:rPr kumimoji="1" lang="en-US" altLang="zh-TW" dirty="0" smtClean="0"/>
              <a:t>: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Pip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&amp;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easy_install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是</a:t>
            </a:r>
            <a:r>
              <a:rPr kumimoji="1" lang="en-US" altLang="zh-TW" dirty="0" smtClean="0"/>
              <a:t> python</a:t>
            </a:r>
            <a:r>
              <a:rPr kumimoji="1" lang="zh-TW" altLang="en-US" dirty="0" smtClean="0"/>
              <a:t> 在</a:t>
            </a:r>
            <a:r>
              <a:rPr kumimoji="1" lang="en-US" altLang="zh-TW" dirty="0" smtClean="0"/>
              <a:t> commend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line</a:t>
            </a:r>
            <a:r>
              <a:rPr kumimoji="1" lang="zh-TW" altLang="en-US" dirty="0" smtClean="0"/>
              <a:t>上直接安裝套件的指令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用途主要為下載以及更新</a:t>
            </a:r>
            <a:r>
              <a:rPr kumimoji="1" lang="zh-TW" altLang="zh-TW" dirty="0" smtClean="0"/>
              <a:t>3</a:t>
            </a:r>
            <a:r>
              <a:rPr kumimoji="1" lang="en-US" altLang="zh-TW" dirty="0" err="1" smtClean="0"/>
              <a:t>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</a:t>
            </a:r>
          </a:p>
          <a:p>
            <a:pPr lvl="1"/>
            <a:r>
              <a:rPr kumimoji="1" lang="zh-TW" altLang="en-US" dirty="0" smtClean="0"/>
              <a:t>能安裝的套件</a:t>
            </a:r>
            <a:r>
              <a:rPr kumimoji="1" lang="en-US" altLang="zh-TW" dirty="0" smtClean="0"/>
              <a:t>:</a:t>
            </a:r>
          </a:p>
          <a:p>
            <a:pPr lvl="2"/>
            <a:r>
              <a:rPr kumimoji="1" lang="zh-TW" altLang="en-US" dirty="0" smtClean="0"/>
              <a:t>有註冊在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官方套件資料庫的套件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有打包成</a:t>
            </a:r>
            <a:r>
              <a:rPr kumimoji="1" lang="en-US" altLang="zh-TW" dirty="0" smtClean="0"/>
              <a:t>wheel</a:t>
            </a:r>
            <a:r>
              <a:rPr kumimoji="1" lang="zh-TW" altLang="en-US" dirty="0" smtClean="0"/>
              <a:t>的檔案</a:t>
            </a:r>
            <a:endParaRPr kumimoji="1" lang="en-US" altLang="zh-TW" dirty="0" smtClean="0"/>
          </a:p>
          <a:p>
            <a:pPr lvl="2"/>
            <a:r>
              <a:rPr kumimoji="1" lang="en-US" altLang="zh-TW" dirty="0" err="1" smtClean="0"/>
              <a:t>Github</a:t>
            </a:r>
            <a:r>
              <a:rPr kumimoji="1" lang="zh-TW" altLang="en-US" dirty="0" smtClean="0"/>
              <a:t>上的套件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 smtClean="0"/>
              <a:t>Github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zh-TW" altLang="en-US" dirty="0" smtClean="0"/>
              <a:t>專案管理套件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上面也放了許多的第三方套件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也有其他語言的套件</a:t>
            </a:r>
            <a:r>
              <a:rPr kumimoji="1" lang="en-US" altLang="zh-TW" dirty="0" smtClean="0"/>
              <a:t>)</a:t>
            </a:r>
          </a:p>
          <a:p>
            <a:pPr lvl="2"/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5736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Ipython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安裝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開啟</a:t>
            </a:r>
            <a:r>
              <a:rPr kumimoji="1" lang="en-US" altLang="zh-TW" dirty="0" err="1" smtClean="0"/>
              <a:t>cmd</a:t>
            </a:r>
            <a:r>
              <a:rPr kumimoji="1" lang="zh-TW" altLang="en-US" dirty="0" smtClean="0"/>
              <a:t>，輸入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TW" altLang="zh-TW" dirty="0"/>
              <a:t>p</a:t>
            </a:r>
            <a:r>
              <a:rPr kumimoji="1" lang="en-US" altLang="zh-TW" dirty="0" err="1" smtClean="0"/>
              <a:t>ip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ipython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TW" altLang="zh-TW" dirty="0" smtClean="0"/>
              <a:t>p</a:t>
            </a:r>
            <a:r>
              <a:rPr kumimoji="1" lang="en-US" altLang="zh-TW" dirty="0" err="1" smtClean="0"/>
              <a:t>ip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ipython</a:t>
            </a:r>
            <a:r>
              <a:rPr kumimoji="1" lang="zh-TW" altLang="en-US" dirty="0" smtClean="0"/>
              <a:t>[</a:t>
            </a:r>
            <a:r>
              <a:rPr kumimoji="1" lang="en-US" altLang="zh-TW" dirty="0" smtClean="0"/>
              <a:t>notebook]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 smtClean="0"/>
              <a:t>Ipython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notebook</a:t>
            </a:r>
          </a:p>
          <a:p>
            <a:r>
              <a:rPr kumimoji="1" lang="zh-TW" altLang="en-US" dirty="0" smtClean="0"/>
              <a:t>如果有跳出瀏覽器以及</a:t>
            </a:r>
            <a:r>
              <a:rPr kumimoji="1" lang="en-US" altLang="zh-TW" dirty="0" err="1" smtClean="0"/>
              <a:t>Jupyter</a:t>
            </a:r>
            <a:r>
              <a:rPr kumimoji="1" lang="zh-TW" altLang="en-US" dirty="0" smtClean="0"/>
              <a:t>的畫面的話就是成功囉！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25</a:t>
            </a:fld>
            <a:endParaRPr kumimoji="1" lang="zh-TW" altLang="en-US"/>
          </a:p>
        </p:txBody>
      </p:sp>
      <p:pic>
        <p:nvPicPr>
          <p:cNvPr id="5" name="圖片 4" descr="螢幕快照 2015-11-04 下午9.01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47" y="5060142"/>
            <a:ext cx="19050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20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2852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Hello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world!</a:t>
            </a:r>
            <a:endParaRPr kumimoji="1" lang="zh-TW" altLang="en-US" dirty="0"/>
          </a:p>
        </p:txBody>
      </p:sp>
      <p:pic>
        <p:nvPicPr>
          <p:cNvPr id="5" name="內容版面配置區 4" descr="螢幕快照 2015-11-04 下午9.03.4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73" b="-1000"/>
          <a:stretch/>
        </p:blipFill>
        <p:spPr>
          <a:xfrm>
            <a:off x="457200" y="1040055"/>
            <a:ext cx="8229600" cy="108698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26</a:t>
            </a:fld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7200" y="2343459"/>
            <a:ext cx="5237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dirty="0" smtClean="0"/>
              <a:t>選擇</a:t>
            </a:r>
            <a:r>
              <a:rPr kumimoji="1" lang="en-US" altLang="zh-TW" dirty="0" smtClean="0"/>
              <a:t>New</a:t>
            </a:r>
            <a:r>
              <a:rPr kumimoji="1" lang="zh-TW" altLang="en-US" dirty="0" smtClean="0"/>
              <a:t>，點選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，新增一個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檔案</a:t>
            </a:r>
            <a:endParaRPr kumimoji="1" lang="en-US" altLang="zh-TW" dirty="0" smtClean="0"/>
          </a:p>
          <a:p>
            <a:pPr marL="342900" indent="-342900">
              <a:buAutoNum type="arabicPeriod"/>
            </a:pPr>
            <a:r>
              <a:rPr kumimoji="1" lang="zh-TW" altLang="en-US" dirty="0" smtClean="0"/>
              <a:t>輸入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print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“hello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world”</a:t>
            </a:r>
            <a:endParaRPr kumimoji="1" lang="en-US" altLang="zh-TW" dirty="0"/>
          </a:p>
          <a:p>
            <a:pPr marL="342900" indent="-342900">
              <a:buAutoNum type="arabicPeriod"/>
            </a:pPr>
            <a:r>
              <a:rPr kumimoji="1" lang="zh-TW" altLang="en-US" dirty="0" smtClean="0"/>
              <a:t>如果有出現</a:t>
            </a:r>
            <a:r>
              <a:rPr kumimoji="1" lang="en-US" altLang="zh-TW" dirty="0" smtClean="0"/>
              <a:t>hello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world</a:t>
            </a:r>
            <a:r>
              <a:rPr kumimoji="1" lang="zh-TW" altLang="en-US" dirty="0" smtClean="0"/>
              <a:t>就算成功囉！</a:t>
            </a:r>
            <a:endParaRPr kumimoji="1" lang="zh-TW" altLang="en-US" dirty="0"/>
          </a:p>
        </p:txBody>
      </p:sp>
      <p:pic>
        <p:nvPicPr>
          <p:cNvPr id="7" name="圖片 6" descr="螢幕快照 2015-11-04 下午9.04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697" y="2092711"/>
            <a:ext cx="1455373" cy="1244958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8088593" y="1818105"/>
            <a:ext cx="458477" cy="308932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7069663" y="2129531"/>
            <a:ext cx="1477407" cy="120813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1" name="圖片 10" descr="螢幕快照 2015-11-04 下午9.06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5498"/>
            <a:ext cx="9144000" cy="2190418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339025" y="5010923"/>
            <a:ext cx="2024510" cy="308932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903452" y="5297783"/>
            <a:ext cx="895657" cy="308932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384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Github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 smtClean="0"/>
              <a:t>課程資訊將會放到</a:t>
            </a:r>
            <a:r>
              <a:rPr kumimoji="1" lang="en-US" altLang="zh-TW" dirty="0" err="1" smtClean="0"/>
              <a:t>github</a:t>
            </a:r>
            <a:r>
              <a:rPr kumimoji="1" lang="zh-TW" altLang="en-US" dirty="0" smtClean="0"/>
              <a:t>上</a:t>
            </a:r>
            <a:endParaRPr kumimoji="1" lang="en-US" altLang="zh-TW" dirty="0" smtClean="0"/>
          </a:p>
          <a:p>
            <a:pPr lvl="1"/>
            <a:r>
              <a:rPr kumimoji="1" lang="en-US" altLang="zh-TW" dirty="0">
                <a:hlinkClick r:id="rId2"/>
              </a:rPr>
              <a:t>https://github.com/Jchou24/</a:t>
            </a:r>
            <a:r>
              <a:rPr kumimoji="1" lang="en-US" altLang="zh-TW" dirty="0" smtClean="0">
                <a:hlinkClick r:id="rId2"/>
              </a:rPr>
              <a:t>python_tutorial</a:t>
            </a:r>
            <a:endParaRPr kumimoji="1" lang="en-US" altLang="zh-TW" dirty="0" smtClean="0"/>
          </a:p>
          <a:p>
            <a:r>
              <a:rPr kumimoji="1" lang="zh-TW" altLang="en-US" dirty="0" smtClean="0"/>
              <a:t>開啟課程的</a:t>
            </a:r>
            <a:r>
              <a:rPr kumimoji="1" lang="en-US" altLang="zh-TW" dirty="0" err="1" smtClean="0"/>
              <a:t>ipython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notebook: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 smtClean="0"/>
              <a:t>可以點選右下角的</a:t>
            </a:r>
            <a:r>
              <a:rPr kumimoji="1" lang="en-US" altLang="zh-TW" dirty="0" smtClean="0"/>
              <a:t>clone</a:t>
            </a:r>
            <a:r>
              <a:rPr kumimoji="1" lang="zh-TW" altLang="en-US" dirty="0" smtClean="0"/>
              <a:t>或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download</a:t>
            </a:r>
            <a:r>
              <a:rPr kumimoji="1" lang="zh-TW" altLang="en-US" dirty="0" smtClean="0"/>
              <a:t>將課程資料下載</a:t>
            </a:r>
            <a:endParaRPr kumimoji="1"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 smtClean="0"/>
              <a:t>接著打開</a:t>
            </a:r>
            <a:r>
              <a:rPr kumimoji="1" lang="en-US" altLang="zh-TW" dirty="0" err="1" smtClean="0"/>
              <a:t>cmd</a:t>
            </a:r>
            <a:endParaRPr kumimoji="1"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 smtClean="0"/>
              <a:t>輸入</a:t>
            </a:r>
            <a:r>
              <a:rPr kumimoji="1" lang="en-US" altLang="zh-TW" dirty="0" smtClean="0"/>
              <a:t>:cd</a:t>
            </a:r>
            <a:r>
              <a:rPr kumimoji="1" lang="zh-TW" altLang="en-US" dirty="0" smtClean="0"/>
              <a:t> </a:t>
            </a:r>
            <a:r>
              <a:rPr kumimoji="1" lang="zh-TW" altLang="en-US" i="1" u="sng" dirty="0" smtClean="0"/>
              <a:t>資料夾的路徑</a:t>
            </a:r>
            <a:endParaRPr kumimoji="1" lang="en-US" altLang="zh-TW" i="1" u="sng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 smtClean="0"/>
              <a:t>輸入</a:t>
            </a:r>
            <a:r>
              <a:rPr kumimoji="1" lang="en-US" altLang="zh-TW" dirty="0" smtClean="0"/>
              <a:t>:</a:t>
            </a:r>
            <a:r>
              <a:rPr kumimoji="1" lang="en-US" altLang="zh-TW" dirty="0" err="1" smtClean="0"/>
              <a:t>ipython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notebook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 smtClean="0"/>
              <a:t>畫面上有出現課程的資料夾的話就成功了！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27</a:t>
            </a:fld>
            <a:endParaRPr kumimoji="1" lang="zh-TW" altLang="en-US"/>
          </a:p>
        </p:txBody>
      </p:sp>
      <p:pic>
        <p:nvPicPr>
          <p:cNvPr id="8" name="圖片 7" descr="螢幕快照 2015-11-05 下午9.49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956" y="3054270"/>
            <a:ext cx="25273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16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觀看</a:t>
            </a:r>
            <a:r>
              <a:rPr kumimoji="1" lang="en-US" altLang="zh-TW" dirty="0" smtClean="0"/>
              <a:t>slides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要線上看</a:t>
            </a:r>
            <a:r>
              <a:rPr kumimoji="1" lang="en-US" altLang="zh-TW" dirty="0"/>
              <a:t>slides</a:t>
            </a:r>
            <a:r>
              <a:rPr kumimoji="1" lang="zh-TW" altLang="en-US" dirty="0"/>
              <a:t>可以輸入</a:t>
            </a:r>
            <a:endParaRPr kumimoji="1" lang="en-US" altLang="zh-TW" dirty="0"/>
          </a:p>
          <a:p>
            <a:pPr lvl="1"/>
            <a:r>
              <a:rPr kumimoji="1" lang="en-US" altLang="zh-TW" dirty="0">
                <a:hlinkClick r:id="rId2"/>
              </a:rPr>
              <a:t>http://nbviewer.ipython.org/github/Jchou24/test_nb/tree/master/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點選想看的</a:t>
            </a:r>
            <a:r>
              <a:rPr kumimoji="1" lang="en-US" altLang="zh-TW" dirty="0"/>
              <a:t>lesson</a:t>
            </a:r>
            <a:r>
              <a:rPr kumimoji="1" lang="zh-TW" altLang="en-US" dirty="0"/>
              <a:t>，再選取想看的</a:t>
            </a:r>
            <a:r>
              <a:rPr kumimoji="1" lang="en-US" altLang="zh-TW" dirty="0"/>
              <a:t>.</a:t>
            </a:r>
            <a:r>
              <a:rPr kumimoji="1" lang="en-US" altLang="zh-TW" dirty="0" err="1"/>
              <a:t>ipynb</a:t>
            </a:r>
            <a:r>
              <a:rPr kumimoji="1" lang="zh-TW" altLang="en-US" dirty="0"/>
              <a:t>檔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進入</a:t>
            </a:r>
            <a:r>
              <a:rPr kumimoji="1" lang="en-US" altLang="zh-TW" dirty="0" err="1"/>
              <a:t>jupyter</a:t>
            </a:r>
            <a:r>
              <a:rPr kumimoji="1" lang="zh-TW" altLang="en-US" dirty="0"/>
              <a:t>的畫面後，點選右上角的禮盒，就會出現</a:t>
            </a:r>
            <a:r>
              <a:rPr kumimoji="1" lang="en-US" altLang="zh-TW" dirty="0"/>
              <a:t>slides</a:t>
            </a:r>
            <a:r>
              <a:rPr kumimoji="1" lang="zh-TW" altLang="en-US" dirty="0"/>
              <a:t>了！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28</a:t>
            </a:fld>
            <a:endParaRPr kumimoji="1"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1907490" y="4948746"/>
            <a:ext cx="5372100" cy="750156"/>
            <a:chOff x="1907490" y="5698902"/>
            <a:chExt cx="5372100" cy="750156"/>
          </a:xfrm>
        </p:grpSpPr>
        <p:pic>
          <p:nvPicPr>
            <p:cNvPr id="6" name="圖片 5" descr="螢幕快照 2015-11-05 下午9.46.0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490" y="5725157"/>
              <a:ext cx="5372100" cy="723900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3980667" y="5698902"/>
              <a:ext cx="710031" cy="750156"/>
            </a:xfrm>
            <a:prstGeom prst="round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47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Requirement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TW" altLang="en-US" dirty="0" smtClean="0"/>
              <a:t>本教材在製作時假設讀者擁有一些基本的程式經驗，像是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變數</a:t>
            </a:r>
            <a:endParaRPr kumimoji="1" lang="en-US" altLang="zh-TW" dirty="0"/>
          </a:p>
          <a:p>
            <a:pPr lvl="1"/>
            <a:r>
              <a:rPr kumimoji="1" lang="zh-TW" altLang="en-US" dirty="0" smtClean="0"/>
              <a:t>變數宣告</a:t>
            </a:r>
            <a:endParaRPr kumimoji="1" lang="en-US" altLang="zh-TW" dirty="0"/>
          </a:p>
          <a:p>
            <a:pPr lvl="1"/>
            <a:r>
              <a:rPr kumimoji="1" lang="zh-TW" altLang="en-US" dirty="0" smtClean="0"/>
              <a:t>變數型態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…</a:t>
            </a:r>
            <a:r>
              <a:rPr kumimoji="1" lang="en-US" altLang="zh-TW" dirty="0" err="1" smtClean="0"/>
              <a:t>etc</a:t>
            </a:r>
            <a:endParaRPr kumimoji="1" lang="en-US" altLang="zh-TW" dirty="0" smtClean="0"/>
          </a:p>
          <a:p>
            <a:r>
              <a:rPr kumimoji="1" lang="zh-TW" altLang="en-US" dirty="0" smtClean="0"/>
              <a:t>以及一些基本的</a:t>
            </a:r>
            <a:r>
              <a:rPr kumimoji="1" lang="en-US" altLang="zh-TW" dirty="0" err="1" smtClean="0"/>
              <a:t>linux</a:t>
            </a:r>
            <a:r>
              <a:rPr kumimoji="1" lang="zh-TW" altLang="en-US" dirty="0" smtClean="0"/>
              <a:t>操作指令，像是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Cd</a:t>
            </a:r>
          </a:p>
          <a:p>
            <a:pPr lvl="1"/>
            <a:r>
              <a:rPr kumimoji="1" lang="en-US" altLang="zh-TW" dirty="0" err="1" smtClean="0"/>
              <a:t>Ls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…</a:t>
            </a:r>
            <a:r>
              <a:rPr kumimoji="1" lang="en-US" altLang="zh-TW" dirty="0" err="1" smtClean="0"/>
              <a:t>etc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27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</a:t>
            </a:r>
            <a:r>
              <a:rPr kumimoji="1" lang="en-US" altLang="zh-TW" dirty="0" smtClean="0"/>
              <a:t>earning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kumimoji="1" lang="zh-TW" altLang="en-US" dirty="0" smtClean="0"/>
              <a:t>本課程的寫作風格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提問與解答</a:t>
            </a:r>
            <a:endParaRPr kumimoji="1" lang="en-US" altLang="zh-TW" dirty="0" smtClean="0"/>
          </a:p>
          <a:p>
            <a:pPr lvl="3"/>
            <a:r>
              <a:rPr kumimoji="1" lang="zh-TW" altLang="en-US" dirty="0" smtClean="0"/>
              <a:t>若有遇到提問的章節，建議可以先想想解法再按下一頁看答案喔！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直接說明</a:t>
            </a:r>
            <a:endParaRPr kumimoji="1" lang="en-US" altLang="zh-TW" dirty="0" smtClean="0"/>
          </a:p>
          <a:p>
            <a:pPr lvl="3"/>
            <a:r>
              <a:rPr kumimoji="1" lang="zh-TW" altLang="en-US" dirty="0" smtClean="0"/>
              <a:t>直接說明的章節通常都是很簡單的部份，只要試著打打看</a:t>
            </a:r>
            <a:r>
              <a:rPr kumimoji="1" lang="en-US" altLang="zh-TW" dirty="0" smtClean="0"/>
              <a:t>code</a:t>
            </a:r>
            <a:r>
              <a:rPr kumimoji="1" lang="zh-TW" altLang="en-US" dirty="0" smtClean="0"/>
              <a:t>，通常就能了解程式碼在做什麼</a:t>
            </a:r>
            <a:endParaRPr kumimoji="1" lang="en-US" altLang="zh-TW" dirty="0" smtClean="0"/>
          </a:p>
          <a:p>
            <a:pPr lvl="3"/>
            <a:r>
              <a:rPr kumimoji="1" lang="zh-TW" altLang="en-US" dirty="0" smtClean="0"/>
              <a:t>這些</a:t>
            </a:r>
            <a:r>
              <a:rPr kumimoji="1" lang="en-US" altLang="zh-TW" dirty="0" smtClean="0"/>
              <a:t>code</a:t>
            </a:r>
            <a:r>
              <a:rPr kumimoji="1" lang="zh-TW" altLang="en-US" dirty="0" smtClean="0"/>
              <a:t>大多都是後續會使用到的</a:t>
            </a:r>
            <a:r>
              <a:rPr kumimoji="1" lang="en-US" altLang="zh-TW" dirty="0" smtClean="0"/>
              <a:t>code</a:t>
            </a:r>
          </a:p>
          <a:p>
            <a:pPr lvl="3"/>
            <a:r>
              <a:rPr kumimoji="1" lang="zh-TW" altLang="en-US" dirty="0" smtClean="0"/>
              <a:t>少量為值得提起，但後續不會用到的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Code</a:t>
            </a:r>
          </a:p>
          <a:p>
            <a:pPr lvl="2"/>
            <a:r>
              <a:rPr kumimoji="1" lang="zh-TW" altLang="en-US" dirty="0" smtClean="0"/>
              <a:t>本課程的程式碼皆為可執行的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建議盡量所有的</a:t>
            </a:r>
            <a:r>
              <a:rPr kumimoji="1" lang="en-US" altLang="zh-TW" dirty="0" smtClean="0"/>
              <a:t>code</a:t>
            </a:r>
            <a:r>
              <a:rPr kumimoji="1" lang="zh-TW" altLang="en-US" dirty="0" smtClean="0"/>
              <a:t>都要親自執行看看</a:t>
            </a:r>
            <a:endParaRPr kumimoji="1" lang="en-US" altLang="zh-TW" dirty="0"/>
          </a:p>
          <a:p>
            <a:pPr lvl="2"/>
            <a:r>
              <a:rPr kumimoji="1" lang="zh-TW" altLang="en-US" dirty="0" smtClean="0"/>
              <a:t>若遇到不清楚的程式碼，建議可以獨立出來執行看看會發生什麼事喔！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349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Tutorial</a:t>
            </a:r>
            <a:r>
              <a:rPr kumimoji="1" lang="zh-TW" altLang="en-US" dirty="0" smtClean="0"/>
              <a:t> </a:t>
            </a:r>
            <a:r>
              <a:rPr kumimoji="1" lang="zh-TW" altLang="zh-TW" dirty="0" smtClean="0"/>
              <a:t>C</a:t>
            </a:r>
            <a:r>
              <a:rPr kumimoji="1" lang="en-US" altLang="zh-TW" dirty="0" err="1" smtClean="0"/>
              <a:t>ontent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python programing</a:t>
            </a:r>
          </a:p>
          <a:p>
            <a:r>
              <a:rPr kumimoji="1" lang="en-US" altLang="zh-TW" dirty="0" smtClean="0"/>
              <a:t>crawler</a:t>
            </a:r>
          </a:p>
          <a:p>
            <a:r>
              <a:rPr kumimoji="1" lang="en-US" altLang="zh-TW" dirty="0" smtClean="0"/>
              <a:t>DB</a:t>
            </a:r>
          </a:p>
          <a:p>
            <a:r>
              <a:rPr kumimoji="1" lang="en-US" altLang="zh-TW" dirty="0" smtClean="0"/>
              <a:t>preprocessing</a:t>
            </a:r>
          </a:p>
          <a:p>
            <a:r>
              <a:rPr kumimoji="1" lang="en-US" altLang="zh-TW" dirty="0" smtClean="0"/>
              <a:t>model building</a:t>
            </a:r>
          </a:p>
          <a:p>
            <a:r>
              <a:rPr kumimoji="1" lang="en-US" altLang="zh-TW" dirty="0" err="1" smtClean="0"/>
              <a:t>django</a:t>
            </a:r>
            <a:r>
              <a:rPr kumimoji="1" lang="en-US" altLang="zh-TW" dirty="0" smtClean="0"/>
              <a:t> recommender system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621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842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如果將程式語言比擬成姑娘</a:t>
            </a:r>
            <a:r>
              <a:rPr kumimoji="1" lang="en-US" altLang="zh-TW" dirty="0" smtClean="0"/>
              <a:t>….</a:t>
            </a:r>
          </a:p>
          <a:p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就是</a:t>
            </a:r>
            <a:r>
              <a:rPr kumimoji="1" lang="en-US" altLang="zh-TW" dirty="0" smtClean="0"/>
              <a:t>​​</a:t>
            </a:r>
            <a:r>
              <a:rPr kumimoji="1" lang="zh-TW" altLang="en-US" dirty="0" smtClean="0"/>
              <a:t>一個懂事的漂亮模特兒啊！</a:t>
            </a:r>
            <a:endParaRPr kumimoji="1" lang="en-US" altLang="zh-TW" dirty="0" smtClean="0"/>
          </a:p>
          <a:p>
            <a:r>
              <a:rPr kumimoji="1" lang="zh-TW" altLang="en-US" dirty="0" smtClean="0"/>
              <a:t>優雅、新潮、成熟。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她能滿足你絕大部份的需求！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5010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Python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TW" altLang="en-US" dirty="0" smtClean="0"/>
              <a:t>被使用在相當多的領域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架設網站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科學計算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分析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Big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</a:p>
          <a:p>
            <a:pPr lvl="2"/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mining</a:t>
            </a:r>
          </a:p>
          <a:p>
            <a:pPr lvl="2"/>
            <a:r>
              <a:rPr kumimoji="1" lang="en-US" altLang="zh-TW" dirty="0" smtClean="0"/>
              <a:t>…</a:t>
            </a:r>
          </a:p>
          <a:p>
            <a:pPr lvl="1"/>
            <a:r>
              <a:rPr kumimoji="1" lang="zh-TW" altLang="en-US" dirty="0" smtClean="0"/>
              <a:t>統計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…</a:t>
            </a:r>
          </a:p>
          <a:p>
            <a:r>
              <a:rPr kumimoji="1" lang="zh-TW" altLang="en-US" dirty="0" smtClean="0"/>
              <a:t>由於有許多的</a:t>
            </a:r>
            <a:r>
              <a:rPr kumimoji="1" lang="en-US" altLang="zh-TW" dirty="0" smtClean="0"/>
              <a:t>3rd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</a:t>
            </a:r>
            <a:r>
              <a:rPr kumimoji="1" lang="zh-TW" altLang="en-US" dirty="0" smtClean="0"/>
              <a:t>支援以及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語言的特性，因此在各個領域上用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開發程式的開發速度都很快。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3rd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</a:t>
            </a:r>
            <a:r>
              <a:rPr kumimoji="1" lang="zh-TW" altLang="en-US" dirty="0" smtClean="0"/>
              <a:t>：第三方套件</a:t>
            </a:r>
            <a:r>
              <a:rPr kumimoji="1" lang="en-US" altLang="zh-TW" dirty="0" smtClean="0"/>
              <a:t>(i.e.</a:t>
            </a:r>
            <a:r>
              <a:rPr kumimoji="1" lang="zh-TW" altLang="en-US" dirty="0" smtClean="0"/>
              <a:t> 別人寫好的程式</a:t>
            </a:r>
            <a:r>
              <a:rPr kumimoji="1" lang="en-US" altLang="zh-TW" dirty="0" smtClean="0"/>
              <a:t>)</a:t>
            </a:r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8</a:t>
            </a:fld>
            <a:endParaRPr kumimoji="1" lang="zh-TW" altLang="en-US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2"/>
          <a:srcRect l="-40915" r="-40915"/>
          <a:stretch>
            <a:fillRect/>
          </a:stretch>
        </p:blipFill>
        <p:spPr>
          <a:xfrm>
            <a:off x="4598742" y="1124352"/>
            <a:ext cx="5308926" cy="291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7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的語言美學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7500" lnSpcReduction="20000"/>
          </a:bodyPr>
          <a:lstStyle/>
          <a:p>
            <a:r>
              <a:rPr kumimoji="1" lang="zh-TW" altLang="en-US" dirty="0" smtClean="0"/>
              <a:t>語法中不需用分號來隔開指令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而是直接換行來表示指令</a:t>
            </a:r>
            <a:endParaRPr kumimoji="1" lang="en-US" altLang="zh-TW" dirty="0" smtClean="0"/>
          </a:p>
          <a:p>
            <a:r>
              <a:rPr kumimoji="1" lang="zh-TW" altLang="en-US" dirty="0" smtClean="0"/>
              <a:t>面對迴圈，或條件判斷式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不以大括號來控制要執行的範圍</a:t>
            </a:r>
            <a:endParaRPr kumimoji="1" lang="en-US" altLang="zh-TW" dirty="0"/>
          </a:p>
          <a:p>
            <a:pPr lvl="1"/>
            <a:r>
              <a:rPr kumimoji="1" lang="zh-TW" altLang="en-US" dirty="0" smtClean="0"/>
              <a:t>用縮排來控制要執行的範圍</a:t>
            </a:r>
            <a:endParaRPr kumimoji="1" lang="en-US" altLang="zh-TW" dirty="0" smtClean="0"/>
          </a:p>
          <a:p>
            <a:r>
              <a:rPr kumimoji="1" lang="zh-TW" altLang="en-US" dirty="0" smtClean="0"/>
              <a:t>宣告變數時不需特別寫出型態</a:t>
            </a:r>
            <a:endParaRPr kumimoji="1" lang="en-US" altLang="zh-TW" dirty="0" smtClean="0"/>
          </a:p>
          <a:p>
            <a:r>
              <a:rPr kumimoji="1" lang="zh-TW" altLang="en-US" dirty="0" smtClean="0"/>
              <a:t>宣告</a:t>
            </a:r>
            <a:r>
              <a:rPr kumimoji="1" lang="en-US" altLang="zh-TW" dirty="0" smtClean="0"/>
              <a:t>function</a:t>
            </a:r>
            <a:r>
              <a:rPr kumimoji="1" lang="zh-TW" altLang="en-US" dirty="0" smtClean="0"/>
              <a:t>時不需特別擔心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宣告型態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回傳型態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輸入參數的型態</a:t>
            </a:r>
            <a:endParaRPr kumimoji="1" lang="en-US" altLang="zh-TW" dirty="0" smtClean="0"/>
          </a:p>
          <a:p>
            <a:r>
              <a:rPr kumimoji="1" lang="en-US" altLang="zh-TW" dirty="0" smtClean="0"/>
              <a:t>…</a:t>
            </a:r>
          </a:p>
          <a:p>
            <a:r>
              <a:rPr kumimoji="1" lang="en-US" altLang="zh-TW" b="1" dirty="0" smtClean="0">
                <a:solidFill>
                  <a:srgbClr val="FF0000"/>
                </a:solidFill>
              </a:rPr>
              <a:t>BTW</a:t>
            </a:r>
            <a:r>
              <a:rPr kumimoji="1" lang="zh-TW" altLang="en-US" b="1" dirty="0" smtClean="0">
                <a:solidFill>
                  <a:srgbClr val="FF0000"/>
                </a:solidFill>
              </a:rPr>
              <a:t>，縮排是非常重要的！！</a:t>
            </a:r>
            <a:endParaRPr kumimoji="1"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kumimoji="1" lang="zh-TW" altLang="en-US" dirty="0" smtClean="0"/>
              <a:t>縮排沒縮好，程式便會執行到奇怪的東西！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650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789</Words>
  <Application>Microsoft Macintosh PowerPoint</Application>
  <PresentationFormat>如螢幕大小 (4:3)</PresentationFormat>
  <Paragraphs>203</Paragraphs>
  <Slides>28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Office 佈景主題</vt:lpstr>
      <vt:lpstr>Python Tutorial</vt:lpstr>
      <vt:lpstr>Final Target</vt:lpstr>
      <vt:lpstr>Requirement</vt:lpstr>
      <vt:lpstr>Learning</vt:lpstr>
      <vt:lpstr>Tutorial Content</vt:lpstr>
      <vt:lpstr>Introduction</vt:lpstr>
      <vt:lpstr>Why Python?</vt:lpstr>
      <vt:lpstr>Python</vt:lpstr>
      <vt:lpstr>Python的語言美學</vt:lpstr>
      <vt:lpstr>Performance</vt:lpstr>
      <vt:lpstr>Which Python better to learn?</vt:lpstr>
      <vt:lpstr>Which OS is better for coding?</vt:lpstr>
      <vt:lpstr>Install Python for Windows</vt:lpstr>
      <vt:lpstr>Install Python for Windows</vt:lpstr>
      <vt:lpstr>Install Python for Windows</vt:lpstr>
      <vt:lpstr>Install Python for Windows</vt:lpstr>
      <vt:lpstr>Install Python for Windows</vt:lpstr>
      <vt:lpstr>增加環境變數</vt:lpstr>
      <vt:lpstr>增加環境變數</vt:lpstr>
      <vt:lpstr>增加環境變數</vt:lpstr>
      <vt:lpstr>檢查安裝狀態</vt:lpstr>
      <vt:lpstr>安裝compiler</vt:lpstr>
      <vt:lpstr>IDE(Integrated Development Environment)</vt:lpstr>
      <vt:lpstr>安裝套件</vt:lpstr>
      <vt:lpstr>Ipython 安裝</vt:lpstr>
      <vt:lpstr>Hello world!</vt:lpstr>
      <vt:lpstr>Github</vt:lpstr>
      <vt:lpstr>觀看slides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</dc:title>
  <dc:creator>ＪＣ 周</dc:creator>
  <cp:lastModifiedBy>ＪＣ 周</cp:lastModifiedBy>
  <cp:revision>74</cp:revision>
  <dcterms:created xsi:type="dcterms:W3CDTF">2015-11-04T11:02:48Z</dcterms:created>
  <dcterms:modified xsi:type="dcterms:W3CDTF">2015-11-12T17:38:25Z</dcterms:modified>
</cp:coreProperties>
</file>