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dvent Pro SemiBold"/>
      <p:regular r:id="rId19"/>
      <p:bold r:id="rId20"/>
    </p:embeddedFont>
    <p:embeddedFont>
      <p:font typeface="Fira Sans Extra Condensed Medium"/>
      <p:regular r:id="rId21"/>
      <p:bold r:id="rId22"/>
      <p:italic r:id="rId23"/>
      <p:boldItalic r:id="rId24"/>
    </p:embeddedFont>
    <p:embeddedFont>
      <p:font typeface="Fira Sans Condensed Medium"/>
      <p:regular r:id="rId25"/>
      <p:bold r:id="rId26"/>
      <p:italic r:id="rId27"/>
      <p:boldItalic r:id="rId28"/>
    </p:embeddedFont>
    <p:embeddedFont>
      <p:font typeface="Maven Pro"/>
      <p:regular r:id="rId29"/>
      <p:bold r:id="rId30"/>
    </p:embeddedFont>
    <p:embeddedFont>
      <p:font typeface="Advent Pro Medium"/>
      <p:regular r:id="rId31"/>
      <p:bold r:id="rId32"/>
    </p:embeddedFont>
    <p:embeddedFont>
      <p:font typeface="Share Tech"/>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bold.fntdata"/><Relationship Id="rId22" Type="http://schemas.openxmlformats.org/officeDocument/2006/relationships/font" Target="fonts/FiraSansExtraCondensedMedium-bold.fntdata"/><Relationship Id="rId21" Type="http://schemas.openxmlformats.org/officeDocument/2006/relationships/font" Target="fonts/FiraSansExtraCondensedMedium-regular.fntdata"/><Relationship Id="rId24" Type="http://schemas.openxmlformats.org/officeDocument/2006/relationships/font" Target="fonts/FiraSansExtraCondensedMedium-boldItalic.fntdata"/><Relationship Id="rId23" Type="http://schemas.openxmlformats.org/officeDocument/2006/relationships/font" Target="fonts/FiraSansExtraCondensed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bold.fntdata"/><Relationship Id="rId25" Type="http://schemas.openxmlformats.org/officeDocument/2006/relationships/font" Target="fonts/FiraSansCondensedMedium-regular.fntdata"/><Relationship Id="rId28" Type="http://schemas.openxmlformats.org/officeDocument/2006/relationships/font" Target="fonts/FiraSansCondensedMedium-boldItalic.fntdata"/><Relationship Id="rId27" Type="http://schemas.openxmlformats.org/officeDocument/2006/relationships/font" Target="fonts/FiraSansCondensed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dventProMedium-regular.fntdata"/><Relationship Id="rId30" Type="http://schemas.openxmlformats.org/officeDocument/2006/relationships/font" Target="fonts/MavenPro-bold.fntdata"/><Relationship Id="rId11" Type="http://schemas.openxmlformats.org/officeDocument/2006/relationships/slide" Target="slides/slide7.xml"/><Relationship Id="rId33" Type="http://schemas.openxmlformats.org/officeDocument/2006/relationships/font" Target="fonts/ShareTech-regular.fntdata"/><Relationship Id="rId10" Type="http://schemas.openxmlformats.org/officeDocument/2006/relationships/slide" Target="slides/slide6.xml"/><Relationship Id="rId32" Type="http://schemas.openxmlformats.org/officeDocument/2006/relationships/font" Target="fonts/AdventProMedium-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dventProSemiBold-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Justin </a:t>
            </a:r>
            <a:endParaRPr/>
          </a:p>
          <a:p>
            <a:pPr indent="0" lvl="0" marL="0" rtl="0" algn="l">
              <a:spcBef>
                <a:spcPts val="0"/>
              </a:spcBef>
              <a:spcAft>
                <a:spcPts val="0"/>
              </a:spcAft>
              <a:buNone/>
            </a:pPr>
            <a:r>
              <a:rPr lang="en"/>
              <a:t>Switch to Katherine </a:t>
            </a:r>
            <a:endParaRPr/>
          </a:p>
          <a:p>
            <a:pPr indent="0" lvl="0" marL="0" rtl="0" algn="l">
              <a:spcBef>
                <a:spcPts val="0"/>
              </a:spcBef>
              <a:spcAft>
                <a:spcPts val="0"/>
              </a:spcAft>
              <a:buNone/>
            </a:pPr>
            <a:r>
              <a:rPr lang="en"/>
              <a:t>Katherine intro Kun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e45172cbe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e45172cbe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e30e74db4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e30e74db4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6c60e245bf_1_3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6c60e245bf_1_3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59f14f79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59f14f79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e59f14f79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e59f14f79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45172cbe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e45172cbe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217aa238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217aa238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e45172cb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e45172cb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a:p>
            <a:pPr indent="0" lvl="0" marL="0" rtl="0" algn="l">
              <a:spcBef>
                <a:spcPts val="0"/>
              </a:spcBef>
              <a:spcAft>
                <a:spcPts val="0"/>
              </a:spcAft>
              <a:buNone/>
            </a:pPr>
            <a:r>
              <a:rPr lang="en"/>
              <a:t>Explore the numerical &amp; categorical variables against sales price. </a:t>
            </a:r>
            <a:endParaRPr/>
          </a:p>
          <a:p>
            <a:pPr indent="0" lvl="0" marL="0" rtl="0" algn="l">
              <a:spcBef>
                <a:spcPts val="0"/>
              </a:spcBef>
              <a:spcAft>
                <a:spcPts val="0"/>
              </a:spcAft>
              <a:buNone/>
            </a:pPr>
            <a:r>
              <a:rPr lang="en"/>
              <a:t>Feature Engineering</a:t>
            </a:r>
            <a:endParaRPr/>
          </a:p>
          <a:p>
            <a:pPr indent="0" lvl="0" marL="0" rtl="0" algn="l">
              <a:spcBef>
                <a:spcPts val="0"/>
              </a:spcBef>
              <a:spcAft>
                <a:spcPts val="0"/>
              </a:spcAft>
              <a:buNone/>
            </a:pPr>
            <a:r>
              <a:rPr lang="en"/>
              <a:t>Pre-processing data by engineering variables.</a:t>
            </a:r>
            <a:endParaRPr/>
          </a:p>
          <a:p>
            <a:pPr indent="0" lvl="0" marL="0" rtl="0" algn="l">
              <a:spcBef>
                <a:spcPts val="0"/>
              </a:spcBef>
              <a:spcAft>
                <a:spcPts val="0"/>
              </a:spcAft>
              <a:buNone/>
            </a:pPr>
            <a:r>
              <a:rPr lang="en"/>
              <a:t>Feature Selection</a:t>
            </a:r>
            <a:endParaRPr/>
          </a:p>
          <a:p>
            <a:pPr indent="0" lvl="0" marL="0" rtl="0" algn="l">
              <a:spcBef>
                <a:spcPts val="0"/>
              </a:spcBef>
              <a:spcAft>
                <a:spcPts val="0"/>
              </a:spcAft>
              <a:buNone/>
            </a:pPr>
            <a:r>
              <a:rPr lang="en"/>
              <a:t>Select a group of variables, the most predictive ones.</a:t>
            </a:r>
            <a:endParaRPr/>
          </a:p>
          <a:p>
            <a:pPr indent="0" lvl="0" marL="0" rtl="0" algn="l">
              <a:spcBef>
                <a:spcPts val="0"/>
              </a:spcBef>
              <a:spcAft>
                <a:spcPts val="0"/>
              </a:spcAft>
              <a:buNone/>
            </a:pPr>
            <a:r>
              <a:rPr lang="en"/>
              <a:t>Model Building</a:t>
            </a:r>
            <a:endParaRPr/>
          </a:p>
          <a:p>
            <a:pPr indent="0" lvl="0" marL="0" rtl="0" algn="l">
              <a:spcBef>
                <a:spcPts val="0"/>
              </a:spcBef>
              <a:spcAft>
                <a:spcPts val="0"/>
              </a:spcAft>
              <a:buNone/>
            </a:pPr>
            <a:r>
              <a:rPr lang="en">
                <a:solidFill>
                  <a:schemeClr val="dk1"/>
                </a:solidFill>
              </a:rPr>
              <a:t>Build our model using engineered data &amp; pre-selected features.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hyperlink" Target="https://cce.iflyyoung.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1608725" y="2804500"/>
            <a:ext cx="5846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WINTER 2021: </a:t>
            </a:r>
            <a:r>
              <a:rPr lang="en"/>
              <a:t>February</a:t>
            </a:r>
            <a:r>
              <a:rPr lang="en"/>
              <a:t> to July 2021</a:t>
            </a:r>
            <a:endParaRPr/>
          </a:p>
          <a:p>
            <a:pPr indent="0" lvl="0" marL="0" rtl="0" algn="ctr">
              <a:spcBef>
                <a:spcPts val="0"/>
              </a:spcBef>
              <a:spcAft>
                <a:spcPts val="0"/>
              </a:spcAft>
              <a:buNone/>
            </a:pPr>
            <a:r>
              <a:rPr lang="en"/>
              <a:t>I</a:t>
            </a:r>
            <a:r>
              <a:rPr lang="en"/>
              <a:t>NTERNS: Justin Chow &amp; Katherine Tatley</a:t>
            </a:r>
            <a:endParaRPr/>
          </a:p>
          <a:p>
            <a:pPr indent="0" lvl="0" marL="0" rtl="0" algn="ctr">
              <a:spcBef>
                <a:spcPts val="0"/>
              </a:spcBef>
              <a:spcAft>
                <a:spcPts val="0"/>
              </a:spcAft>
              <a:buNone/>
            </a:pPr>
            <a:r>
              <a:rPr lang="en"/>
              <a:t>MANAGER: Kun Zan</a:t>
            </a:r>
            <a:endParaRPr/>
          </a:p>
          <a:p>
            <a:pPr indent="0" lvl="0" marL="0" rtl="0" algn="ctr">
              <a:spcBef>
                <a:spcPts val="0"/>
              </a:spcBef>
              <a:spcAft>
                <a:spcPts val="0"/>
              </a:spcAft>
              <a:buNone/>
            </a:pPr>
            <a:r>
              <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CCE </a:t>
            </a:r>
            <a:r>
              <a:rPr lang="en"/>
              <a:t>DATA </a:t>
            </a:r>
            <a:r>
              <a:rPr lang="en">
                <a:solidFill>
                  <a:schemeClr val="accent2"/>
                </a:solidFill>
              </a:rPr>
              <a:t>SCIENCE</a:t>
            </a:r>
            <a:r>
              <a:rPr lang="en"/>
              <a:t> AND MACHINE LEARNING </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2"/>
          <p:cNvSpPr txBox="1"/>
          <p:nvPr>
            <p:ph idx="13" type="ctrTitle"/>
          </p:nvPr>
        </p:nvSpPr>
        <p:spPr>
          <a:xfrm>
            <a:off x="6666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a:t>
            </a:r>
            <a:endParaRPr/>
          </a:p>
        </p:txBody>
      </p:sp>
      <p:sp>
        <p:nvSpPr>
          <p:cNvPr id="659" name="Google Shape;659;p32"/>
          <p:cNvSpPr txBox="1"/>
          <p:nvPr>
            <p:ph idx="1" type="subTitle"/>
          </p:nvPr>
        </p:nvSpPr>
        <p:spPr>
          <a:xfrm>
            <a:off x="6666300" y="3829675"/>
            <a:ext cx="2251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which investments were fruitful.</a:t>
            </a:r>
            <a:endParaRPr/>
          </a:p>
          <a:p>
            <a:pPr indent="0" lvl="0" marL="0" rtl="0" algn="l">
              <a:spcBef>
                <a:spcPts val="0"/>
              </a:spcBef>
              <a:spcAft>
                <a:spcPts val="0"/>
              </a:spcAft>
              <a:buNone/>
            </a:pPr>
            <a:r>
              <a:t/>
            </a:r>
            <a:endParaRPr/>
          </a:p>
        </p:txBody>
      </p:sp>
      <p:sp>
        <p:nvSpPr>
          <p:cNvPr id="660" name="Google Shape;660;p32"/>
          <p:cNvSpPr txBox="1"/>
          <p:nvPr>
            <p:ph idx="4" type="ctrTitle"/>
          </p:nvPr>
        </p:nvSpPr>
        <p:spPr>
          <a:xfrm>
            <a:off x="3942834" y="3396800"/>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a:t>
            </a:r>
            <a:endParaRPr/>
          </a:p>
        </p:txBody>
      </p:sp>
      <p:sp>
        <p:nvSpPr>
          <p:cNvPr id="661" name="Google Shape;661;p32"/>
          <p:cNvSpPr txBox="1"/>
          <p:nvPr>
            <p:ph type="ctrTitle"/>
          </p:nvPr>
        </p:nvSpPr>
        <p:spPr>
          <a:xfrm>
            <a:off x="1223300"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r>
              <a:rPr lang="en"/>
              <a:t>/</a:t>
            </a:r>
            <a:endParaRPr/>
          </a:p>
          <a:p>
            <a:pPr indent="0" lvl="0" marL="0" rtl="0" algn="l">
              <a:spcBef>
                <a:spcPts val="0"/>
              </a:spcBef>
              <a:spcAft>
                <a:spcPts val="0"/>
              </a:spcAft>
              <a:buNone/>
            </a:pPr>
            <a:r>
              <a:rPr lang="en"/>
              <a:t>INITIAL QUESTIONS</a:t>
            </a:r>
            <a:endParaRPr/>
          </a:p>
        </p:txBody>
      </p:sp>
      <p:sp>
        <p:nvSpPr>
          <p:cNvPr id="662" name="Google Shape;662;p32"/>
          <p:cNvSpPr txBox="1"/>
          <p:nvPr>
            <p:ph idx="2" type="subTitle"/>
          </p:nvPr>
        </p:nvSpPr>
        <p:spPr>
          <a:xfrm>
            <a:off x="1223300" y="3829675"/>
            <a:ext cx="24813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target variable and sales price</a:t>
            </a:r>
            <a:endParaRPr/>
          </a:p>
          <a:p>
            <a:pPr indent="0" lvl="0" marL="0" rtl="0" algn="l">
              <a:spcBef>
                <a:spcPts val="0"/>
              </a:spcBef>
              <a:spcAft>
                <a:spcPts val="0"/>
              </a:spcAft>
              <a:buNone/>
            </a:pPr>
            <a:r>
              <a:t/>
            </a:r>
            <a:endParaRPr/>
          </a:p>
        </p:txBody>
      </p:sp>
      <p:sp>
        <p:nvSpPr>
          <p:cNvPr id="663" name="Google Shape;663;p32"/>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64" name="Google Shape;664;p32"/>
          <p:cNvSpPr txBox="1"/>
          <p:nvPr>
            <p:ph idx="5" type="subTitle"/>
          </p:nvPr>
        </p:nvSpPr>
        <p:spPr>
          <a:xfrm>
            <a:off x="3942825" y="3829675"/>
            <a:ext cx="2178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and selection techniques.</a:t>
            </a:r>
            <a:endParaRPr/>
          </a:p>
          <a:p>
            <a:pPr indent="0" lvl="0" marL="0" rtl="0" algn="l">
              <a:spcBef>
                <a:spcPts val="0"/>
              </a:spcBef>
              <a:spcAft>
                <a:spcPts val="0"/>
              </a:spcAft>
              <a:buNone/>
            </a:pPr>
            <a:r>
              <a:t/>
            </a:r>
            <a:endParaRPr sz="1200"/>
          </a:p>
        </p:txBody>
      </p:sp>
      <p:sp>
        <p:nvSpPr>
          <p:cNvPr id="665" name="Google Shape;665;p32"/>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66" name="Google Shape;666;p32"/>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a:t>
            </a:r>
            <a:endParaRPr/>
          </a:p>
        </p:txBody>
      </p:sp>
      <p:sp>
        <p:nvSpPr>
          <p:cNvPr id="667" name="Google Shape;667;p32"/>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68" name="Google Shape;668;p32"/>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1" name="Google Shape;671;p32"/>
          <p:cNvCxnSpPr>
            <a:stCxn id="668" idx="1"/>
            <a:endCxn id="663"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672" name="Google Shape;672;p32"/>
          <p:cNvCxnSpPr>
            <a:stCxn id="669" idx="1"/>
            <a:endCxn id="665"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673" name="Google Shape;673;p32"/>
          <p:cNvCxnSpPr>
            <a:stCxn id="670" idx="1"/>
            <a:endCxn id="667"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674" name="Google Shape;674;p32"/>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7742983" y="258163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32"/>
          <p:cNvGrpSpPr/>
          <p:nvPr/>
        </p:nvGrpSpPr>
        <p:grpSpPr>
          <a:xfrm>
            <a:off x="4075558" y="1684660"/>
            <a:ext cx="577210" cy="580282"/>
            <a:chOff x="3095745" y="3805393"/>
            <a:chExt cx="352840" cy="354717"/>
          </a:xfrm>
        </p:grpSpPr>
        <p:sp>
          <p:nvSpPr>
            <p:cNvPr id="678" name="Google Shape;678;p32"/>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32"/>
          <p:cNvGrpSpPr/>
          <p:nvPr/>
        </p:nvGrpSpPr>
        <p:grpSpPr>
          <a:xfrm>
            <a:off x="6789168" y="1684647"/>
            <a:ext cx="583817" cy="580314"/>
            <a:chOff x="3541011" y="3367320"/>
            <a:chExt cx="348257" cy="346188"/>
          </a:xfrm>
        </p:grpSpPr>
        <p:sp>
          <p:nvSpPr>
            <p:cNvPr id="685" name="Google Shape;685;p32"/>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32"/>
          <p:cNvSpPr/>
          <p:nvPr/>
        </p:nvSpPr>
        <p:spPr>
          <a:xfrm>
            <a:off x="1223300" y="1562749"/>
            <a:ext cx="824100" cy="824100"/>
          </a:xfrm>
          <a:prstGeom prst="rect">
            <a:avLst/>
          </a:prstGeom>
          <a:solidFill>
            <a:srgbClr val="00CFCC">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3944500" y="1562749"/>
            <a:ext cx="824100" cy="824100"/>
          </a:xfrm>
          <a:prstGeom prst="rect">
            <a:avLst/>
          </a:prstGeom>
          <a:solidFill>
            <a:srgbClr val="00CFCC">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3"/>
          <p:cNvSpPr txBox="1"/>
          <p:nvPr>
            <p:ph idx="1" type="body"/>
          </p:nvPr>
        </p:nvSpPr>
        <p:spPr>
          <a:xfrm>
            <a:off x="1606975" y="1310500"/>
            <a:ext cx="6233400" cy="14877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Our first model predicted housing prices with 83% accuracy</a:t>
            </a:r>
            <a:endParaRPr sz="1500"/>
          </a:p>
          <a:p>
            <a:pPr indent="-323850" lvl="0" marL="457200" rtl="0" algn="l">
              <a:lnSpc>
                <a:spcPct val="100000"/>
              </a:lnSpc>
              <a:spcBef>
                <a:spcPts val="0"/>
              </a:spcBef>
              <a:spcAft>
                <a:spcPts val="0"/>
              </a:spcAft>
              <a:buSzPts val="1500"/>
              <a:buChar char="●"/>
            </a:pPr>
            <a:r>
              <a:rPr lang="en" sz="1500"/>
              <a:t>Answered many of our initial </a:t>
            </a:r>
            <a:r>
              <a:rPr lang="en" sz="1500"/>
              <a:t>questions</a:t>
            </a:r>
            <a:r>
              <a:rPr lang="en" sz="1500"/>
              <a:t> along the way</a:t>
            </a:r>
            <a:endParaRPr sz="1500"/>
          </a:p>
          <a:p>
            <a:pPr indent="-323850" lvl="1" marL="914400" rtl="0" algn="l">
              <a:lnSpc>
                <a:spcPct val="100000"/>
              </a:lnSpc>
              <a:spcBef>
                <a:spcPts val="0"/>
              </a:spcBef>
              <a:spcAft>
                <a:spcPts val="0"/>
              </a:spcAft>
              <a:buSzPts val="1500"/>
              <a:buChar char="○"/>
            </a:pPr>
            <a:r>
              <a:rPr lang="en" sz="1500"/>
              <a:t>Most impactful variables</a:t>
            </a:r>
            <a:endParaRPr sz="1500"/>
          </a:p>
          <a:p>
            <a:pPr indent="-323850" lvl="1" marL="914400" rtl="0" algn="l">
              <a:lnSpc>
                <a:spcPct val="100000"/>
              </a:lnSpc>
              <a:spcBef>
                <a:spcPts val="0"/>
              </a:spcBef>
              <a:spcAft>
                <a:spcPts val="0"/>
              </a:spcAft>
              <a:buSzPts val="1500"/>
              <a:buChar char="○"/>
            </a:pPr>
            <a:r>
              <a:rPr lang="en" sz="1500"/>
              <a:t>Least important variables</a:t>
            </a:r>
            <a:endParaRPr sz="1500"/>
          </a:p>
          <a:p>
            <a:pPr indent="-323850" lvl="1" marL="914400" rtl="0" algn="l">
              <a:lnSpc>
                <a:spcPct val="100000"/>
              </a:lnSpc>
              <a:spcBef>
                <a:spcPts val="0"/>
              </a:spcBef>
              <a:spcAft>
                <a:spcPts val="0"/>
              </a:spcAft>
              <a:buSzPts val="1500"/>
              <a:buChar char="○"/>
            </a:pPr>
            <a:r>
              <a:rPr lang="en" sz="1500"/>
              <a:t>How many variables need to be trimmed to minimize overfitting</a:t>
            </a:r>
            <a:endParaRPr sz="1500"/>
          </a:p>
        </p:txBody>
      </p:sp>
      <p:sp>
        <p:nvSpPr>
          <p:cNvPr id="696" name="Google Shape;696;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697" name="Google Shape;697;p33"/>
          <p:cNvSpPr/>
          <p:nvPr/>
        </p:nvSpPr>
        <p:spPr>
          <a:xfrm>
            <a:off x="464025" y="1987150"/>
            <a:ext cx="154800" cy="134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8106850" y="4566000"/>
            <a:ext cx="223200" cy="195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1072150" y="2922750"/>
            <a:ext cx="154800" cy="134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8557300" y="2121550"/>
            <a:ext cx="223200" cy="19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307125" y="3575750"/>
            <a:ext cx="223200" cy="19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618825" y="3867425"/>
            <a:ext cx="291300" cy="2823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3" name="Google Shape;703;p33"/>
          <p:cNvPicPr preferRelativeResize="0"/>
          <p:nvPr/>
        </p:nvPicPr>
        <p:blipFill>
          <a:blip r:embed="rId3">
            <a:alphaModFix/>
          </a:blip>
          <a:stretch>
            <a:fillRect/>
          </a:stretch>
        </p:blipFill>
        <p:spPr>
          <a:xfrm>
            <a:off x="3323775" y="2994925"/>
            <a:ext cx="2799800" cy="191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4"/>
          <p:cNvSpPr txBox="1"/>
          <p:nvPr>
            <p:ph idx="4" type="ctrTitle"/>
          </p:nvPr>
        </p:nvSpPr>
        <p:spPr>
          <a:xfrm>
            <a:off x="1292841" y="3291681"/>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ANALYTICS</a:t>
            </a:r>
            <a:endParaRPr b="1"/>
          </a:p>
        </p:txBody>
      </p:sp>
      <p:sp>
        <p:nvSpPr>
          <p:cNvPr id="709" name="Google Shape;709;p34"/>
          <p:cNvSpPr txBox="1"/>
          <p:nvPr>
            <p:ph idx="7" type="subTitle"/>
          </p:nvPr>
        </p:nvSpPr>
        <p:spPr>
          <a:xfrm>
            <a:off x="6200099" y="3783975"/>
            <a:ext cx="2103000" cy="644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
              <a:t>Statisticians</a:t>
            </a:r>
            <a:endParaRPr/>
          </a:p>
          <a:p>
            <a:pPr indent="-292100" lvl="0" marL="457200" rtl="0" algn="l">
              <a:spcBef>
                <a:spcPts val="0"/>
              </a:spcBef>
              <a:spcAft>
                <a:spcPts val="0"/>
              </a:spcAft>
              <a:buClr>
                <a:schemeClr val="lt1"/>
              </a:buClr>
              <a:buSzPts val="1000"/>
              <a:buChar char="●"/>
            </a:pPr>
            <a:r>
              <a:rPr lang="en"/>
              <a:t>Econometrician</a:t>
            </a:r>
            <a:endParaRPr/>
          </a:p>
        </p:txBody>
      </p:sp>
      <p:sp>
        <p:nvSpPr>
          <p:cNvPr id="710" name="Google Shape;710;p34"/>
          <p:cNvSpPr txBox="1"/>
          <p:nvPr>
            <p:ph type="ctrTitle"/>
          </p:nvPr>
        </p:nvSpPr>
        <p:spPr>
          <a:xfrm>
            <a:off x="3695391" y="93897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ALGORITHM</a:t>
            </a:r>
            <a:endParaRPr b="1"/>
          </a:p>
        </p:txBody>
      </p:sp>
      <p:sp>
        <p:nvSpPr>
          <p:cNvPr id="711" name="Google Shape;711;p34"/>
          <p:cNvSpPr txBox="1"/>
          <p:nvPr>
            <p:ph idx="1" type="subTitle"/>
          </p:nvPr>
        </p:nvSpPr>
        <p:spPr>
          <a:xfrm>
            <a:off x="3612650" y="1431275"/>
            <a:ext cx="2241600" cy="644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
              <a:t>ML Engineers </a:t>
            </a:r>
            <a:endParaRPr/>
          </a:p>
          <a:p>
            <a:pPr indent="-292100" lvl="0" marL="457200" rtl="0" algn="l">
              <a:spcBef>
                <a:spcPts val="0"/>
              </a:spcBef>
              <a:spcAft>
                <a:spcPts val="0"/>
              </a:spcAft>
              <a:buClr>
                <a:schemeClr val="lt1"/>
              </a:buClr>
              <a:buSzPts val="1000"/>
              <a:buChar char="●"/>
            </a:pPr>
            <a:r>
              <a:rPr lang="en"/>
              <a:t>Data Scientists</a:t>
            </a:r>
            <a:endParaRPr/>
          </a:p>
        </p:txBody>
      </p:sp>
      <p:sp>
        <p:nvSpPr>
          <p:cNvPr id="712" name="Google Shape;712;p34"/>
          <p:cNvSpPr txBox="1"/>
          <p:nvPr>
            <p:ph idx="5" type="subTitle"/>
          </p:nvPr>
        </p:nvSpPr>
        <p:spPr>
          <a:xfrm>
            <a:off x="854176" y="3783975"/>
            <a:ext cx="2361000" cy="644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
              <a:t>BI/Business Analysts</a:t>
            </a:r>
            <a:endParaRPr/>
          </a:p>
          <a:p>
            <a:pPr indent="-292100" lvl="0" marL="457200" rtl="0" algn="l">
              <a:spcBef>
                <a:spcPts val="0"/>
              </a:spcBef>
              <a:spcAft>
                <a:spcPts val="0"/>
              </a:spcAft>
              <a:buClr>
                <a:schemeClr val="lt1"/>
              </a:buClr>
              <a:buSzPts val="1000"/>
              <a:buChar char="●"/>
            </a:pPr>
            <a:r>
              <a:rPr lang="en"/>
              <a:t>Data Analysts</a:t>
            </a:r>
            <a:endParaRPr/>
          </a:p>
          <a:p>
            <a:pPr indent="-292100" lvl="0" marL="457200" rtl="0" algn="l">
              <a:spcBef>
                <a:spcPts val="0"/>
              </a:spcBef>
              <a:spcAft>
                <a:spcPts val="0"/>
              </a:spcAft>
              <a:buClr>
                <a:schemeClr val="lt1"/>
              </a:buClr>
              <a:buSzPts val="1000"/>
              <a:buChar char="●"/>
            </a:pPr>
            <a:r>
              <a:rPr lang="en"/>
              <a:t>Product Analysts</a:t>
            </a:r>
            <a:endParaRPr/>
          </a:p>
        </p:txBody>
      </p:sp>
      <p:sp>
        <p:nvSpPr>
          <p:cNvPr id="713" name="Google Shape;713;p34"/>
          <p:cNvSpPr txBox="1"/>
          <p:nvPr>
            <p:ph idx="6" type="ctrTitle"/>
          </p:nvPr>
        </p:nvSpPr>
        <p:spPr>
          <a:xfrm>
            <a:off x="6200105" y="3291681"/>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INFERENCE</a:t>
            </a:r>
            <a:endParaRPr b="1"/>
          </a:p>
        </p:txBody>
      </p:sp>
      <p:sp>
        <p:nvSpPr>
          <p:cNvPr id="714" name="Google Shape;714;p34"/>
          <p:cNvSpPr/>
          <p:nvPr/>
        </p:nvSpPr>
        <p:spPr>
          <a:xfrm>
            <a:off x="3467600" y="37047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4270550" y="2184000"/>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5275525" y="37047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34"/>
          <p:cNvCxnSpPr>
            <a:stCxn id="715" idx="2"/>
          </p:cNvCxnSpPr>
          <p:nvPr/>
        </p:nvCxnSpPr>
        <p:spPr>
          <a:xfrm rot="5400000">
            <a:off x="3817850" y="2948250"/>
            <a:ext cx="855000" cy="774300"/>
          </a:xfrm>
          <a:prstGeom prst="bentConnector3">
            <a:avLst>
              <a:gd fmla="val 46120" name="adj1"/>
            </a:avLst>
          </a:prstGeom>
          <a:noFill/>
          <a:ln cap="flat" cmpd="sng" w="9525">
            <a:solidFill>
              <a:schemeClr val="lt2"/>
            </a:solidFill>
            <a:prstDash val="solid"/>
            <a:round/>
            <a:headEnd len="med" w="med" type="none"/>
            <a:tailEnd len="med" w="med" type="none"/>
          </a:ln>
        </p:spPr>
      </p:cxnSp>
      <p:cxnSp>
        <p:nvCxnSpPr>
          <p:cNvPr id="718" name="Google Shape;718;p34"/>
          <p:cNvCxnSpPr>
            <a:stCxn id="714" idx="3"/>
            <a:endCxn id="716" idx="1"/>
          </p:cNvCxnSpPr>
          <p:nvPr/>
        </p:nvCxnSpPr>
        <p:spPr>
          <a:xfrm>
            <a:off x="4191500" y="4066725"/>
            <a:ext cx="1083900" cy="0"/>
          </a:xfrm>
          <a:prstGeom prst="straightConnector1">
            <a:avLst/>
          </a:prstGeom>
          <a:noFill/>
          <a:ln cap="flat" cmpd="sng" w="9525">
            <a:solidFill>
              <a:schemeClr val="lt2"/>
            </a:solidFill>
            <a:prstDash val="solid"/>
            <a:round/>
            <a:headEnd len="med" w="med" type="none"/>
            <a:tailEnd len="med" w="med" type="none"/>
          </a:ln>
        </p:spPr>
      </p:cxnSp>
      <p:grpSp>
        <p:nvGrpSpPr>
          <p:cNvPr id="719" name="Google Shape;719;p34"/>
          <p:cNvGrpSpPr/>
          <p:nvPr/>
        </p:nvGrpSpPr>
        <p:grpSpPr>
          <a:xfrm>
            <a:off x="3587140" y="3824519"/>
            <a:ext cx="484361" cy="484405"/>
            <a:chOff x="4890434" y="4287389"/>
            <a:chExt cx="345997" cy="346029"/>
          </a:xfrm>
        </p:grpSpPr>
        <p:sp>
          <p:nvSpPr>
            <p:cNvPr id="720" name="Google Shape;720;p34"/>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4"/>
          <p:cNvGrpSpPr/>
          <p:nvPr/>
        </p:nvGrpSpPr>
        <p:grpSpPr>
          <a:xfrm>
            <a:off x="5395440" y="3847607"/>
            <a:ext cx="488638" cy="438246"/>
            <a:chOff x="5778676" y="3826972"/>
            <a:chExt cx="349052" cy="313055"/>
          </a:xfrm>
        </p:grpSpPr>
        <p:sp>
          <p:nvSpPr>
            <p:cNvPr id="728" name="Google Shape;728;p34"/>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33" name="Google Shape;733;p34"/>
          <p:cNvCxnSpPr/>
          <p:nvPr/>
        </p:nvCxnSpPr>
        <p:spPr>
          <a:xfrm flipH="1" rot="-5400000">
            <a:off x="4761625" y="2902950"/>
            <a:ext cx="796800" cy="794400"/>
          </a:xfrm>
          <a:prstGeom prst="bentConnector3">
            <a:avLst>
              <a:gd fmla="val 50000" name="adj1"/>
            </a:avLst>
          </a:prstGeom>
          <a:noFill/>
          <a:ln cap="flat" cmpd="sng" w="9525">
            <a:solidFill>
              <a:schemeClr val="lt2"/>
            </a:solidFill>
            <a:prstDash val="solid"/>
            <a:round/>
            <a:headEnd len="med" w="med" type="none"/>
            <a:tailEnd len="med" w="med" type="none"/>
          </a:ln>
        </p:spPr>
      </p:cxnSp>
      <p:sp>
        <p:nvSpPr>
          <p:cNvPr id="734" name="Google Shape;734;p34"/>
          <p:cNvSpPr txBox="1"/>
          <p:nvPr>
            <p:ph idx="8" type="ctrTitle"/>
          </p:nvPr>
        </p:nvSpPr>
        <p:spPr>
          <a:xfrm>
            <a:off x="618825" y="411675"/>
            <a:ext cx="6003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SCIENCE FIELD AND FOCUSES </a:t>
            </a:r>
            <a:endParaRPr/>
          </a:p>
        </p:txBody>
      </p:sp>
      <p:grpSp>
        <p:nvGrpSpPr>
          <p:cNvPr id="735" name="Google Shape;735;p34"/>
          <p:cNvGrpSpPr/>
          <p:nvPr/>
        </p:nvGrpSpPr>
        <p:grpSpPr>
          <a:xfrm>
            <a:off x="4431425" y="2299716"/>
            <a:ext cx="402156" cy="456781"/>
            <a:chOff x="5357662" y="4297637"/>
            <a:chExt cx="287275" cy="326296"/>
          </a:xfrm>
        </p:grpSpPr>
        <p:sp>
          <p:nvSpPr>
            <p:cNvPr id="736" name="Google Shape;736;p34"/>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5"/>
          <p:cNvSpPr txBox="1"/>
          <p:nvPr>
            <p:ph idx="1" type="body"/>
          </p:nvPr>
        </p:nvSpPr>
        <p:spPr>
          <a:xfrm>
            <a:off x="686400" y="989475"/>
            <a:ext cx="7771200" cy="4119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sz="1800">
                <a:latin typeface="Share Tech"/>
                <a:ea typeface="Share Tech"/>
                <a:cs typeface="Share Tech"/>
                <a:sym typeface="Share Tech"/>
              </a:rPr>
              <a:t>What did we learn from our experience?</a:t>
            </a:r>
            <a:endParaRPr sz="1400"/>
          </a:p>
        </p:txBody>
      </p:sp>
      <p:sp>
        <p:nvSpPr>
          <p:cNvPr id="746" name="Google Shape;746;p3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THOUGHTS</a:t>
            </a:r>
            <a:endParaRPr/>
          </a:p>
        </p:txBody>
      </p:sp>
      <p:sp>
        <p:nvSpPr>
          <p:cNvPr id="747" name="Google Shape;747;p35"/>
          <p:cNvSpPr txBox="1"/>
          <p:nvPr>
            <p:ph idx="2" type="body"/>
          </p:nvPr>
        </p:nvSpPr>
        <p:spPr>
          <a:xfrm>
            <a:off x="4586401" y="1401375"/>
            <a:ext cx="4144500" cy="21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hare Tech"/>
                <a:ea typeface="Share Tech"/>
                <a:cs typeface="Share Tech"/>
                <a:sym typeface="Share Tech"/>
              </a:rPr>
              <a:t>Justin </a:t>
            </a:r>
            <a:endParaRPr sz="1800">
              <a:latin typeface="Advent Pro Medium"/>
              <a:ea typeface="Advent Pro Medium"/>
              <a:cs typeface="Advent Pro Medium"/>
              <a:sym typeface="Advent Pro Medium"/>
            </a:endParaRPr>
          </a:p>
          <a:p>
            <a:pPr indent="-215900" lvl="0" marL="241300" rtl="0" algn="l">
              <a:spcBef>
                <a:spcPts val="1000"/>
              </a:spcBef>
              <a:spcAft>
                <a:spcPts val="0"/>
              </a:spcAft>
              <a:buClr>
                <a:schemeClr val="accent3"/>
              </a:buClr>
              <a:buSzPts val="1400"/>
              <a:buFont typeface="Maven Pro"/>
              <a:buChar char="●"/>
            </a:pPr>
            <a:r>
              <a:rPr lang="en" sz="1400"/>
              <a:t>Full-scope of the DS field.</a:t>
            </a:r>
            <a:endParaRPr sz="1400"/>
          </a:p>
          <a:p>
            <a:pPr indent="-215900" lvl="0" marL="241300" rtl="0" algn="l">
              <a:spcBef>
                <a:spcPts val="0"/>
              </a:spcBef>
              <a:spcAft>
                <a:spcPts val="0"/>
              </a:spcAft>
              <a:buClr>
                <a:schemeClr val="accent3"/>
              </a:buClr>
              <a:buSzPts val="1400"/>
              <a:buFont typeface="Maven Pro"/>
              <a:buChar char="●"/>
            </a:pPr>
            <a:r>
              <a:rPr lang="en" sz="1400"/>
              <a:t>Process of developing a ML model pipeline.</a:t>
            </a:r>
            <a:endParaRPr sz="1400"/>
          </a:p>
          <a:p>
            <a:pPr indent="-215900" lvl="0" marL="241300" rtl="0" algn="l">
              <a:spcBef>
                <a:spcPts val="0"/>
              </a:spcBef>
              <a:spcAft>
                <a:spcPts val="0"/>
              </a:spcAft>
              <a:buClr>
                <a:schemeClr val="accent3"/>
              </a:buClr>
              <a:buSzPts val="1400"/>
              <a:buFont typeface="Maven Pro"/>
              <a:buChar char="●"/>
            </a:pPr>
            <a:r>
              <a:rPr lang="en" sz="1400"/>
              <a:t>Build my networking skills.</a:t>
            </a:r>
            <a:endParaRPr sz="1400"/>
          </a:p>
          <a:p>
            <a:pPr indent="-215900" lvl="0" marL="241300" rtl="0" algn="l">
              <a:spcBef>
                <a:spcPts val="0"/>
              </a:spcBef>
              <a:spcAft>
                <a:spcPts val="0"/>
              </a:spcAft>
              <a:buClr>
                <a:schemeClr val="accent3"/>
              </a:buClr>
              <a:buSzPts val="1400"/>
              <a:buFont typeface="Maven Pro"/>
              <a:buChar char="●"/>
            </a:pPr>
            <a:r>
              <a:rPr lang="en" sz="1400"/>
              <a:t>Furthered my interests in data analysis as my future career.</a:t>
            </a:r>
            <a:endParaRPr sz="1400"/>
          </a:p>
          <a:p>
            <a:pPr indent="-215900" lvl="0" marL="241300" rtl="0" algn="l">
              <a:spcBef>
                <a:spcPts val="0"/>
              </a:spcBef>
              <a:spcAft>
                <a:spcPts val="0"/>
              </a:spcAft>
              <a:buClr>
                <a:schemeClr val="accent3"/>
              </a:buClr>
              <a:buSzPts val="1400"/>
              <a:buFont typeface="Maven Pro"/>
              <a:buChar char="●"/>
            </a:pPr>
            <a:r>
              <a:rPr lang="en" sz="1400"/>
              <a:t>Digged deeper into other data science projects associated with the business world.</a:t>
            </a:r>
            <a:endParaRPr sz="1400"/>
          </a:p>
          <a:p>
            <a:pPr indent="0" lvl="0" marL="0" rtl="0" algn="l">
              <a:spcBef>
                <a:spcPts val="0"/>
              </a:spcBef>
              <a:spcAft>
                <a:spcPts val="1600"/>
              </a:spcAft>
              <a:buNone/>
            </a:pPr>
            <a:r>
              <a:t/>
            </a:r>
            <a:endParaRPr sz="1400"/>
          </a:p>
        </p:txBody>
      </p:sp>
      <p:sp>
        <p:nvSpPr>
          <p:cNvPr id="748" name="Google Shape;748;p35"/>
          <p:cNvSpPr txBox="1"/>
          <p:nvPr>
            <p:ph idx="2" type="body"/>
          </p:nvPr>
        </p:nvSpPr>
        <p:spPr>
          <a:xfrm>
            <a:off x="686400" y="1506687"/>
            <a:ext cx="3908700" cy="19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hare Tech"/>
                <a:ea typeface="Share Tech"/>
                <a:cs typeface="Share Tech"/>
                <a:sym typeface="Share Tech"/>
              </a:rPr>
              <a:t>Katherine</a:t>
            </a:r>
            <a:endParaRPr sz="1800">
              <a:latin typeface="Share Tech"/>
              <a:ea typeface="Share Tech"/>
              <a:cs typeface="Share Tech"/>
              <a:sym typeface="Share Tech"/>
            </a:endParaRPr>
          </a:p>
          <a:p>
            <a:pPr indent="-215900" lvl="0" marL="241300" rtl="0" algn="l">
              <a:spcBef>
                <a:spcPts val="1000"/>
              </a:spcBef>
              <a:spcAft>
                <a:spcPts val="0"/>
              </a:spcAft>
              <a:buClr>
                <a:schemeClr val="accent3"/>
              </a:buClr>
              <a:buSzPts val="1400"/>
              <a:buFont typeface="Maven Pro"/>
              <a:buChar char="●"/>
            </a:pPr>
            <a:r>
              <a:rPr lang="en" sz="1400"/>
              <a:t>Enjoyed learning about the DS field through different lenses</a:t>
            </a:r>
            <a:endParaRPr sz="1400"/>
          </a:p>
          <a:p>
            <a:pPr indent="-215900" lvl="0" marL="241300" rtl="0" algn="l">
              <a:spcBef>
                <a:spcPts val="0"/>
              </a:spcBef>
              <a:spcAft>
                <a:spcPts val="0"/>
              </a:spcAft>
              <a:buClr>
                <a:schemeClr val="accent3"/>
              </a:buClr>
              <a:buSzPts val="1400"/>
              <a:buFont typeface="Maven Pro"/>
              <a:buChar char="●"/>
            </a:pPr>
            <a:r>
              <a:rPr lang="en" sz="1400"/>
              <a:t>Great Python &amp; ML foundation for further learning</a:t>
            </a:r>
            <a:endParaRPr sz="1400"/>
          </a:p>
          <a:p>
            <a:pPr indent="-215900" lvl="0" marL="241300" rtl="0" algn="l">
              <a:spcBef>
                <a:spcPts val="0"/>
              </a:spcBef>
              <a:spcAft>
                <a:spcPts val="0"/>
              </a:spcAft>
              <a:buClr>
                <a:schemeClr val="accent3"/>
              </a:buClr>
              <a:buSzPts val="1400"/>
              <a:buFont typeface="Maven Pro"/>
              <a:buChar char="●"/>
            </a:pPr>
            <a:r>
              <a:rPr lang="en" sz="1400"/>
              <a:t>The importance of networking</a:t>
            </a:r>
            <a:endParaRPr sz="1400"/>
          </a:p>
          <a:p>
            <a:pPr indent="-215900" lvl="0" marL="241300" rtl="0" algn="l">
              <a:spcBef>
                <a:spcPts val="0"/>
              </a:spcBef>
              <a:spcAft>
                <a:spcPts val="0"/>
              </a:spcAft>
              <a:buClr>
                <a:schemeClr val="accent3"/>
              </a:buClr>
              <a:buSzPts val="1400"/>
              <a:buFont typeface="Maven Pro"/>
              <a:buChar char="●"/>
            </a:pPr>
            <a:r>
              <a:rPr lang="en" sz="1400"/>
              <a:t>The </a:t>
            </a:r>
            <a:r>
              <a:rPr lang="en" sz="1400"/>
              <a:t>power of mentorship</a:t>
            </a:r>
            <a:endParaRPr sz="1400"/>
          </a:p>
          <a:p>
            <a:pPr indent="0" lvl="0" marL="0" rtl="0" algn="l">
              <a:spcBef>
                <a:spcPts val="0"/>
              </a:spcBef>
              <a:spcAft>
                <a:spcPts val="1600"/>
              </a:spcAft>
              <a:buNone/>
            </a:pPr>
            <a:r>
              <a:t/>
            </a:r>
            <a:endParaRPr sz="1400"/>
          </a:p>
        </p:txBody>
      </p:sp>
      <p:pic>
        <p:nvPicPr>
          <p:cNvPr id="749" name="Google Shape;749;p35"/>
          <p:cNvPicPr preferRelativeResize="0"/>
          <p:nvPr/>
        </p:nvPicPr>
        <p:blipFill rotWithShape="1">
          <a:blip r:embed="rId3">
            <a:alphaModFix/>
          </a:blip>
          <a:srcRect b="33054" l="6657" r="6657" t="10023"/>
          <a:stretch/>
        </p:blipFill>
        <p:spPr>
          <a:xfrm>
            <a:off x="1501678" y="3336625"/>
            <a:ext cx="1935222" cy="1694326"/>
          </a:xfrm>
          <a:prstGeom prst="rect">
            <a:avLst/>
          </a:prstGeom>
          <a:noFill/>
          <a:ln>
            <a:noFill/>
          </a:ln>
        </p:spPr>
      </p:pic>
      <p:pic>
        <p:nvPicPr>
          <p:cNvPr id="750" name="Google Shape;750;p35"/>
          <p:cNvPicPr preferRelativeResize="0"/>
          <p:nvPr/>
        </p:nvPicPr>
        <p:blipFill rotWithShape="1">
          <a:blip r:embed="rId4">
            <a:alphaModFix/>
          </a:blip>
          <a:srcRect b="39327" l="16663" r="13264" t="5884"/>
          <a:stretch/>
        </p:blipFill>
        <p:spPr>
          <a:xfrm>
            <a:off x="5846063" y="3422175"/>
            <a:ext cx="1625176" cy="1694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6"/>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756" name="Google Shape;756;p36"/>
          <p:cNvSpPr txBox="1"/>
          <p:nvPr>
            <p:ph idx="1" type="subTitle"/>
          </p:nvPr>
        </p:nvSpPr>
        <p:spPr>
          <a:xfrm>
            <a:off x="2902538" y="412325"/>
            <a:ext cx="2960400" cy="13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Do you have any questions?</a:t>
            </a:r>
            <a:endParaRPr>
              <a:solidFill>
                <a:schemeClr val="accent2"/>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t>Jchow2</a:t>
            </a:r>
            <a:r>
              <a:rPr lang="en"/>
              <a:t>@scu.edu </a:t>
            </a:r>
            <a:endParaRPr/>
          </a:p>
          <a:p>
            <a:pPr indent="0" lvl="0" marL="0" rtl="0" algn="ctr">
              <a:spcBef>
                <a:spcPts val="0"/>
              </a:spcBef>
              <a:spcAft>
                <a:spcPts val="0"/>
              </a:spcAft>
              <a:buNone/>
            </a:pPr>
            <a:r>
              <a:rPr lang="en"/>
              <a:t>katherine.tatley@gmail.com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hlinkClick r:id="rId3"/>
              </a:rPr>
              <a:t>I Fly Young CCE</a:t>
            </a:r>
            <a:endParaRPr/>
          </a:p>
        </p:txBody>
      </p:sp>
      <p:sp>
        <p:nvSpPr>
          <p:cNvPr id="757" name="Google Shape;757;p36"/>
          <p:cNvSpPr txBox="1"/>
          <p:nvPr/>
        </p:nvSpPr>
        <p:spPr>
          <a:xfrm>
            <a:off x="3213811" y="4333329"/>
            <a:ext cx="2337900" cy="30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758" name="Google Shape;758;p36"/>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9" name="Google Shape;759;p36"/>
          <p:cNvGrpSpPr/>
          <p:nvPr/>
        </p:nvGrpSpPr>
        <p:grpSpPr>
          <a:xfrm>
            <a:off x="7981434" y="-1177061"/>
            <a:ext cx="203789" cy="1274754"/>
            <a:chOff x="2877432" y="975334"/>
            <a:chExt cx="188886" cy="1181531"/>
          </a:xfrm>
        </p:grpSpPr>
        <p:sp>
          <p:nvSpPr>
            <p:cNvPr id="760" name="Google Shape;760;p3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36"/>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3276800" y="3121375"/>
            <a:ext cx="523800" cy="52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4120850" y="3121375"/>
            <a:ext cx="523800" cy="52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4964900" y="3121375"/>
            <a:ext cx="523800" cy="523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36"/>
          <p:cNvGrpSpPr/>
          <p:nvPr/>
        </p:nvGrpSpPr>
        <p:grpSpPr>
          <a:xfrm>
            <a:off x="3407882" y="3252461"/>
            <a:ext cx="261630" cy="261630"/>
            <a:chOff x="3368074" y="3882537"/>
            <a:chExt cx="215298" cy="215298"/>
          </a:xfrm>
        </p:grpSpPr>
        <p:sp>
          <p:nvSpPr>
            <p:cNvPr id="769" name="Google Shape;769;p36"/>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6"/>
          <p:cNvSpPr/>
          <p:nvPr/>
        </p:nvSpPr>
        <p:spPr>
          <a:xfrm>
            <a:off x="5066623" y="3252448"/>
            <a:ext cx="320355" cy="261656"/>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36"/>
          <p:cNvGrpSpPr/>
          <p:nvPr/>
        </p:nvGrpSpPr>
        <p:grpSpPr>
          <a:xfrm>
            <a:off x="4236456" y="3252450"/>
            <a:ext cx="292574" cy="261652"/>
            <a:chOff x="3824739" y="3890112"/>
            <a:chExt cx="208105" cy="186110"/>
          </a:xfrm>
        </p:grpSpPr>
        <p:sp>
          <p:nvSpPr>
            <p:cNvPr id="774" name="Google Shape;774;p36"/>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499550" y="1063525"/>
            <a:ext cx="4318500" cy="378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Katherine Tatley</a:t>
            </a:r>
            <a:endParaRPr sz="1800"/>
          </a:p>
          <a:p>
            <a:pPr indent="-317500" lvl="0" marL="457200" rtl="0" algn="l">
              <a:spcBef>
                <a:spcPts val="1600"/>
              </a:spcBef>
              <a:spcAft>
                <a:spcPts val="0"/>
              </a:spcAft>
              <a:buSzPts val="1400"/>
              <a:buChar char="●"/>
            </a:pPr>
            <a:r>
              <a:rPr lang="en" sz="1400"/>
              <a:t>Bachelor’s degree in Biochemistry</a:t>
            </a:r>
            <a:endParaRPr sz="1400"/>
          </a:p>
          <a:p>
            <a:pPr indent="-317500" lvl="0" marL="457200" rtl="0" algn="l">
              <a:spcBef>
                <a:spcPts val="0"/>
              </a:spcBef>
              <a:spcAft>
                <a:spcPts val="0"/>
              </a:spcAft>
              <a:buSzPts val="1400"/>
              <a:buChar char="●"/>
            </a:pPr>
            <a:r>
              <a:rPr lang="en" sz="1400"/>
              <a:t>Previous experience in non-profit work (BAWSI) and SMB sales</a:t>
            </a:r>
            <a:endParaRPr sz="1400"/>
          </a:p>
          <a:p>
            <a:pPr indent="-317500" lvl="0" marL="457200" rtl="0" algn="l">
              <a:spcBef>
                <a:spcPts val="0"/>
              </a:spcBef>
              <a:spcAft>
                <a:spcPts val="0"/>
              </a:spcAft>
              <a:buSzPts val="1400"/>
              <a:buChar char="●"/>
            </a:pPr>
            <a:r>
              <a:rPr lang="en" sz="1400"/>
              <a:t>SJSU </a:t>
            </a:r>
            <a:r>
              <a:rPr lang="en" sz="1400"/>
              <a:t>Business Analytics g</a:t>
            </a:r>
            <a:r>
              <a:rPr lang="en" sz="1400"/>
              <a:t>rad certificate </a:t>
            </a:r>
            <a:endParaRPr sz="1400"/>
          </a:p>
          <a:p>
            <a:pPr indent="-317500" lvl="0" marL="457200" rtl="0" algn="l">
              <a:spcBef>
                <a:spcPts val="0"/>
              </a:spcBef>
              <a:spcAft>
                <a:spcPts val="0"/>
              </a:spcAft>
              <a:buSzPts val="1400"/>
              <a:buChar char="●"/>
            </a:pPr>
            <a:r>
              <a:rPr lang="en" sz="1400"/>
              <a:t>No prior Python experience</a:t>
            </a:r>
            <a:endParaRPr sz="1400"/>
          </a:p>
          <a:p>
            <a:pPr indent="-317500" lvl="0" marL="457200" rtl="0" algn="l">
              <a:spcBef>
                <a:spcPts val="0"/>
              </a:spcBef>
              <a:spcAft>
                <a:spcPts val="0"/>
              </a:spcAft>
              <a:buSzPts val="1400"/>
              <a:buChar char="●"/>
            </a:pPr>
            <a:r>
              <a:rPr lang="en" sz="1400"/>
              <a:t>Interested in Data &amp; Business Analytics and DS positions in Tech and Healthcare</a:t>
            </a:r>
            <a:endParaRPr sz="1400"/>
          </a:p>
        </p:txBody>
      </p:sp>
      <p:sp>
        <p:nvSpPr>
          <p:cNvPr id="462" name="Google Shape;462;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BACKGROUNDS</a:t>
            </a:r>
            <a:endParaRPr/>
          </a:p>
        </p:txBody>
      </p:sp>
      <p:sp>
        <p:nvSpPr>
          <p:cNvPr id="463" name="Google Shape;463;p24"/>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Justin Chow</a:t>
            </a:r>
            <a:endParaRPr sz="1800"/>
          </a:p>
          <a:p>
            <a:pPr indent="-317500" lvl="0" marL="457200" rtl="0" algn="l">
              <a:spcBef>
                <a:spcPts val="1600"/>
              </a:spcBef>
              <a:spcAft>
                <a:spcPts val="0"/>
              </a:spcAft>
              <a:buClr>
                <a:schemeClr val="lt1"/>
              </a:buClr>
              <a:buSzPts val="1400"/>
              <a:buChar char="●"/>
            </a:pPr>
            <a:r>
              <a:rPr lang="en" sz="1400"/>
              <a:t>Bachelor’s degree in Economics with Concentration in Data Analytics.</a:t>
            </a:r>
            <a:endParaRPr sz="1400"/>
          </a:p>
          <a:p>
            <a:pPr indent="-317500" lvl="0" marL="457200" rtl="0" algn="l">
              <a:spcBef>
                <a:spcPts val="0"/>
              </a:spcBef>
              <a:spcAft>
                <a:spcPts val="0"/>
              </a:spcAft>
              <a:buClr>
                <a:schemeClr val="lt1"/>
              </a:buClr>
              <a:buSzPts val="1400"/>
              <a:buChar char="●"/>
            </a:pPr>
            <a:r>
              <a:rPr lang="en" sz="1400"/>
              <a:t>UCSC Silicon Valley Extension Database and Data Analytics certificate.</a:t>
            </a:r>
            <a:endParaRPr sz="1400"/>
          </a:p>
          <a:p>
            <a:pPr indent="-317500" lvl="0" marL="457200" rtl="0" algn="l">
              <a:spcBef>
                <a:spcPts val="0"/>
              </a:spcBef>
              <a:spcAft>
                <a:spcPts val="0"/>
              </a:spcAft>
              <a:buClr>
                <a:schemeClr val="lt1"/>
              </a:buClr>
              <a:buSzPts val="1400"/>
              <a:buChar char="●"/>
            </a:pPr>
            <a:r>
              <a:rPr lang="en" sz="1400"/>
              <a:t>Well-versed in Excel, Python, R, and PostgreSQL.</a:t>
            </a:r>
            <a:endParaRPr sz="1400"/>
          </a:p>
          <a:p>
            <a:pPr indent="-317500" lvl="0" marL="457200" rtl="0" algn="l">
              <a:spcBef>
                <a:spcPts val="0"/>
              </a:spcBef>
              <a:spcAft>
                <a:spcPts val="0"/>
              </a:spcAft>
              <a:buClr>
                <a:schemeClr val="lt1"/>
              </a:buClr>
              <a:buSzPts val="1400"/>
              <a:buChar char="●"/>
            </a:pPr>
            <a:r>
              <a:rPr lang="en" sz="1400"/>
              <a:t>Interested in Data &amp; Business Analytics and DS positions.</a:t>
            </a:r>
            <a:endParaRPr sz="1400"/>
          </a:p>
          <a:p>
            <a:pPr indent="0" lvl="0" marL="0" rtl="0" algn="ctr">
              <a:spcBef>
                <a:spcPts val="1600"/>
              </a:spcBef>
              <a:spcAft>
                <a:spcPts val="1600"/>
              </a:spcAft>
              <a:buNone/>
            </a:pPr>
            <a:r>
              <a:t/>
            </a:r>
            <a:endParaRPr sz="1500"/>
          </a:p>
        </p:txBody>
      </p:sp>
      <p:pic>
        <p:nvPicPr>
          <p:cNvPr id="464" name="Google Shape;464;p24"/>
          <p:cNvPicPr preferRelativeResize="0"/>
          <p:nvPr/>
        </p:nvPicPr>
        <p:blipFill rotWithShape="1">
          <a:blip r:embed="rId3">
            <a:alphaModFix/>
          </a:blip>
          <a:srcRect b="39327" l="16663" r="13264" t="5884"/>
          <a:stretch/>
        </p:blipFill>
        <p:spPr>
          <a:xfrm>
            <a:off x="5927100" y="3362725"/>
            <a:ext cx="1625176" cy="1694326"/>
          </a:xfrm>
          <a:prstGeom prst="rect">
            <a:avLst/>
          </a:prstGeom>
          <a:noFill/>
          <a:ln>
            <a:noFill/>
          </a:ln>
        </p:spPr>
      </p:pic>
      <p:pic>
        <p:nvPicPr>
          <p:cNvPr id="465" name="Google Shape;465;p24"/>
          <p:cNvPicPr preferRelativeResize="0"/>
          <p:nvPr/>
        </p:nvPicPr>
        <p:blipFill rotWithShape="1">
          <a:blip r:embed="rId4">
            <a:alphaModFix/>
          </a:blip>
          <a:srcRect b="33054" l="6657" r="6657" t="10023"/>
          <a:stretch/>
        </p:blipFill>
        <p:spPr>
          <a:xfrm>
            <a:off x="1551878" y="3282375"/>
            <a:ext cx="1935222" cy="1694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5"/>
          <p:cNvSpPr txBox="1"/>
          <p:nvPr>
            <p:ph idx="1" type="body"/>
          </p:nvPr>
        </p:nvSpPr>
        <p:spPr>
          <a:xfrm>
            <a:off x="618825" y="1422000"/>
            <a:ext cx="38007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original purpose was to demonstrate a </a:t>
            </a:r>
            <a:r>
              <a:rPr lang="en"/>
              <a:t>traditional data science project </a:t>
            </a:r>
            <a:r>
              <a:rPr lang="en"/>
              <a:t>and share with both Katherine and Justin w</a:t>
            </a:r>
            <a:r>
              <a:rPr lang="en"/>
              <a:t>hat the company will look at when approached by a </a:t>
            </a:r>
            <a:r>
              <a:rPr lang="en"/>
              <a:t>possible </a:t>
            </a:r>
            <a:r>
              <a:rPr lang="en"/>
              <a:t>data science candidate</a:t>
            </a:r>
            <a:r>
              <a:rPr lang="en"/>
              <a:t>”. - Kun Zan</a:t>
            </a:r>
            <a:r>
              <a:rPr lang="en"/>
              <a:t>    </a:t>
            </a:r>
            <a:endParaRPr/>
          </a:p>
        </p:txBody>
      </p:sp>
      <p:sp>
        <p:nvSpPr>
          <p:cNvPr id="471" name="Google Shape;471;p25"/>
          <p:cNvSpPr txBox="1"/>
          <p:nvPr>
            <p:ph type="ctrTitle"/>
          </p:nvPr>
        </p:nvSpPr>
        <p:spPr>
          <a:xfrm>
            <a:off x="618825" y="411675"/>
            <a:ext cx="380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MANAGER </a:t>
            </a:r>
            <a:r>
              <a:rPr lang="en"/>
              <a:t>GOALS FOR US</a:t>
            </a:r>
            <a:endParaRPr/>
          </a:p>
        </p:txBody>
      </p:sp>
      <p:grpSp>
        <p:nvGrpSpPr>
          <p:cNvPr id="472" name="Google Shape;472;p25"/>
          <p:cNvGrpSpPr/>
          <p:nvPr/>
        </p:nvGrpSpPr>
        <p:grpSpPr>
          <a:xfrm>
            <a:off x="4834661" y="989482"/>
            <a:ext cx="2851442" cy="3213988"/>
            <a:chOff x="2501950" y="1507050"/>
            <a:chExt cx="2392350" cy="2696525"/>
          </a:xfrm>
        </p:grpSpPr>
        <p:sp>
          <p:nvSpPr>
            <p:cNvPr id="473" name="Google Shape;473;p25"/>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5"/>
          <p:cNvGrpSpPr/>
          <p:nvPr/>
        </p:nvGrpSpPr>
        <p:grpSpPr>
          <a:xfrm>
            <a:off x="5599242" y="1368971"/>
            <a:ext cx="1541751" cy="2455003"/>
            <a:chOff x="2160750" y="237575"/>
            <a:chExt cx="3253325" cy="5180425"/>
          </a:xfrm>
        </p:grpSpPr>
        <p:sp>
          <p:nvSpPr>
            <p:cNvPr id="493" name="Google Shape;493;p25"/>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6"/>
          <p:cNvSpPr/>
          <p:nvPr/>
        </p:nvSpPr>
        <p:spPr>
          <a:xfrm>
            <a:off x="8245750" y="4100025"/>
            <a:ext cx="120600" cy="136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1396450" y="1748925"/>
            <a:ext cx="252000" cy="252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txBox="1"/>
          <p:nvPr>
            <p:ph idx="4" type="ctrTitle"/>
          </p:nvPr>
        </p:nvSpPr>
        <p:spPr>
          <a:xfrm>
            <a:off x="618825" y="411675"/>
            <a:ext cx="532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DS &amp; ML INTERNSHIP ROLE FOCUS</a:t>
            </a:r>
            <a:endParaRPr sz="3000"/>
          </a:p>
        </p:txBody>
      </p:sp>
      <p:sp>
        <p:nvSpPr>
          <p:cNvPr id="532" name="Google Shape;532;p26"/>
          <p:cNvSpPr/>
          <p:nvPr/>
        </p:nvSpPr>
        <p:spPr>
          <a:xfrm>
            <a:off x="1882375" y="1345725"/>
            <a:ext cx="173700" cy="136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7263425" y="3437300"/>
            <a:ext cx="252000" cy="25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txBox="1"/>
          <p:nvPr>
            <p:ph idx="4294967295" type="body"/>
          </p:nvPr>
        </p:nvSpPr>
        <p:spPr>
          <a:xfrm>
            <a:off x="2056075" y="989475"/>
            <a:ext cx="5059500" cy="36603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Understand the role of Data Scientists and Machine Learning Engineers in a company</a:t>
            </a:r>
            <a:endParaRPr/>
          </a:p>
          <a:p>
            <a:pPr indent="-342900" lvl="0" marL="457200" rtl="0" algn="l">
              <a:lnSpc>
                <a:spcPct val="100000"/>
              </a:lnSpc>
              <a:spcBef>
                <a:spcPts val="0"/>
              </a:spcBef>
              <a:spcAft>
                <a:spcPts val="0"/>
              </a:spcAft>
              <a:buSzPts val="1800"/>
              <a:buAutoNum type="arabicPeriod"/>
            </a:pPr>
            <a:r>
              <a:rPr lang="en"/>
              <a:t>Learn how to use Python and Jupyter Notebooks </a:t>
            </a:r>
            <a:endParaRPr/>
          </a:p>
          <a:p>
            <a:pPr indent="-342900" lvl="0" marL="457200" rtl="0" algn="l">
              <a:lnSpc>
                <a:spcPct val="100000"/>
              </a:lnSpc>
              <a:spcBef>
                <a:spcPts val="0"/>
              </a:spcBef>
              <a:spcAft>
                <a:spcPts val="0"/>
              </a:spcAft>
              <a:buSzPts val="1800"/>
              <a:buAutoNum type="arabicPeriod"/>
            </a:pPr>
            <a:r>
              <a:rPr lang="en"/>
              <a:t>Introduction to Machine Learning applications using Kaggle</a:t>
            </a:r>
            <a:endParaRPr/>
          </a:p>
          <a:p>
            <a:pPr indent="-342900" lvl="0" marL="457200" rtl="0" algn="l">
              <a:lnSpc>
                <a:spcPct val="100000"/>
              </a:lnSpc>
              <a:spcBef>
                <a:spcPts val="0"/>
              </a:spcBef>
              <a:spcAft>
                <a:spcPts val="0"/>
              </a:spcAft>
              <a:buSzPts val="1800"/>
              <a:buAutoNum type="arabicPeriod"/>
            </a:pPr>
            <a:r>
              <a:rPr lang="en"/>
              <a:t>Learning how to construct a Data Science model from start to finish</a:t>
            </a:r>
            <a:endParaRPr/>
          </a:p>
          <a:p>
            <a:pPr indent="-342900" lvl="0" marL="457200" rtl="0" algn="l">
              <a:lnSpc>
                <a:spcPct val="100000"/>
              </a:lnSpc>
              <a:spcBef>
                <a:spcPts val="0"/>
              </a:spcBef>
              <a:spcAft>
                <a:spcPts val="0"/>
              </a:spcAft>
              <a:buSzPts val="1800"/>
              <a:buAutoNum type="arabicPeriod"/>
            </a:pPr>
            <a:r>
              <a:rPr lang="en"/>
              <a:t>Key components and techniques to streamline processes to make better, more efficient models</a:t>
            </a:r>
            <a:endParaRPr sz="1500"/>
          </a:p>
        </p:txBody>
      </p:sp>
      <p:sp>
        <p:nvSpPr>
          <p:cNvPr id="535" name="Google Shape;535;p26"/>
          <p:cNvSpPr/>
          <p:nvPr/>
        </p:nvSpPr>
        <p:spPr>
          <a:xfrm>
            <a:off x="1266625" y="1093725"/>
            <a:ext cx="252000" cy="2520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7993750" y="3248900"/>
            <a:ext cx="252000" cy="2520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7"/>
          <p:cNvSpPr txBox="1"/>
          <p:nvPr>
            <p:ph idx="13" type="ctrTitle"/>
          </p:nvPr>
        </p:nvSpPr>
        <p:spPr>
          <a:xfrm>
            <a:off x="6666296" y="326315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a:t>
            </a:r>
            <a:endParaRPr/>
          </a:p>
        </p:txBody>
      </p:sp>
      <p:sp>
        <p:nvSpPr>
          <p:cNvPr id="542" name="Google Shape;542;p27"/>
          <p:cNvSpPr txBox="1"/>
          <p:nvPr>
            <p:ph idx="1" type="subTitle"/>
          </p:nvPr>
        </p:nvSpPr>
        <p:spPr>
          <a:xfrm>
            <a:off x="6666300" y="3974600"/>
            <a:ext cx="2251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which investments were fruitful.</a:t>
            </a:r>
            <a:endParaRPr/>
          </a:p>
        </p:txBody>
      </p:sp>
      <p:sp>
        <p:nvSpPr>
          <p:cNvPr id="543" name="Google Shape;543;p27"/>
          <p:cNvSpPr txBox="1"/>
          <p:nvPr>
            <p:ph idx="4" type="ctrTitle"/>
          </p:nvPr>
        </p:nvSpPr>
        <p:spPr>
          <a:xfrm>
            <a:off x="3942824" y="3510500"/>
            <a:ext cx="1454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a:t>
            </a:r>
            <a:endParaRPr/>
          </a:p>
        </p:txBody>
      </p:sp>
      <p:sp>
        <p:nvSpPr>
          <p:cNvPr id="544" name="Google Shape;544;p27"/>
          <p:cNvSpPr txBox="1"/>
          <p:nvPr>
            <p:ph type="ctrTitle"/>
          </p:nvPr>
        </p:nvSpPr>
        <p:spPr>
          <a:xfrm>
            <a:off x="1008800" y="3320600"/>
            <a:ext cx="2290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 INITIAL QUESTIONS</a:t>
            </a:r>
            <a:endParaRPr/>
          </a:p>
        </p:txBody>
      </p:sp>
      <p:sp>
        <p:nvSpPr>
          <p:cNvPr id="545" name="Google Shape;545;p27"/>
          <p:cNvSpPr txBox="1"/>
          <p:nvPr>
            <p:ph idx="2" type="subTitle"/>
          </p:nvPr>
        </p:nvSpPr>
        <p:spPr>
          <a:xfrm>
            <a:off x="1008800" y="3974600"/>
            <a:ext cx="24822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target variable and sales price</a:t>
            </a:r>
            <a:endParaRPr/>
          </a:p>
        </p:txBody>
      </p:sp>
      <p:sp>
        <p:nvSpPr>
          <p:cNvPr id="546" name="Google Shape;546;p27"/>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47" name="Google Shape;547;p27"/>
          <p:cNvSpPr txBox="1"/>
          <p:nvPr>
            <p:ph idx="5" type="subTitle"/>
          </p:nvPr>
        </p:nvSpPr>
        <p:spPr>
          <a:xfrm>
            <a:off x="3944500" y="3974600"/>
            <a:ext cx="2178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eature engineering and selection techniques.</a:t>
            </a:r>
            <a:endParaRPr/>
          </a:p>
          <a:p>
            <a:pPr indent="0" lvl="0" marL="0" rtl="0" algn="l">
              <a:spcBef>
                <a:spcPts val="0"/>
              </a:spcBef>
              <a:spcAft>
                <a:spcPts val="0"/>
              </a:spcAft>
              <a:buNone/>
            </a:pPr>
            <a:r>
              <a:t/>
            </a:r>
            <a:endParaRPr sz="1200"/>
          </a:p>
        </p:txBody>
      </p:sp>
      <p:sp>
        <p:nvSpPr>
          <p:cNvPr id="548" name="Google Shape;548;p27"/>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49" name="Google Shape;549;p27"/>
          <p:cNvSpPr txBox="1"/>
          <p:nvPr>
            <p:ph idx="7" type="ctrTitle"/>
          </p:nvPr>
        </p:nvSpPr>
        <p:spPr>
          <a:xfrm>
            <a:off x="618825" y="411675"/>
            <a:ext cx="5344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HYPOTHESIS/INITIAL QUESTIONS</a:t>
            </a:r>
            <a:endParaRPr/>
          </a:p>
        </p:txBody>
      </p:sp>
      <p:sp>
        <p:nvSpPr>
          <p:cNvPr id="550" name="Google Shape;550;p27"/>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51" name="Google Shape;551;p27"/>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4" name="Google Shape;554;p27"/>
          <p:cNvCxnSpPr>
            <a:stCxn id="551" idx="1"/>
            <a:endCxn id="546"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555" name="Google Shape;555;p27"/>
          <p:cNvCxnSpPr>
            <a:stCxn id="552" idx="1"/>
            <a:endCxn id="548"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556" name="Google Shape;556;p27"/>
          <p:cNvCxnSpPr>
            <a:stCxn id="553" idx="1"/>
            <a:endCxn id="550"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57" name="Google Shape;557;p27"/>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7850108" y="264588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27"/>
          <p:cNvGrpSpPr/>
          <p:nvPr/>
        </p:nvGrpSpPr>
        <p:grpSpPr>
          <a:xfrm>
            <a:off x="4075558" y="1684660"/>
            <a:ext cx="577210" cy="580282"/>
            <a:chOff x="3095745" y="3805393"/>
            <a:chExt cx="352840" cy="354717"/>
          </a:xfrm>
        </p:grpSpPr>
        <p:sp>
          <p:nvSpPr>
            <p:cNvPr id="561" name="Google Shape;561;p27"/>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7"/>
          <p:cNvGrpSpPr/>
          <p:nvPr/>
        </p:nvGrpSpPr>
        <p:grpSpPr>
          <a:xfrm>
            <a:off x="6789168" y="1684647"/>
            <a:ext cx="583817" cy="580314"/>
            <a:chOff x="3541011" y="3367320"/>
            <a:chExt cx="348257" cy="346188"/>
          </a:xfrm>
        </p:grpSpPr>
        <p:sp>
          <p:nvSpPr>
            <p:cNvPr id="568" name="Google Shape;568;p27"/>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27"/>
          <p:cNvSpPr/>
          <p:nvPr/>
        </p:nvSpPr>
        <p:spPr>
          <a:xfrm>
            <a:off x="3944500" y="1562749"/>
            <a:ext cx="824100" cy="824100"/>
          </a:xfrm>
          <a:prstGeom prst="rect">
            <a:avLst/>
          </a:prstGeom>
          <a:solidFill>
            <a:srgbClr val="00CFCC">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6665700" y="1562749"/>
            <a:ext cx="824100" cy="824100"/>
          </a:xfrm>
          <a:prstGeom prst="rect">
            <a:avLst/>
          </a:prstGeom>
          <a:solidFill>
            <a:srgbClr val="00CFCC">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8"/>
          <p:cNvSpPr txBox="1"/>
          <p:nvPr>
            <p:ph idx="7" type="ctrTitle"/>
          </p:nvPr>
        </p:nvSpPr>
        <p:spPr>
          <a:xfrm>
            <a:off x="584250" y="4722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579" name="Google Shape;579;p28"/>
          <p:cNvSpPr txBox="1"/>
          <p:nvPr/>
        </p:nvSpPr>
        <p:spPr>
          <a:xfrm>
            <a:off x="584250" y="989725"/>
            <a:ext cx="5071500" cy="409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u="sng">
                <a:solidFill>
                  <a:schemeClr val="lt1"/>
                </a:solidFill>
                <a:latin typeface="Maven Pro"/>
                <a:ea typeface="Maven Pro"/>
                <a:cs typeface="Maven Pro"/>
                <a:sym typeface="Maven Pro"/>
              </a:rPr>
              <a:t>Hypothesis</a:t>
            </a:r>
            <a:endParaRPr u="sng">
              <a:solidFill>
                <a:schemeClr val="lt1"/>
              </a:solidFill>
              <a:latin typeface="Maven Pro"/>
              <a:ea typeface="Maven Pro"/>
              <a:cs typeface="Maven Pro"/>
              <a:sym typeface="Maven Pro"/>
            </a:endParaRPr>
          </a:p>
          <a:p>
            <a:pPr indent="0" lvl="0" marL="0" rtl="0" algn="l">
              <a:lnSpc>
                <a:spcPct val="100000"/>
              </a:lnSpc>
              <a:spcBef>
                <a:spcPts val="0"/>
              </a:spcBef>
              <a:spcAft>
                <a:spcPts val="0"/>
              </a:spcAft>
              <a:buNone/>
            </a:pPr>
            <a:r>
              <a:rPr lang="en">
                <a:solidFill>
                  <a:schemeClr val="lt1"/>
                </a:solidFill>
                <a:latin typeface="Maven Pro"/>
                <a:ea typeface="Maven Pro"/>
                <a:cs typeface="Maven Pro"/>
                <a:sym typeface="Maven Pro"/>
              </a:rPr>
              <a:t>The aim of the project is to build a machine learning model to predict the sale price of homes based on different explanatory variables describing aspects of residential houses.</a:t>
            </a:r>
            <a:endParaRPr>
              <a:solidFill>
                <a:schemeClr val="lt1"/>
              </a:solidFill>
              <a:latin typeface="Maven Pro"/>
              <a:ea typeface="Maven Pro"/>
              <a:cs typeface="Maven Pro"/>
              <a:sym typeface="Maven Pro"/>
            </a:endParaRPr>
          </a:p>
          <a:p>
            <a:pPr indent="0" lvl="0" marL="0" rtl="0" algn="l">
              <a:lnSpc>
                <a:spcPct val="100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00000"/>
              </a:lnSpc>
              <a:spcBef>
                <a:spcPts val="0"/>
              </a:spcBef>
              <a:spcAft>
                <a:spcPts val="0"/>
              </a:spcAft>
              <a:buNone/>
            </a:pPr>
            <a:r>
              <a:rPr lang="en" u="sng">
                <a:solidFill>
                  <a:schemeClr val="lt1"/>
                </a:solidFill>
                <a:latin typeface="Maven Pro"/>
                <a:ea typeface="Maven Pro"/>
                <a:cs typeface="Maven Pro"/>
                <a:sym typeface="Maven Pro"/>
              </a:rPr>
              <a:t>Aim</a:t>
            </a:r>
            <a:endParaRPr u="sng">
              <a:solidFill>
                <a:schemeClr val="lt1"/>
              </a:solidFill>
              <a:latin typeface="Maven Pro"/>
              <a:ea typeface="Maven Pro"/>
              <a:cs typeface="Maven Pro"/>
              <a:sym typeface="Maven Pro"/>
            </a:endParaRPr>
          </a:p>
          <a:p>
            <a:pPr indent="0" lvl="0" marL="0" rtl="0" algn="l">
              <a:lnSpc>
                <a:spcPct val="100000"/>
              </a:lnSpc>
              <a:spcBef>
                <a:spcPts val="0"/>
              </a:spcBef>
              <a:spcAft>
                <a:spcPts val="0"/>
              </a:spcAft>
              <a:buNone/>
            </a:pPr>
            <a:r>
              <a:rPr lang="en">
                <a:solidFill>
                  <a:schemeClr val="lt1"/>
                </a:solidFill>
                <a:latin typeface="Maven Pro"/>
                <a:ea typeface="Maven Pro"/>
                <a:cs typeface="Maven Pro"/>
                <a:sym typeface="Maven Pro"/>
              </a:rPr>
              <a:t>Predicting house prices to identify fruitful investments based on sales price, housing features, and location; model used to determine whether the price advertised for a house is over or under-estimated.</a:t>
            </a:r>
            <a:endParaRPr>
              <a:solidFill>
                <a:schemeClr val="lt1"/>
              </a:solidFill>
              <a:latin typeface="Maven Pro"/>
              <a:ea typeface="Maven Pro"/>
              <a:cs typeface="Maven Pro"/>
              <a:sym typeface="Maven Pro"/>
            </a:endParaRPr>
          </a:p>
          <a:p>
            <a:pPr indent="0" lvl="0" marL="0" rtl="0" algn="l">
              <a:lnSpc>
                <a:spcPct val="100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00000"/>
              </a:lnSpc>
              <a:spcBef>
                <a:spcPts val="0"/>
              </a:spcBef>
              <a:spcAft>
                <a:spcPts val="0"/>
              </a:spcAft>
              <a:buNone/>
            </a:pPr>
            <a:r>
              <a:rPr lang="en" u="sng">
                <a:solidFill>
                  <a:schemeClr val="lt1"/>
                </a:solidFill>
                <a:latin typeface="Maven Pro"/>
                <a:ea typeface="Maven Pro"/>
                <a:cs typeface="Maven Pro"/>
                <a:sym typeface="Maven Pro"/>
              </a:rPr>
              <a:t>Objectives</a:t>
            </a:r>
            <a:endParaRPr u="sng">
              <a:solidFill>
                <a:schemeClr val="lt1"/>
              </a:solidFill>
              <a:latin typeface="Maven Pro"/>
              <a:ea typeface="Maven Pro"/>
              <a:cs typeface="Maven Pro"/>
              <a:sym typeface="Maven Pro"/>
            </a:endParaRPr>
          </a:p>
          <a:p>
            <a:pPr indent="0" lvl="0" marL="0" rtl="0" algn="l">
              <a:lnSpc>
                <a:spcPct val="100000"/>
              </a:lnSpc>
              <a:spcBef>
                <a:spcPts val="0"/>
              </a:spcBef>
              <a:spcAft>
                <a:spcPts val="0"/>
              </a:spcAft>
              <a:buNone/>
            </a:pPr>
            <a:r>
              <a:rPr lang="en">
                <a:solidFill>
                  <a:schemeClr val="lt1"/>
                </a:solidFill>
                <a:latin typeface="Maven Pro"/>
                <a:ea typeface="Maven Pro"/>
                <a:cs typeface="Maven Pro"/>
                <a:sym typeface="Maven Pro"/>
              </a:rPr>
              <a:t>We aim to minimise the difference between the real price and the price estimated by our model. We will evaluate model performance using the mean squared error (mse) and the root squared of the mean squared error (rmse).</a:t>
            </a:r>
            <a:endParaRPr>
              <a:solidFill>
                <a:schemeClr val="lt1"/>
              </a:solidFill>
              <a:latin typeface="Maven Pro"/>
              <a:ea typeface="Maven Pro"/>
              <a:cs typeface="Maven Pro"/>
              <a:sym typeface="Maven Pro"/>
            </a:endParaRPr>
          </a:p>
          <a:p>
            <a:pPr indent="0" lvl="0" marL="0" rtl="0" algn="just">
              <a:lnSpc>
                <a:spcPct val="100000"/>
              </a:lnSpc>
              <a:spcBef>
                <a:spcPts val="0"/>
              </a:spcBef>
              <a:spcAft>
                <a:spcPts val="0"/>
              </a:spcAft>
              <a:buNone/>
            </a:pPr>
            <a:r>
              <a:t/>
            </a:r>
            <a:endParaRPr>
              <a:solidFill>
                <a:schemeClr val="lt1"/>
              </a:solidFill>
              <a:latin typeface="Maven Pro"/>
              <a:ea typeface="Maven Pro"/>
              <a:cs typeface="Maven Pro"/>
              <a:sym typeface="Maven Pro"/>
            </a:endParaRPr>
          </a:p>
        </p:txBody>
      </p:sp>
      <p:pic>
        <p:nvPicPr>
          <p:cNvPr id="580" name="Google Shape;580;p28"/>
          <p:cNvPicPr preferRelativeResize="0"/>
          <p:nvPr/>
        </p:nvPicPr>
        <p:blipFill>
          <a:blip r:embed="rId3">
            <a:alphaModFix/>
          </a:blip>
          <a:stretch>
            <a:fillRect/>
          </a:stretch>
        </p:blipFill>
        <p:spPr>
          <a:xfrm>
            <a:off x="5697625" y="1830075"/>
            <a:ext cx="3183452" cy="21169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9"/>
          <p:cNvSpPr txBox="1"/>
          <p:nvPr>
            <p:ph idx="7" type="ctrTitle"/>
          </p:nvPr>
        </p:nvSpPr>
        <p:spPr>
          <a:xfrm>
            <a:off x="584250" y="4722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QUESTIONS</a:t>
            </a:r>
            <a:endParaRPr/>
          </a:p>
        </p:txBody>
      </p:sp>
      <p:sp>
        <p:nvSpPr>
          <p:cNvPr id="586" name="Google Shape;586;p29"/>
          <p:cNvSpPr txBox="1"/>
          <p:nvPr/>
        </p:nvSpPr>
        <p:spPr>
          <a:xfrm>
            <a:off x="1528550" y="1226925"/>
            <a:ext cx="5945700" cy="31863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Are there any specific variables that are linked to higher selling prices? What’s the most important variable?</a:t>
            </a:r>
            <a:endParaRPr sz="1500">
              <a:solidFill>
                <a:schemeClr val="lt1"/>
              </a:solidFill>
              <a:latin typeface="Maven Pro"/>
              <a:ea typeface="Maven Pro"/>
              <a:cs typeface="Maven Pro"/>
              <a:sym typeface="Maven Pro"/>
            </a:endParaRPr>
          </a:p>
          <a:p>
            <a:pPr indent="-323850" lvl="0" marL="457200" rtl="0" algn="l">
              <a:lnSpc>
                <a:spcPct val="10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In specific cities where most of the outcomes are similar, what causes the outliers? How do we get rid of outliers? Is there a best practice?</a:t>
            </a:r>
            <a:endParaRPr sz="1500">
              <a:solidFill>
                <a:schemeClr val="lt1"/>
              </a:solidFill>
              <a:latin typeface="Maven Pro"/>
              <a:ea typeface="Maven Pro"/>
              <a:cs typeface="Maven Pro"/>
              <a:sym typeface="Maven Pro"/>
            </a:endParaRPr>
          </a:p>
          <a:p>
            <a:pPr indent="-323850" lvl="0" marL="457200" rtl="0" algn="l">
              <a:lnSpc>
                <a:spcPct val="10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Which variables do not matter at all?</a:t>
            </a:r>
            <a:endParaRPr sz="1500">
              <a:solidFill>
                <a:schemeClr val="lt1"/>
              </a:solidFill>
              <a:latin typeface="Maven Pro"/>
              <a:ea typeface="Maven Pro"/>
              <a:cs typeface="Maven Pro"/>
              <a:sym typeface="Maven Pro"/>
            </a:endParaRPr>
          </a:p>
          <a:p>
            <a:pPr indent="-323850" lvl="0" marL="457200" rtl="0" algn="l">
              <a:lnSpc>
                <a:spcPct val="10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This notebook mentions linear modeling.  Is linear modeling the best type for this data set?  How would we know?</a:t>
            </a:r>
            <a:endParaRPr sz="1500">
              <a:solidFill>
                <a:schemeClr val="lt1"/>
              </a:solidFill>
              <a:latin typeface="Maven Pro"/>
              <a:ea typeface="Maven Pro"/>
              <a:cs typeface="Maven Pro"/>
              <a:sym typeface="Maven Pro"/>
            </a:endParaRPr>
          </a:p>
          <a:p>
            <a:pPr indent="-323850" lvl="0" marL="457200" rtl="0" algn="l">
              <a:lnSpc>
                <a:spcPct val="10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How accurately can we predict sale price from so many attributes?  (This question is more so directed if we find out if there are a bunch of statistically significant variables)</a:t>
            </a:r>
            <a:endParaRPr sz="1500">
              <a:solidFill>
                <a:schemeClr val="lt1"/>
              </a:solidFill>
              <a:latin typeface="Maven Pro"/>
              <a:ea typeface="Maven Pro"/>
              <a:cs typeface="Maven Pro"/>
              <a:sym typeface="Maven Pro"/>
            </a:endParaRPr>
          </a:p>
          <a:p>
            <a:pPr indent="-323850" lvl="0" marL="457200" rtl="0" algn="l">
              <a:lnSpc>
                <a:spcPct val="100000"/>
              </a:lnSpc>
              <a:spcBef>
                <a:spcPts val="0"/>
              </a:spcBef>
              <a:spcAft>
                <a:spcPts val="0"/>
              </a:spcAft>
              <a:buClr>
                <a:schemeClr val="lt1"/>
              </a:buClr>
              <a:buSzPts val="1500"/>
              <a:buFont typeface="Maven Pro"/>
              <a:buAutoNum type="arabicPeriod"/>
            </a:pPr>
            <a:r>
              <a:rPr lang="en" sz="1500">
                <a:solidFill>
                  <a:schemeClr val="lt1"/>
                </a:solidFill>
                <a:latin typeface="Maven Pro"/>
                <a:ea typeface="Maven Pro"/>
                <a:cs typeface="Maven Pro"/>
                <a:sym typeface="Maven Pro"/>
              </a:rPr>
              <a:t>How do big events affect analysis?  (Ex. 2008 Housing crisis?) Do you leave it out as an outlier?</a:t>
            </a:r>
            <a:endParaRPr sz="1500">
              <a:solidFill>
                <a:schemeClr val="lt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0"/>
          <p:cNvSpPr txBox="1"/>
          <p:nvPr>
            <p:ph idx="13" type="ctrTitle"/>
          </p:nvPr>
        </p:nvSpPr>
        <p:spPr>
          <a:xfrm>
            <a:off x="6666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a:t>
            </a:r>
            <a:endParaRPr/>
          </a:p>
        </p:txBody>
      </p:sp>
      <p:sp>
        <p:nvSpPr>
          <p:cNvPr id="592" name="Google Shape;592;p30"/>
          <p:cNvSpPr txBox="1"/>
          <p:nvPr>
            <p:ph idx="1" type="subTitle"/>
          </p:nvPr>
        </p:nvSpPr>
        <p:spPr>
          <a:xfrm>
            <a:off x="6666300" y="3829675"/>
            <a:ext cx="23499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t>
            </a:r>
            <a:r>
              <a:rPr lang="en"/>
              <a:t>which investments were fruitful.</a:t>
            </a:r>
            <a:endParaRPr/>
          </a:p>
        </p:txBody>
      </p:sp>
      <p:sp>
        <p:nvSpPr>
          <p:cNvPr id="593" name="Google Shape;593;p30"/>
          <p:cNvSpPr txBox="1"/>
          <p:nvPr>
            <p:ph idx="4" type="ctrTitle"/>
          </p:nvPr>
        </p:nvSpPr>
        <p:spPr>
          <a:xfrm>
            <a:off x="3942834" y="3396800"/>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a:t>
            </a:r>
            <a:endParaRPr/>
          </a:p>
        </p:txBody>
      </p:sp>
      <p:sp>
        <p:nvSpPr>
          <p:cNvPr id="594" name="Google Shape;594;p30"/>
          <p:cNvSpPr txBox="1"/>
          <p:nvPr>
            <p:ph type="ctrTitle"/>
          </p:nvPr>
        </p:nvSpPr>
        <p:spPr>
          <a:xfrm>
            <a:off x="1223300"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a:p>
            <a:pPr indent="0" lvl="0" marL="0" rtl="0" algn="l">
              <a:spcBef>
                <a:spcPts val="0"/>
              </a:spcBef>
              <a:spcAft>
                <a:spcPts val="0"/>
              </a:spcAft>
              <a:buNone/>
            </a:pPr>
            <a:r>
              <a:rPr lang="en"/>
              <a:t>INITIAL QUESTIONS</a:t>
            </a:r>
            <a:endParaRPr/>
          </a:p>
        </p:txBody>
      </p:sp>
      <p:sp>
        <p:nvSpPr>
          <p:cNvPr id="595" name="Google Shape;595;p30"/>
          <p:cNvSpPr txBox="1"/>
          <p:nvPr>
            <p:ph idx="2" type="subTitle"/>
          </p:nvPr>
        </p:nvSpPr>
        <p:spPr>
          <a:xfrm>
            <a:off x="1222400" y="3829675"/>
            <a:ext cx="25293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target variable and sales price</a:t>
            </a:r>
            <a:endParaRPr/>
          </a:p>
          <a:p>
            <a:pPr indent="0" lvl="0" marL="0" rtl="0" algn="l">
              <a:spcBef>
                <a:spcPts val="0"/>
              </a:spcBef>
              <a:spcAft>
                <a:spcPts val="0"/>
              </a:spcAft>
              <a:buNone/>
            </a:pPr>
            <a:r>
              <a:t/>
            </a:r>
            <a:endParaRPr/>
          </a:p>
        </p:txBody>
      </p:sp>
      <p:sp>
        <p:nvSpPr>
          <p:cNvPr id="596" name="Google Shape;596;p30"/>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97" name="Google Shape;597;p30"/>
          <p:cNvSpPr txBox="1"/>
          <p:nvPr>
            <p:ph idx="5" type="subTitle"/>
          </p:nvPr>
        </p:nvSpPr>
        <p:spPr>
          <a:xfrm>
            <a:off x="3942825" y="3829675"/>
            <a:ext cx="2178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and selection techniques.</a:t>
            </a:r>
            <a:endParaRPr/>
          </a:p>
          <a:p>
            <a:pPr indent="0" lvl="0" marL="0" rtl="0" algn="l">
              <a:spcBef>
                <a:spcPts val="0"/>
              </a:spcBef>
              <a:spcAft>
                <a:spcPts val="0"/>
              </a:spcAft>
              <a:buNone/>
            </a:pPr>
            <a:r>
              <a:t/>
            </a:r>
            <a:endParaRPr sz="1200"/>
          </a:p>
        </p:txBody>
      </p:sp>
      <p:sp>
        <p:nvSpPr>
          <p:cNvPr id="598" name="Google Shape;598;p30"/>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99" name="Google Shape;599;p30"/>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600" name="Google Shape;600;p30"/>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01" name="Google Shape;601;p30"/>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4" name="Google Shape;604;p30"/>
          <p:cNvCxnSpPr>
            <a:stCxn id="601" idx="1"/>
            <a:endCxn id="596"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605" name="Google Shape;605;p30"/>
          <p:cNvCxnSpPr>
            <a:stCxn id="602" idx="1"/>
            <a:endCxn id="598"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606" name="Google Shape;606;p30"/>
          <p:cNvCxnSpPr>
            <a:stCxn id="603" idx="1"/>
            <a:endCxn id="600"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607" name="Google Shape;607;p30"/>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7772208" y="25913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30"/>
          <p:cNvGrpSpPr/>
          <p:nvPr/>
        </p:nvGrpSpPr>
        <p:grpSpPr>
          <a:xfrm>
            <a:off x="4075558" y="1684660"/>
            <a:ext cx="577210" cy="580282"/>
            <a:chOff x="3095745" y="3805393"/>
            <a:chExt cx="352840" cy="354717"/>
          </a:xfrm>
        </p:grpSpPr>
        <p:sp>
          <p:nvSpPr>
            <p:cNvPr id="611" name="Google Shape;611;p30"/>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30"/>
          <p:cNvGrpSpPr/>
          <p:nvPr/>
        </p:nvGrpSpPr>
        <p:grpSpPr>
          <a:xfrm>
            <a:off x="6789168" y="1684647"/>
            <a:ext cx="583817" cy="580314"/>
            <a:chOff x="3541011" y="3367320"/>
            <a:chExt cx="348257" cy="346188"/>
          </a:xfrm>
        </p:grpSpPr>
        <p:sp>
          <p:nvSpPr>
            <p:cNvPr id="618" name="Google Shape;618;p30"/>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30"/>
          <p:cNvSpPr/>
          <p:nvPr/>
        </p:nvSpPr>
        <p:spPr>
          <a:xfrm>
            <a:off x="1223300" y="1562749"/>
            <a:ext cx="824100" cy="824100"/>
          </a:xfrm>
          <a:prstGeom prst="rect">
            <a:avLst/>
          </a:prstGeom>
          <a:solidFill>
            <a:srgbClr val="00CFCC">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6662350" y="1562749"/>
            <a:ext cx="824100" cy="824100"/>
          </a:xfrm>
          <a:prstGeom prst="rect">
            <a:avLst/>
          </a:prstGeom>
          <a:solidFill>
            <a:srgbClr val="00CFCC">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cxnSp>
        <p:nvCxnSpPr>
          <p:cNvPr id="628" name="Google Shape;628;p31"/>
          <p:cNvCxnSpPr/>
          <p:nvPr/>
        </p:nvCxnSpPr>
        <p:spPr>
          <a:xfrm>
            <a:off x="1559463" y="2173475"/>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29" name="Google Shape;629;p31"/>
          <p:cNvCxnSpPr/>
          <p:nvPr/>
        </p:nvCxnSpPr>
        <p:spPr>
          <a:xfrm>
            <a:off x="3596213" y="2745475"/>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30" name="Google Shape;630;p31"/>
          <p:cNvCxnSpPr/>
          <p:nvPr/>
        </p:nvCxnSpPr>
        <p:spPr>
          <a:xfrm>
            <a:off x="5632963" y="2173475"/>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31" name="Google Shape;631;p31"/>
          <p:cNvCxnSpPr/>
          <p:nvPr/>
        </p:nvCxnSpPr>
        <p:spPr>
          <a:xfrm>
            <a:off x="7669713" y="2745475"/>
            <a:ext cx="0" cy="455100"/>
          </a:xfrm>
          <a:prstGeom prst="straightConnector1">
            <a:avLst/>
          </a:prstGeom>
          <a:noFill/>
          <a:ln cap="flat" cmpd="sng" w="19050">
            <a:solidFill>
              <a:schemeClr val="lt2"/>
            </a:solidFill>
            <a:prstDash val="solid"/>
            <a:round/>
            <a:headEnd len="med" w="med" type="none"/>
            <a:tailEnd len="med" w="med" type="none"/>
          </a:ln>
        </p:spPr>
      </p:cxnSp>
      <p:sp>
        <p:nvSpPr>
          <p:cNvPr id="632" name="Google Shape;632;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a:t>
            </a:r>
            <a:endParaRPr/>
          </a:p>
        </p:txBody>
      </p:sp>
      <p:cxnSp>
        <p:nvCxnSpPr>
          <p:cNvPr id="633" name="Google Shape;633;p31"/>
          <p:cNvCxnSpPr/>
          <p:nvPr/>
        </p:nvCxnSpPr>
        <p:spPr>
          <a:xfrm>
            <a:off x="1042775" y="2687025"/>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634" name="Google Shape;634;p31"/>
          <p:cNvGrpSpPr/>
          <p:nvPr/>
        </p:nvGrpSpPr>
        <p:grpSpPr>
          <a:xfrm>
            <a:off x="1381100" y="2500275"/>
            <a:ext cx="373500" cy="373500"/>
            <a:chOff x="1372725" y="1912500"/>
            <a:chExt cx="373500" cy="373500"/>
          </a:xfrm>
        </p:grpSpPr>
        <p:sp>
          <p:nvSpPr>
            <p:cNvPr id="635" name="Google Shape;635;p31"/>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31"/>
          <p:cNvGrpSpPr/>
          <p:nvPr/>
        </p:nvGrpSpPr>
        <p:grpSpPr>
          <a:xfrm>
            <a:off x="3409467" y="2500275"/>
            <a:ext cx="373500" cy="373500"/>
            <a:chOff x="3212675" y="1912500"/>
            <a:chExt cx="373500" cy="373500"/>
          </a:xfrm>
        </p:grpSpPr>
        <p:sp>
          <p:nvSpPr>
            <p:cNvPr id="638" name="Google Shape;638;p31"/>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31"/>
          <p:cNvGrpSpPr/>
          <p:nvPr/>
        </p:nvGrpSpPr>
        <p:grpSpPr>
          <a:xfrm>
            <a:off x="5437833" y="2500275"/>
            <a:ext cx="373500" cy="373500"/>
            <a:chOff x="5557850" y="1912500"/>
            <a:chExt cx="373500" cy="373500"/>
          </a:xfrm>
        </p:grpSpPr>
        <p:sp>
          <p:nvSpPr>
            <p:cNvPr id="641" name="Google Shape;641;p31"/>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31"/>
          <p:cNvGrpSpPr/>
          <p:nvPr/>
        </p:nvGrpSpPr>
        <p:grpSpPr>
          <a:xfrm>
            <a:off x="7466200" y="2500275"/>
            <a:ext cx="373500" cy="373500"/>
            <a:chOff x="7457825" y="1912500"/>
            <a:chExt cx="373500" cy="373500"/>
          </a:xfrm>
        </p:grpSpPr>
        <p:sp>
          <p:nvSpPr>
            <p:cNvPr id="644" name="Google Shape;644;p31"/>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31"/>
          <p:cNvSpPr txBox="1"/>
          <p:nvPr>
            <p:ph idx="4294967295" type="ctrTitle"/>
          </p:nvPr>
        </p:nvSpPr>
        <p:spPr>
          <a:xfrm>
            <a:off x="618825" y="1746188"/>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DATA ANALYSIS</a:t>
            </a:r>
            <a:endParaRPr sz="1800"/>
          </a:p>
        </p:txBody>
      </p:sp>
      <p:sp>
        <p:nvSpPr>
          <p:cNvPr id="647" name="Google Shape;647;p31"/>
          <p:cNvSpPr txBox="1"/>
          <p:nvPr>
            <p:ph idx="4294967295" type="ctrTitle"/>
          </p:nvPr>
        </p:nvSpPr>
        <p:spPr>
          <a:xfrm>
            <a:off x="6728765" y="3207347"/>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MODEL BUILDING</a:t>
            </a:r>
            <a:endParaRPr sz="1800"/>
          </a:p>
        </p:txBody>
      </p:sp>
      <p:sp>
        <p:nvSpPr>
          <p:cNvPr id="648" name="Google Shape;648;p31"/>
          <p:cNvSpPr txBox="1"/>
          <p:nvPr>
            <p:ph idx="4294967295" type="ctrTitle"/>
          </p:nvPr>
        </p:nvSpPr>
        <p:spPr>
          <a:xfrm>
            <a:off x="2495075" y="3200050"/>
            <a:ext cx="2202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FEATURE </a:t>
            </a:r>
            <a:r>
              <a:rPr lang="en" sz="1800"/>
              <a:t>ENGINEERING</a:t>
            </a:r>
            <a:endParaRPr sz="1800"/>
          </a:p>
        </p:txBody>
      </p:sp>
      <p:sp>
        <p:nvSpPr>
          <p:cNvPr id="649" name="Google Shape;649;p31"/>
          <p:cNvSpPr txBox="1"/>
          <p:nvPr>
            <p:ph idx="4294967295" type="ctrTitle"/>
          </p:nvPr>
        </p:nvSpPr>
        <p:spPr>
          <a:xfrm>
            <a:off x="4460300" y="1746200"/>
            <a:ext cx="24204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 SELECTION</a:t>
            </a:r>
            <a:endParaRPr sz="1800"/>
          </a:p>
        </p:txBody>
      </p:sp>
      <p:sp>
        <p:nvSpPr>
          <p:cNvPr id="650" name="Google Shape;650;p31"/>
          <p:cNvSpPr txBox="1"/>
          <p:nvPr>
            <p:ph idx="4294967295" type="ctrTitle"/>
          </p:nvPr>
        </p:nvSpPr>
        <p:spPr>
          <a:xfrm>
            <a:off x="916275" y="3051399"/>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STEP 01</a:t>
            </a:r>
            <a:endParaRPr sz="2400">
              <a:solidFill>
                <a:schemeClr val="accent2"/>
              </a:solidFill>
            </a:endParaRPr>
          </a:p>
        </p:txBody>
      </p:sp>
      <p:sp>
        <p:nvSpPr>
          <p:cNvPr id="651" name="Google Shape;651;p31"/>
          <p:cNvSpPr txBox="1"/>
          <p:nvPr>
            <p:ph idx="4294967295" type="ctrTitle"/>
          </p:nvPr>
        </p:nvSpPr>
        <p:spPr>
          <a:xfrm>
            <a:off x="2953025" y="1882333"/>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STEP 02</a:t>
            </a:r>
            <a:endParaRPr sz="2400">
              <a:solidFill>
                <a:schemeClr val="accent1"/>
              </a:solidFill>
            </a:endParaRPr>
          </a:p>
        </p:txBody>
      </p:sp>
      <p:sp>
        <p:nvSpPr>
          <p:cNvPr id="652" name="Google Shape;652;p31"/>
          <p:cNvSpPr txBox="1"/>
          <p:nvPr>
            <p:ph idx="4294967295" type="ctrTitle"/>
          </p:nvPr>
        </p:nvSpPr>
        <p:spPr>
          <a:xfrm>
            <a:off x="4989775" y="3051399"/>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STEP 03</a:t>
            </a:r>
            <a:endParaRPr sz="2400">
              <a:solidFill>
                <a:schemeClr val="accent3"/>
              </a:solidFill>
            </a:endParaRPr>
          </a:p>
        </p:txBody>
      </p:sp>
      <p:sp>
        <p:nvSpPr>
          <p:cNvPr id="653" name="Google Shape;653;p31"/>
          <p:cNvSpPr txBox="1"/>
          <p:nvPr>
            <p:ph idx="4294967295" type="ctrTitle"/>
          </p:nvPr>
        </p:nvSpPr>
        <p:spPr>
          <a:xfrm>
            <a:off x="7026525" y="1882333"/>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STEP 04</a:t>
            </a:r>
            <a:endParaRPr sz="2400">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