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3" r:id="rId3"/>
    <p:sldId id="264" r:id="rId4"/>
    <p:sldId id="265" r:id="rId5"/>
    <p:sldId id="266" r:id="rId6"/>
    <p:sldId id="285" r:id="rId7"/>
    <p:sldId id="286" r:id="rId8"/>
    <p:sldId id="267" r:id="rId9"/>
    <p:sldId id="268" r:id="rId10"/>
    <p:sldId id="288" r:id="rId11"/>
    <p:sldId id="287" r:id="rId12"/>
    <p:sldId id="289" r:id="rId13"/>
    <p:sldId id="292" r:id="rId14"/>
    <p:sldId id="293" r:id="rId15"/>
    <p:sldId id="294" r:id="rId16"/>
    <p:sldId id="295" r:id="rId17"/>
    <p:sldId id="296" r:id="rId18"/>
    <p:sldId id="290" r:id="rId19"/>
    <p:sldId id="291" r:id="rId20"/>
    <p:sldId id="299" r:id="rId21"/>
    <p:sldId id="298" r:id="rId22"/>
    <p:sldId id="302" r:id="rId23"/>
    <p:sldId id="297" r:id="rId24"/>
    <p:sldId id="301" r:id="rId25"/>
    <p:sldId id="300" r:id="rId26"/>
    <p:sldId id="303" r:id="rId27"/>
    <p:sldId id="284" r:id="rId28"/>
    <p:sldId id="283" r:id="rId2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2D18F-8867-6EDA-0DE9-E25127110B53}" v="1471" dt="2024-07-13T02:01:20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Mastery - Julio Okuda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kefal.net/tag/sql-serve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efal.net/tag/sql-serv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Jcno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 descr="Tela de computador com jogo&#10;&#10;Descrição gerada automaticamente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109104" y="1828702"/>
            <a:ext cx="9364807" cy="794629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logo_css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-3519" r="-265" b="-1466"/>
          <a:stretch/>
        </p:blipFill>
        <p:spPr>
          <a:xfrm>
            <a:off x="7548035" y="11294963"/>
            <a:ext cx="1394420" cy="14889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7611" y="337942"/>
            <a:ext cx="9597360" cy="156966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/>
              </a:rPr>
              <a:t>SQL </a:t>
            </a:r>
            <a:r>
              <a:rPr lang="pt-BR" sz="9600" err="1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/>
              </a:rPr>
              <a:t>Mastery</a:t>
            </a:r>
            <a:endParaRPr lang="pt-BR" sz="9600" err="1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-12354" y="1846886"/>
            <a:ext cx="958810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/>
              </a:rPr>
              <a:t>Domine a Arte dos Dados Corporativos</a:t>
            </a:r>
            <a:endParaRPr lang="pt-BR" sz="4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 err="1">
                <a:solidFill>
                  <a:srgbClr val="0D0A27"/>
                </a:solidFill>
                <a:latin typeface="Impact"/>
              </a:rPr>
              <a:t>Julio</a:t>
            </a:r>
            <a:r>
              <a:rPr lang="pt-BR" sz="4800" dirty="0">
                <a:solidFill>
                  <a:srgbClr val="0D0A27"/>
                </a:solidFill>
                <a:latin typeface="Impact"/>
              </a:rPr>
              <a:t> Okuda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Exclua registros de uma tabela.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Removendo Registros com DELETE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consulta remove todos os funcionários do departamento de RH que ganham menos de 40.000.</a:t>
            </a:r>
            <a:endParaRPr lang="pt-BR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1CED5AE-7C13-712A-89E8-C4165E25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Linguagem de Consulta de Dados (DQL)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03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25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Busque dados de uma tabela.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Selecionando Dados com SELECT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buscando os nomes e departamentos dos funcionários que trabalham no departamento de Vendas.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254B54B-663C-F739-098E-578A2D99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Organize os resultados da sua consulta.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Ordenando Resultados com ORDER BY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ordenando os funcionários por salário, do maior para o menor.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7E1F64E-12B8-A133-888B-54B9775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2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Agrupe resultados para aplicar funções de agregação.</a:t>
            </a:r>
            <a:endParaRPr lang="pt-BR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Agrupando Dados com GROUP BY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consulta agrupa os funcionários por departamento e calcula o número de funcionários e a média salarial em cada departamento.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C1B656B-2680-69A4-ACFE-C07C2C91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Filtre resultados após o agrupamento.</a:t>
            </a:r>
            <a:endParaRPr lang="pt-BR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Filtrando Dados Agrupados com HAVING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filtrando os departamentos onde a média salarial é superior a 50.000.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F5601BA-7974-5BE6-5671-8C7E2ECA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Combine registros de duas ou mais tabelas.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Junção de Tabelas com JOIN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consulta combina a tabela de funcionários com a tabela de departamentos, trazendo o nome do funcionário e o nome do departamento.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E07181F-1F53-C35A-7D0C-E448D739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Use uma consulta dentro de outra consulta.</a:t>
            </a:r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/>
          </a:p>
          <a:p>
            <a:pPr algn="ctr"/>
            <a:endParaRPr lang="pt-BR" sz="2400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 err="1">
                <a:latin typeface="Impact"/>
                <a:ea typeface="+mn-lt"/>
                <a:cs typeface="+mn-lt"/>
              </a:rPr>
              <a:t>Subconsultas</a:t>
            </a:r>
            <a:r>
              <a:rPr lang="pt-BR" sz="4000" dirty="0">
                <a:latin typeface="Impact"/>
                <a:ea typeface="+mn-lt"/>
                <a:cs typeface="+mn-lt"/>
              </a:rPr>
              <a:t> com SUBQUERY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buscando os funcionários cujo salário é maior que a média salarial de todos os funcionários.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0761B24-1D34-C696-6398-2DC330B4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8874"/>
            <a:ext cx="9601200" cy="62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Linguagem de Transação de Dados (DTL)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04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9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Inicie uma transação para garantir a execução segura de múltiplas operações.</a:t>
            </a:r>
            <a:endParaRPr lang="pt-BR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Iniciando Transações com BEGIN TRANSACTION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10407586"/>
            <a:ext cx="7810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transferindo 1000 de uma conta para outra de forma segura.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9F6738F-8045-B809-BB55-E2761F26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3527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952" y="1926198"/>
            <a:ext cx="7816645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ea typeface="+mn-lt"/>
                <a:cs typeface="+mn-lt"/>
              </a:rPr>
              <a:t>SQL (</a:t>
            </a:r>
            <a:r>
              <a:rPr lang="pt-BR" sz="2400" b="1" err="1">
                <a:ea typeface="+mn-lt"/>
                <a:cs typeface="+mn-lt"/>
              </a:rPr>
              <a:t>Structured</a:t>
            </a:r>
            <a:r>
              <a:rPr lang="pt-BR" sz="2400" b="1" dirty="0">
                <a:ea typeface="+mn-lt"/>
                <a:cs typeface="+mn-lt"/>
              </a:rPr>
              <a:t> Query </a:t>
            </a:r>
            <a:r>
              <a:rPr lang="pt-BR" sz="2400" b="1" err="1">
                <a:ea typeface="+mn-lt"/>
                <a:cs typeface="+mn-lt"/>
              </a:rPr>
              <a:t>Language</a:t>
            </a:r>
            <a:r>
              <a:rPr lang="pt-BR" sz="2400" b="1" dirty="0">
                <a:ea typeface="+mn-lt"/>
                <a:cs typeface="+mn-lt"/>
              </a:rPr>
              <a:t>)</a:t>
            </a:r>
            <a:r>
              <a:rPr lang="pt-BR" sz="2400" dirty="0">
                <a:ea typeface="+mn-lt"/>
                <a:cs typeface="+mn-lt"/>
              </a:rPr>
              <a:t> é a linguagem padrão para gerenciar e manipular bancos de dados relacionais. Neste </a:t>
            </a:r>
            <a:r>
              <a:rPr lang="pt-BR" sz="240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, você aprenderá os principais comandos SQL, essenciais para qualquer profissional que trabalha com dados no mundo corporativo.</a:t>
            </a:r>
            <a:endParaRPr lang="pt-BR" dirty="0"/>
          </a:p>
          <a:p>
            <a:endParaRPr lang="pt-BR"/>
          </a:p>
          <a:p>
            <a:r>
              <a:rPr lang="pt-BR" sz="2400" b="1" dirty="0">
                <a:ea typeface="+mn-lt"/>
                <a:cs typeface="+mn-lt"/>
              </a:rPr>
              <a:t>Exemplo de Banco de Dados:</a:t>
            </a:r>
            <a:endParaRPr lang="pt-BR" b="1" dirty="0">
              <a:cs typeface="Calibri"/>
            </a:endParaRPr>
          </a:p>
          <a:p>
            <a:r>
              <a:rPr lang="pt-BR" sz="2400" dirty="0">
                <a:ea typeface="+mn-lt"/>
                <a:cs typeface="+mn-lt"/>
              </a:rPr>
              <a:t>Para seguir os exemplos deste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, você pode usar o script de exemplo </a:t>
            </a:r>
            <a:r>
              <a:rPr lang="pt-BR" sz="2400" dirty="0" err="1">
                <a:ea typeface="+mn-lt"/>
                <a:cs typeface="+mn-lt"/>
              </a:rPr>
              <a:t>exampleDB.sql</a:t>
            </a:r>
            <a:r>
              <a:rPr lang="pt-BR" sz="2400" dirty="0">
                <a:ea typeface="+mn-lt"/>
                <a:cs typeface="+mn-lt"/>
              </a:rPr>
              <a:t> para criar o banco de dados.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519813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>
                <a:latin typeface="Impact"/>
                <a:ea typeface="+mn-lt"/>
                <a:cs typeface="+mn-lt"/>
              </a:rPr>
              <a:t>Introdução</a:t>
            </a:r>
            <a:endParaRPr lang="pt-BR"/>
          </a:p>
        </p:txBody>
      </p:sp>
      <p:pic>
        <p:nvPicPr>
          <p:cNvPr id="6" name="logo_css" descr="Ícone&#10;&#10;Descrição gerada automaticamente">
            <a:extLst>
              <a:ext uri="{FF2B5EF4-FFF2-40B4-BE49-F238E27FC236}">
                <a16:creationId xmlns:a16="http://schemas.microsoft.com/office/drawing/2014/main" id="{A2D9A93F-3803-E8E7-32AC-1BF775A0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" r="-79" b="-603"/>
          <a:stretch/>
        </p:blipFill>
        <p:spPr>
          <a:xfrm>
            <a:off x="2582141" y="6767827"/>
            <a:ext cx="4445500" cy="4644165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Reverta uma transação em caso de erro.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Desfazendo Transações com ROLLBACK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Se um erro ocorrer, a transação será revertida e nenhum valor será transferido.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13868B5-EA1C-D28E-F3DD-4978F14B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52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Linguagem de Controle de Dados (DCL)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05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6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Dê permissões a usuários ou roles.</a:t>
            </a:r>
            <a:endParaRPr lang="pt-BR" dirty="0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/>
          </a:p>
          <a:p>
            <a:pPr algn="ctr"/>
            <a:endParaRPr lang="pt-BR" sz="2400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Concedendo Permissões com GRANT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dirty="0" smtClean="0"/>
              <a:t>22</a:t>
            </a:fld>
            <a:endParaRPr lang="pt-BR" dirty="0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consulta concede permissões de seleção e inserção na tabela de funcionários ao usuário1.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9FB4A65-D547-BCB8-A004-F55B778D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52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Remova permissões de usuários ou roles.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</a:p>
          <a:p>
            <a:pPr algn="ctr"/>
            <a:endParaRPr lang="pt-BR" sz="2400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Revogando Permissões com REVOKE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23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removendo a permissão de inserção na tabela de funcionários do usuário1.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EFEC6C5-4862-DF2C-4C34-68EF7B1B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52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0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Visualizações com VIEW</a:t>
            </a:r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06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Crie uma </a:t>
            </a:r>
            <a:r>
              <a:rPr lang="pt-BR" sz="2400" err="1">
                <a:ea typeface="+mn-lt"/>
                <a:cs typeface="+mn-lt"/>
              </a:rPr>
              <a:t>view</a:t>
            </a:r>
            <a:r>
              <a:rPr lang="pt-BR" sz="2400">
                <a:ea typeface="+mn-lt"/>
                <a:cs typeface="+mn-lt"/>
              </a:rPr>
              <a:t> para simplificar consultas complexas.</a:t>
            </a:r>
            <a:endParaRPr lang="pt-BR"/>
          </a:p>
          <a:p>
            <a:pPr algn="ctr"/>
            <a:r>
              <a:rPr lang="pt-BR" sz="2400">
                <a:ea typeface="+mn-lt"/>
                <a:cs typeface="+mn-lt"/>
              </a:rPr>
              <a:t>Exemplo:</a:t>
            </a:r>
            <a:endParaRPr lang="pt-BR"/>
          </a:p>
          <a:p>
            <a:pPr algn="ctr"/>
            <a:endParaRPr lang="pt-BR" sz="2400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Criando </a:t>
            </a:r>
            <a:r>
              <a:rPr lang="pt-BR" sz="4000" dirty="0" err="1">
                <a:latin typeface="Impact"/>
                <a:ea typeface="+mn-lt"/>
                <a:cs typeface="+mn-lt"/>
              </a:rPr>
              <a:t>Views</a:t>
            </a:r>
            <a:r>
              <a:rPr lang="pt-BR" sz="4000" dirty="0">
                <a:latin typeface="Impact"/>
                <a:ea typeface="+mn-lt"/>
                <a:cs typeface="+mn-lt"/>
              </a:rPr>
              <a:t> com CREATE VIEW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25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</a:t>
            </a:r>
            <a:r>
              <a:rPr lang="pt-BR" dirty="0" err="1">
                <a:ea typeface="+mn-lt"/>
                <a:cs typeface="+mn-lt"/>
              </a:rPr>
              <a:t>view</a:t>
            </a:r>
            <a:r>
              <a:rPr lang="pt-BR" dirty="0">
                <a:ea typeface="+mn-lt"/>
                <a:cs typeface="+mn-lt"/>
              </a:rPr>
              <a:t> resume o número de funcionários e a média salarial por departamento.</a:t>
            </a:r>
            <a:endParaRPr lang="pt-BR" dirty="0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F40AB8C-907C-6109-C838-ADA84A62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52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Utilize </a:t>
            </a:r>
            <a:r>
              <a:rPr lang="pt-BR" sz="2400" dirty="0" err="1">
                <a:ea typeface="+mn-lt"/>
                <a:cs typeface="+mn-lt"/>
              </a:rPr>
              <a:t>views</a:t>
            </a:r>
            <a:r>
              <a:rPr lang="pt-BR" sz="2400" dirty="0">
                <a:ea typeface="+mn-lt"/>
                <a:cs typeface="+mn-lt"/>
              </a:rPr>
              <a:t> em suas consultas.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2400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Usando </a:t>
            </a:r>
            <a:r>
              <a:rPr lang="pt-BR" sz="4000" dirty="0" err="1">
                <a:latin typeface="Impact"/>
                <a:ea typeface="+mn-lt"/>
                <a:cs typeface="+mn-lt"/>
              </a:rPr>
              <a:t>Views</a:t>
            </a:r>
            <a:endParaRPr lang="pt-BR" dirty="0" err="1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26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Aqui, estamos utilizando a </a:t>
            </a:r>
            <a:r>
              <a:rPr lang="pt-BR" dirty="0" err="1">
                <a:ea typeface="+mn-lt"/>
                <a:cs typeface="+mn-lt"/>
              </a:rPr>
              <a:t>view</a:t>
            </a:r>
            <a:r>
              <a:rPr lang="pt-BR" dirty="0">
                <a:ea typeface="+mn-lt"/>
                <a:cs typeface="+mn-lt"/>
              </a:rPr>
              <a:t> para buscar departamentos com média salarial superior a 50.000..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2FF6311-B966-BF89-F6A8-DAD66463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52"/>
            <a:ext cx="96012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  <a:endParaRPr lang="pt-BR" sz="7200" dirty="0" err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dirty="0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/>
              <a:t>Esse Ebook, foi gerado utilizando ferramentas de IA(</a:t>
            </a:r>
            <a:r>
              <a:rPr lang="pt-BR" sz="2400" dirty="0" err="1"/>
              <a:t>chatGPT</a:t>
            </a:r>
            <a:r>
              <a:rPr lang="pt-BR" sz="2400" dirty="0"/>
              <a:t> e DALL-E3) e diagramada por mim. </a:t>
            </a:r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porém os códigos foram todos testados via </a:t>
            </a:r>
            <a:r>
              <a:rPr lang="pt-BR" sz="2400" dirty="0" err="1"/>
              <a:t>PGAdmin</a:t>
            </a:r>
            <a:r>
              <a:rPr lang="pt-BR" sz="2400" dirty="0"/>
              <a:t> 4.</a:t>
            </a:r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hlinkClick r:id="rId2"/>
              </a:rPr>
              <a:t>https://github.com/Jcnok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B612A62C-A63B-41A9-48E5-A88DD783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29C08B6-F382-09CB-91B0-098C02B0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944" y="7754376"/>
            <a:ext cx="7566377" cy="3930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Linguagem de Definição de Dados (DDL)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Use CREATE TABLE para criar uma nova tabela.</a:t>
            </a:r>
            <a:endParaRPr lang="pt-BR" dirty="0"/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515" y="832096"/>
            <a:ext cx="95986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Criando Tabelas com CREATE TABLE</a:t>
            </a:r>
            <a:endParaRPr lang="pt-BR" dirty="0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Mastery - Julio Okuda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4104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4E5FD6B2-E115-B111-C7D7-491805E1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8380"/>
            <a:ext cx="9601200" cy="6400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871BB4-5D26-8B37-75FC-EFE6233A7676}"/>
              </a:ext>
            </a:extLst>
          </p:cNvPr>
          <p:cNvSpPr txBox="1"/>
          <p:nvPr/>
        </p:nvSpPr>
        <p:spPr>
          <a:xfrm>
            <a:off x="866327" y="10507710"/>
            <a:ext cx="78321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Esta consulta cria uma tabela de projetos com colunas para ID do projeto, nome, data de início e data de término.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Modifique a estrutura de uma tabela existente.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Alterando Tabelas com ALTER TABLE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9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4F21B35-0E88-EA66-171F-69625A71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E7F5FF-1146-905B-EE7C-5E1EF65C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601200" cy="6400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9EDE6B-71AB-9715-D93A-E676DD3CCF52}"/>
              </a:ext>
            </a:extLst>
          </p:cNvPr>
          <p:cNvSpPr txBox="1"/>
          <p:nvPr/>
        </p:nvSpPr>
        <p:spPr>
          <a:xfrm>
            <a:off x="1461910" y="9462911"/>
            <a:ext cx="7230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Aqui, estamos adicionando uma coluna de número de telefone à tabela de funcionários.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Modifique a estrutura de uma tabela existente.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/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Excluindo Tabelas com DROP TABLE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pic>
        <p:nvPicPr>
          <p:cNvPr id="9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4F21B35-0E88-EA66-171F-69625A71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9EDE6B-71AB-9715-D93A-E676DD3CCF52}"/>
              </a:ext>
            </a:extLst>
          </p:cNvPr>
          <p:cNvSpPr txBox="1"/>
          <p:nvPr/>
        </p:nvSpPr>
        <p:spPr>
          <a:xfrm>
            <a:off x="1461910" y="9462911"/>
            <a:ext cx="7230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Esta consulta exclui a tabela </a:t>
            </a:r>
            <a:r>
              <a:rPr lang="pt-BR" dirty="0" err="1">
                <a:ea typeface="+mn-lt"/>
                <a:cs typeface="+mn-lt"/>
              </a:rPr>
              <a:t>old_projects</a:t>
            </a:r>
            <a:r>
              <a:rPr lang="pt-BR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7F7D34D-823B-9775-DB08-6202C3F9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601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Linguagem de Manipulação de Dados (DML)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34899" y="260640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02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1008538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7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/>
              <a:t>Adicione novos registros em uma tabela.</a:t>
            </a:r>
            <a:endParaRPr lang="pt-BR"/>
          </a:p>
          <a:p>
            <a:pPr algn="ctr"/>
            <a:r>
              <a:rPr lang="pt-BR" sz="2400" dirty="0"/>
              <a:t>Exemplo: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495" y="806736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Inserindo Novos Registros com </a:t>
            </a:r>
            <a:r>
              <a:rPr lang="pt-BR" sz="4000" dirty="0">
                <a:latin typeface="Impact"/>
              </a:rPr>
              <a:t>INSERT</a:t>
            </a:r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7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DDBD1FD5-11E1-7D6D-8FF3-F8744CBC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789E6F5-013F-6E74-1120-A313DD42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020D7-8EFF-3EFB-67D5-19D4A38B5E96}"/>
              </a:ext>
            </a:extLst>
          </p:cNvPr>
          <p:cNvSpPr txBox="1"/>
          <p:nvPr/>
        </p:nvSpPr>
        <p:spPr>
          <a:xfrm>
            <a:off x="864081" y="9341234"/>
            <a:ext cx="78328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Esta consulta adiciona um novo funcionário ao departamento de Marketing com um salário de 60.000.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/>
              <a:t>Altere dados existentes em uma tabela.</a:t>
            </a:r>
            <a:endParaRPr lang="pt-BR"/>
          </a:p>
          <a:p>
            <a:pPr algn="ctr"/>
            <a:r>
              <a:rPr lang="pt-BR" sz="2400"/>
              <a:t>Exemplo:</a:t>
            </a:r>
            <a:endParaRPr lang="pt-BR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-3763" y="802598"/>
            <a:ext cx="95986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Atualizando Registros com UPDATE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Mastery - Julio Okuda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8" descr="Line Separator PNG, Vector, PSD, and Clipart With Transparent - Clip ...">
            <a:extLst>
              <a:ext uri="{FF2B5EF4-FFF2-40B4-BE49-F238E27FC236}">
                <a16:creationId xmlns:a16="http://schemas.microsoft.com/office/drawing/2014/main" id="{9827D17D-35F4-383D-BCD3-BC1250E8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912" y="999714"/>
            <a:ext cx="2284269" cy="24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676CCB7-F8B5-DC8B-0F1B-DFC979D5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6585"/>
            <a:ext cx="9601200" cy="59084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33DBEF-D1F6-0824-7898-2BE51853064E}"/>
              </a:ext>
            </a:extLst>
          </p:cNvPr>
          <p:cNvSpPr txBox="1"/>
          <p:nvPr/>
        </p:nvSpPr>
        <p:spPr>
          <a:xfrm>
            <a:off x="873285" y="9680222"/>
            <a:ext cx="7810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Aqui, estamos atualizando o salário de John Doe para 65.000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5136</TotalTime>
  <Words>1336</Words>
  <Application>Microsoft Office PowerPoint</Application>
  <PresentationFormat>Papel A3 (297 x 420 mm)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473</cp:revision>
  <dcterms:created xsi:type="dcterms:W3CDTF">2023-06-15T14:34:16Z</dcterms:created>
  <dcterms:modified xsi:type="dcterms:W3CDTF">2024-07-13T02:04:44Z</dcterms:modified>
</cp:coreProperties>
</file>