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 id="2147483912" r:id="rId2"/>
  </p:sldMasterIdLst>
  <p:notesMasterIdLst>
    <p:notesMasterId r:id="rId17"/>
  </p:notesMasterIdLst>
  <p:handoutMasterIdLst>
    <p:handoutMasterId r:id="rId18"/>
  </p:handoutMasterIdLst>
  <p:sldIdLst>
    <p:sldId id="260" r:id="rId3"/>
    <p:sldId id="327" r:id="rId4"/>
    <p:sldId id="391" r:id="rId5"/>
    <p:sldId id="392" r:id="rId6"/>
    <p:sldId id="355" r:id="rId7"/>
    <p:sldId id="388" r:id="rId8"/>
    <p:sldId id="389" r:id="rId9"/>
    <p:sldId id="390" r:id="rId10"/>
    <p:sldId id="356" r:id="rId11"/>
    <p:sldId id="357" r:id="rId12"/>
    <p:sldId id="358" r:id="rId13"/>
    <p:sldId id="359" r:id="rId14"/>
    <p:sldId id="360" r:id="rId15"/>
    <p:sldId id="364" r:id="rId16"/>
  </p:sldIdLst>
  <p:sldSz cx="9144000" cy="6858000" type="screen4x3"/>
  <p:notesSz cx="6669088"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6600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p:normalViewPr>
  <p:slideViewPr>
    <p:cSldViewPr>
      <p:cViewPr varScale="1">
        <p:scale>
          <a:sx n="81" d="100"/>
          <a:sy n="81" d="100"/>
        </p:scale>
        <p:origin x="1507" y="62"/>
      </p:cViewPr>
      <p:guideLst>
        <p:guide orient="horz" pos="2160"/>
        <p:guide pos="2880"/>
      </p:guideLst>
    </p:cSldViewPr>
  </p:slideViewPr>
  <p:notesTextViewPr>
    <p:cViewPr>
      <p:scale>
        <a:sx n="1" d="1"/>
        <a:sy n="1" d="1"/>
      </p:scale>
      <p:origin x="0" y="0"/>
    </p:cViewPr>
  </p:notesTextViewPr>
  <p:sorterViewPr>
    <p:cViewPr>
      <p:scale>
        <a:sx n="100" d="100"/>
        <a:sy n="100" d="100"/>
      </p:scale>
      <p:origin x="0" y="-3091"/>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34A1D79B-3C37-46C4-BBB7-8AB54D786D3B}" type="datetimeFigureOut">
              <a:rPr lang="en-NZ" smtClean="0"/>
              <a:pPr/>
              <a:t>27/03/2019</a:t>
            </a:fld>
            <a:endParaRPr lang="en-NZ"/>
          </a:p>
        </p:txBody>
      </p:sp>
      <p:sp>
        <p:nvSpPr>
          <p:cNvPr id="4" name="Footer Placeholder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FF93045B-272C-4EF8-9C5D-1643635AC584}" type="slidenum">
              <a:rPr lang="en-NZ" smtClean="0"/>
              <a:pPr/>
              <a:t>‹#›</a:t>
            </a:fld>
            <a:endParaRPr lang="en-NZ"/>
          </a:p>
        </p:txBody>
      </p:sp>
    </p:spTree>
    <p:extLst>
      <p:ext uri="{BB962C8B-B14F-4D97-AF65-F5344CB8AC3E}">
        <p14:creationId xmlns:p14="http://schemas.microsoft.com/office/powerpoint/2010/main" val="436956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A08266B6-418E-4430-8F73-156E294AF2DF}" type="datetimeFigureOut">
              <a:rPr lang="en-NZ" smtClean="0"/>
              <a:pPr/>
              <a:t>27/03/2019</a:t>
            </a:fld>
            <a:endParaRPr lang="en-NZ"/>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0D8FA905-4DC5-4052-8687-D306A2B0E363}" type="slidenum">
              <a:rPr lang="en-NZ" smtClean="0"/>
              <a:pPr/>
              <a:t>‹#›</a:t>
            </a:fld>
            <a:endParaRPr lang="en-NZ"/>
          </a:p>
        </p:txBody>
      </p:sp>
    </p:spTree>
    <p:extLst>
      <p:ext uri="{BB962C8B-B14F-4D97-AF65-F5344CB8AC3E}">
        <p14:creationId xmlns:p14="http://schemas.microsoft.com/office/powerpoint/2010/main" val="2531529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NZ"/>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NZ"/>
          </a:p>
        </p:txBody>
      </p:sp>
      <p:sp>
        <p:nvSpPr>
          <p:cNvPr id="4" name="Date Placeholder 3"/>
          <p:cNvSpPr>
            <a:spLocks noGrp="1"/>
          </p:cNvSpPr>
          <p:nvPr>
            <p:ph type="dt" sz="half" idx="10"/>
          </p:nvPr>
        </p:nvSpPr>
        <p:spPr/>
        <p:txBody>
          <a:bodyPr/>
          <a:lstStyle/>
          <a:p>
            <a:fld id="{F6364C87-6FA2-479F-B102-6C77C07E60C2}" type="datetime1">
              <a:rPr lang="en-NZ" smtClean="0"/>
              <a:pPr/>
              <a:t>27/03/2019</a:t>
            </a:fld>
            <a:endParaRPr lang="en-NZ" dirty="0"/>
          </a:p>
        </p:txBody>
      </p:sp>
      <p:sp>
        <p:nvSpPr>
          <p:cNvPr id="5" name="Footer Placeholder 4"/>
          <p:cNvSpPr>
            <a:spLocks noGrp="1"/>
          </p:cNvSpPr>
          <p:nvPr>
            <p:ph type="ftr" sz="quarter" idx="11"/>
          </p:nvPr>
        </p:nvSpPr>
        <p:spPr/>
        <p:txBody>
          <a:bodyPr/>
          <a:lstStyle/>
          <a:p>
            <a:r>
              <a:rPr lang="en-NZ"/>
              <a:t>8401:Research in Information Technology                                                        Chapter 2</a:t>
            </a:r>
            <a:endParaRPr lang="en-NZ" dirty="0"/>
          </a:p>
        </p:txBody>
      </p:sp>
      <p:sp>
        <p:nvSpPr>
          <p:cNvPr id="6" name="Slide Number Placeholder 5"/>
          <p:cNvSpPr>
            <a:spLocks noGrp="1"/>
          </p:cNvSpPr>
          <p:nvPr>
            <p:ph type="sldNum" sz="quarter" idx="12"/>
          </p:nvPr>
        </p:nvSpPr>
        <p:spPr/>
        <p:txBody>
          <a:bodyPr/>
          <a:lstStyle/>
          <a:p>
            <a:fld id="{DB7F443C-CC8E-439E-B954-F492673BBDAA}" type="slidenum">
              <a:rPr lang="en-NZ" smtClean="0"/>
              <a:pPr/>
              <a:t>‹#›</a:t>
            </a:fld>
            <a:endParaRPr lang="en-NZ"/>
          </a:p>
        </p:txBody>
      </p:sp>
    </p:spTree>
    <p:extLst>
      <p:ext uri="{BB962C8B-B14F-4D97-AF65-F5344CB8AC3E}">
        <p14:creationId xmlns:p14="http://schemas.microsoft.com/office/powerpoint/2010/main" val="1377832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50189042-4B1F-400D-818D-2427AF7BB08E}" type="datetime1">
              <a:rPr lang="en-NZ" smtClean="0"/>
              <a:pPr/>
              <a:t>27/03/2019</a:t>
            </a:fld>
            <a:endParaRPr lang="en-NZ"/>
          </a:p>
        </p:txBody>
      </p:sp>
      <p:sp>
        <p:nvSpPr>
          <p:cNvPr id="5" name="Footer Placeholder 4"/>
          <p:cNvSpPr>
            <a:spLocks noGrp="1"/>
          </p:cNvSpPr>
          <p:nvPr>
            <p:ph type="ftr" sz="quarter" idx="11"/>
          </p:nvPr>
        </p:nvSpPr>
        <p:spPr/>
        <p:txBody>
          <a:bodyPr/>
          <a:lstStyle/>
          <a:p>
            <a:r>
              <a:rPr lang="en-NZ"/>
              <a:t>8401:Research in Information Technology                                                        Chapter 2</a:t>
            </a:r>
          </a:p>
        </p:txBody>
      </p:sp>
      <p:sp>
        <p:nvSpPr>
          <p:cNvPr id="6" name="Slide Number Placeholder 5"/>
          <p:cNvSpPr>
            <a:spLocks noGrp="1"/>
          </p:cNvSpPr>
          <p:nvPr>
            <p:ph type="sldNum" sz="quarter" idx="12"/>
          </p:nvPr>
        </p:nvSpPr>
        <p:spPr/>
        <p:txBody>
          <a:bodyPr/>
          <a:lstStyle/>
          <a:p>
            <a:fld id="{D4458721-4CBD-4410-9306-2DBCF1CC01A5}" type="slidenum">
              <a:rPr lang="en-NZ" smtClean="0"/>
              <a:pPr/>
              <a:t>‹#›</a:t>
            </a:fld>
            <a:endParaRPr lang="en-NZ"/>
          </a:p>
        </p:txBody>
      </p:sp>
    </p:spTree>
    <p:extLst>
      <p:ext uri="{BB962C8B-B14F-4D97-AF65-F5344CB8AC3E}">
        <p14:creationId xmlns:p14="http://schemas.microsoft.com/office/powerpoint/2010/main" val="3211853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E8ACFF5E-EFCC-49DF-94F5-CAB022045803}" type="datetime1">
              <a:rPr lang="en-NZ" smtClean="0"/>
              <a:pPr/>
              <a:t>27/03/2019</a:t>
            </a:fld>
            <a:endParaRPr lang="en-NZ"/>
          </a:p>
        </p:txBody>
      </p:sp>
      <p:sp>
        <p:nvSpPr>
          <p:cNvPr id="5" name="Footer Placeholder 4"/>
          <p:cNvSpPr>
            <a:spLocks noGrp="1"/>
          </p:cNvSpPr>
          <p:nvPr>
            <p:ph type="ftr" sz="quarter" idx="11"/>
          </p:nvPr>
        </p:nvSpPr>
        <p:spPr/>
        <p:txBody>
          <a:bodyPr/>
          <a:lstStyle/>
          <a:p>
            <a:r>
              <a:rPr lang="en-NZ"/>
              <a:t>8401:Research in Information Technology                                                        Chapter 2</a:t>
            </a:r>
          </a:p>
        </p:txBody>
      </p:sp>
      <p:sp>
        <p:nvSpPr>
          <p:cNvPr id="6" name="Slide Number Placeholder 5"/>
          <p:cNvSpPr>
            <a:spLocks noGrp="1"/>
          </p:cNvSpPr>
          <p:nvPr>
            <p:ph type="sldNum" sz="quarter" idx="12"/>
          </p:nvPr>
        </p:nvSpPr>
        <p:spPr/>
        <p:txBody>
          <a:bodyPr/>
          <a:lstStyle/>
          <a:p>
            <a:fld id="{D4458721-4CBD-4410-9306-2DBCF1CC01A5}" type="slidenum">
              <a:rPr lang="en-NZ" smtClean="0"/>
              <a:pPr/>
              <a:t>‹#›</a:t>
            </a:fld>
            <a:endParaRPr lang="en-NZ"/>
          </a:p>
        </p:txBody>
      </p:sp>
    </p:spTree>
    <p:extLst>
      <p:ext uri="{BB962C8B-B14F-4D97-AF65-F5344CB8AC3E}">
        <p14:creationId xmlns:p14="http://schemas.microsoft.com/office/powerpoint/2010/main" val="729403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NZ"/>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NZ"/>
          </a:p>
        </p:txBody>
      </p:sp>
      <p:sp>
        <p:nvSpPr>
          <p:cNvPr id="4" name="Date Placeholder 3"/>
          <p:cNvSpPr>
            <a:spLocks noGrp="1"/>
          </p:cNvSpPr>
          <p:nvPr>
            <p:ph type="dt" sz="half" idx="10"/>
          </p:nvPr>
        </p:nvSpPr>
        <p:spPr/>
        <p:txBody>
          <a:bodyPr/>
          <a:lstStyle/>
          <a:p>
            <a:fld id="{93693F7B-1A13-4EF5-B1F4-BAC8D12687B4}" type="datetime1">
              <a:rPr lang="en-NZ" smtClean="0">
                <a:solidFill>
                  <a:prstClr val="black">
                    <a:tint val="75000"/>
                  </a:prstClr>
                </a:solidFill>
              </a:rPr>
              <a:pPr/>
              <a:t>27/03/2019</a:t>
            </a:fld>
            <a:endParaRPr lang="en-NZ" dirty="0">
              <a:solidFill>
                <a:prstClr val="black">
                  <a:tint val="75000"/>
                </a:prstClr>
              </a:solidFill>
            </a:endParaRPr>
          </a:p>
        </p:txBody>
      </p:sp>
      <p:sp>
        <p:nvSpPr>
          <p:cNvPr id="5" name="Footer Placeholder 4"/>
          <p:cNvSpPr>
            <a:spLocks noGrp="1"/>
          </p:cNvSpPr>
          <p:nvPr>
            <p:ph type="ftr" sz="quarter" idx="11"/>
          </p:nvPr>
        </p:nvSpPr>
        <p:spPr/>
        <p:txBody>
          <a:bodyPr/>
          <a:lstStyle/>
          <a:p>
            <a:r>
              <a:rPr lang="en-NZ">
                <a:solidFill>
                  <a:prstClr val="black">
                    <a:tint val="75000"/>
                  </a:prstClr>
                </a:solidFill>
              </a:rPr>
              <a:t>8401:Research in Information Technology                                                        Chapter 3</a:t>
            </a:r>
            <a:endParaRPr lang="en-NZ"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937B8F-D079-4FFA-B526-869BA391F351}"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3183226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C822F908-9D86-4BFE-B40F-F97CEB58F691}" type="datetime1">
              <a:rPr lang="en-NZ" smtClean="0">
                <a:solidFill>
                  <a:prstClr val="black">
                    <a:tint val="75000"/>
                  </a:prstClr>
                </a:solidFill>
              </a:rPr>
              <a:pPr/>
              <a:t>27/03/2019</a:t>
            </a:fld>
            <a:endParaRPr lang="en-NZ" dirty="0">
              <a:solidFill>
                <a:prstClr val="black">
                  <a:tint val="75000"/>
                </a:prstClr>
              </a:solidFill>
            </a:endParaRPr>
          </a:p>
        </p:txBody>
      </p:sp>
      <p:sp>
        <p:nvSpPr>
          <p:cNvPr id="5" name="Footer Placeholder 4"/>
          <p:cNvSpPr>
            <a:spLocks noGrp="1"/>
          </p:cNvSpPr>
          <p:nvPr>
            <p:ph type="ftr" sz="quarter" idx="11"/>
          </p:nvPr>
        </p:nvSpPr>
        <p:spPr/>
        <p:txBody>
          <a:bodyPr/>
          <a:lstStyle/>
          <a:p>
            <a:r>
              <a:rPr lang="en-NZ">
                <a:solidFill>
                  <a:prstClr val="black">
                    <a:tint val="75000"/>
                  </a:prstClr>
                </a:solidFill>
              </a:rPr>
              <a:t>8401:Research in Information Technology                                                        Chapter 3</a:t>
            </a:r>
            <a:endParaRPr lang="en-NZ"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937B8F-D079-4FFA-B526-869BA391F351}"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2624834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NZ"/>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NZ">
                <a:solidFill>
                  <a:prstClr val="black">
                    <a:tint val="75000"/>
                  </a:prstClr>
                </a:solidFill>
              </a:rPr>
              <a:t>Semester 1 </a:t>
            </a:r>
            <a:fld id="{5A923A3A-7E66-4AA8-BBB1-F31D371F9254}" type="datetime1">
              <a:rPr lang="en-NZ" smtClean="0">
                <a:solidFill>
                  <a:prstClr val="black">
                    <a:tint val="75000"/>
                  </a:prstClr>
                </a:solidFill>
              </a:rPr>
              <a:pPr/>
              <a:t>27/03/2019</a:t>
            </a:fld>
            <a:endParaRPr lang="en-NZ" dirty="0">
              <a:solidFill>
                <a:prstClr val="black">
                  <a:tint val="75000"/>
                </a:prstClr>
              </a:solidFill>
            </a:endParaRPr>
          </a:p>
        </p:txBody>
      </p:sp>
      <p:sp>
        <p:nvSpPr>
          <p:cNvPr id="5" name="Footer Placeholder 4"/>
          <p:cNvSpPr>
            <a:spLocks noGrp="1"/>
          </p:cNvSpPr>
          <p:nvPr>
            <p:ph type="ftr" sz="quarter" idx="11"/>
          </p:nvPr>
        </p:nvSpPr>
        <p:spPr/>
        <p:txBody>
          <a:bodyPr/>
          <a:lstStyle/>
          <a:p>
            <a:r>
              <a:rPr lang="en-NZ">
                <a:solidFill>
                  <a:prstClr val="black">
                    <a:tint val="75000"/>
                  </a:prstClr>
                </a:solidFill>
              </a:rPr>
              <a:t>8401:Research in Information Technology                                                        Chapter 3</a:t>
            </a:r>
            <a:endParaRPr lang="en-NZ"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937B8F-D079-4FFA-B526-869BA391F351}"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829252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p:cNvSpPr>
            <a:spLocks noGrp="1"/>
          </p:cNvSpPr>
          <p:nvPr>
            <p:ph type="dt" sz="half" idx="10"/>
          </p:nvPr>
        </p:nvSpPr>
        <p:spPr/>
        <p:txBody>
          <a:bodyPr/>
          <a:lstStyle/>
          <a:p>
            <a:fld id="{9C8FA12A-98D1-45B0-BE78-CBBAB21B9435}" type="datetime1">
              <a:rPr lang="en-NZ" smtClean="0">
                <a:solidFill>
                  <a:prstClr val="black">
                    <a:tint val="75000"/>
                  </a:prstClr>
                </a:solidFill>
              </a:rPr>
              <a:pPr/>
              <a:t>27/03/2019</a:t>
            </a:fld>
            <a:endParaRPr lang="en-NZ">
              <a:solidFill>
                <a:prstClr val="black">
                  <a:tint val="75000"/>
                </a:prstClr>
              </a:solidFill>
            </a:endParaRPr>
          </a:p>
        </p:txBody>
      </p:sp>
      <p:sp>
        <p:nvSpPr>
          <p:cNvPr id="6" name="Footer Placeholder 5"/>
          <p:cNvSpPr>
            <a:spLocks noGrp="1"/>
          </p:cNvSpPr>
          <p:nvPr>
            <p:ph type="ftr" sz="quarter" idx="11"/>
          </p:nvPr>
        </p:nvSpPr>
        <p:spPr/>
        <p:txBody>
          <a:bodyPr/>
          <a:lstStyle/>
          <a:p>
            <a:r>
              <a:rPr lang="en-NZ">
                <a:solidFill>
                  <a:prstClr val="black">
                    <a:tint val="75000"/>
                  </a:prstClr>
                </a:solidFill>
              </a:rPr>
              <a:t>8401:Research in Information Technology                                                        Chapter 3</a:t>
            </a:r>
            <a:endParaRPr lang="en-NZ"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4458721-4CBD-4410-9306-2DBCF1CC01A5}"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506163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NZ"/>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p:cNvSpPr>
            <a:spLocks noGrp="1"/>
          </p:cNvSpPr>
          <p:nvPr>
            <p:ph type="dt" sz="half" idx="10"/>
          </p:nvPr>
        </p:nvSpPr>
        <p:spPr/>
        <p:txBody>
          <a:bodyPr/>
          <a:lstStyle/>
          <a:p>
            <a:fld id="{3B6F18D5-9C85-40C6-805E-ECC2D7EEA211}" type="datetime1">
              <a:rPr lang="en-NZ" smtClean="0">
                <a:solidFill>
                  <a:prstClr val="black">
                    <a:tint val="75000"/>
                  </a:prstClr>
                </a:solidFill>
              </a:rPr>
              <a:pPr/>
              <a:t>27/03/2019</a:t>
            </a:fld>
            <a:endParaRPr lang="en-NZ">
              <a:solidFill>
                <a:prstClr val="black">
                  <a:tint val="75000"/>
                </a:prstClr>
              </a:solidFill>
            </a:endParaRPr>
          </a:p>
        </p:txBody>
      </p:sp>
      <p:sp>
        <p:nvSpPr>
          <p:cNvPr id="8" name="Footer Placeholder 7"/>
          <p:cNvSpPr>
            <a:spLocks noGrp="1"/>
          </p:cNvSpPr>
          <p:nvPr>
            <p:ph type="ftr" sz="quarter" idx="11"/>
          </p:nvPr>
        </p:nvSpPr>
        <p:spPr/>
        <p:txBody>
          <a:bodyPr/>
          <a:lstStyle/>
          <a:p>
            <a:r>
              <a:rPr lang="en-NZ">
                <a:solidFill>
                  <a:prstClr val="black">
                    <a:tint val="75000"/>
                  </a:prstClr>
                </a:solidFill>
              </a:rPr>
              <a:t>8401:Research in Information Technology                                                        Chapter 3</a:t>
            </a:r>
          </a:p>
        </p:txBody>
      </p:sp>
      <p:sp>
        <p:nvSpPr>
          <p:cNvPr id="9" name="Slide Number Placeholder 8"/>
          <p:cNvSpPr>
            <a:spLocks noGrp="1"/>
          </p:cNvSpPr>
          <p:nvPr>
            <p:ph type="sldNum" sz="quarter" idx="12"/>
          </p:nvPr>
        </p:nvSpPr>
        <p:spPr/>
        <p:txBody>
          <a:bodyPr/>
          <a:lstStyle/>
          <a:p>
            <a:fld id="{D4458721-4CBD-4410-9306-2DBCF1CC01A5}"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4082176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2"/>
          <p:cNvSpPr>
            <a:spLocks noGrp="1"/>
          </p:cNvSpPr>
          <p:nvPr>
            <p:ph type="dt" sz="half" idx="10"/>
          </p:nvPr>
        </p:nvSpPr>
        <p:spPr/>
        <p:txBody>
          <a:bodyPr/>
          <a:lstStyle/>
          <a:p>
            <a:fld id="{5550349A-C684-4B34-9974-A94B52174B7D}" type="datetime1">
              <a:rPr lang="en-NZ" smtClean="0">
                <a:solidFill>
                  <a:prstClr val="black">
                    <a:tint val="75000"/>
                  </a:prstClr>
                </a:solidFill>
              </a:rPr>
              <a:pPr/>
              <a:t>27/03/2019</a:t>
            </a:fld>
            <a:endParaRPr lang="en-NZ">
              <a:solidFill>
                <a:prstClr val="black">
                  <a:tint val="75000"/>
                </a:prstClr>
              </a:solidFill>
            </a:endParaRPr>
          </a:p>
        </p:txBody>
      </p:sp>
      <p:sp>
        <p:nvSpPr>
          <p:cNvPr id="4" name="Footer Placeholder 3"/>
          <p:cNvSpPr>
            <a:spLocks noGrp="1"/>
          </p:cNvSpPr>
          <p:nvPr>
            <p:ph type="ftr" sz="quarter" idx="11"/>
          </p:nvPr>
        </p:nvSpPr>
        <p:spPr/>
        <p:txBody>
          <a:bodyPr/>
          <a:lstStyle/>
          <a:p>
            <a:r>
              <a:rPr lang="en-NZ">
                <a:solidFill>
                  <a:prstClr val="black">
                    <a:tint val="75000"/>
                  </a:prstClr>
                </a:solidFill>
              </a:rPr>
              <a:t>8401:Research in Information Technology                                                        Chapter 3</a:t>
            </a:r>
            <a:endParaRPr lang="en-NZ"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5D937B8F-D079-4FFA-B526-869BA391F351}"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38480379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E1C3B-FC1F-4A75-A5F4-0909099DA255}" type="datetime1">
              <a:rPr lang="en-NZ" smtClean="0">
                <a:solidFill>
                  <a:prstClr val="black">
                    <a:tint val="75000"/>
                  </a:prstClr>
                </a:solidFill>
              </a:rPr>
              <a:pPr/>
              <a:t>27/03/2019</a:t>
            </a:fld>
            <a:endParaRPr lang="en-NZ">
              <a:solidFill>
                <a:prstClr val="black">
                  <a:tint val="75000"/>
                </a:prstClr>
              </a:solidFill>
            </a:endParaRPr>
          </a:p>
        </p:txBody>
      </p:sp>
      <p:sp>
        <p:nvSpPr>
          <p:cNvPr id="3" name="Footer Placeholder 2"/>
          <p:cNvSpPr>
            <a:spLocks noGrp="1"/>
          </p:cNvSpPr>
          <p:nvPr>
            <p:ph type="ftr" sz="quarter" idx="11"/>
          </p:nvPr>
        </p:nvSpPr>
        <p:spPr/>
        <p:txBody>
          <a:bodyPr/>
          <a:lstStyle/>
          <a:p>
            <a:r>
              <a:rPr lang="en-NZ">
                <a:solidFill>
                  <a:prstClr val="black">
                    <a:tint val="75000"/>
                  </a:prstClr>
                </a:solidFill>
              </a:rPr>
              <a:t>8401:Research in Information Technology                                                        Chapter 3</a:t>
            </a:r>
          </a:p>
        </p:txBody>
      </p:sp>
      <p:sp>
        <p:nvSpPr>
          <p:cNvPr id="4" name="Slide Number Placeholder 3"/>
          <p:cNvSpPr>
            <a:spLocks noGrp="1"/>
          </p:cNvSpPr>
          <p:nvPr>
            <p:ph type="sldNum" sz="quarter" idx="12"/>
          </p:nvPr>
        </p:nvSpPr>
        <p:spPr/>
        <p:txBody>
          <a:bodyPr/>
          <a:lstStyle/>
          <a:p>
            <a:fld id="{D4458721-4CBD-4410-9306-2DBCF1CC01A5}"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1231208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NZ"/>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87A1EB2-FFE9-4476-B0D3-4B38C4ED6607}" type="datetime1">
              <a:rPr lang="en-NZ" smtClean="0">
                <a:solidFill>
                  <a:prstClr val="black">
                    <a:tint val="75000"/>
                  </a:prstClr>
                </a:solidFill>
              </a:rPr>
              <a:pPr/>
              <a:t>27/03/2019</a:t>
            </a:fld>
            <a:endParaRPr lang="en-NZ">
              <a:solidFill>
                <a:prstClr val="black">
                  <a:tint val="75000"/>
                </a:prstClr>
              </a:solidFill>
            </a:endParaRPr>
          </a:p>
        </p:txBody>
      </p:sp>
      <p:sp>
        <p:nvSpPr>
          <p:cNvPr id="6" name="Footer Placeholder 5"/>
          <p:cNvSpPr>
            <a:spLocks noGrp="1"/>
          </p:cNvSpPr>
          <p:nvPr>
            <p:ph type="ftr" sz="quarter" idx="11"/>
          </p:nvPr>
        </p:nvSpPr>
        <p:spPr/>
        <p:txBody>
          <a:bodyPr/>
          <a:lstStyle/>
          <a:p>
            <a:r>
              <a:rPr lang="en-NZ">
                <a:solidFill>
                  <a:prstClr val="black">
                    <a:tint val="75000"/>
                  </a:prstClr>
                </a:solidFill>
              </a:rPr>
              <a:t>8401:Research in Information Technology                                                        Chapter 3</a:t>
            </a:r>
          </a:p>
        </p:txBody>
      </p:sp>
      <p:sp>
        <p:nvSpPr>
          <p:cNvPr id="7" name="Slide Number Placeholder 6"/>
          <p:cNvSpPr>
            <a:spLocks noGrp="1"/>
          </p:cNvSpPr>
          <p:nvPr>
            <p:ph type="sldNum" sz="quarter" idx="12"/>
          </p:nvPr>
        </p:nvSpPr>
        <p:spPr/>
        <p:txBody>
          <a:bodyPr/>
          <a:lstStyle/>
          <a:p>
            <a:fld id="{D4458721-4CBD-4410-9306-2DBCF1CC01A5}"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1221989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D0C50959-C929-4E44-BCA5-901883CDC112}" type="datetime1">
              <a:rPr lang="en-NZ" smtClean="0"/>
              <a:pPr/>
              <a:t>27/03/2019</a:t>
            </a:fld>
            <a:endParaRPr lang="en-NZ"/>
          </a:p>
        </p:txBody>
      </p:sp>
      <p:sp>
        <p:nvSpPr>
          <p:cNvPr id="5" name="Footer Placeholder 4"/>
          <p:cNvSpPr>
            <a:spLocks noGrp="1"/>
          </p:cNvSpPr>
          <p:nvPr>
            <p:ph type="ftr" sz="quarter" idx="11"/>
          </p:nvPr>
        </p:nvSpPr>
        <p:spPr/>
        <p:txBody>
          <a:bodyPr/>
          <a:lstStyle/>
          <a:p>
            <a:r>
              <a:rPr lang="en-NZ"/>
              <a:t>8401:Research in Information Technology                                                        Chapter 2</a:t>
            </a:r>
            <a:endParaRPr lang="en-NZ" dirty="0"/>
          </a:p>
        </p:txBody>
      </p:sp>
      <p:sp>
        <p:nvSpPr>
          <p:cNvPr id="6" name="Slide Number Placeholder 5"/>
          <p:cNvSpPr>
            <a:spLocks noGrp="1"/>
          </p:cNvSpPr>
          <p:nvPr>
            <p:ph type="sldNum" sz="quarter" idx="12"/>
          </p:nvPr>
        </p:nvSpPr>
        <p:spPr/>
        <p:txBody>
          <a:bodyPr/>
          <a:lstStyle/>
          <a:p>
            <a:fld id="{DB7F443C-CC8E-439E-B954-F492673BBDAA}" type="slidenum">
              <a:rPr lang="en-NZ" smtClean="0"/>
              <a:pPr/>
              <a:t>‹#›</a:t>
            </a:fld>
            <a:endParaRPr lang="en-NZ"/>
          </a:p>
        </p:txBody>
      </p:sp>
    </p:spTree>
    <p:extLst>
      <p:ext uri="{BB962C8B-B14F-4D97-AF65-F5344CB8AC3E}">
        <p14:creationId xmlns:p14="http://schemas.microsoft.com/office/powerpoint/2010/main" val="14229823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NZ"/>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NZ"/>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2317382-63C4-45CC-AC0B-803C466C2779}" type="datetime1">
              <a:rPr lang="en-NZ" smtClean="0">
                <a:solidFill>
                  <a:prstClr val="black">
                    <a:tint val="75000"/>
                  </a:prstClr>
                </a:solidFill>
              </a:rPr>
              <a:pPr/>
              <a:t>27/03/2019</a:t>
            </a:fld>
            <a:endParaRPr lang="en-NZ">
              <a:solidFill>
                <a:prstClr val="black">
                  <a:tint val="75000"/>
                </a:prstClr>
              </a:solidFill>
            </a:endParaRPr>
          </a:p>
        </p:txBody>
      </p:sp>
      <p:sp>
        <p:nvSpPr>
          <p:cNvPr id="6" name="Footer Placeholder 5"/>
          <p:cNvSpPr>
            <a:spLocks noGrp="1"/>
          </p:cNvSpPr>
          <p:nvPr>
            <p:ph type="ftr" sz="quarter" idx="11"/>
          </p:nvPr>
        </p:nvSpPr>
        <p:spPr/>
        <p:txBody>
          <a:bodyPr/>
          <a:lstStyle/>
          <a:p>
            <a:r>
              <a:rPr lang="en-NZ">
                <a:solidFill>
                  <a:prstClr val="black">
                    <a:tint val="75000"/>
                  </a:prstClr>
                </a:solidFill>
              </a:rPr>
              <a:t>8401:Research in Information Technology                                                        Chapter 3</a:t>
            </a:r>
          </a:p>
        </p:txBody>
      </p:sp>
      <p:sp>
        <p:nvSpPr>
          <p:cNvPr id="7" name="Slide Number Placeholder 6"/>
          <p:cNvSpPr>
            <a:spLocks noGrp="1"/>
          </p:cNvSpPr>
          <p:nvPr>
            <p:ph type="sldNum" sz="quarter" idx="12"/>
          </p:nvPr>
        </p:nvSpPr>
        <p:spPr/>
        <p:txBody>
          <a:bodyPr/>
          <a:lstStyle/>
          <a:p>
            <a:fld id="{D4458721-4CBD-4410-9306-2DBCF1CC01A5}"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5156796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F60E255E-E2F0-4C5A-B46F-83731E5E02DA}" type="datetime1">
              <a:rPr lang="en-NZ" smtClean="0">
                <a:solidFill>
                  <a:prstClr val="black">
                    <a:tint val="75000"/>
                  </a:prstClr>
                </a:solidFill>
              </a:rPr>
              <a:pPr/>
              <a:t>27/03/2019</a:t>
            </a:fld>
            <a:endParaRPr lang="en-NZ">
              <a:solidFill>
                <a:prstClr val="black">
                  <a:tint val="75000"/>
                </a:prstClr>
              </a:solidFill>
            </a:endParaRPr>
          </a:p>
        </p:txBody>
      </p:sp>
      <p:sp>
        <p:nvSpPr>
          <p:cNvPr id="5" name="Footer Placeholder 4"/>
          <p:cNvSpPr>
            <a:spLocks noGrp="1"/>
          </p:cNvSpPr>
          <p:nvPr>
            <p:ph type="ftr" sz="quarter" idx="11"/>
          </p:nvPr>
        </p:nvSpPr>
        <p:spPr/>
        <p:txBody>
          <a:bodyPr/>
          <a:lstStyle/>
          <a:p>
            <a:r>
              <a:rPr lang="en-NZ">
                <a:solidFill>
                  <a:prstClr val="black">
                    <a:tint val="75000"/>
                  </a:prstClr>
                </a:solidFill>
              </a:rPr>
              <a:t>8401:Research in Information Technology                                                        Chapter 3</a:t>
            </a:r>
          </a:p>
        </p:txBody>
      </p:sp>
      <p:sp>
        <p:nvSpPr>
          <p:cNvPr id="6" name="Slide Number Placeholder 5"/>
          <p:cNvSpPr>
            <a:spLocks noGrp="1"/>
          </p:cNvSpPr>
          <p:nvPr>
            <p:ph type="sldNum" sz="quarter" idx="12"/>
          </p:nvPr>
        </p:nvSpPr>
        <p:spPr/>
        <p:txBody>
          <a:bodyPr/>
          <a:lstStyle/>
          <a:p>
            <a:fld id="{D4458721-4CBD-4410-9306-2DBCF1CC01A5}"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7877668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135C4F03-1F19-4F73-84BC-54D02A173265}" type="datetime1">
              <a:rPr lang="en-NZ" smtClean="0">
                <a:solidFill>
                  <a:prstClr val="black">
                    <a:tint val="75000"/>
                  </a:prstClr>
                </a:solidFill>
              </a:rPr>
              <a:pPr/>
              <a:t>27/03/2019</a:t>
            </a:fld>
            <a:endParaRPr lang="en-NZ">
              <a:solidFill>
                <a:prstClr val="black">
                  <a:tint val="75000"/>
                </a:prstClr>
              </a:solidFill>
            </a:endParaRPr>
          </a:p>
        </p:txBody>
      </p:sp>
      <p:sp>
        <p:nvSpPr>
          <p:cNvPr id="5" name="Footer Placeholder 4"/>
          <p:cNvSpPr>
            <a:spLocks noGrp="1"/>
          </p:cNvSpPr>
          <p:nvPr>
            <p:ph type="ftr" sz="quarter" idx="11"/>
          </p:nvPr>
        </p:nvSpPr>
        <p:spPr/>
        <p:txBody>
          <a:bodyPr/>
          <a:lstStyle/>
          <a:p>
            <a:r>
              <a:rPr lang="en-NZ">
                <a:solidFill>
                  <a:prstClr val="black">
                    <a:tint val="75000"/>
                  </a:prstClr>
                </a:solidFill>
              </a:rPr>
              <a:t>8401:Research in Information Technology                                                        Chapter 3</a:t>
            </a:r>
          </a:p>
        </p:txBody>
      </p:sp>
      <p:sp>
        <p:nvSpPr>
          <p:cNvPr id="6" name="Slide Number Placeholder 5"/>
          <p:cNvSpPr>
            <a:spLocks noGrp="1"/>
          </p:cNvSpPr>
          <p:nvPr>
            <p:ph type="sldNum" sz="quarter" idx="12"/>
          </p:nvPr>
        </p:nvSpPr>
        <p:spPr/>
        <p:txBody>
          <a:bodyPr/>
          <a:lstStyle/>
          <a:p>
            <a:fld id="{D4458721-4CBD-4410-9306-2DBCF1CC01A5}"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20758980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4372" y="548680"/>
            <a:ext cx="7772400" cy="2505075"/>
          </a:xfrm>
        </p:spPr>
        <p:txBody>
          <a:bodyPr anchor="b"/>
          <a:lstStyle>
            <a:lvl1pPr algn="ctr" defTabSz="914400" rtl="0" eaLnBrk="1" latinLnBrk="0" hangingPunct="1">
              <a:lnSpc>
                <a:spcPct val="100000"/>
              </a:lnSpc>
              <a:spcBef>
                <a:spcPct val="0"/>
              </a:spcBef>
              <a:buNone/>
              <a:defRPr lang="en-US" sz="4800" b="1" kern="1200" dirty="0" smtClean="0">
                <a:solidFill>
                  <a:schemeClr val="tx2"/>
                </a:solidFill>
                <a:effectLst>
                  <a:outerShdw blurRad="63500" dist="38100" dir="5400000" algn="t" rotWithShape="0">
                    <a:prstClr val="black">
                      <a:alpha val="25000"/>
                    </a:prstClr>
                  </a:outerShdw>
                </a:effectLst>
                <a:latin typeface="Calibri" pitchFamily="34" charset="0"/>
                <a:ea typeface="+mj-ea"/>
                <a:cs typeface="Calibri" pitchFamily="34" charset="0"/>
              </a:defRPr>
            </a:lvl1pPr>
          </a:lstStyle>
          <a:p>
            <a:r>
              <a:rPr lang="en-US" dirty="0"/>
              <a:t>Click to edit Master title style</a:t>
            </a:r>
          </a:p>
        </p:txBody>
      </p:sp>
      <p:sp>
        <p:nvSpPr>
          <p:cNvPr id="4" name="Date Placeholder 3"/>
          <p:cNvSpPr>
            <a:spLocks noGrp="1"/>
          </p:cNvSpPr>
          <p:nvPr>
            <p:ph type="dt" sz="half" idx="10"/>
          </p:nvPr>
        </p:nvSpPr>
        <p:spPr>
          <a:xfrm>
            <a:off x="6300192" y="6381328"/>
            <a:ext cx="2085975" cy="365125"/>
          </a:xfrm>
        </p:spPr>
        <p:txBody>
          <a:bodyPr/>
          <a:lstStyle>
            <a:lvl1pPr>
              <a:defRPr>
                <a:solidFill>
                  <a:schemeClr val="tx1">
                    <a:lumMod val="75000"/>
                    <a:lumOff val="25000"/>
                  </a:schemeClr>
                </a:solidFill>
              </a:defRPr>
            </a:lvl1pPr>
          </a:lstStyle>
          <a:p>
            <a:fld id="{C562304F-D8A3-4DCC-B7B1-370C86A2EB0D}" type="datetime1">
              <a:rPr lang="en-NZ" smtClean="0">
                <a:solidFill>
                  <a:prstClr val="black">
                    <a:lumMod val="75000"/>
                    <a:lumOff val="25000"/>
                  </a:prstClr>
                </a:solidFill>
              </a:rPr>
              <a:pPr/>
              <a:t>27/03/2019</a:t>
            </a:fld>
            <a:endParaRPr lang="en-NZ" dirty="0">
              <a:solidFill>
                <a:prstClr val="black">
                  <a:lumMod val="75000"/>
                  <a:lumOff val="25000"/>
                </a:prstClr>
              </a:solidFill>
            </a:endParaRPr>
          </a:p>
        </p:txBody>
      </p:sp>
      <p:sp>
        <p:nvSpPr>
          <p:cNvPr id="5" name="Footer Placeholder 4"/>
          <p:cNvSpPr>
            <a:spLocks noGrp="1"/>
          </p:cNvSpPr>
          <p:nvPr>
            <p:ph type="ftr" sz="quarter" idx="11"/>
          </p:nvPr>
        </p:nvSpPr>
        <p:spPr/>
        <p:txBody>
          <a:bodyPr/>
          <a:lstStyle/>
          <a:p>
            <a:r>
              <a:rPr lang="en-NZ">
                <a:solidFill>
                  <a:prstClr val="black">
                    <a:tint val="75000"/>
                  </a:prstClr>
                </a:solidFill>
              </a:rPr>
              <a:t>8401:Research in Information Technology                                                        Chapter 3</a:t>
            </a:r>
            <a:endParaRPr lang="en-NZ" dirty="0">
              <a:solidFill>
                <a:prstClr val="black">
                  <a:tint val="75000"/>
                </a:prstClr>
              </a:solidFill>
            </a:endParaRPr>
          </a:p>
        </p:txBody>
      </p:sp>
    </p:spTree>
    <p:extLst>
      <p:ext uri="{BB962C8B-B14F-4D97-AF65-F5344CB8AC3E}">
        <p14:creationId xmlns:p14="http://schemas.microsoft.com/office/powerpoint/2010/main" val="79603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NZ"/>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NZ"/>
              <a:t>Semester 1 </a:t>
            </a:r>
            <a:fld id="{6BF4D95F-ED4F-41F1-AE4B-4CF06C054928}" type="datetime1">
              <a:rPr lang="en-NZ" smtClean="0"/>
              <a:pPr/>
              <a:t>27/03/2019</a:t>
            </a:fld>
            <a:endParaRPr lang="en-NZ" dirty="0"/>
          </a:p>
        </p:txBody>
      </p:sp>
      <p:sp>
        <p:nvSpPr>
          <p:cNvPr id="5" name="Footer Placeholder 4"/>
          <p:cNvSpPr>
            <a:spLocks noGrp="1"/>
          </p:cNvSpPr>
          <p:nvPr>
            <p:ph type="ftr" sz="quarter" idx="11"/>
          </p:nvPr>
        </p:nvSpPr>
        <p:spPr/>
        <p:txBody>
          <a:bodyPr/>
          <a:lstStyle/>
          <a:p>
            <a:r>
              <a:rPr lang="en-NZ"/>
              <a:t>8401:Research in Information Technology                                                        Chapter 2</a:t>
            </a:r>
            <a:endParaRPr lang="en-NZ" dirty="0"/>
          </a:p>
        </p:txBody>
      </p:sp>
      <p:sp>
        <p:nvSpPr>
          <p:cNvPr id="6" name="Slide Number Placeholder 5"/>
          <p:cNvSpPr>
            <a:spLocks noGrp="1"/>
          </p:cNvSpPr>
          <p:nvPr>
            <p:ph type="sldNum" sz="quarter" idx="12"/>
          </p:nvPr>
        </p:nvSpPr>
        <p:spPr/>
        <p:txBody>
          <a:bodyPr/>
          <a:lstStyle/>
          <a:p>
            <a:fld id="{DB7F443C-CC8E-439E-B954-F492673BBDAA}" type="slidenum">
              <a:rPr lang="en-NZ" smtClean="0"/>
              <a:pPr/>
              <a:t>‹#›</a:t>
            </a:fld>
            <a:endParaRPr lang="en-NZ"/>
          </a:p>
        </p:txBody>
      </p:sp>
    </p:spTree>
    <p:extLst>
      <p:ext uri="{BB962C8B-B14F-4D97-AF65-F5344CB8AC3E}">
        <p14:creationId xmlns:p14="http://schemas.microsoft.com/office/powerpoint/2010/main" val="477168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p:cNvSpPr>
            <a:spLocks noGrp="1"/>
          </p:cNvSpPr>
          <p:nvPr>
            <p:ph type="dt" sz="half" idx="10"/>
          </p:nvPr>
        </p:nvSpPr>
        <p:spPr/>
        <p:txBody>
          <a:bodyPr/>
          <a:lstStyle/>
          <a:p>
            <a:fld id="{F4F32498-B225-4BD8-BB06-C9DA0FDD23E4}" type="datetime1">
              <a:rPr lang="en-NZ" smtClean="0"/>
              <a:pPr/>
              <a:t>27/03/2019</a:t>
            </a:fld>
            <a:endParaRPr lang="en-NZ"/>
          </a:p>
        </p:txBody>
      </p:sp>
      <p:sp>
        <p:nvSpPr>
          <p:cNvPr id="6" name="Footer Placeholder 5"/>
          <p:cNvSpPr>
            <a:spLocks noGrp="1"/>
          </p:cNvSpPr>
          <p:nvPr>
            <p:ph type="ftr" sz="quarter" idx="11"/>
          </p:nvPr>
        </p:nvSpPr>
        <p:spPr/>
        <p:txBody>
          <a:bodyPr/>
          <a:lstStyle/>
          <a:p>
            <a:r>
              <a:rPr lang="en-NZ"/>
              <a:t>8401:Research in Information Technology                                                        Chapter 2</a:t>
            </a:r>
            <a:endParaRPr lang="en-NZ" dirty="0"/>
          </a:p>
        </p:txBody>
      </p:sp>
      <p:sp>
        <p:nvSpPr>
          <p:cNvPr id="7" name="Slide Number Placeholder 6"/>
          <p:cNvSpPr>
            <a:spLocks noGrp="1"/>
          </p:cNvSpPr>
          <p:nvPr>
            <p:ph type="sldNum" sz="quarter" idx="12"/>
          </p:nvPr>
        </p:nvSpPr>
        <p:spPr/>
        <p:txBody>
          <a:bodyPr/>
          <a:lstStyle/>
          <a:p>
            <a:fld id="{D4458721-4CBD-4410-9306-2DBCF1CC01A5}" type="slidenum">
              <a:rPr lang="en-NZ" smtClean="0"/>
              <a:pPr/>
              <a:t>‹#›</a:t>
            </a:fld>
            <a:endParaRPr lang="en-NZ"/>
          </a:p>
        </p:txBody>
      </p:sp>
    </p:spTree>
    <p:extLst>
      <p:ext uri="{BB962C8B-B14F-4D97-AF65-F5344CB8AC3E}">
        <p14:creationId xmlns:p14="http://schemas.microsoft.com/office/powerpoint/2010/main" val="1817031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NZ"/>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p:cNvSpPr>
            <a:spLocks noGrp="1"/>
          </p:cNvSpPr>
          <p:nvPr>
            <p:ph type="dt" sz="half" idx="10"/>
          </p:nvPr>
        </p:nvSpPr>
        <p:spPr/>
        <p:txBody>
          <a:bodyPr/>
          <a:lstStyle/>
          <a:p>
            <a:fld id="{5A9CF65E-0846-4DAC-B2E6-B15CFA41D84E}" type="datetime1">
              <a:rPr lang="en-NZ" smtClean="0"/>
              <a:pPr/>
              <a:t>27/03/2019</a:t>
            </a:fld>
            <a:endParaRPr lang="en-NZ"/>
          </a:p>
        </p:txBody>
      </p:sp>
      <p:sp>
        <p:nvSpPr>
          <p:cNvPr id="8" name="Footer Placeholder 7"/>
          <p:cNvSpPr>
            <a:spLocks noGrp="1"/>
          </p:cNvSpPr>
          <p:nvPr>
            <p:ph type="ftr" sz="quarter" idx="11"/>
          </p:nvPr>
        </p:nvSpPr>
        <p:spPr/>
        <p:txBody>
          <a:bodyPr/>
          <a:lstStyle/>
          <a:p>
            <a:r>
              <a:rPr lang="en-NZ"/>
              <a:t>8401:Research in Information Technology                                                        Chapter 2</a:t>
            </a:r>
          </a:p>
        </p:txBody>
      </p:sp>
      <p:sp>
        <p:nvSpPr>
          <p:cNvPr id="9" name="Slide Number Placeholder 8"/>
          <p:cNvSpPr>
            <a:spLocks noGrp="1"/>
          </p:cNvSpPr>
          <p:nvPr>
            <p:ph type="sldNum" sz="quarter" idx="12"/>
          </p:nvPr>
        </p:nvSpPr>
        <p:spPr/>
        <p:txBody>
          <a:bodyPr/>
          <a:lstStyle/>
          <a:p>
            <a:fld id="{D4458721-4CBD-4410-9306-2DBCF1CC01A5}" type="slidenum">
              <a:rPr lang="en-NZ" smtClean="0"/>
              <a:pPr/>
              <a:t>‹#›</a:t>
            </a:fld>
            <a:endParaRPr lang="en-NZ"/>
          </a:p>
        </p:txBody>
      </p:sp>
    </p:spTree>
    <p:extLst>
      <p:ext uri="{BB962C8B-B14F-4D97-AF65-F5344CB8AC3E}">
        <p14:creationId xmlns:p14="http://schemas.microsoft.com/office/powerpoint/2010/main" val="61966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2"/>
          <p:cNvSpPr>
            <a:spLocks noGrp="1"/>
          </p:cNvSpPr>
          <p:nvPr>
            <p:ph type="dt" sz="half" idx="10"/>
          </p:nvPr>
        </p:nvSpPr>
        <p:spPr/>
        <p:txBody>
          <a:bodyPr/>
          <a:lstStyle/>
          <a:p>
            <a:fld id="{21B57FDC-79FA-4848-81A6-04FB8237AA71}" type="datetime1">
              <a:rPr lang="en-NZ" smtClean="0"/>
              <a:pPr/>
              <a:t>27/03/2019</a:t>
            </a:fld>
            <a:endParaRPr lang="en-NZ"/>
          </a:p>
        </p:txBody>
      </p:sp>
      <p:sp>
        <p:nvSpPr>
          <p:cNvPr id="4" name="Footer Placeholder 3"/>
          <p:cNvSpPr>
            <a:spLocks noGrp="1"/>
          </p:cNvSpPr>
          <p:nvPr>
            <p:ph type="ftr" sz="quarter" idx="11"/>
          </p:nvPr>
        </p:nvSpPr>
        <p:spPr/>
        <p:txBody>
          <a:bodyPr/>
          <a:lstStyle/>
          <a:p>
            <a:r>
              <a:rPr lang="en-NZ"/>
              <a:t>8401:Research in Information Technology                                                        Chapter 2</a:t>
            </a:r>
            <a:endParaRPr lang="en-NZ" dirty="0"/>
          </a:p>
        </p:txBody>
      </p:sp>
      <p:sp>
        <p:nvSpPr>
          <p:cNvPr id="5" name="Slide Number Placeholder 4"/>
          <p:cNvSpPr>
            <a:spLocks noGrp="1"/>
          </p:cNvSpPr>
          <p:nvPr>
            <p:ph type="sldNum" sz="quarter" idx="12"/>
          </p:nvPr>
        </p:nvSpPr>
        <p:spPr/>
        <p:txBody>
          <a:bodyPr/>
          <a:lstStyle/>
          <a:p>
            <a:fld id="{DB7F443C-CC8E-439E-B954-F492673BBDAA}" type="slidenum">
              <a:rPr lang="en-NZ" smtClean="0"/>
              <a:pPr/>
              <a:t>‹#›</a:t>
            </a:fld>
            <a:endParaRPr lang="en-NZ"/>
          </a:p>
        </p:txBody>
      </p:sp>
    </p:spTree>
    <p:extLst>
      <p:ext uri="{BB962C8B-B14F-4D97-AF65-F5344CB8AC3E}">
        <p14:creationId xmlns:p14="http://schemas.microsoft.com/office/powerpoint/2010/main" val="600077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1542CB-96B7-49B7-ACD0-61BE90CC6B90}" type="datetime1">
              <a:rPr lang="en-NZ" smtClean="0"/>
              <a:pPr/>
              <a:t>27/03/2019</a:t>
            </a:fld>
            <a:endParaRPr lang="en-NZ"/>
          </a:p>
        </p:txBody>
      </p:sp>
      <p:sp>
        <p:nvSpPr>
          <p:cNvPr id="3" name="Footer Placeholder 2"/>
          <p:cNvSpPr>
            <a:spLocks noGrp="1"/>
          </p:cNvSpPr>
          <p:nvPr>
            <p:ph type="ftr" sz="quarter" idx="11"/>
          </p:nvPr>
        </p:nvSpPr>
        <p:spPr/>
        <p:txBody>
          <a:bodyPr/>
          <a:lstStyle/>
          <a:p>
            <a:r>
              <a:rPr lang="en-NZ"/>
              <a:t>8401:Research in Information Technology                                                        Chapter 2</a:t>
            </a:r>
          </a:p>
        </p:txBody>
      </p:sp>
      <p:sp>
        <p:nvSpPr>
          <p:cNvPr id="4" name="Slide Number Placeholder 3"/>
          <p:cNvSpPr>
            <a:spLocks noGrp="1"/>
          </p:cNvSpPr>
          <p:nvPr>
            <p:ph type="sldNum" sz="quarter" idx="12"/>
          </p:nvPr>
        </p:nvSpPr>
        <p:spPr/>
        <p:txBody>
          <a:bodyPr/>
          <a:lstStyle/>
          <a:p>
            <a:fld id="{D4458721-4CBD-4410-9306-2DBCF1CC01A5}" type="slidenum">
              <a:rPr lang="en-NZ" smtClean="0"/>
              <a:pPr/>
              <a:t>‹#›</a:t>
            </a:fld>
            <a:endParaRPr lang="en-NZ"/>
          </a:p>
        </p:txBody>
      </p:sp>
    </p:spTree>
    <p:extLst>
      <p:ext uri="{BB962C8B-B14F-4D97-AF65-F5344CB8AC3E}">
        <p14:creationId xmlns:p14="http://schemas.microsoft.com/office/powerpoint/2010/main" val="64830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NZ"/>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E7CEE09-11DF-4F3D-B7A5-317046997EAC}" type="datetime1">
              <a:rPr lang="en-NZ" smtClean="0"/>
              <a:pPr/>
              <a:t>27/03/2019</a:t>
            </a:fld>
            <a:endParaRPr lang="en-NZ"/>
          </a:p>
        </p:txBody>
      </p:sp>
      <p:sp>
        <p:nvSpPr>
          <p:cNvPr id="6" name="Footer Placeholder 5"/>
          <p:cNvSpPr>
            <a:spLocks noGrp="1"/>
          </p:cNvSpPr>
          <p:nvPr>
            <p:ph type="ftr" sz="quarter" idx="11"/>
          </p:nvPr>
        </p:nvSpPr>
        <p:spPr/>
        <p:txBody>
          <a:bodyPr/>
          <a:lstStyle/>
          <a:p>
            <a:r>
              <a:rPr lang="en-NZ"/>
              <a:t>8401:Research in Information Technology                                                        Chapter 2</a:t>
            </a:r>
          </a:p>
        </p:txBody>
      </p:sp>
      <p:sp>
        <p:nvSpPr>
          <p:cNvPr id="7" name="Slide Number Placeholder 6"/>
          <p:cNvSpPr>
            <a:spLocks noGrp="1"/>
          </p:cNvSpPr>
          <p:nvPr>
            <p:ph type="sldNum" sz="quarter" idx="12"/>
          </p:nvPr>
        </p:nvSpPr>
        <p:spPr/>
        <p:txBody>
          <a:bodyPr/>
          <a:lstStyle/>
          <a:p>
            <a:fld id="{D4458721-4CBD-4410-9306-2DBCF1CC01A5}" type="slidenum">
              <a:rPr lang="en-NZ" smtClean="0"/>
              <a:pPr/>
              <a:t>‹#›</a:t>
            </a:fld>
            <a:endParaRPr lang="en-NZ"/>
          </a:p>
        </p:txBody>
      </p:sp>
    </p:spTree>
    <p:extLst>
      <p:ext uri="{BB962C8B-B14F-4D97-AF65-F5344CB8AC3E}">
        <p14:creationId xmlns:p14="http://schemas.microsoft.com/office/powerpoint/2010/main" val="1699983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NZ"/>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NZ"/>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B7A6389-6EDC-4D1E-936E-BD1DBCDFCAF4}" type="datetime1">
              <a:rPr lang="en-NZ" smtClean="0"/>
              <a:pPr/>
              <a:t>27/03/2019</a:t>
            </a:fld>
            <a:endParaRPr lang="en-NZ"/>
          </a:p>
        </p:txBody>
      </p:sp>
      <p:sp>
        <p:nvSpPr>
          <p:cNvPr id="6" name="Footer Placeholder 5"/>
          <p:cNvSpPr>
            <a:spLocks noGrp="1"/>
          </p:cNvSpPr>
          <p:nvPr>
            <p:ph type="ftr" sz="quarter" idx="11"/>
          </p:nvPr>
        </p:nvSpPr>
        <p:spPr/>
        <p:txBody>
          <a:bodyPr/>
          <a:lstStyle/>
          <a:p>
            <a:r>
              <a:rPr lang="en-NZ"/>
              <a:t>8401:Research in Information Technology                                                        Chapter 2</a:t>
            </a:r>
          </a:p>
        </p:txBody>
      </p:sp>
      <p:sp>
        <p:nvSpPr>
          <p:cNvPr id="7" name="Slide Number Placeholder 6"/>
          <p:cNvSpPr>
            <a:spLocks noGrp="1"/>
          </p:cNvSpPr>
          <p:nvPr>
            <p:ph type="sldNum" sz="quarter" idx="12"/>
          </p:nvPr>
        </p:nvSpPr>
        <p:spPr/>
        <p:txBody>
          <a:bodyPr/>
          <a:lstStyle/>
          <a:p>
            <a:fld id="{D4458721-4CBD-4410-9306-2DBCF1CC01A5}" type="slidenum">
              <a:rPr lang="en-NZ" smtClean="0"/>
              <a:pPr/>
              <a:t>‹#›</a:t>
            </a:fld>
            <a:endParaRPr lang="en-NZ"/>
          </a:p>
        </p:txBody>
      </p:sp>
    </p:spTree>
    <p:extLst>
      <p:ext uri="{BB962C8B-B14F-4D97-AF65-F5344CB8AC3E}">
        <p14:creationId xmlns:p14="http://schemas.microsoft.com/office/powerpoint/2010/main" val="2326304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NZ"/>
              <a:t>Semester 1 </a:t>
            </a:r>
            <a:fld id="{53E7D5D0-A5C5-413B-A67D-16CF1CE60299}" type="datetime1">
              <a:rPr lang="en-NZ" smtClean="0"/>
              <a:pPr/>
              <a:t>27/03/2019</a:t>
            </a:fld>
            <a:endParaRPr lang="en-NZ"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NZ"/>
              <a:t>8401:Research in Information Technology                                                        Chapter 2</a:t>
            </a:r>
            <a:endParaRPr lang="en-NZ"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B7F443C-CC8E-439E-B954-F492673BBDAA}" type="slidenum">
              <a:rPr lang="en-NZ" smtClean="0"/>
              <a:pPr/>
              <a:t>‹#›</a:t>
            </a:fld>
            <a:endParaRPr lang="en-NZ"/>
          </a:p>
        </p:txBody>
      </p:sp>
    </p:spTree>
    <p:extLst>
      <p:ext uri="{BB962C8B-B14F-4D97-AF65-F5344CB8AC3E}">
        <p14:creationId xmlns:p14="http://schemas.microsoft.com/office/powerpoint/2010/main" val="1975369040"/>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NZ">
                <a:solidFill>
                  <a:prstClr val="black">
                    <a:tint val="75000"/>
                  </a:prstClr>
                </a:solidFill>
              </a:rPr>
              <a:t>Semester 1 </a:t>
            </a:r>
            <a:fld id="{D1044C96-0AAF-411F-A583-438F3FDAA2B3}" type="datetime1">
              <a:rPr lang="en-NZ" smtClean="0">
                <a:solidFill>
                  <a:prstClr val="black">
                    <a:tint val="75000"/>
                  </a:prstClr>
                </a:solidFill>
              </a:rPr>
              <a:pPr/>
              <a:t>27/03/2019</a:t>
            </a:fld>
            <a:endParaRPr lang="en-NZ" dirty="0">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NZ">
                <a:solidFill>
                  <a:prstClr val="black">
                    <a:tint val="75000"/>
                  </a:prstClr>
                </a:solidFill>
              </a:rPr>
              <a:t>8401:Research in Information Technology                                                        Chapter 3</a:t>
            </a:r>
            <a:endParaRPr lang="en-NZ" dirty="0">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D937B8F-D079-4FFA-B526-869BA391F351}"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3297077625"/>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772816"/>
            <a:ext cx="7848872" cy="2448272"/>
          </a:xfrm>
        </p:spPr>
        <p:txBody>
          <a:bodyPr>
            <a:normAutofit/>
          </a:bodyPr>
          <a:lstStyle/>
          <a:p>
            <a:r>
              <a:rPr lang="en-NZ" sz="4800" b="1" dirty="0">
                <a:latin typeface="Calibri" pitchFamily="34" charset="0"/>
                <a:cs typeface="Calibri" pitchFamily="34" charset="0"/>
              </a:rPr>
              <a:t>Research Problem and Research Question</a:t>
            </a:r>
          </a:p>
        </p:txBody>
      </p:sp>
      <p:sp>
        <p:nvSpPr>
          <p:cNvPr id="5" name="Slide Number Placeholder 4"/>
          <p:cNvSpPr>
            <a:spLocks noGrp="1"/>
          </p:cNvSpPr>
          <p:nvPr>
            <p:ph type="sldNum" sz="quarter" idx="12"/>
          </p:nvPr>
        </p:nvSpPr>
        <p:spPr/>
        <p:txBody>
          <a:bodyPr/>
          <a:lstStyle/>
          <a:p>
            <a:fld id="{DB7F443C-CC8E-439E-B954-F492673BBDAA}" type="slidenum">
              <a:rPr lang="en-NZ" smtClean="0"/>
              <a:pPr/>
              <a:t>1</a:t>
            </a:fld>
            <a:endParaRPr lang="en-NZ"/>
          </a:p>
        </p:txBody>
      </p:sp>
    </p:spTree>
    <p:extLst>
      <p:ext uri="{BB962C8B-B14F-4D97-AF65-F5344CB8AC3E}">
        <p14:creationId xmlns:p14="http://schemas.microsoft.com/office/powerpoint/2010/main" val="2628544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Developing Research Question</a:t>
            </a:r>
          </a:p>
        </p:txBody>
      </p:sp>
      <p:sp>
        <p:nvSpPr>
          <p:cNvPr id="3" name="Content Placeholder 2"/>
          <p:cNvSpPr>
            <a:spLocks noGrp="1"/>
          </p:cNvSpPr>
          <p:nvPr>
            <p:ph idx="1"/>
          </p:nvPr>
        </p:nvSpPr>
        <p:spPr/>
        <p:txBody>
          <a:bodyPr>
            <a:normAutofit/>
          </a:bodyPr>
          <a:lstStyle/>
          <a:p>
            <a:r>
              <a:rPr lang="en-NZ" sz="3200" dirty="0"/>
              <a:t>Pick the topic</a:t>
            </a:r>
          </a:p>
          <a:p>
            <a:r>
              <a:rPr lang="en-NZ" sz="3200" dirty="0"/>
              <a:t>Narrow the topic</a:t>
            </a:r>
          </a:p>
          <a:p>
            <a:r>
              <a:rPr lang="en-NZ" sz="3200" dirty="0"/>
              <a:t>List some questions</a:t>
            </a:r>
          </a:p>
          <a:p>
            <a:r>
              <a:rPr lang="en-NZ" sz="3200" dirty="0"/>
              <a:t>Pick a question</a:t>
            </a:r>
          </a:p>
          <a:p>
            <a:r>
              <a:rPr lang="en-NZ" sz="3200" dirty="0"/>
              <a:t>Focus the question</a:t>
            </a:r>
          </a:p>
        </p:txBody>
      </p:sp>
      <p:sp>
        <p:nvSpPr>
          <p:cNvPr id="4" name="Slide Number Placeholder 3"/>
          <p:cNvSpPr>
            <a:spLocks noGrp="1"/>
          </p:cNvSpPr>
          <p:nvPr>
            <p:ph type="sldNum" sz="quarter" idx="12"/>
          </p:nvPr>
        </p:nvSpPr>
        <p:spPr/>
        <p:txBody>
          <a:bodyPr/>
          <a:lstStyle/>
          <a:p>
            <a:fld id="{DB7F443C-CC8E-439E-B954-F492673BBDAA}" type="slidenum">
              <a:rPr lang="en-NZ" smtClean="0"/>
              <a:pPr/>
              <a:t>10</a:t>
            </a:fld>
            <a:endParaRPr lang="en-NZ"/>
          </a:p>
        </p:txBody>
      </p:sp>
    </p:spTree>
    <p:extLst>
      <p:ext uri="{BB962C8B-B14F-4D97-AF65-F5344CB8AC3E}">
        <p14:creationId xmlns:p14="http://schemas.microsoft.com/office/powerpoint/2010/main" val="3815228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Good Research Questions</a:t>
            </a:r>
          </a:p>
        </p:txBody>
      </p:sp>
      <p:sp>
        <p:nvSpPr>
          <p:cNvPr id="3" name="Content Placeholder 2"/>
          <p:cNvSpPr>
            <a:spLocks noGrp="1"/>
          </p:cNvSpPr>
          <p:nvPr>
            <p:ph idx="1"/>
          </p:nvPr>
        </p:nvSpPr>
        <p:spPr>
          <a:xfrm>
            <a:off x="622713" y="1725567"/>
            <a:ext cx="8314934" cy="4351338"/>
          </a:xfrm>
        </p:spPr>
        <p:txBody>
          <a:bodyPr>
            <a:normAutofit/>
          </a:bodyPr>
          <a:lstStyle/>
          <a:p>
            <a:r>
              <a:rPr lang="en-NZ" sz="3200" dirty="0"/>
              <a:t>Good research questions are:</a:t>
            </a:r>
          </a:p>
          <a:p>
            <a:pPr lvl="1"/>
            <a:r>
              <a:rPr lang="en-NZ" sz="2800" dirty="0"/>
              <a:t>Specific – includes the variable being researched and possibly the method/theory.</a:t>
            </a:r>
          </a:p>
          <a:p>
            <a:pPr lvl="1"/>
            <a:r>
              <a:rPr lang="en-NZ" sz="2800" dirty="0"/>
              <a:t>The answers provide usable data/ be researchable.</a:t>
            </a:r>
          </a:p>
          <a:p>
            <a:pPr lvl="1"/>
            <a:r>
              <a:rPr lang="en-NZ" sz="2800" dirty="0"/>
              <a:t>Should have some connection to literature and theory.</a:t>
            </a:r>
          </a:p>
          <a:p>
            <a:pPr lvl="1"/>
            <a:r>
              <a:rPr lang="en-NZ" sz="2800" dirty="0"/>
              <a:t>If more than one question, they should be linked.</a:t>
            </a:r>
          </a:p>
          <a:p>
            <a:pPr lvl="1"/>
            <a:r>
              <a:rPr lang="en-NZ" sz="2800" dirty="0"/>
              <a:t>Should not be too broad, or too narrow.</a:t>
            </a:r>
          </a:p>
          <a:p>
            <a:pPr lvl="1"/>
            <a:r>
              <a:rPr lang="en-NZ" sz="2800" dirty="0"/>
              <a:t>Are derived from a research problem.</a:t>
            </a:r>
          </a:p>
        </p:txBody>
      </p:sp>
    </p:spTree>
    <p:extLst>
      <p:ext uri="{BB962C8B-B14F-4D97-AF65-F5344CB8AC3E}">
        <p14:creationId xmlns:p14="http://schemas.microsoft.com/office/powerpoint/2010/main" val="213514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Writing Research Questions</a:t>
            </a:r>
          </a:p>
        </p:txBody>
      </p:sp>
      <p:sp>
        <p:nvSpPr>
          <p:cNvPr id="3" name="Content Placeholder 2"/>
          <p:cNvSpPr>
            <a:spLocks noGrp="1"/>
          </p:cNvSpPr>
          <p:nvPr>
            <p:ph idx="1"/>
          </p:nvPr>
        </p:nvSpPr>
        <p:spPr>
          <a:xfrm>
            <a:off x="628650" y="1465544"/>
            <a:ext cx="7886700" cy="5135671"/>
          </a:xfrm>
        </p:spPr>
        <p:txBody>
          <a:bodyPr>
            <a:normAutofit/>
          </a:bodyPr>
          <a:lstStyle/>
          <a:p>
            <a:r>
              <a:rPr lang="en-NZ" sz="2800" dirty="0"/>
              <a:t>Ask open ended “how” “what” “why” questions.</a:t>
            </a:r>
          </a:p>
          <a:p>
            <a:r>
              <a:rPr lang="en-NZ" sz="2800" dirty="0"/>
              <a:t>Identify/name the dependent variable – or the thing you are researching.</a:t>
            </a:r>
          </a:p>
          <a:p>
            <a:r>
              <a:rPr lang="en-NZ" sz="2800" dirty="0"/>
              <a:t>Identify the group/s involved – and where in the question they come.</a:t>
            </a:r>
          </a:p>
          <a:p>
            <a:r>
              <a:rPr lang="en-NZ" sz="2800" dirty="0"/>
              <a:t>Include method/theory if relevant</a:t>
            </a:r>
          </a:p>
          <a:p>
            <a:r>
              <a:rPr lang="en-NZ" sz="2800" dirty="0"/>
              <a:t>Include context if relevant.</a:t>
            </a:r>
          </a:p>
          <a:p>
            <a:r>
              <a:rPr lang="en-NZ" sz="2800" dirty="0"/>
              <a:t>What kind of research are you conducting?</a:t>
            </a:r>
          </a:p>
          <a:p>
            <a:r>
              <a:rPr lang="en-NZ" sz="2800" dirty="0"/>
              <a:t>Don’t imply the answer in the question.</a:t>
            </a:r>
          </a:p>
        </p:txBody>
      </p:sp>
    </p:spTree>
    <p:extLst>
      <p:ext uri="{BB962C8B-B14F-4D97-AF65-F5344CB8AC3E}">
        <p14:creationId xmlns:p14="http://schemas.microsoft.com/office/powerpoint/2010/main" val="3550455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897061"/>
            <a:ext cx="8208912" cy="5556275"/>
          </a:xfrm>
        </p:spPr>
        <p:txBody>
          <a:bodyPr>
            <a:normAutofit/>
          </a:bodyPr>
          <a:lstStyle/>
          <a:p>
            <a:pPr marL="57150" lvl="1" indent="0">
              <a:spcBef>
                <a:spcPts val="1000"/>
              </a:spcBef>
              <a:buNone/>
            </a:pPr>
            <a:r>
              <a:rPr lang="en-NZ" sz="3600" dirty="0"/>
              <a:t>Why did the chickens cross the road?</a:t>
            </a:r>
          </a:p>
          <a:p>
            <a:pPr marL="57150" lvl="1" indent="0">
              <a:spcBef>
                <a:spcPts val="1000"/>
              </a:spcBef>
              <a:buNone/>
            </a:pPr>
            <a:r>
              <a:rPr lang="en-NZ" sz="3600" dirty="0"/>
              <a:t>Why did chickens cross Dixon Street in 2017?</a:t>
            </a:r>
          </a:p>
          <a:p>
            <a:pPr marL="57150" lvl="1" indent="0">
              <a:spcBef>
                <a:spcPts val="1000"/>
              </a:spcBef>
              <a:buNone/>
            </a:pPr>
            <a:r>
              <a:rPr lang="en-NZ" sz="3600" dirty="0"/>
              <a:t>Why are chickens crossing the road hazardous?</a:t>
            </a:r>
          </a:p>
          <a:p>
            <a:pPr marL="57150" lvl="1" indent="0">
              <a:spcBef>
                <a:spcPts val="1000"/>
              </a:spcBef>
              <a:buNone/>
            </a:pPr>
            <a:r>
              <a:rPr lang="en-NZ" sz="3600" dirty="0"/>
              <a:t>How many chickens crossed Dixon Street on 3 March 2017? </a:t>
            </a:r>
          </a:p>
          <a:p>
            <a:pPr marL="57150" lvl="1" indent="0">
              <a:spcBef>
                <a:spcPts val="1000"/>
              </a:spcBef>
              <a:buNone/>
            </a:pPr>
            <a:r>
              <a:rPr lang="en-NZ" sz="3600" dirty="0"/>
              <a:t>What factors occurred on Dixon Street during March 2017, that caused chickens to cross the road?</a:t>
            </a:r>
          </a:p>
          <a:p>
            <a:pPr marL="57150" lvl="1" indent="0">
              <a:spcBef>
                <a:spcPts val="1000"/>
              </a:spcBef>
              <a:buNone/>
            </a:pPr>
            <a:endParaRPr lang="en-NZ" sz="3600" dirty="0"/>
          </a:p>
          <a:p>
            <a:pPr marL="57150" lvl="1" indent="0">
              <a:spcBef>
                <a:spcPts val="1000"/>
              </a:spcBef>
              <a:buNone/>
            </a:pPr>
            <a:endParaRPr lang="en-NZ" sz="3600" dirty="0"/>
          </a:p>
          <a:p>
            <a:pPr marL="228600" lvl="1">
              <a:spcBef>
                <a:spcPts val="1000"/>
              </a:spcBef>
            </a:pPr>
            <a:endParaRPr lang="en-NZ" sz="3600" dirty="0"/>
          </a:p>
          <a:p>
            <a:pPr marL="228600" lvl="1">
              <a:spcBef>
                <a:spcPts val="1000"/>
              </a:spcBef>
            </a:pPr>
            <a:endParaRPr lang="en-NZ" sz="3600" dirty="0"/>
          </a:p>
          <a:p>
            <a:endParaRPr lang="en-NZ" dirty="0"/>
          </a:p>
        </p:txBody>
      </p:sp>
    </p:spTree>
    <p:extLst>
      <p:ext uri="{BB962C8B-B14F-4D97-AF65-F5344CB8AC3E}">
        <p14:creationId xmlns:p14="http://schemas.microsoft.com/office/powerpoint/2010/main" val="105170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endParaRPr lang="en-NZ" dirty="0"/>
          </a:p>
        </p:txBody>
      </p:sp>
      <p:sp>
        <p:nvSpPr>
          <p:cNvPr id="3" name="Content Placeholder 2"/>
          <p:cNvSpPr>
            <a:spLocks noGrp="1"/>
          </p:cNvSpPr>
          <p:nvPr>
            <p:ph idx="1"/>
          </p:nvPr>
        </p:nvSpPr>
        <p:spPr/>
        <p:txBody>
          <a:bodyPr>
            <a:normAutofit/>
          </a:bodyPr>
          <a:lstStyle/>
          <a:p>
            <a:r>
              <a:rPr lang="en-US" sz="3200" dirty="0"/>
              <a:t>Consider your research problem – what research might arise from your literature review. </a:t>
            </a:r>
          </a:p>
          <a:p>
            <a:r>
              <a:rPr lang="en-US" sz="3200" dirty="0"/>
              <a:t>List a few possible research </a:t>
            </a:r>
            <a:r>
              <a:rPr lang="en-US" sz="3200"/>
              <a:t>questions.</a:t>
            </a:r>
            <a:endParaRPr lang="en-US" sz="3200" dirty="0"/>
          </a:p>
          <a:p>
            <a:r>
              <a:rPr lang="en-US" sz="3200" dirty="0"/>
              <a:t>Discuss with your neighbor…</a:t>
            </a:r>
          </a:p>
          <a:p>
            <a:endParaRPr lang="en-NZ" sz="3200" dirty="0"/>
          </a:p>
        </p:txBody>
      </p:sp>
    </p:spTree>
    <p:extLst>
      <p:ext uri="{BB962C8B-B14F-4D97-AF65-F5344CB8AC3E}">
        <p14:creationId xmlns:p14="http://schemas.microsoft.com/office/powerpoint/2010/main" val="1042081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Agenda</a:t>
            </a:r>
          </a:p>
        </p:txBody>
      </p:sp>
      <p:sp>
        <p:nvSpPr>
          <p:cNvPr id="3" name="Content Placeholder 2"/>
          <p:cNvSpPr>
            <a:spLocks noGrp="1"/>
          </p:cNvSpPr>
          <p:nvPr>
            <p:ph idx="1"/>
          </p:nvPr>
        </p:nvSpPr>
        <p:spPr>
          <a:xfrm>
            <a:off x="628650" y="1628800"/>
            <a:ext cx="7886700" cy="4351338"/>
          </a:xfrm>
        </p:spPr>
        <p:txBody>
          <a:bodyPr>
            <a:normAutofit/>
          </a:bodyPr>
          <a:lstStyle/>
          <a:p>
            <a:r>
              <a:rPr lang="en-NZ" sz="3200" dirty="0" err="1"/>
              <a:t>Turnitin</a:t>
            </a:r>
            <a:r>
              <a:rPr lang="en-NZ" sz="3200" dirty="0"/>
              <a:t>…</a:t>
            </a:r>
            <a:endParaRPr lang="en-NZ" sz="3100" dirty="0"/>
          </a:p>
          <a:p>
            <a:r>
              <a:rPr lang="en-NZ" sz="3200" dirty="0"/>
              <a:t>Research </a:t>
            </a:r>
            <a:r>
              <a:rPr lang="en-US" sz="3200" dirty="0"/>
              <a:t>Problem</a:t>
            </a:r>
            <a:endParaRPr lang="en-NZ" sz="3200" dirty="0"/>
          </a:p>
          <a:p>
            <a:r>
              <a:rPr lang="en-US" sz="3200" dirty="0"/>
              <a:t>Research </a:t>
            </a:r>
            <a:r>
              <a:rPr lang="en-NZ" sz="3200" dirty="0"/>
              <a:t>Question</a:t>
            </a:r>
          </a:p>
          <a:p>
            <a:r>
              <a:rPr lang="en-US" sz="3200" dirty="0"/>
              <a:t>The nature of reality!</a:t>
            </a:r>
          </a:p>
          <a:p>
            <a:endParaRPr lang="en-US" sz="3200" dirty="0"/>
          </a:p>
        </p:txBody>
      </p:sp>
      <p:sp>
        <p:nvSpPr>
          <p:cNvPr id="4" name="Slide Number Placeholder 3"/>
          <p:cNvSpPr>
            <a:spLocks noGrp="1"/>
          </p:cNvSpPr>
          <p:nvPr>
            <p:ph type="sldNum" sz="quarter" idx="12"/>
          </p:nvPr>
        </p:nvSpPr>
        <p:spPr/>
        <p:txBody>
          <a:bodyPr/>
          <a:lstStyle/>
          <a:p>
            <a:fld id="{DB7F443C-CC8E-439E-B954-F492673BBDAA}" type="slidenum">
              <a:rPr lang="en-NZ" smtClean="0"/>
              <a:pPr/>
              <a:t>2</a:t>
            </a:fld>
            <a:endParaRPr lang="en-NZ"/>
          </a:p>
        </p:txBody>
      </p:sp>
    </p:spTree>
    <p:extLst>
      <p:ext uri="{BB962C8B-B14F-4D97-AF65-F5344CB8AC3E}">
        <p14:creationId xmlns:p14="http://schemas.microsoft.com/office/powerpoint/2010/main" val="481434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a:t>Turnitin</a:t>
            </a:r>
            <a:r>
              <a:rPr lang="en-NZ" dirty="0"/>
              <a:t> Example</a:t>
            </a:r>
          </a:p>
        </p:txBody>
      </p:sp>
      <p:sp>
        <p:nvSpPr>
          <p:cNvPr id="4" name="Slide Number Placeholder 3"/>
          <p:cNvSpPr>
            <a:spLocks noGrp="1"/>
          </p:cNvSpPr>
          <p:nvPr>
            <p:ph type="sldNum" sz="quarter" idx="12"/>
          </p:nvPr>
        </p:nvSpPr>
        <p:spPr/>
        <p:txBody>
          <a:bodyPr/>
          <a:lstStyle/>
          <a:p>
            <a:fld id="{DB7F443C-CC8E-439E-B954-F492673BBDAA}" type="slidenum">
              <a:rPr lang="en-NZ" smtClean="0"/>
              <a:pPr/>
              <a:t>3</a:t>
            </a:fld>
            <a:endParaRPr lang="en-NZ"/>
          </a:p>
        </p:txBody>
      </p:sp>
      <p:pic>
        <p:nvPicPr>
          <p:cNvPr id="6" name="Picture 5"/>
          <p:cNvPicPr>
            <a:picLocks noChangeAspect="1"/>
          </p:cNvPicPr>
          <p:nvPr/>
        </p:nvPicPr>
        <p:blipFill>
          <a:blip r:embed="rId2"/>
          <a:stretch>
            <a:fillRect/>
          </a:stretch>
        </p:blipFill>
        <p:spPr>
          <a:xfrm>
            <a:off x="628650" y="1690689"/>
            <a:ext cx="8090868" cy="3754535"/>
          </a:xfrm>
          <a:prstGeom prst="rect">
            <a:avLst/>
          </a:prstGeom>
        </p:spPr>
      </p:pic>
      <p:sp>
        <p:nvSpPr>
          <p:cNvPr id="7" name="Content Placeholder 2"/>
          <p:cNvSpPr>
            <a:spLocks noGrp="1"/>
          </p:cNvSpPr>
          <p:nvPr>
            <p:ph idx="1"/>
          </p:nvPr>
        </p:nvSpPr>
        <p:spPr>
          <a:xfrm>
            <a:off x="607690" y="5977360"/>
            <a:ext cx="7886700" cy="720080"/>
          </a:xfrm>
        </p:spPr>
        <p:txBody>
          <a:bodyPr>
            <a:normAutofit/>
          </a:bodyPr>
          <a:lstStyle/>
          <a:p>
            <a:r>
              <a:rPr lang="en-NZ" sz="2800" dirty="0"/>
              <a:t>In this example the overall similarity was 57%</a:t>
            </a:r>
            <a:endParaRPr lang="en-NZ" sz="2400" dirty="0"/>
          </a:p>
        </p:txBody>
      </p:sp>
    </p:spTree>
    <p:extLst>
      <p:ext uri="{BB962C8B-B14F-4D97-AF65-F5344CB8AC3E}">
        <p14:creationId xmlns:p14="http://schemas.microsoft.com/office/powerpoint/2010/main" val="4022394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a:t>Turnitin</a:t>
            </a:r>
            <a:r>
              <a:rPr lang="en-NZ" dirty="0"/>
              <a:t> Example</a:t>
            </a:r>
          </a:p>
        </p:txBody>
      </p:sp>
      <p:sp>
        <p:nvSpPr>
          <p:cNvPr id="3" name="Content Placeholder 2"/>
          <p:cNvSpPr>
            <a:spLocks noGrp="1"/>
          </p:cNvSpPr>
          <p:nvPr>
            <p:ph idx="1"/>
          </p:nvPr>
        </p:nvSpPr>
        <p:spPr>
          <a:xfrm>
            <a:off x="628650" y="1484784"/>
            <a:ext cx="8119814" cy="4351338"/>
          </a:xfrm>
        </p:spPr>
        <p:txBody>
          <a:bodyPr>
            <a:noAutofit/>
          </a:bodyPr>
          <a:lstStyle/>
          <a:p>
            <a:pPr marL="0" indent="0">
              <a:lnSpc>
                <a:spcPct val="107000"/>
              </a:lnSpc>
              <a:spcAft>
                <a:spcPts val="800"/>
              </a:spcAft>
              <a:buNone/>
            </a:pPr>
            <a:r>
              <a:rPr lang="en-NZ" sz="2400" dirty="0">
                <a:highlight>
                  <a:srgbClr val="FF00FF"/>
                </a:highlight>
                <a:latin typeface="Calibri" panose="020F0502020204030204" pitchFamily="34" charset="0"/>
                <a:ea typeface="Calibri" panose="020F0502020204030204" pitchFamily="34" charset="0"/>
                <a:cs typeface="Times New Roman" panose="02020603050405020304" pitchFamily="18" charset="0"/>
              </a:rPr>
              <a:t>When you write a section of text for submitting to </a:t>
            </a:r>
            <a:r>
              <a:rPr lang="en-NZ" sz="2400" dirty="0" err="1">
                <a:highlight>
                  <a:srgbClr val="FF00FF"/>
                </a:highlight>
                <a:latin typeface="Calibri" panose="020F0502020204030204" pitchFamily="34" charset="0"/>
                <a:ea typeface="Calibri" panose="020F0502020204030204" pitchFamily="34" charset="0"/>
                <a:cs typeface="Times New Roman" panose="02020603050405020304" pitchFamily="18" charset="0"/>
              </a:rPr>
              <a:t>Turnitin</a:t>
            </a:r>
            <a:r>
              <a:rPr lang="en-NZ" sz="2400" dirty="0">
                <a:highlight>
                  <a:srgbClr val="FF00FF"/>
                </a:highlight>
                <a:latin typeface="Calibri" panose="020F0502020204030204" pitchFamily="34" charset="0"/>
                <a:ea typeface="Calibri" panose="020F0502020204030204" pitchFamily="34" charset="0"/>
                <a:cs typeface="Times New Roman" panose="02020603050405020304" pitchFamily="18" charset="0"/>
              </a:rPr>
              <a:t> it is likely that some small parts of the text may be</a:t>
            </a:r>
            <a:r>
              <a:rPr lang="en-NZ" sz="2400" dirty="0">
                <a:latin typeface="Calibri" panose="020F0502020204030204" pitchFamily="34" charset="0"/>
                <a:ea typeface="Calibri" panose="020F0502020204030204" pitchFamily="34" charset="0"/>
                <a:cs typeface="Times New Roman" panose="02020603050405020304" pitchFamily="18" charset="0"/>
              </a:rPr>
              <a:t> similar </a:t>
            </a:r>
            <a:r>
              <a:rPr lang="en-NZ" sz="2400" dirty="0">
                <a:highlight>
                  <a:srgbClr val="FF00FF"/>
                </a:highlight>
                <a:latin typeface="Calibri" panose="020F0502020204030204" pitchFamily="34" charset="0"/>
                <a:ea typeface="Calibri" panose="020F0502020204030204" pitchFamily="34" charset="0"/>
                <a:cs typeface="Times New Roman" panose="02020603050405020304" pitchFamily="18" charset="0"/>
              </a:rPr>
              <a:t>to those existing in other documents</a:t>
            </a:r>
            <a:r>
              <a:rPr lang="en-NZ" sz="2400" dirty="0">
                <a:latin typeface="Calibri" panose="020F0502020204030204" pitchFamily="34" charset="0"/>
                <a:ea typeface="Calibri" panose="020F0502020204030204" pitchFamily="34" charset="0"/>
                <a:cs typeface="Times New Roman" panose="02020603050405020304" pitchFamily="18" charset="0"/>
              </a:rPr>
              <a:t>. This is particularly true where technical terms are used in combination with common text constructions, or where you use headings, titles or other commonly used phrases. As said by Vos (2019) there are only so many ways to say “the cat sat on the table”. </a:t>
            </a:r>
            <a:r>
              <a:rPr lang="en-NZ" sz="2400" dirty="0">
                <a:highlight>
                  <a:srgbClr val="C0C0C0"/>
                </a:highlight>
                <a:latin typeface="Calibri" panose="020F0502020204030204" pitchFamily="34" charset="0"/>
                <a:ea typeface="Calibri" panose="020F0502020204030204" pitchFamily="34" charset="0"/>
                <a:cs typeface="Times New Roman" panose="02020603050405020304" pitchFamily="18" charset="0"/>
              </a:rPr>
              <a:t>Where phrases you have written</a:t>
            </a:r>
            <a:r>
              <a:rPr lang="en-NZ" sz="2400" dirty="0">
                <a:latin typeface="Calibri" panose="020F0502020204030204" pitchFamily="34" charset="0"/>
                <a:ea typeface="Calibri" panose="020F0502020204030204" pitchFamily="34" charset="0"/>
                <a:cs typeface="Times New Roman" panose="02020603050405020304" pitchFamily="18" charset="0"/>
              </a:rPr>
              <a:t> appear </a:t>
            </a:r>
            <a:r>
              <a:rPr lang="en-NZ" sz="2400" dirty="0">
                <a:highlight>
                  <a:srgbClr val="C0C0C0"/>
                </a:highlight>
                <a:latin typeface="Calibri" panose="020F0502020204030204" pitchFamily="34" charset="0"/>
                <a:ea typeface="Calibri" panose="020F0502020204030204" pitchFamily="34" charset="0"/>
                <a:cs typeface="Times New Roman" panose="02020603050405020304" pitchFamily="18" charset="0"/>
              </a:rPr>
              <a:t>in other</a:t>
            </a:r>
            <a:r>
              <a:rPr lang="en-NZ" sz="2400" dirty="0">
                <a:latin typeface="Calibri" panose="020F0502020204030204" pitchFamily="34" charset="0"/>
                <a:ea typeface="Calibri" panose="020F0502020204030204" pitchFamily="34" charset="0"/>
                <a:cs typeface="Times New Roman" panose="02020603050405020304" pitchFamily="18" charset="0"/>
              </a:rPr>
              <a:t> documents </a:t>
            </a:r>
            <a:r>
              <a:rPr lang="en-NZ" sz="2400" dirty="0">
                <a:highlight>
                  <a:srgbClr val="C0C0C0"/>
                </a:highlight>
                <a:latin typeface="Calibri" panose="020F0502020204030204" pitchFamily="34" charset="0"/>
                <a:ea typeface="Calibri" panose="020F0502020204030204" pitchFamily="34" charset="0"/>
                <a:cs typeface="Times New Roman" panose="02020603050405020304" pitchFamily="18" charset="0"/>
              </a:rPr>
              <a:t>these will be</a:t>
            </a:r>
            <a:r>
              <a:rPr lang="en-NZ" sz="2400" dirty="0">
                <a:latin typeface="Calibri" panose="020F0502020204030204" pitchFamily="34" charset="0"/>
                <a:ea typeface="Calibri" panose="020F0502020204030204" pitchFamily="34" charset="0"/>
                <a:cs typeface="Times New Roman" panose="02020603050405020304" pitchFamily="18" charset="0"/>
              </a:rPr>
              <a:t> highlighted </a:t>
            </a:r>
            <a:r>
              <a:rPr lang="en-NZ" sz="2400" dirty="0">
                <a:highlight>
                  <a:srgbClr val="C0C0C0"/>
                </a:highlight>
                <a:latin typeface="Calibri" panose="020F0502020204030204" pitchFamily="34" charset="0"/>
                <a:ea typeface="Calibri" panose="020F0502020204030204" pitchFamily="34" charset="0"/>
                <a:cs typeface="Times New Roman" panose="02020603050405020304" pitchFamily="18" charset="0"/>
              </a:rPr>
              <a:t>by </a:t>
            </a:r>
            <a:r>
              <a:rPr lang="en-NZ" sz="2400" dirty="0" err="1">
                <a:highlight>
                  <a:srgbClr val="C0C0C0"/>
                </a:highlight>
                <a:latin typeface="Calibri" panose="020F0502020204030204" pitchFamily="34" charset="0"/>
                <a:ea typeface="Calibri" panose="020F0502020204030204" pitchFamily="34" charset="0"/>
                <a:cs typeface="Times New Roman" panose="02020603050405020304" pitchFamily="18" charset="0"/>
              </a:rPr>
              <a:t>Turnitin</a:t>
            </a:r>
            <a:r>
              <a:rPr lang="en-NZ" sz="2400" dirty="0">
                <a:highlight>
                  <a:srgbClr val="C0C0C0"/>
                </a:highlight>
                <a:latin typeface="Calibri" panose="020F0502020204030204" pitchFamily="34" charset="0"/>
                <a:ea typeface="Calibri" panose="020F0502020204030204" pitchFamily="34" charset="0"/>
                <a:cs typeface="Times New Roman" panose="02020603050405020304" pitchFamily="18" charset="0"/>
              </a:rPr>
              <a:t>. You need to decide whether or not to</a:t>
            </a:r>
            <a:r>
              <a:rPr lang="en-NZ" sz="2400" dirty="0">
                <a:latin typeface="Calibri" panose="020F0502020204030204" pitchFamily="34" charset="0"/>
                <a:ea typeface="Calibri" panose="020F0502020204030204" pitchFamily="34" charset="0"/>
                <a:cs typeface="Times New Roman" panose="02020603050405020304" pitchFamily="18" charset="0"/>
              </a:rPr>
              <a:t> further paraphrase the material presented. </a:t>
            </a:r>
            <a:endParaRPr lang="en-NZ"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B7F443C-CC8E-439E-B954-F492673BBDAA}" type="slidenum">
              <a:rPr lang="en-NZ" smtClean="0"/>
              <a:pPr/>
              <a:t>4</a:t>
            </a:fld>
            <a:endParaRPr lang="en-NZ"/>
          </a:p>
        </p:txBody>
      </p:sp>
      <p:sp>
        <p:nvSpPr>
          <p:cNvPr id="5" name="TextBox 4"/>
          <p:cNvSpPr txBox="1"/>
          <p:nvPr/>
        </p:nvSpPr>
        <p:spPr>
          <a:xfrm>
            <a:off x="504824" y="1196752"/>
            <a:ext cx="277713" cy="369332"/>
          </a:xfrm>
          <a:prstGeom prst="rect">
            <a:avLst/>
          </a:prstGeom>
          <a:solidFill>
            <a:srgbClr val="FF66FF"/>
          </a:solidFill>
        </p:spPr>
        <p:txBody>
          <a:bodyPr wrap="square" rtlCol="0">
            <a:spAutoFit/>
          </a:bodyPr>
          <a:lstStyle/>
          <a:p>
            <a:r>
              <a:rPr lang="en-NZ" dirty="0"/>
              <a:t>2</a:t>
            </a:r>
          </a:p>
        </p:txBody>
      </p:sp>
      <p:sp>
        <p:nvSpPr>
          <p:cNvPr id="6" name="TextBox 5"/>
          <p:cNvSpPr txBox="1"/>
          <p:nvPr/>
        </p:nvSpPr>
        <p:spPr>
          <a:xfrm>
            <a:off x="489793" y="3933056"/>
            <a:ext cx="277713" cy="369332"/>
          </a:xfrm>
          <a:prstGeom prst="rect">
            <a:avLst/>
          </a:prstGeom>
          <a:solidFill>
            <a:schemeClr val="bg1">
              <a:lumMod val="75000"/>
            </a:schemeClr>
          </a:solidFill>
        </p:spPr>
        <p:txBody>
          <a:bodyPr wrap="square" rtlCol="0">
            <a:spAutoFit/>
          </a:bodyPr>
          <a:lstStyle/>
          <a:p>
            <a:r>
              <a:rPr lang="en-NZ" dirty="0"/>
              <a:t>3</a:t>
            </a:r>
          </a:p>
        </p:txBody>
      </p:sp>
    </p:spTree>
    <p:extLst>
      <p:ext uri="{BB962C8B-B14F-4D97-AF65-F5344CB8AC3E}">
        <p14:creationId xmlns:p14="http://schemas.microsoft.com/office/powerpoint/2010/main" val="1358773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The Research Problem</a:t>
            </a:r>
          </a:p>
        </p:txBody>
      </p:sp>
      <p:sp>
        <p:nvSpPr>
          <p:cNvPr id="3" name="Content Placeholder 2"/>
          <p:cNvSpPr>
            <a:spLocks noGrp="1"/>
          </p:cNvSpPr>
          <p:nvPr>
            <p:ph idx="1"/>
          </p:nvPr>
        </p:nvSpPr>
        <p:spPr>
          <a:xfrm>
            <a:off x="600453" y="1556792"/>
            <a:ext cx="7886700" cy="4680520"/>
          </a:xfrm>
        </p:spPr>
        <p:txBody>
          <a:bodyPr>
            <a:normAutofit/>
          </a:bodyPr>
          <a:lstStyle/>
          <a:p>
            <a:r>
              <a:rPr lang="en-NZ" sz="2800" dirty="0"/>
              <a:t>Research problems are the issues, controversies or concerns of a particular discipline</a:t>
            </a:r>
          </a:p>
          <a:p>
            <a:r>
              <a:rPr lang="en-NZ" sz="2800" dirty="0"/>
              <a:t>In research reports you will find the problem defined  in the introduction of the study</a:t>
            </a:r>
          </a:p>
          <a:p>
            <a:r>
              <a:rPr lang="en-NZ" sz="2800" dirty="0"/>
              <a:t>Literature review supports the research problem</a:t>
            </a:r>
          </a:p>
          <a:p>
            <a:r>
              <a:rPr lang="en-NZ" sz="2800" dirty="0"/>
              <a:t>Not all problems can, or should be researched due to:	</a:t>
            </a:r>
          </a:p>
          <a:p>
            <a:pPr lvl="1"/>
            <a:r>
              <a:rPr lang="en-NZ" sz="2400" dirty="0"/>
              <a:t>Time</a:t>
            </a:r>
          </a:p>
          <a:p>
            <a:pPr lvl="1"/>
            <a:r>
              <a:rPr lang="en-NZ" sz="2400" dirty="0"/>
              <a:t>Resources</a:t>
            </a:r>
          </a:p>
          <a:p>
            <a:pPr lvl="1"/>
            <a:r>
              <a:rPr lang="en-NZ" sz="2400" dirty="0"/>
              <a:t>Skill</a:t>
            </a:r>
          </a:p>
          <a:p>
            <a:pPr lvl="1"/>
            <a:r>
              <a:rPr lang="en-NZ" sz="2400" dirty="0"/>
              <a:t>Access…</a:t>
            </a:r>
          </a:p>
        </p:txBody>
      </p:sp>
    </p:spTree>
    <p:extLst>
      <p:ext uri="{BB962C8B-B14F-4D97-AF65-F5344CB8AC3E}">
        <p14:creationId xmlns:p14="http://schemas.microsoft.com/office/powerpoint/2010/main" val="58241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Developing Research Problem	</a:t>
            </a:r>
          </a:p>
        </p:txBody>
      </p:sp>
      <p:sp>
        <p:nvSpPr>
          <p:cNvPr id="3" name="Content Placeholder 2"/>
          <p:cNvSpPr>
            <a:spLocks noGrp="1"/>
          </p:cNvSpPr>
          <p:nvPr>
            <p:ph idx="1"/>
          </p:nvPr>
        </p:nvSpPr>
        <p:spPr>
          <a:xfrm>
            <a:off x="628650" y="1690689"/>
            <a:ext cx="7886700" cy="4351338"/>
          </a:xfrm>
        </p:spPr>
        <p:txBody>
          <a:bodyPr>
            <a:noAutofit/>
          </a:bodyPr>
          <a:lstStyle/>
          <a:p>
            <a:r>
              <a:rPr lang="en-NZ" sz="2800" dirty="0"/>
              <a:t>A research problem is a clear statement about an area of interest that exists in literature or theory.</a:t>
            </a:r>
          </a:p>
          <a:p>
            <a:r>
              <a:rPr lang="en-NZ" sz="2800" dirty="0"/>
              <a:t>The research problem points toward an area that requires further research and investigation. </a:t>
            </a:r>
          </a:p>
          <a:p>
            <a:r>
              <a:rPr lang="en-NZ" sz="2800" dirty="0"/>
              <a:t>Research problems range from simple to complex depending on the number of variables and/or the nature of relationships</a:t>
            </a:r>
          </a:p>
          <a:p>
            <a:r>
              <a:rPr lang="en-NZ" sz="2800" dirty="0"/>
              <a:t>Research problems justify the usefulness of the research </a:t>
            </a:r>
          </a:p>
          <a:p>
            <a:r>
              <a:rPr lang="en-NZ" sz="2800" dirty="0"/>
              <a:t>Research problems do not state how to do the research, or present a question.</a:t>
            </a:r>
          </a:p>
        </p:txBody>
      </p:sp>
    </p:spTree>
    <p:extLst>
      <p:ext uri="{BB962C8B-B14F-4D97-AF65-F5344CB8AC3E}">
        <p14:creationId xmlns:p14="http://schemas.microsoft.com/office/powerpoint/2010/main" val="669403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Finding a Research Problem</a:t>
            </a:r>
          </a:p>
        </p:txBody>
      </p:sp>
      <p:sp>
        <p:nvSpPr>
          <p:cNvPr id="3" name="Content Placeholder 2"/>
          <p:cNvSpPr>
            <a:spLocks noGrp="1"/>
          </p:cNvSpPr>
          <p:nvPr>
            <p:ph idx="1"/>
          </p:nvPr>
        </p:nvSpPr>
        <p:spPr>
          <a:xfrm>
            <a:off x="628650" y="1825625"/>
            <a:ext cx="8047806" cy="4351338"/>
          </a:xfrm>
        </p:spPr>
        <p:txBody>
          <a:bodyPr>
            <a:normAutofit/>
          </a:bodyPr>
          <a:lstStyle/>
          <a:p>
            <a:r>
              <a:rPr lang="en-NZ" sz="2800" dirty="0"/>
              <a:t>Research problems arise from literature investigation (or discussion) which identifies:</a:t>
            </a:r>
          </a:p>
          <a:p>
            <a:pPr lvl="1"/>
            <a:r>
              <a:rPr lang="en-NZ" sz="2400" dirty="0"/>
              <a:t>Gaps in knowledge</a:t>
            </a:r>
          </a:p>
          <a:p>
            <a:pPr lvl="1"/>
            <a:r>
              <a:rPr lang="en-NZ" sz="2400" dirty="0"/>
              <a:t>Differences between action and theory</a:t>
            </a:r>
          </a:p>
          <a:p>
            <a:pPr lvl="1"/>
            <a:r>
              <a:rPr lang="en-NZ" sz="2400" dirty="0"/>
              <a:t>Theoretical conflict</a:t>
            </a:r>
          </a:p>
          <a:p>
            <a:pPr lvl="1"/>
            <a:r>
              <a:rPr lang="en-NZ" sz="2400" dirty="0"/>
              <a:t>Contradiction in evidence</a:t>
            </a:r>
          </a:p>
          <a:p>
            <a:pPr lvl="1"/>
            <a:r>
              <a:rPr lang="en-NZ" sz="2400" dirty="0"/>
              <a:t>Research agendas</a:t>
            </a:r>
          </a:p>
          <a:p>
            <a:pPr lvl="1"/>
            <a:r>
              <a:rPr lang="en-NZ" sz="2400" dirty="0"/>
              <a:t>Personal experience</a:t>
            </a:r>
          </a:p>
        </p:txBody>
      </p:sp>
    </p:spTree>
    <p:extLst>
      <p:ext uri="{BB962C8B-B14F-4D97-AF65-F5344CB8AC3E}">
        <p14:creationId xmlns:p14="http://schemas.microsoft.com/office/powerpoint/2010/main" val="776761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404664"/>
            <a:ext cx="8208912" cy="6120680"/>
          </a:xfrm>
        </p:spPr>
        <p:txBody>
          <a:bodyPr>
            <a:normAutofit/>
          </a:bodyPr>
          <a:lstStyle/>
          <a:p>
            <a:pPr marL="0" indent="0">
              <a:buNone/>
            </a:pPr>
            <a:r>
              <a:rPr lang="en-NZ" sz="2800" dirty="0"/>
              <a:t>In a BYOD program, employees use their own personal mobile devices to conduct business within the organisation. Allowing employees to use their own devices takes device control away from the organisation. Organisational data stored on personal devices is at risk due to malware and information leaks, most notably resulting from the loss or theft of the device. A study conducted by Gartner (2015) finds that organisations should obtain an employee’s consent to remotely wipe their device in the event of a security breach. Gartner also recommends whitelisting and blacklisting certain applications and software. However, there is a lack of research understanding </a:t>
            </a:r>
            <a:r>
              <a:rPr lang="en-NZ" sz="2800"/>
              <a:t>how employees </a:t>
            </a:r>
            <a:r>
              <a:rPr lang="en-NZ" sz="2800" dirty="0"/>
              <a:t>would react to such a programme. Therefore this research…</a:t>
            </a:r>
            <a:endParaRPr lang="en-NZ" dirty="0"/>
          </a:p>
        </p:txBody>
      </p:sp>
    </p:spTree>
    <p:extLst>
      <p:ext uri="{BB962C8B-B14F-4D97-AF65-F5344CB8AC3E}">
        <p14:creationId xmlns:p14="http://schemas.microsoft.com/office/powerpoint/2010/main" val="2814747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The Research Question</a:t>
            </a:r>
          </a:p>
        </p:txBody>
      </p:sp>
      <p:sp>
        <p:nvSpPr>
          <p:cNvPr id="3" name="Content Placeholder 2"/>
          <p:cNvSpPr>
            <a:spLocks noGrp="1"/>
          </p:cNvSpPr>
          <p:nvPr>
            <p:ph idx="1"/>
          </p:nvPr>
        </p:nvSpPr>
        <p:spPr>
          <a:xfrm>
            <a:off x="628650" y="1825625"/>
            <a:ext cx="3282897" cy="4610686"/>
          </a:xfrm>
        </p:spPr>
        <p:txBody>
          <a:bodyPr>
            <a:normAutofit/>
          </a:bodyPr>
          <a:lstStyle/>
          <a:p>
            <a:r>
              <a:rPr lang="en-NZ" sz="2800" dirty="0"/>
              <a:t>Drives the research</a:t>
            </a:r>
          </a:p>
          <a:p>
            <a:r>
              <a:rPr lang="en-NZ" sz="2800" dirty="0"/>
              <a:t>Clearly identifies the problem</a:t>
            </a:r>
          </a:p>
          <a:p>
            <a:r>
              <a:rPr lang="en-NZ" sz="2800" dirty="0"/>
              <a:t>Derived from the literature review and research problem</a:t>
            </a:r>
          </a:p>
          <a:p>
            <a:r>
              <a:rPr lang="en-NZ" sz="2800" dirty="0"/>
              <a:t>Can dictate both theory and method</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1547" y="1825625"/>
            <a:ext cx="4603803" cy="3722504"/>
          </a:xfrm>
          <a:prstGeom prst="rect">
            <a:avLst/>
          </a:prstGeom>
        </p:spPr>
      </p:pic>
    </p:spTree>
    <p:extLst>
      <p:ext uri="{BB962C8B-B14F-4D97-AF65-F5344CB8AC3E}">
        <p14:creationId xmlns:p14="http://schemas.microsoft.com/office/powerpoint/2010/main" val="163457057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8771</TotalTime>
  <Words>701</Words>
  <Application>Microsoft Office PowerPoint</Application>
  <PresentationFormat>On-screen Show (4:3)</PresentationFormat>
  <Paragraphs>80</Paragraphs>
  <Slides>14</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Calibri</vt:lpstr>
      <vt:lpstr>Calibri Light</vt:lpstr>
      <vt:lpstr>1_Office Theme</vt:lpstr>
      <vt:lpstr>2_Office Theme</vt:lpstr>
      <vt:lpstr>Research Problem and Research Question</vt:lpstr>
      <vt:lpstr>Agenda</vt:lpstr>
      <vt:lpstr>Turnitin Example</vt:lpstr>
      <vt:lpstr>Turnitin Example</vt:lpstr>
      <vt:lpstr>The Research Problem</vt:lpstr>
      <vt:lpstr>Developing Research Problem </vt:lpstr>
      <vt:lpstr>Finding a Research Problem</vt:lpstr>
      <vt:lpstr>PowerPoint Presentation</vt:lpstr>
      <vt:lpstr>The Research Question</vt:lpstr>
      <vt:lpstr>Developing Research Question</vt:lpstr>
      <vt:lpstr>Good Research Questions</vt:lpstr>
      <vt:lpstr>Writing Research Questions</vt:lpstr>
      <vt:lpstr>PowerPoint Presentation</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Research in Information Technology</dc:title>
  <dc:creator>Simon Dixon</dc:creator>
  <cp:lastModifiedBy>Jayson Cocks</cp:lastModifiedBy>
  <cp:revision>166</cp:revision>
  <cp:lastPrinted>2013-02-04T20:57:38Z</cp:lastPrinted>
  <dcterms:created xsi:type="dcterms:W3CDTF">2013-01-22T22:26:47Z</dcterms:created>
  <dcterms:modified xsi:type="dcterms:W3CDTF">2019-03-27T00:11:26Z</dcterms:modified>
</cp:coreProperties>
</file>