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9" r:id="rId4"/>
    <p:sldId id="280" r:id="rId5"/>
    <p:sldId id="276" r:id="rId6"/>
    <p:sldId id="277" r:id="rId7"/>
    <p:sldId id="283" r:id="rId8"/>
    <p:sldId id="274" r:id="rId9"/>
    <p:sldId id="273" r:id="rId10"/>
    <p:sldId id="271" r:id="rId11"/>
    <p:sldId id="258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81" r:id="rId21"/>
    <p:sldId id="267" r:id="rId22"/>
    <p:sldId id="268" r:id="rId23"/>
    <p:sldId id="269" r:id="rId24"/>
    <p:sldId id="278" r:id="rId25"/>
    <p:sldId id="275" r:id="rId26"/>
    <p:sldId id="270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BDD14-9727-4D15-820E-A1D9D230B7C7}" v="43" dt="2023-02-09T03:46:19.627"/>
    <p1510:client id="{4447C654-6D8F-E123-101B-A175B921219F}" v="138" dt="2023-02-09T18:00:48.163"/>
    <p1510:client id="{9985B861-D155-AB8C-FE54-F0362C6359A4}" v="264" dt="2023-02-09T20:38:58.203"/>
    <p1510:client id="{F0693955-D280-3B99-0FFB-D43ACD9F6006}" v="193" dt="2023-02-09T04:56:27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142" d="100"/>
          <a:sy n="142" d="100"/>
        </p:scale>
        <p:origin x="-1170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2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61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96BE-5C6D-E80A-BC27-670790139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4" r="-2" b="1763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61141" y="4537188"/>
            <a:ext cx="7838510" cy="1616056"/>
          </a:xfrm>
        </p:spPr>
        <p:txBody>
          <a:bodyPr>
            <a:normAutofit fontScale="90000"/>
          </a:bodyPr>
          <a:lstStyle/>
          <a:p>
            <a:pPr algn="l"/>
            <a:r>
              <a:rPr lang="es-ES" sz="3600" dirty="0">
                <a:solidFill>
                  <a:schemeClr val="bg1"/>
                </a:solidFill>
              </a:rPr>
              <a:t>Presentación proyecto BASE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4805" y="6153244"/>
            <a:ext cx="9157447" cy="624074"/>
          </a:xfrm>
        </p:spPr>
        <p:txBody>
          <a:bodyPr vert="horz" lIns="0" tIns="0" rIns="0" bIns="0" rtlCol="0" anchor="t">
            <a:normAutofit fontScale="40000" lnSpcReduction="20000"/>
          </a:bodyPr>
          <a:lstStyle/>
          <a:p>
            <a:pPr algn="l"/>
            <a:r>
              <a:rPr lang="es-ES" sz="3200" b="1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Integrantes: 	</a:t>
            </a:r>
            <a:r>
              <a:rPr lang="es-EC" sz="3200" b="1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Byron Marcelo Valdivieso </a:t>
            </a:r>
            <a:r>
              <a:rPr lang="es-EC" sz="3200" b="1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Paucar</a:t>
            </a:r>
            <a:endParaRPr lang="es-ES" sz="3200" b="1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s-ES" sz="3200" b="1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ARMIJOS CABRERA JORGE ENRIQUE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7384AA6-0C9D-E846-F3B9-2DD9E689BA61}"/>
              </a:ext>
            </a:extLst>
          </p:cNvPr>
          <p:cNvSpPr>
            <a:spLocks noGrp="1"/>
          </p:cNvSpPr>
          <p:nvPr/>
        </p:nvSpPr>
        <p:spPr>
          <a:xfrm>
            <a:off x="102534" y="5578620"/>
            <a:ext cx="2545416" cy="82217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500" dirty="0" err="1"/>
              <a:t>DIagrama</a:t>
            </a:r>
            <a:r>
              <a:rPr lang="en-US" sz="2500" dirty="0"/>
              <a:t> </a:t>
            </a:r>
            <a:r>
              <a:rPr lang="en-US" sz="2500" dirty="0" err="1"/>
              <a:t>Fisico</a:t>
            </a:r>
            <a:r>
              <a:rPr lang="en-US" sz="2500" dirty="0"/>
              <a:t>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A5825F-7FCE-48D4-BAFB-C061E3BF06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9215" y="104777"/>
            <a:ext cx="9441516" cy="62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22259-552C-F5D9-E999-11CF5CB3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err="1"/>
              <a:t>Importacion</a:t>
            </a:r>
            <a:r>
              <a:rPr lang="en-US" sz="2800" dirty="0"/>
              <a:t> de </a:t>
            </a:r>
            <a:r>
              <a:rPr lang="en-US" sz="2800" dirty="0" err="1"/>
              <a:t>archivo</a:t>
            </a:r>
            <a:r>
              <a:rPr lang="en-US" sz="2800" dirty="0"/>
              <a:t> </a:t>
            </a:r>
            <a:r>
              <a:rPr lang="en-US" sz="2800" dirty="0" err="1"/>
              <a:t>movie_dataset</a:t>
            </a:r>
          </a:p>
        </p:txBody>
      </p:sp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9C623D6-6A26-7DFB-7FC6-05ACC7C3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36" y="2549943"/>
            <a:ext cx="6015813" cy="3424825"/>
          </a:xfrm>
          <a:prstGeom prst="rect">
            <a:avLst/>
          </a:prstGeom>
        </p:spPr>
      </p:pic>
      <p:pic>
        <p:nvPicPr>
          <p:cNvPr id="3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22B0477-687C-1D0B-B798-3A0A292A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76" y="1718693"/>
            <a:ext cx="5813610" cy="47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3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D0ACC-A89A-37D0-CBB1-C4E31775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 dirty="0"/>
              <a:t>Limpieza de Caracteres Especiales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AB7D23C-B35A-7C64-3399-7E885957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99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563751-EB2F-D72C-A513-0E3CE1B9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5252DA-9BB2-BC3C-1DEC-A7F3BD1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 dirty="0"/>
              <a:t>Extracción de la data de las columnas </a:t>
            </a:r>
            <a:r>
              <a:rPr lang="es-ES" sz="2800" dirty="0" err="1"/>
              <a:t>json</a:t>
            </a:r>
            <a:endParaRPr lang="es-ES" sz="2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7C10D50-5D16-E9AD-E919-C0FABA319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50" b="615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9D6F56-3369-99DE-BDB8-FF52983B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1AA9A15-751A-DC49-0FF5-F4672F52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80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8208276-05C1-0218-1577-7EFBD857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8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1595D-1939-3271-B332-C5AFD4E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Columnas </a:t>
            </a:r>
            <a:r>
              <a:rPr lang="es-ES" sz="2800" dirty="0" err="1"/>
              <a:t>Genres</a:t>
            </a:r>
            <a:r>
              <a:rPr lang="es-ES" sz="2800" dirty="0"/>
              <a:t> y </a:t>
            </a:r>
            <a:r>
              <a:rPr lang="es-ES" sz="2800" dirty="0" err="1"/>
              <a:t>Cast</a:t>
            </a:r>
            <a:r>
              <a:rPr lang="es-ES" sz="2800" dirty="0"/>
              <a:t>(multivaluadas)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0A45D839-7416-740F-1256-79BA84D2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7" b="1256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0FF84-AF51-EFA8-E815-7BE205C6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8FF9F52D-5E5E-DAF8-444B-C5C0AA7B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7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98C68-D428-DC3D-5A4F-C95A59F6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63" y="5837114"/>
            <a:ext cx="1073450" cy="456775"/>
          </a:xfrm>
        </p:spPr>
        <p:txBody>
          <a:bodyPr anchor="t">
            <a:normAutofit/>
          </a:bodyPr>
          <a:lstStyle/>
          <a:p>
            <a:r>
              <a:rPr lang="es-ES" sz="2800" dirty="0"/>
              <a:t>DDL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Imagen">
            <a:extLst>
              <a:ext uri="{FF2B5EF4-FFF2-40B4-BE49-F238E27FC236}">
                <a16:creationId xmlns:a16="http://schemas.microsoft.com/office/drawing/2014/main" id="{6322374F-8A66-413F-BC31-43AF9180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57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18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n">
            <a:extLst>
              <a:ext uri="{FF2B5EF4-FFF2-40B4-BE49-F238E27FC236}">
                <a16:creationId xmlns:a16="http://schemas.microsoft.com/office/drawing/2014/main" id="{45C668CC-BC39-493F-949E-033E106B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2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F9BB-610E-409D-B740-00CE0FA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27" y="338328"/>
            <a:ext cx="9489143" cy="1234440"/>
          </a:xfrm>
        </p:spPr>
        <p:txBody>
          <a:bodyPr/>
          <a:lstStyle/>
          <a:p>
            <a:r>
              <a:rPr lang="es-EC" dirty="0"/>
              <a:t>Importación en Excel para análisis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77F92-7A64-4FF3-9CAD-4402DC81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1917815"/>
            <a:ext cx="11896165" cy="4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7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894F7-755B-49D7-B08C-B1769355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1" y="769217"/>
            <a:ext cx="9099176" cy="656903"/>
          </a:xfrm>
        </p:spPr>
        <p:txBody>
          <a:bodyPr/>
          <a:lstStyle/>
          <a:p>
            <a:r>
              <a:rPr lang="es-EC" dirty="0"/>
              <a:t>Esquema creado en Mysql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5DCB9D-A8BC-4566-8654-02F030366C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2125662"/>
            <a:ext cx="11058525" cy="4246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56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733AB-F0FF-23EE-FDE7-1F1A0CAE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50" y="5943597"/>
            <a:ext cx="7207550" cy="456775"/>
          </a:xfrm>
        </p:spPr>
        <p:txBody>
          <a:bodyPr anchor="t">
            <a:normAutofit/>
          </a:bodyPr>
          <a:lstStyle/>
          <a:p>
            <a:r>
              <a:rPr lang="es-ES" sz="2800" dirty="0"/>
              <a:t>Población de las tablas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">
            <a:extLst>
              <a:ext uri="{FF2B5EF4-FFF2-40B4-BE49-F238E27FC236}">
                <a16:creationId xmlns:a16="http://schemas.microsoft.com/office/drawing/2014/main" id="{582BF740-5C41-4FD5-8100-6F6D2106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594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8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n">
            <a:extLst>
              <a:ext uri="{FF2B5EF4-FFF2-40B4-BE49-F238E27FC236}">
                <a16:creationId xmlns:a16="http://schemas.microsoft.com/office/drawing/2014/main" id="{0CDD1799-2BA2-4936-A0ED-0C95EFAB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8" cy="64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2A94A-C914-6190-1919-811BDA51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s-ES" sz="2800"/>
              <a:t>Explotación de la data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7A079E9D-8959-3C61-84B9-8A5610860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3" b="7840"/>
          <a:stretch/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C5A9C-6ED4-AE93-0B1B-DDD8CAF9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720058"/>
            <a:ext cx="11473927" cy="307408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C" b="1" dirty="0">
                <a:ea typeface="+mn-lt"/>
                <a:cs typeface="+mn-lt"/>
              </a:rPr>
              <a:t>Conclusiones</a:t>
            </a:r>
            <a:endParaRPr lang="es-ES" dirty="0">
              <a:ea typeface="+mn-lt"/>
              <a:cs typeface="+mn-lt"/>
            </a:endParaRPr>
          </a:p>
          <a:p>
            <a:pPr algn="just"/>
            <a:r>
              <a:rPr lang="es-ES" dirty="0">
                <a:ea typeface="+mn-lt"/>
                <a:cs typeface="+mn-lt"/>
              </a:rPr>
              <a:t>En resumen, al seguir de manera sistemática el proceso del proyecto integrador de saberes, que incluyó tareas como diseñar el diagrama de la base de datos, limpiar caracteres, extraer datos de </a:t>
            </a:r>
            <a:r>
              <a:rPr lang="es-ES" dirty="0" err="1">
                <a:ea typeface="+mn-lt"/>
                <a:cs typeface="+mn-lt"/>
              </a:rPr>
              <a:t>Json</a:t>
            </a:r>
            <a:r>
              <a:rPr lang="es-ES" dirty="0">
                <a:ea typeface="+mn-lt"/>
                <a:cs typeface="+mn-lt"/>
              </a:rPr>
              <a:t> mediante procedimientos y completar las diferentes tablas, logramos aplicar, fortalecer y adquirir conocimientos en el ámbito de las bases de datos.</a:t>
            </a:r>
          </a:p>
          <a:p>
            <a:r>
              <a:rPr lang="es-EC" dirty="0">
                <a:ea typeface="+mn-lt"/>
                <a:cs typeface="+mn-lt"/>
              </a:rPr>
              <a:t>La tabla general en bruto que incluía el archivo CSV tenía muchos caracteres en UNICODE que había que remplazar además lo más tedioso de tratar fue la columna </a:t>
            </a:r>
            <a:r>
              <a:rPr lang="es-EC" dirty="0" err="1">
                <a:ea typeface="+mn-lt"/>
                <a:cs typeface="+mn-lt"/>
              </a:rPr>
              <a:t>Cast</a:t>
            </a:r>
            <a:r>
              <a:rPr lang="es-EC" dirty="0">
                <a:ea typeface="+mn-lt"/>
                <a:cs typeface="+mn-lt"/>
              </a:rPr>
              <a:t> con los nombres de los actores.</a:t>
            </a:r>
            <a:endParaRPr lang="es-ES" dirty="0">
              <a:ea typeface="+mn-lt"/>
              <a:cs typeface="+mn-lt"/>
            </a:endParaRPr>
          </a:p>
          <a:p>
            <a:pPr indent="0">
              <a:buNone/>
            </a:pPr>
            <a:endParaRPr lang="es-ES" dirty="0">
              <a:ea typeface="+mn-lt"/>
              <a:cs typeface="+mn-lt"/>
            </a:endParaRPr>
          </a:p>
          <a:p>
            <a:pPr>
              <a:buNone/>
            </a:pPr>
            <a:endParaRPr lang="es-E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s-EC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77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5C9EC-E239-F6D7-F26F-40D67EEB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95" y="2302765"/>
            <a:ext cx="10241280" cy="185264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s-EC" b="1" dirty="0">
                <a:ea typeface="+mn-lt"/>
                <a:cs typeface="+mn-lt"/>
              </a:rPr>
              <a:t>Lecciones Aprendidas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extraer data de </a:t>
            </a:r>
            <a:r>
              <a:rPr lang="es-EC" dirty="0" err="1">
                <a:ea typeface="+mn-lt"/>
                <a:cs typeface="+mn-lt"/>
              </a:rPr>
              <a:t>Json</a:t>
            </a:r>
            <a:r>
              <a:rPr lang="es-EC" dirty="0">
                <a:ea typeface="+mn-lt"/>
                <a:cs typeface="+mn-lt"/>
              </a:rPr>
              <a:t> utilizando procedimientos o la sentencia UNION.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poblar una tabla anteriormente creada utilizando las sentencias INSERT INTO y SELECT.</a:t>
            </a:r>
            <a:endParaRPr lang="es-ES" dirty="0">
              <a:ea typeface="+mn-lt"/>
              <a:cs typeface="+mn-lt"/>
            </a:endParaRPr>
          </a:p>
          <a:p>
            <a:r>
              <a:rPr lang="es-EC" dirty="0">
                <a:ea typeface="+mn-lt"/>
                <a:cs typeface="+mn-lt"/>
              </a:rPr>
              <a:t>Como elaborar correctamente el diseño físico de una base de datos relacional.</a:t>
            </a:r>
          </a:p>
        </p:txBody>
      </p:sp>
    </p:spTree>
    <p:extLst>
      <p:ext uri="{BB962C8B-B14F-4D97-AF65-F5344CB8AC3E}">
        <p14:creationId xmlns:p14="http://schemas.microsoft.com/office/powerpoint/2010/main" val="309765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145A-F7C5-DFBF-B8D9-9045741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94" y="2577263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s-ES" sz="72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2687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7776-8FFD-2F1E-B218-ADB55995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51028"/>
            <a:ext cx="10241280" cy="588857"/>
          </a:xfrm>
        </p:spPr>
        <p:txBody>
          <a:bodyPr/>
          <a:lstStyle/>
          <a:p>
            <a:r>
              <a:rPr lang="es-ES" dirty="0"/>
              <a:t>Descripción de metadatos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1EEE7CC-5731-E221-8B38-D43B9994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17" y="1181977"/>
            <a:ext cx="7081121" cy="47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E79D433-86FE-4814-56FF-24E260DD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6" y="831660"/>
            <a:ext cx="5533464" cy="4587073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106A5619-2BBC-5B99-2505-86DB2CF9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41" y="828346"/>
            <a:ext cx="5432611" cy="19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3E7F97A-93B2-4DF4-B2CD-1D31CB0C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23" y="514888"/>
            <a:ext cx="1085535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Primera forma normal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en la que la intersección de todas las filas y columnas contienen un valor y solo un valor.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Todos los datos son atómicos.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Las tablas contienen una clave primaria única.</a:t>
            </a: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Imagen 8">
            <a:extLst>
              <a:ext uri="{FF2B5EF4-FFF2-40B4-BE49-F238E27FC236}">
                <a16:creationId xmlns:a16="http://schemas.microsoft.com/office/drawing/2014/main" id="{EFFA2837-5B4C-4F70-9C62-5CCB6935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" y="3359792"/>
            <a:ext cx="11123802" cy="16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DCC5F60-5737-4597-BAB9-2929FDE7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3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10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270782-6802-49A8-8483-42AE58A4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750125"/>
            <a:ext cx="1131753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Segunda forma normal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que está en primera forma normal y en la que todo atributo que no sea de clave principal dependa funcionalmente de manera completa de la clave principal</a:t>
            </a:r>
            <a:r>
              <a:rPr kumimoji="0" lang="es-ES" altLang="es-EC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kumimoji="0" lang="es-EC" altLang="es-EC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25980-36A2-4055-B30F-8A2485A1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31" y="3243402"/>
            <a:ext cx="10856844" cy="22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0C565D6-725E-4D3A-AF11-F89AAAE2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49" y="363563"/>
            <a:ext cx="1111567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Tercera forma normal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Una relación que está en primera y segunda formas normales y en la que ningún atributo que no sea clave principal dependa transitivamente de la clave principal.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10">
            <a:extLst>
              <a:ext uri="{FF2B5EF4-FFF2-40B4-BE49-F238E27FC236}">
                <a16:creationId xmlns:a16="http://schemas.microsoft.com/office/drawing/2014/main" id="{BF7B2ED8-E851-4576-8508-FA5CA463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3019424"/>
            <a:ext cx="10782301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177B154-55E9-4F68-919A-801C7A3C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50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08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7384AA6-0C9D-E846-F3B9-2DD9E689BA61}"/>
              </a:ext>
            </a:extLst>
          </p:cNvPr>
          <p:cNvSpPr>
            <a:spLocks noGrp="1"/>
          </p:cNvSpPr>
          <p:nvPr/>
        </p:nvSpPr>
        <p:spPr>
          <a:xfrm>
            <a:off x="52388" y="5248275"/>
            <a:ext cx="3140470" cy="88851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dirty="0" err="1"/>
              <a:t>DIagrama</a:t>
            </a:r>
            <a:r>
              <a:rPr lang="en-US" sz="2400" dirty="0"/>
              <a:t> Conceptual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EE19D0-D36A-41C1-BA65-D30745510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0467" y="171450"/>
            <a:ext cx="8999145" cy="59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0BC31-DD27-316E-9B90-F1EF891F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00" y="5479304"/>
            <a:ext cx="2702225" cy="7976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s-ES" sz="2800" dirty="0"/>
              <a:t>Diagrama </a:t>
            </a:r>
            <a:r>
              <a:rPr lang="es-ES" sz="2800" dirty="0" err="1"/>
              <a:t>Logico</a:t>
            </a:r>
            <a:endParaRPr lang="es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21FB84-C64C-484B-B484-26C1F5774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8925" y="97681"/>
            <a:ext cx="9236375" cy="63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69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312</Words>
  <Application>Microsoft Office PowerPoint</Application>
  <PresentationFormat>Panorámica</PresentationFormat>
  <Paragraphs>37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Nova</vt:lpstr>
      <vt:lpstr>GradientRiseVTI</vt:lpstr>
      <vt:lpstr>Presentación proyecto BASE DE DATOS</vt:lpstr>
      <vt:lpstr>Importación en Excel para análisis</vt:lpstr>
      <vt:lpstr>Descripción de metadatos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Logico</vt:lpstr>
      <vt:lpstr>Presentación de PowerPoint</vt:lpstr>
      <vt:lpstr>Importacion de archivo movie_dataset</vt:lpstr>
      <vt:lpstr>Limpieza de Caracteres Especiales</vt:lpstr>
      <vt:lpstr>Extracción de la data de las columnas json</vt:lpstr>
      <vt:lpstr>Presentación de PowerPoint</vt:lpstr>
      <vt:lpstr>Presentación de PowerPoint</vt:lpstr>
      <vt:lpstr>Columnas Genres y Cast(multivaluadas)</vt:lpstr>
      <vt:lpstr>Presentación de PowerPoint</vt:lpstr>
      <vt:lpstr>DDL</vt:lpstr>
      <vt:lpstr>Presentación de PowerPoint</vt:lpstr>
      <vt:lpstr>Esquema creado en Mysql</vt:lpstr>
      <vt:lpstr>Población de las tablas</vt:lpstr>
      <vt:lpstr>Presentación de PowerPoint</vt:lpstr>
      <vt:lpstr>Explotación de la data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JORGE ENRIQUE ARMIJOS CABRERA</cp:lastModifiedBy>
  <cp:revision>351</cp:revision>
  <dcterms:created xsi:type="dcterms:W3CDTF">2023-02-09T03:31:15Z</dcterms:created>
  <dcterms:modified xsi:type="dcterms:W3CDTF">2023-02-10T04:50:52Z</dcterms:modified>
</cp:coreProperties>
</file>