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EE9127-1041-C9C2-8C1D-3E1C03055AD9}" name="Jessica Hope Coomber" initials="JC" userId="S::coombe_j1@denison.edu::54022637-a59a-42ce-89f8-012a5d62c9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BBA"/>
    <a:srgbClr val="F1E4C1"/>
    <a:srgbClr val="F8F3E7"/>
    <a:srgbClr val="F3E5CF"/>
    <a:srgbClr val="A6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/>
    <p:restoredTop sz="94632"/>
  </p:normalViewPr>
  <p:slideViewPr>
    <p:cSldViewPr snapToGrid="0" snapToObjects="1">
      <p:cViewPr>
        <p:scale>
          <a:sx n="53" d="100"/>
          <a:sy n="53" d="100"/>
        </p:scale>
        <p:origin x="-10736" y="-6328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C2DC-99A3-3A4D-A43F-0DDE35F6AB08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7435-31A5-A847-945E-B6D14DB0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47435-31A5-A847-945E-B6D14DB02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5"/>
            <a:ext cx="115214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5"/>
            <a:ext cx="337108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3"/>
            <a:ext cx="22616160" cy="2172462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50D1-D96A-1849-87B9-1AABDD2E4612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E063-3AAD-C14A-807D-DB893C2A9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i.org/10.1377/hlthaff.2016.1130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ensus.gov/newsroom/press-releases/2024/computer-internet-use-2021.html" TargetMode="External"/><Relationship Id="rId5" Type="http://schemas.openxmlformats.org/officeDocument/2006/relationships/hyperlink" Target="https://doi.org/10.1377/hlthaff.2018.05125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atalog.data.gov/dataset/medicare-telemedicine-snapshot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3538" y="1044458"/>
            <a:ext cx="33639324" cy="2769989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Factors impacting the use of telehealth for Medicare and Medicaid members in 2020-2024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Jessica Coomber</a:t>
            </a:r>
          </a:p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Analytics 401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5" y="4292231"/>
            <a:ext cx="9478794" cy="14081516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Research Aim: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Understand the factors impacting the use of telehealth visits for Medicare and Medicaid members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Medicare Telehealth Trends dataset (Centers for Medicare &amp; Medicaid Services)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Transit Report Card from Transportation for America 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Fixed Effect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Assesses the relationship between the variables and the number of telehealth visits (per capita).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Controls for state and year.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Implications: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Results explore potential socioeconomic barriers to telehealth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use of telehealth services</a:t>
            </a: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populations who are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accessing eligible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Support targeted interventions to improve equitable access to care.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903" y="18762659"/>
            <a:ext cx="9536883" cy="13337724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for time invariant variables (state and year)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 the fixed effect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Vehicles Owned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Per Capita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Internet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Physicians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fit of the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how well the model explains variation in number of telehealth visits for each fixed-effect group.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 (VIF):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multicollinearity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independent variables are highly correlated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variables could be capturing overlapping aspects of economic status.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78659" y="19666349"/>
            <a:ext cx="16425904" cy="12557284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fixed effect 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0.092. (Number of telehealth visits is explained little by the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effect R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0.139 (Explains more of the variation)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Owned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vehicles owned is associated with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better financial status and accessibility to resources.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Spending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amount spent on transit is associated with slightly more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areas have higher access to broad band internet vs rural areas (Ching-Ching, 2018).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more internet is associated with fewer telehealth visits.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internet, 95% of U.S. households have at least one type of computer (Liu, 2024).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Hospitals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hospitals is associated with less telehealth which could be because of more in person availability. These have potential to be done with telehealth (Ashwood, 2017).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providers means there are more appointment available, including telehealth.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below poverty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poverty is associated with fewer telehealth visits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22467" y="15890989"/>
            <a:ext cx="11014705" cy="9602629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services are missing potential for increase access with the use of telehealth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key factors influencing telehealth usage have been identified in the fixed effect model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telehealth by Medicare and Medicaid members is affected by more than just whether internet is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factors which could be used to represent economic status, technology access and appointment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and Medicaid members in this study is used to represent a population who is facing more barriers.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should be done on populations included other levels of insurance coverage.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22467" y="26084704"/>
            <a:ext cx="11014705" cy="6083717"/>
          </a:xfrm>
          <a:prstGeom prst="rect">
            <a:avLst/>
          </a:prstGeom>
          <a:noFill/>
          <a:ln w="127000" cmpd="sng">
            <a:solidFill>
              <a:schemeClr val="tx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Works Cited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Ashwood, J. and Mehrotra,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Ateev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Cowling, David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Uscher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-Pines, Lori. (2017). Direct-to-consumer telehealth may increase access to care but does not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decrease spending. Health Affairs, 36(2)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https://doi.org/10.1377/hlthaff.2016.1130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CMS Program Statistics - OEDA (2025). Medicare Telehealth Trends. [Data set]. Centers for Medicare &amp; Medicaid Services.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https://catalog.data.gov/dataset/medicare-telemedicine-snapshot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Ching-Ching, Claire Lin et al.. (2018). Telehealth in health centers: Key adoption factors, barriers, and opportunities. Health Affairs, 37(12)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https://doi.org/10.1377/hlthaff.2018.05125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L. (2024). 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and Internet Use in the United States 2021. </a:t>
            </a:r>
            <a:r>
              <a:rPr lang="en-US" sz="2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https://www.census.gov/newsroom/press-releases/2024/computer-internet-use-2021.html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BA63B48-AC10-5D25-C7A2-19315856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638" y="5643714"/>
            <a:ext cx="10595993" cy="7335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4F195264-8F98-40B3-36EF-C299F926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34" y="15375295"/>
            <a:ext cx="10602173" cy="7393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5F700310-4F70-14FB-564C-AB3BE516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422" y="45900245"/>
            <a:ext cx="512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7A35D3-1AB7-AAE0-0A67-DAB1665D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58890"/>
              </p:ext>
            </p:extLst>
          </p:nvPr>
        </p:nvGraphicFramePr>
        <p:xfrm>
          <a:off x="22312491" y="6053131"/>
          <a:ext cx="16425902" cy="12320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5596">
                  <a:extLst>
                    <a:ext uri="{9D8B030D-6E8A-4147-A177-3AD203B41FA5}">
                      <a16:colId xmlns:a16="http://schemas.microsoft.com/office/drawing/2014/main" val="3579134900"/>
                    </a:ext>
                  </a:extLst>
                </a:gridCol>
                <a:gridCol w="4105596">
                  <a:extLst>
                    <a:ext uri="{9D8B030D-6E8A-4147-A177-3AD203B41FA5}">
                      <a16:colId xmlns:a16="http://schemas.microsoft.com/office/drawing/2014/main" val="153221796"/>
                    </a:ext>
                  </a:extLst>
                </a:gridCol>
                <a:gridCol w="4107355">
                  <a:extLst>
                    <a:ext uri="{9D8B030D-6E8A-4147-A177-3AD203B41FA5}">
                      <a16:colId xmlns:a16="http://schemas.microsoft.com/office/drawing/2014/main" val="960077209"/>
                    </a:ext>
                  </a:extLst>
                </a:gridCol>
                <a:gridCol w="4107355">
                  <a:extLst>
                    <a:ext uri="{9D8B030D-6E8A-4147-A177-3AD203B41FA5}">
                      <a16:colId xmlns:a16="http://schemas.microsoft.com/office/drawing/2014/main" val="1505452983"/>
                    </a:ext>
                  </a:extLst>
                </a:gridCol>
              </a:tblGrid>
              <a:tr h="977006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and Year Fixed Effect</a:t>
                      </a:r>
                      <a:endParaRPr lang="en-US" sz="32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0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0.122***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51053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70434"/>
                  </a:ext>
                </a:extLst>
              </a:tr>
              <a:tr h="977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6059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(0.001)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7948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-0.076***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76841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23628"/>
                  </a:ext>
                </a:extLst>
              </a:tr>
              <a:tr h="545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Hospitals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-45.313***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-1670.351***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-1657.032***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40322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(5.089)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(323.434)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(323.677)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03733"/>
                  </a:ext>
                </a:extLst>
              </a:tr>
              <a:tr h="945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2.211***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92.439***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93.079***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4075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(0.213)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(14.899)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(14.912)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52492"/>
                  </a:ext>
                </a:extLst>
              </a:tr>
              <a:tr h="977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-0.025***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-0.022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3304"/>
                  </a:ext>
                </a:extLst>
              </a:tr>
              <a:tr h="820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9788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Num.Obs.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19330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7121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Fixed Effects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87042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Fixed Effects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469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="0" i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0" i="0" baseline="30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7185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FC94B29-2430-BBCA-7F85-AD761D36EEEF}"/>
              </a:ext>
            </a:extLst>
          </p:cNvPr>
          <p:cNvSpPr txBox="1"/>
          <p:nvPr/>
        </p:nvSpPr>
        <p:spPr>
          <a:xfrm>
            <a:off x="22378659" y="18539781"/>
            <a:ext cx="164259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Statistical significance for coefficients is shown by *p &lt; 0:10 **p &lt; 0:05 ***p &lt; 0:01 ****p &lt; 0:001. Standard Errors are included in parenthesis.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07ED1EF-CC6B-8C37-BEBC-6D36CDCC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94149"/>
              </p:ext>
            </p:extLst>
          </p:nvPr>
        </p:nvGraphicFramePr>
        <p:xfrm>
          <a:off x="39340336" y="5643714"/>
          <a:ext cx="11089920" cy="6586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4960">
                  <a:extLst>
                    <a:ext uri="{9D8B030D-6E8A-4147-A177-3AD203B41FA5}">
                      <a16:colId xmlns:a16="http://schemas.microsoft.com/office/drawing/2014/main" val="468493488"/>
                    </a:ext>
                  </a:extLst>
                </a:gridCol>
                <a:gridCol w="5544960">
                  <a:extLst>
                    <a:ext uri="{9D8B030D-6E8A-4147-A177-3AD203B41FA5}">
                      <a16:colId xmlns:a16="http://schemas.microsoft.com/office/drawing/2014/main" val="1004395723"/>
                    </a:ext>
                  </a:extLst>
                </a:gridCol>
              </a:tblGrid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67714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 Owned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72245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Internet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652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Physicians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63259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Hospitals Count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5632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 Spending Per Capita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47676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Below Poverty Level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19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D352B9D-4018-653D-C407-F688B7A8834C}"/>
              </a:ext>
            </a:extLst>
          </p:cNvPr>
          <p:cNvSpPr txBox="1"/>
          <p:nvPr/>
        </p:nvSpPr>
        <p:spPr>
          <a:xfrm>
            <a:off x="39377942" y="12683132"/>
            <a:ext cx="11103753" cy="2800767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suggests low multicollinearity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variables are mostly low so coefficients in the Fixed Effect are accurate and reliable.</a:t>
            </a:r>
          </a:p>
        </p:txBody>
      </p:sp>
      <p:pic>
        <p:nvPicPr>
          <p:cNvPr id="47" name="Picture 46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31B164D4-EFD8-1410-8BAD-6F0D43141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935" y="1204674"/>
            <a:ext cx="7348668" cy="2449556"/>
          </a:xfrm>
          <a:prstGeom prst="rect">
            <a:avLst/>
          </a:prstGeom>
        </p:spPr>
      </p:pic>
      <p:pic>
        <p:nvPicPr>
          <p:cNvPr id="48" name="Picture 47" descr="A red sign with white letters&#10;&#10;AI-generated content may be incorrect.">
            <a:extLst>
              <a:ext uri="{FF2B5EF4-FFF2-40B4-BE49-F238E27FC236}">
                <a16:creationId xmlns:a16="http://schemas.microsoft.com/office/drawing/2014/main" id="{CD3F1D51-0902-0E22-B72A-F23D5F75A2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6966" y="1299287"/>
            <a:ext cx="7005972" cy="2335324"/>
          </a:xfrm>
          <a:prstGeom prst="rect">
            <a:avLst/>
          </a:prstGeom>
        </p:spPr>
      </p:pic>
      <p:pic>
        <p:nvPicPr>
          <p:cNvPr id="50" name="Picture 49" descr="A graph of a bar chart&#10;&#10;AI-generated content may be incorrect.">
            <a:extLst>
              <a:ext uri="{FF2B5EF4-FFF2-40B4-BE49-F238E27FC236}">
                <a16:creationId xmlns:a16="http://schemas.microsoft.com/office/drawing/2014/main" id="{8F29E8C0-D54E-3639-BA27-8C9D3600C5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74" y="24504907"/>
            <a:ext cx="10602173" cy="7580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554607D-3428-78B9-E20F-8B89209586E2}"/>
              </a:ext>
            </a:extLst>
          </p:cNvPr>
          <p:cNvSpPr txBox="1"/>
          <p:nvPr/>
        </p:nvSpPr>
        <p:spPr>
          <a:xfrm>
            <a:off x="10986674" y="4267451"/>
            <a:ext cx="10641743" cy="104644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1: Telehealth Visits by 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2400C-FC0B-F019-3AC1-A375AFBFEB40}"/>
              </a:ext>
            </a:extLst>
          </p:cNvPr>
          <p:cNvSpPr txBox="1"/>
          <p:nvPr/>
        </p:nvSpPr>
        <p:spPr>
          <a:xfrm>
            <a:off x="10951734" y="13437067"/>
            <a:ext cx="10641743" cy="1538883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2: Eligible Services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(With Potential for Telehealth Use) by Year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235F69-6E21-B4A3-D6AF-A9A4147C97DE}"/>
              </a:ext>
            </a:extLst>
          </p:cNvPr>
          <p:cNvSpPr txBox="1"/>
          <p:nvPr/>
        </p:nvSpPr>
        <p:spPr>
          <a:xfrm>
            <a:off x="10966888" y="23113424"/>
            <a:ext cx="10641743" cy="104644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Figure 3: Telehealth Visits by Enrollment Status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1FA88-DA6A-834F-1615-8FD579298B25}"/>
              </a:ext>
            </a:extLst>
          </p:cNvPr>
          <p:cNvSpPr txBox="1"/>
          <p:nvPr/>
        </p:nvSpPr>
        <p:spPr>
          <a:xfrm>
            <a:off x="22312487" y="4267451"/>
            <a:ext cx="16425904" cy="1538883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1: State and Year Fixed Effects on Various Factors impacting the Number of Telehealth Visits (Per Capita)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4949EF-59F0-9A51-B3CA-02DA1989A373}"/>
              </a:ext>
            </a:extLst>
          </p:cNvPr>
          <p:cNvSpPr txBox="1"/>
          <p:nvPr/>
        </p:nvSpPr>
        <p:spPr>
          <a:xfrm>
            <a:off x="39340336" y="4275166"/>
            <a:ext cx="10960129" cy="104644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274320" tIns="274320" rIns="274320" bIns="274320" rtlCol="0">
            <a:spAutoFit/>
          </a:bodyPr>
          <a:lstStyle/>
          <a:p>
            <a:pPr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Factors (VIF)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956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Times New Roman</vt:lpstr>
      <vt:lpstr>Office Theme</vt:lpstr>
      <vt:lpstr>PowerPoint Presentation</vt:lpstr>
    </vt:vector>
  </TitlesOfParts>
  <Company>Denison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macadmin</dc:creator>
  <cp:lastModifiedBy>Jessica Hope Coomber</cp:lastModifiedBy>
  <cp:revision>73</cp:revision>
  <cp:lastPrinted>2012-07-10T19:04:34Z</cp:lastPrinted>
  <dcterms:created xsi:type="dcterms:W3CDTF">2013-07-03T01:43:19Z</dcterms:created>
  <dcterms:modified xsi:type="dcterms:W3CDTF">2025-05-01T23:37:01Z</dcterms:modified>
</cp:coreProperties>
</file>