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51206400" cy="32918400"/>
  <p:notesSz cx="6858000" cy="9144000"/>
  <p:defaultTextStyle>
    <a:defPPr>
      <a:defRPr lang="en-US"/>
    </a:defPPr>
    <a:lvl1pPr marL="0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1pPr>
    <a:lvl2pPr marL="2403546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2pPr>
    <a:lvl3pPr marL="4807092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3pPr>
    <a:lvl4pPr marL="7210638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4pPr>
    <a:lvl5pPr marL="9614184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5pPr>
    <a:lvl6pPr marL="12017731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6pPr>
    <a:lvl7pPr marL="14421277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7pPr>
    <a:lvl8pPr marL="16824823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8pPr>
    <a:lvl9pPr marL="19228369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6128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6EE9127-1041-C9C2-8C1D-3E1C03055AD9}" name="Jessica Hope Coomber" initials="JC" userId="S::coombe_j1@denison.edu::54022637-a59a-42ce-89f8-012a5d62c9b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DBBA"/>
    <a:srgbClr val="F1E4C1"/>
    <a:srgbClr val="F8F3E7"/>
    <a:srgbClr val="F3E5CF"/>
    <a:srgbClr val="A6C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7"/>
    <p:restoredTop sz="94632"/>
  </p:normalViewPr>
  <p:slideViewPr>
    <p:cSldViewPr snapToGrid="0" snapToObjects="1">
      <p:cViewPr>
        <p:scale>
          <a:sx n="69" d="100"/>
          <a:sy n="69" d="100"/>
        </p:scale>
        <p:origin x="-9112" y="-3864"/>
      </p:cViewPr>
      <p:guideLst>
        <p:guide orient="horz" pos="10368"/>
        <p:guide pos="161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9C2DC-99A3-3A4D-A43F-0DDE35F6AB08}" type="datetimeFigureOut">
              <a:rPr lang="en-US" smtClean="0"/>
              <a:t>4/30/25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1143000"/>
            <a:ext cx="4800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47435-31A5-A847-945E-B6D14DB02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0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47435-31A5-A847-945E-B6D14DB02C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51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10226042"/>
            <a:ext cx="4352544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0" y="18653760"/>
            <a:ext cx="3584448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03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07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10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14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17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421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824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228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1318265"/>
            <a:ext cx="1152144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1318265"/>
            <a:ext cx="3371088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3" y="21153122"/>
            <a:ext cx="43525440" cy="6537960"/>
          </a:xfrm>
        </p:spPr>
        <p:txBody>
          <a:bodyPr anchor="t"/>
          <a:lstStyle>
            <a:lvl1pPr algn="l">
              <a:defRPr sz="21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3" y="13952225"/>
            <a:ext cx="43525440" cy="7200898"/>
          </a:xfrm>
        </p:spPr>
        <p:txBody>
          <a:bodyPr anchor="b"/>
          <a:lstStyle>
            <a:lvl1pPr marL="0" indent="0">
              <a:buNone/>
              <a:defRPr sz="10500">
                <a:solidFill>
                  <a:schemeClr val="tx1">
                    <a:tint val="75000"/>
                  </a:schemeClr>
                </a:solidFill>
              </a:defRPr>
            </a:lvl1pPr>
            <a:lvl2pPr marL="2403546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2pPr>
            <a:lvl3pPr marL="4807092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3pPr>
            <a:lvl4pPr marL="721063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4pPr>
            <a:lvl5pPr marL="961418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5pPr>
            <a:lvl6pPr marL="12017731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6pPr>
            <a:lvl7pPr marL="14421277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7pPr>
            <a:lvl8pPr marL="16824823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8pPr>
            <a:lvl9pPr marL="19228369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7680963"/>
            <a:ext cx="22616160" cy="21724622"/>
          </a:xfrm>
        </p:spPr>
        <p:txBody>
          <a:bodyPr/>
          <a:lstStyle>
            <a:lvl1pPr>
              <a:defRPr sz="14700"/>
            </a:lvl1pPr>
            <a:lvl2pPr>
              <a:defRPr sz="12600"/>
            </a:lvl2pPr>
            <a:lvl3pPr>
              <a:defRPr sz="105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0" y="7680963"/>
            <a:ext cx="22616160" cy="21724622"/>
          </a:xfrm>
        </p:spPr>
        <p:txBody>
          <a:bodyPr/>
          <a:lstStyle>
            <a:lvl1pPr>
              <a:defRPr sz="14700"/>
            </a:lvl1pPr>
            <a:lvl2pPr>
              <a:defRPr sz="12600"/>
            </a:lvl2pPr>
            <a:lvl3pPr>
              <a:defRPr sz="105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7368542"/>
            <a:ext cx="22625053" cy="3070858"/>
          </a:xfrm>
        </p:spPr>
        <p:txBody>
          <a:bodyPr anchor="b"/>
          <a:lstStyle>
            <a:lvl1pPr marL="0" indent="0">
              <a:buNone/>
              <a:defRPr sz="12600" b="1"/>
            </a:lvl1pPr>
            <a:lvl2pPr marL="2403546" indent="0">
              <a:buNone/>
              <a:defRPr sz="10500" b="1"/>
            </a:lvl2pPr>
            <a:lvl3pPr marL="4807092" indent="0">
              <a:buNone/>
              <a:defRPr sz="9500" b="1"/>
            </a:lvl3pPr>
            <a:lvl4pPr marL="7210638" indent="0">
              <a:buNone/>
              <a:defRPr sz="8400" b="1"/>
            </a:lvl4pPr>
            <a:lvl5pPr marL="9614184" indent="0">
              <a:buNone/>
              <a:defRPr sz="8400" b="1"/>
            </a:lvl5pPr>
            <a:lvl6pPr marL="12017731" indent="0">
              <a:buNone/>
              <a:defRPr sz="8400" b="1"/>
            </a:lvl6pPr>
            <a:lvl7pPr marL="14421277" indent="0">
              <a:buNone/>
              <a:defRPr sz="8400" b="1"/>
            </a:lvl7pPr>
            <a:lvl8pPr marL="16824823" indent="0">
              <a:buNone/>
              <a:defRPr sz="8400" b="1"/>
            </a:lvl8pPr>
            <a:lvl9pPr marL="19228369" indent="0">
              <a:buNone/>
              <a:defRPr sz="8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0" y="10439400"/>
            <a:ext cx="22625053" cy="18966182"/>
          </a:xfrm>
        </p:spPr>
        <p:txBody>
          <a:bodyPr/>
          <a:lstStyle>
            <a:lvl1pPr>
              <a:defRPr sz="12600"/>
            </a:lvl1pPr>
            <a:lvl2pPr>
              <a:defRPr sz="10500"/>
            </a:lvl2pPr>
            <a:lvl3pPr>
              <a:defRPr sz="95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43" y="7368542"/>
            <a:ext cx="22633940" cy="3070858"/>
          </a:xfrm>
        </p:spPr>
        <p:txBody>
          <a:bodyPr anchor="b"/>
          <a:lstStyle>
            <a:lvl1pPr marL="0" indent="0">
              <a:buNone/>
              <a:defRPr sz="12600" b="1"/>
            </a:lvl1pPr>
            <a:lvl2pPr marL="2403546" indent="0">
              <a:buNone/>
              <a:defRPr sz="10500" b="1"/>
            </a:lvl2pPr>
            <a:lvl3pPr marL="4807092" indent="0">
              <a:buNone/>
              <a:defRPr sz="9500" b="1"/>
            </a:lvl3pPr>
            <a:lvl4pPr marL="7210638" indent="0">
              <a:buNone/>
              <a:defRPr sz="8400" b="1"/>
            </a:lvl4pPr>
            <a:lvl5pPr marL="9614184" indent="0">
              <a:buNone/>
              <a:defRPr sz="8400" b="1"/>
            </a:lvl5pPr>
            <a:lvl6pPr marL="12017731" indent="0">
              <a:buNone/>
              <a:defRPr sz="8400" b="1"/>
            </a:lvl6pPr>
            <a:lvl7pPr marL="14421277" indent="0">
              <a:buNone/>
              <a:defRPr sz="8400" b="1"/>
            </a:lvl7pPr>
            <a:lvl8pPr marL="16824823" indent="0">
              <a:buNone/>
              <a:defRPr sz="8400" b="1"/>
            </a:lvl8pPr>
            <a:lvl9pPr marL="19228369" indent="0">
              <a:buNone/>
              <a:defRPr sz="8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3" y="10439400"/>
            <a:ext cx="22633940" cy="18966182"/>
          </a:xfrm>
        </p:spPr>
        <p:txBody>
          <a:bodyPr/>
          <a:lstStyle>
            <a:lvl1pPr>
              <a:defRPr sz="12600"/>
            </a:lvl1pPr>
            <a:lvl2pPr>
              <a:defRPr sz="10500"/>
            </a:lvl2pPr>
            <a:lvl3pPr>
              <a:defRPr sz="95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3" y="1310640"/>
            <a:ext cx="16846553" cy="5577840"/>
          </a:xfrm>
        </p:spPr>
        <p:txBody>
          <a:bodyPr anchor="b"/>
          <a:lstStyle>
            <a:lvl1pPr algn="l">
              <a:defRPr sz="10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0" y="1310643"/>
            <a:ext cx="28625800" cy="28094942"/>
          </a:xfrm>
        </p:spPr>
        <p:txBody>
          <a:bodyPr/>
          <a:lstStyle>
            <a:lvl1pPr>
              <a:defRPr sz="16800"/>
            </a:lvl1pPr>
            <a:lvl2pPr>
              <a:defRPr sz="14700"/>
            </a:lvl2pPr>
            <a:lvl3pPr>
              <a:defRPr sz="12600"/>
            </a:lvl3pPr>
            <a:lvl4pPr>
              <a:defRPr sz="10500"/>
            </a:lvl4pPr>
            <a:lvl5pPr>
              <a:defRPr sz="10500"/>
            </a:lvl5pPr>
            <a:lvl6pPr>
              <a:defRPr sz="10500"/>
            </a:lvl6pPr>
            <a:lvl7pPr>
              <a:defRPr sz="10500"/>
            </a:lvl7pPr>
            <a:lvl8pPr>
              <a:defRPr sz="10500"/>
            </a:lvl8pPr>
            <a:lvl9pPr>
              <a:defRPr sz="10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3" y="6888483"/>
            <a:ext cx="16846553" cy="22517102"/>
          </a:xfrm>
        </p:spPr>
        <p:txBody>
          <a:bodyPr/>
          <a:lstStyle>
            <a:lvl1pPr marL="0" indent="0">
              <a:buNone/>
              <a:defRPr sz="7400"/>
            </a:lvl1pPr>
            <a:lvl2pPr marL="2403546" indent="0">
              <a:buNone/>
              <a:defRPr sz="6300"/>
            </a:lvl2pPr>
            <a:lvl3pPr marL="4807092" indent="0">
              <a:buNone/>
              <a:defRPr sz="5300"/>
            </a:lvl3pPr>
            <a:lvl4pPr marL="7210638" indent="0">
              <a:buNone/>
              <a:defRPr sz="4700"/>
            </a:lvl4pPr>
            <a:lvl5pPr marL="9614184" indent="0">
              <a:buNone/>
              <a:defRPr sz="4700"/>
            </a:lvl5pPr>
            <a:lvl6pPr marL="12017731" indent="0">
              <a:buNone/>
              <a:defRPr sz="4700"/>
            </a:lvl6pPr>
            <a:lvl7pPr marL="14421277" indent="0">
              <a:buNone/>
              <a:defRPr sz="4700"/>
            </a:lvl7pPr>
            <a:lvl8pPr marL="16824823" indent="0">
              <a:buNone/>
              <a:defRPr sz="4700"/>
            </a:lvl8pPr>
            <a:lvl9pPr marL="19228369" indent="0">
              <a:buNone/>
              <a:defRPr sz="4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3" y="23042880"/>
            <a:ext cx="30723840" cy="2720342"/>
          </a:xfrm>
        </p:spPr>
        <p:txBody>
          <a:bodyPr anchor="b"/>
          <a:lstStyle>
            <a:lvl1pPr algn="l">
              <a:defRPr sz="10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3" y="2941320"/>
            <a:ext cx="30723840" cy="19751040"/>
          </a:xfrm>
        </p:spPr>
        <p:txBody>
          <a:bodyPr/>
          <a:lstStyle>
            <a:lvl1pPr marL="0" indent="0">
              <a:buNone/>
              <a:defRPr sz="16800"/>
            </a:lvl1pPr>
            <a:lvl2pPr marL="2403546" indent="0">
              <a:buNone/>
              <a:defRPr sz="14700"/>
            </a:lvl2pPr>
            <a:lvl3pPr marL="4807092" indent="0">
              <a:buNone/>
              <a:defRPr sz="12600"/>
            </a:lvl3pPr>
            <a:lvl4pPr marL="7210638" indent="0">
              <a:buNone/>
              <a:defRPr sz="10500"/>
            </a:lvl4pPr>
            <a:lvl5pPr marL="9614184" indent="0">
              <a:buNone/>
              <a:defRPr sz="10500"/>
            </a:lvl5pPr>
            <a:lvl6pPr marL="12017731" indent="0">
              <a:buNone/>
              <a:defRPr sz="10500"/>
            </a:lvl6pPr>
            <a:lvl7pPr marL="14421277" indent="0">
              <a:buNone/>
              <a:defRPr sz="10500"/>
            </a:lvl7pPr>
            <a:lvl8pPr marL="16824823" indent="0">
              <a:buNone/>
              <a:defRPr sz="10500"/>
            </a:lvl8pPr>
            <a:lvl9pPr marL="19228369" indent="0">
              <a:buNone/>
              <a:defRPr sz="10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3" y="25763222"/>
            <a:ext cx="30723840" cy="3863338"/>
          </a:xfrm>
        </p:spPr>
        <p:txBody>
          <a:bodyPr/>
          <a:lstStyle>
            <a:lvl1pPr marL="0" indent="0">
              <a:buNone/>
              <a:defRPr sz="7400"/>
            </a:lvl1pPr>
            <a:lvl2pPr marL="2403546" indent="0">
              <a:buNone/>
              <a:defRPr sz="6300"/>
            </a:lvl2pPr>
            <a:lvl3pPr marL="4807092" indent="0">
              <a:buNone/>
              <a:defRPr sz="5300"/>
            </a:lvl3pPr>
            <a:lvl4pPr marL="7210638" indent="0">
              <a:buNone/>
              <a:defRPr sz="4700"/>
            </a:lvl4pPr>
            <a:lvl5pPr marL="9614184" indent="0">
              <a:buNone/>
              <a:defRPr sz="4700"/>
            </a:lvl5pPr>
            <a:lvl6pPr marL="12017731" indent="0">
              <a:buNone/>
              <a:defRPr sz="4700"/>
            </a:lvl6pPr>
            <a:lvl7pPr marL="14421277" indent="0">
              <a:buNone/>
              <a:defRPr sz="4700"/>
            </a:lvl7pPr>
            <a:lvl8pPr marL="16824823" indent="0">
              <a:buNone/>
              <a:defRPr sz="4700"/>
            </a:lvl8pPr>
            <a:lvl9pPr marL="19228369" indent="0">
              <a:buNone/>
              <a:defRPr sz="4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0" y="1318262"/>
            <a:ext cx="46085760" cy="5486400"/>
          </a:xfrm>
          <a:prstGeom prst="rect">
            <a:avLst/>
          </a:prstGeom>
        </p:spPr>
        <p:txBody>
          <a:bodyPr vert="horz" lIns="480709" tIns="240355" rIns="480709" bIns="24035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7680963"/>
            <a:ext cx="46085760" cy="21724622"/>
          </a:xfrm>
          <a:prstGeom prst="rect">
            <a:avLst/>
          </a:prstGeom>
        </p:spPr>
        <p:txBody>
          <a:bodyPr vert="horz" lIns="480709" tIns="240355" rIns="480709" bIns="24035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0" y="30510482"/>
            <a:ext cx="11948160" cy="1752600"/>
          </a:xfrm>
          <a:prstGeom prst="rect">
            <a:avLst/>
          </a:prstGeom>
        </p:spPr>
        <p:txBody>
          <a:bodyPr vert="horz" lIns="480709" tIns="240355" rIns="480709" bIns="240355" rtlCol="0" anchor="ctr"/>
          <a:lstStyle>
            <a:lvl1pPr algn="l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0" y="30510482"/>
            <a:ext cx="16215360" cy="1752600"/>
          </a:xfrm>
          <a:prstGeom prst="rect">
            <a:avLst/>
          </a:prstGeom>
        </p:spPr>
        <p:txBody>
          <a:bodyPr vert="horz" lIns="480709" tIns="240355" rIns="480709" bIns="240355" rtlCol="0" anchor="ctr"/>
          <a:lstStyle>
            <a:lvl1pPr algn="ct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0" y="30510482"/>
            <a:ext cx="11948160" cy="1752600"/>
          </a:xfrm>
          <a:prstGeom prst="rect">
            <a:avLst/>
          </a:prstGeom>
        </p:spPr>
        <p:txBody>
          <a:bodyPr vert="horz" lIns="480709" tIns="240355" rIns="480709" bIns="240355" rtlCol="0" anchor="ctr"/>
          <a:lstStyle>
            <a:lvl1pPr algn="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03546" rtl="0" eaLnBrk="1" latinLnBrk="0" hangingPunct="1">
        <a:spcBef>
          <a:spcPct val="0"/>
        </a:spcBef>
        <a:buNone/>
        <a:defRPr sz="2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2660" indent="-1802660" algn="l" defTabSz="2403546" rtl="0" eaLnBrk="1" latinLnBrk="0" hangingPunct="1">
        <a:spcBef>
          <a:spcPct val="20000"/>
        </a:spcBef>
        <a:buFont typeface="Arial"/>
        <a:buChar char="•"/>
        <a:defRPr sz="16800" kern="1200">
          <a:solidFill>
            <a:schemeClr val="tx1"/>
          </a:solidFill>
          <a:latin typeface="+mn-lt"/>
          <a:ea typeface="+mn-ea"/>
          <a:cs typeface="+mn-cs"/>
        </a:defRPr>
      </a:lvl1pPr>
      <a:lvl2pPr marL="3905762" indent="-1502216" algn="l" defTabSz="2403546" rtl="0" eaLnBrk="1" latinLnBrk="0" hangingPunct="1">
        <a:spcBef>
          <a:spcPct val="20000"/>
        </a:spcBef>
        <a:buFont typeface="Arial"/>
        <a:buChar char="–"/>
        <a:defRPr sz="14700" kern="1200">
          <a:solidFill>
            <a:schemeClr val="tx1"/>
          </a:solidFill>
          <a:latin typeface="+mn-lt"/>
          <a:ea typeface="+mn-ea"/>
          <a:cs typeface="+mn-cs"/>
        </a:defRPr>
      </a:lvl2pPr>
      <a:lvl3pPr marL="6008865" indent="-1201773" algn="l" defTabSz="2403546" rtl="0" eaLnBrk="1" latinLnBrk="0" hangingPunct="1">
        <a:spcBef>
          <a:spcPct val="20000"/>
        </a:spcBef>
        <a:buFont typeface="Arial"/>
        <a:buChar char="•"/>
        <a:defRPr sz="12600" kern="1200">
          <a:solidFill>
            <a:schemeClr val="tx1"/>
          </a:solidFill>
          <a:latin typeface="+mn-lt"/>
          <a:ea typeface="+mn-ea"/>
          <a:cs typeface="+mn-cs"/>
        </a:defRPr>
      </a:lvl3pPr>
      <a:lvl4pPr marL="8412411" indent="-1201773" algn="l" defTabSz="2403546" rtl="0" eaLnBrk="1" latinLnBrk="0" hangingPunct="1">
        <a:spcBef>
          <a:spcPct val="20000"/>
        </a:spcBef>
        <a:buFont typeface="Arial"/>
        <a:buChar char="–"/>
        <a:defRPr sz="10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15958" indent="-1201773" algn="l" defTabSz="2403546" rtl="0" eaLnBrk="1" latinLnBrk="0" hangingPunct="1">
        <a:spcBef>
          <a:spcPct val="20000"/>
        </a:spcBef>
        <a:buFont typeface="Arial"/>
        <a:buChar char="»"/>
        <a:defRPr sz="10500" kern="1200">
          <a:solidFill>
            <a:schemeClr val="tx1"/>
          </a:solidFill>
          <a:latin typeface="+mn-lt"/>
          <a:ea typeface="+mn-ea"/>
          <a:cs typeface="+mn-cs"/>
        </a:defRPr>
      </a:lvl5pPr>
      <a:lvl6pPr marL="13219504" indent="-1201773" algn="l" defTabSz="2403546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6pPr>
      <a:lvl7pPr marL="15623050" indent="-1201773" algn="l" defTabSz="2403546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7pPr>
      <a:lvl8pPr marL="18026596" indent="-1201773" algn="l" defTabSz="2403546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8pPr>
      <a:lvl9pPr marL="20430142" indent="-1201773" algn="l" defTabSz="2403546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1pPr>
      <a:lvl2pPr marL="2403546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4807092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3pPr>
      <a:lvl4pPr marL="7210638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614184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2017731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421277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824823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9228369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doi.org/10.1377/hlthaff.2016.1130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census.gov/newsroom/press-releases/2024/computer-internet-use-2021.html" TargetMode="External"/><Relationship Id="rId5" Type="http://schemas.openxmlformats.org/officeDocument/2006/relationships/hyperlink" Target="https://doi.org/10.1377/hlthaff.2018.05125" TargetMode="External"/><Relationship Id="rId4" Type="http://schemas.openxmlformats.org/officeDocument/2006/relationships/hyperlink" Target="https://catalog.data.gov/dataset/medicare-telemedicine-snapshot" TargetMode="Externa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83538" y="1044458"/>
            <a:ext cx="33639324" cy="2769989"/>
          </a:xfrm>
          <a:prstGeom prst="rect">
            <a:avLst/>
          </a:prstGeom>
          <a:noFill/>
          <a:ln w="127000" cmpd="sng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Factors impacting the use of telehealth for Medicare and Medicaid members in 2020-2024</a:t>
            </a:r>
          </a:p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Jessica Coomber</a:t>
            </a:r>
          </a:p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Data Analytics 401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5935" y="4292231"/>
            <a:ext cx="9444683" cy="13049726"/>
          </a:xfrm>
          <a:prstGeom prst="rect">
            <a:avLst/>
          </a:prstGeom>
          <a:noFill/>
          <a:ln w="127000" cmpd="sng">
            <a:solidFill>
              <a:schemeClr val="tx1"/>
            </a:solidFill>
          </a:ln>
        </p:spPr>
        <p:txBody>
          <a:bodyPr wrap="square" lIns="274320" tIns="274320" rIns="274320" bIns="274320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3200" b="1" dirty="0">
                <a:latin typeface="Times New Roman"/>
                <a:cs typeface="Times New Roman"/>
              </a:rPr>
              <a:t>Research Aim: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Understand the factors impacting the use of telehealth visits for Medicare and Medicaid members </a:t>
            </a:r>
          </a:p>
          <a:p>
            <a:pPr>
              <a:lnSpc>
                <a:spcPct val="200000"/>
              </a:lnSpc>
            </a:pPr>
            <a:r>
              <a:rPr lang="en-US" sz="3200" b="1" dirty="0">
                <a:latin typeface="Times New Roman"/>
                <a:cs typeface="Times New Roman"/>
              </a:rPr>
              <a:t>Dataset: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Medicare Telehealth Trends dataset (Centers for Medicare &amp; Medicaid Services)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US Census Bureau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Transit Report Card from Transportation for America </a:t>
            </a:r>
          </a:p>
          <a:p>
            <a:pPr>
              <a:lnSpc>
                <a:spcPct val="200000"/>
              </a:lnSpc>
            </a:pPr>
            <a:r>
              <a:rPr lang="en-US" sz="3200" b="1" dirty="0">
                <a:latin typeface="Times New Roman"/>
                <a:cs typeface="Times New Roman"/>
              </a:rPr>
              <a:t>Fixed Effect Analysis: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 Assesses the relationship between the variables and the number of telehealth visits (per capita).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Controls for state and year.</a:t>
            </a:r>
          </a:p>
          <a:p>
            <a:pPr>
              <a:lnSpc>
                <a:spcPct val="200000"/>
              </a:lnSpc>
            </a:pPr>
            <a:r>
              <a:rPr lang="en-US" sz="3200" b="1" dirty="0">
                <a:latin typeface="Times New Roman"/>
                <a:cs typeface="Times New Roman"/>
              </a:rPr>
              <a:t>Implications: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Results explore potential socioeconomic barriers to telehealth access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Can be used to support targeted interventions to improve equitable access to care.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6982" y="17933943"/>
            <a:ext cx="9444683" cy="14157722"/>
          </a:xfrm>
          <a:prstGeom prst="rect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274320" tIns="274320" rIns="274320" bIns="274320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effect model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for time invariant variables (state and year) 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in the fixed effect model: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Vehicles Owned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 Spending Per Capita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Internet Access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Hospitals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Physicians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Poverty Level 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fit of the model: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R^2 represents how well the model explains variation in number of telehealth visits for each fixed-effect group.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Inflation Factor (VIF):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for multicollinearity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independent variables are highly correlated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so, variables could be capturing overlapping aspects of economic status.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95880" y="19598476"/>
            <a:ext cx="16266148" cy="12557284"/>
          </a:xfrm>
          <a:prstGeom prst="rect">
            <a:avLst/>
          </a:prstGeom>
          <a:noFill/>
          <a:ln w="127000" cmpd="sng">
            <a:solidFill>
              <a:schemeClr val="tx1"/>
            </a:solidFill>
          </a:ln>
        </p:spPr>
        <p:txBody>
          <a:bodyPr wrap="square" lIns="274320" tIns="274320" rIns="274320" bIns="274320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R^2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fixed effect R^2 = 0.092. (Number of telehealth visits is explained little by the variables)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fixed effect R^2 = 0.139 (Explains more of the variation)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Vehicles Owned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number of vehicles owned is associated with more telehealth visits.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Likely better financial status and accessibility to resources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 Spending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amount spent on transit is associated with slightly more telehealth visits.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Urban areas have higher access to broad band internet vs rural areas (Ching-Ching, 2018).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access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Surprisingly, more internet is associated with fewer telehealth visits.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Widespread internet, 95% of U.S. households have at least one type of computer (Liu, 2024).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Hospitals 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of Providers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hospitals is associated with less telehealth which could be because of more in person availability. These have potential to be done with telehealth (Ashwood, 2017).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providers means there are more appointment available, including telehealth.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 below poverty level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poverty is associated with fewer telehealth visits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422467" y="15890989"/>
            <a:ext cx="11014705" cy="9602629"/>
          </a:xfrm>
          <a:prstGeom prst="rect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274320" tIns="274320" rIns="274320" bIns="274320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Eligible services are missing potential for increase access with the use of telehealth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key factors influencing telehealth usage have been identified in the fixed effect model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telehealth by Medicare and Medicaid members is affected by more than just whether internet is available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factors which could represent economic status, technology access and appointment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Medicare and Medicaid members in this study is used to represent a population who is facing more barriers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research should be done on populations included other levels of insurance coverage.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422467" y="26084704"/>
            <a:ext cx="11014705" cy="6083717"/>
          </a:xfrm>
          <a:prstGeom prst="rect">
            <a:avLst/>
          </a:prstGeom>
          <a:noFill/>
          <a:ln w="127000" cmpd="sng">
            <a:solidFill>
              <a:schemeClr val="tx1"/>
            </a:solidFill>
          </a:ln>
        </p:spPr>
        <p:txBody>
          <a:bodyPr wrap="square" lIns="274320" tIns="274320" rIns="274320" bIns="274320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Works Cited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Ashwood, J. and Mehrotra,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Ateev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Cowling, David and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Uscher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-Pines, Lori. (2017). Direct-to-consumer telehealth may increase access to care but does not 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decrease spending. Health Affairs, 36(2)</a:t>
            </a:r>
            <a:r>
              <a:rPr lang="en-US" sz="2200" dirty="0">
                <a:solidFill>
                  <a:srgbClr val="0066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https://doi.org/10.1377/hlthaff.2016.1130</a:t>
            </a:r>
            <a:endParaRPr lang="en-US" sz="2200" dirty="0">
              <a:solidFill>
                <a:srgbClr val="0066CC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endParaRPr lang="en-US" sz="2200" dirty="0">
              <a:solidFill>
                <a:srgbClr val="0066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CMS Program Statistics - OEDA (2025). Medicare Telehealth Trends. [Data set]. Centers for Medicare &amp; Medicaid Services. </a:t>
            </a:r>
            <a:r>
              <a:rPr lang="en-US" sz="2200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https://catalog.data.gov/dataset/medicare-telemedicine-snapshot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Ching-Ching, Claire Lin et al.. (2018). Telehealth in health centers: Key adoption factors, barriers, and opportunities. Health Affairs, 37(12) </a:t>
            </a:r>
            <a:r>
              <a:rPr lang="en-US" sz="2200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https://doi.org/10.1377/hlthaff.2018.05125</a:t>
            </a:r>
            <a:endParaRPr lang="en-US" sz="2200" dirty="0">
              <a:solidFill>
                <a:srgbClr val="0066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endParaRPr lang="en-US" sz="2200" dirty="0">
              <a:solidFill>
                <a:srgbClr val="0066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Liu, L. (2024). </a:t>
            </a:r>
            <a:r>
              <a:rPr lang="en-US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 and Internet Use in the United States 2021. </a:t>
            </a:r>
            <a:r>
              <a:rPr lang="en-US" sz="2200" u="none" strike="noStrike" dirty="0">
                <a:solidFill>
                  <a:srgbClr val="0066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https://www.census.gov/newsroom/press-releases/2024/computer-internet-use-2021.html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8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3BA63B48-AC10-5D25-C7A2-19315856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627" y="14341890"/>
            <a:ext cx="11197412" cy="77520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9" descr="A graph of different colored rectangles&#10;&#10;AI-generated content may be incorrect.">
            <a:extLst>
              <a:ext uri="{FF2B5EF4-FFF2-40B4-BE49-F238E27FC236}">
                <a16:creationId xmlns:a16="http://schemas.microsoft.com/office/drawing/2014/main" id="{4F195264-8F98-40B3-36EF-C299F9266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581" y="24268310"/>
            <a:ext cx="11231709" cy="783207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3">
            <a:extLst>
              <a:ext uri="{FF2B5EF4-FFF2-40B4-BE49-F238E27FC236}">
                <a16:creationId xmlns:a16="http://schemas.microsoft.com/office/drawing/2014/main" id="{D50DB2FD-9A8F-7E4E-FE13-8B796BE92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2761" y="13043050"/>
            <a:ext cx="11225529" cy="8925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Figure 1: Telehealth Visits by Year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D6B48537-C298-4CF6-BA08-7E0574D09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7819" y="22507805"/>
            <a:ext cx="11289231" cy="13542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Figure 2: Eligible Services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(With Potential for Telehealth Use) by Year</a:t>
            </a:r>
            <a:endParaRPr kumimoji="0" lang="en-US" altLang="en-US" sz="32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5F700310-4F70-14FB-564C-AB3BE516B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90422" y="45900245"/>
            <a:ext cx="512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D7A35D3-1AB7-AAE0-0A67-DAB1665DD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707237"/>
              </p:ext>
            </p:extLst>
          </p:nvPr>
        </p:nvGraphicFramePr>
        <p:xfrm>
          <a:off x="22788081" y="5643715"/>
          <a:ext cx="16173948" cy="126557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42621">
                  <a:extLst>
                    <a:ext uri="{9D8B030D-6E8A-4147-A177-3AD203B41FA5}">
                      <a16:colId xmlns:a16="http://schemas.microsoft.com/office/drawing/2014/main" val="3579134900"/>
                    </a:ext>
                  </a:extLst>
                </a:gridCol>
                <a:gridCol w="4042621">
                  <a:extLst>
                    <a:ext uri="{9D8B030D-6E8A-4147-A177-3AD203B41FA5}">
                      <a16:colId xmlns:a16="http://schemas.microsoft.com/office/drawing/2014/main" val="153221796"/>
                    </a:ext>
                  </a:extLst>
                </a:gridCol>
                <a:gridCol w="4044353">
                  <a:extLst>
                    <a:ext uri="{9D8B030D-6E8A-4147-A177-3AD203B41FA5}">
                      <a16:colId xmlns:a16="http://schemas.microsoft.com/office/drawing/2014/main" val="960077209"/>
                    </a:ext>
                  </a:extLst>
                </a:gridCol>
                <a:gridCol w="4044353">
                  <a:extLst>
                    <a:ext uri="{9D8B030D-6E8A-4147-A177-3AD203B41FA5}">
                      <a16:colId xmlns:a16="http://schemas.microsoft.com/office/drawing/2014/main" val="1505452983"/>
                    </a:ext>
                  </a:extLst>
                </a:gridCol>
              </a:tblGrid>
              <a:tr h="1004104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US" sz="32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Fixed Effect</a:t>
                      </a:r>
                      <a:endParaRPr lang="en-US" sz="32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 Fixed Effect</a:t>
                      </a:r>
                      <a:endParaRPr lang="en-US" sz="32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 and Year Fixed Effect</a:t>
                      </a:r>
                      <a:endParaRPr lang="en-US" sz="32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630633"/>
                  </a:ext>
                </a:extLst>
              </a:tr>
              <a:tr h="5020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Vehicles Owned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0.066**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0.121***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0.122***</a:t>
                      </a:r>
                      <a:endParaRPr lang="en-US" sz="32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651053"/>
                  </a:ext>
                </a:extLst>
              </a:tr>
              <a:tr h="851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(0.009)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(0.021)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(0.021)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770434"/>
                  </a:ext>
                </a:extLst>
              </a:tr>
              <a:tr h="10041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Transit Spending Per Capita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0.005***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0.005***</a:t>
                      </a:r>
                      <a:endParaRPr lang="en-US" sz="32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506059"/>
                  </a:ext>
                </a:extLst>
              </a:tr>
              <a:tr h="851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(0.000)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(0.001)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(0.001)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79483"/>
                  </a:ext>
                </a:extLst>
              </a:tr>
              <a:tr h="5020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Internet</a:t>
                      </a:r>
                      <a:endParaRPr lang="en-US" sz="32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-0.076***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-0.108***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-0.103***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976841"/>
                  </a:ext>
                </a:extLst>
              </a:tr>
              <a:tr h="851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(0.009)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(0.013)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(0.014)</a:t>
                      </a:r>
                      <a:endParaRPr lang="en-US" sz="32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23628"/>
                  </a:ext>
                </a:extLst>
              </a:tr>
              <a:tr h="560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Hospitals</a:t>
                      </a:r>
                      <a:endParaRPr lang="en-US" sz="32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-45.313***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-1670.351***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-1657.032***</a:t>
                      </a:r>
                      <a:endParaRPr lang="en-US" sz="32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440322"/>
                  </a:ext>
                </a:extLst>
              </a:tr>
              <a:tr h="851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(5.089)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(323.434)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(323.677)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203733"/>
                  </a:ext>
                </a:extLst>
              </a:tr>
              <a:tr h="9721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Physicians</a:t>
                      </a:r>
                      <a:endParaRPr lang="en-US" sz="32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2.211***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92.439***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93.079***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64075"/>
                  </a:ext>
                </a:extLst>
              </a:tr>
              <a:tr h="851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(0.213)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(14.899)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(14.912)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352492"/>
                  </a:ext>
                </a:extLst>
              </a:tr>
              <a:tr h="10041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Percent Below Poverty Level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-0.025***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-0.022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-0.021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73304"/>
                  </a:ext>
                </a:extLst>
              </a:tr>
              <a:tr h="8430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 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(0.003)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(0.015)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(0.015)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097885"/>
                  </a:ext>
                </a:extLst>
              </a:tr>
              <a:tr h="5020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Num.Obs.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19330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19330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19330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71213"/>
                  </a:ext>
                </a:extLst>
              </a:tr>
              <a:tr h="5020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 Fixed Effects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487042"/>
                  </a:ext>
                </a:extLst>
              </a:tr>
              <a:tr h="5020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Fixed Effects</a:t>
                      </a:r>
                      <a:endParaRPr lang="en-US" sz="32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304693"/>
                  </a:ext>
                </a:extLst>
              </a:tr>
              <a:tr h="5020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0.092</a:t>
                      </a:r>
                      <a:endParaRPr lang="en-US" sz="32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0.139</a:t>
                      </a:r>
                      <a:endParaRPr lang="en-US" sz="32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0.139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671858"/>
                  </a:ext>
                </a:extLst>
              </a:tr>
            </a:tbl>
          </a:graphicData>
        </a:graphic>
      </p:graphicFrame>
      <p:sp>
        <p:nvSpPr>
          <p:cNvPr id="23" name="Rectangle 6">
            <a:extLst>
              <a:ext uri="{FF2B5EF4-FFF2-40B4-BE49-F238E27FC236}">
                <a16:creationId xmlns:a16="http://schemas.microsoft.com/office/drawing/2014/main" id="{9210DE33-3192-C3BC-5A57-89EFDBE07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8080" y="4292231"/>
            <a:ext cx="16173948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Table 1: State and Year Fixed Effects on Various Factors impacting the Number of Telehealth Visits (Per Capita)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C94B29-2430-BBCA-7F85-AD761D36EEEF}"/>
              </a:ext>
            </a:extLst>
          </p:cNvPr>
          <p:cNvSpPr txBox="1"/>
          <p:nvPr/>
        </p:nvSpPr>
        <p:spPr>
          <a:xfrm>
            <a:off x="22788080" y="18471908"/>
            <a:ext cx="1617394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/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Statistical significance for coefficients is shown by *p &lt; 0:10 **p &lt; 0:05 ***p &lt; 0:01 ****p &lt; 0:001. Standard Errors are included in parenthesis.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5BF4FC-A00E-111C-D72F-2BAE26A2198B}"/>
              </a:ext>
            </a:extLst>
          </p:cNvPr>
          <p:cNvSpPr txBox="1"/>
          <p:nvPr/>
        </p:nvSpPr>
        <p:spPr>
          <a:xfrm>
            <a:off x="11021522" y="4327354"/>
            <a:ext cx="11225528" cy="8186857"/>
          </a:xfrm>
          <a:prstGeom prst="rect">
            <a:avLst/>
          </a:prstGeom>
          <a:noFill/>
          <a:ln w="127000" cmpd="sng">
            <a:solidFill>
              <a:schemeClr val="tx1"/>
            </a:solidFill>
          </a:ln>
        </p:spPr>
        <p:txBody>
          <a:bodyPr wrap="square" lIns="274320" tIns="274320" rIns="274320" bIns="274320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of telehealth services was the highest in 2020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pandemic almost all in person visits became virtual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altLang="en-US" sz="3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2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2020, only a small decline in the number of services that are eligible for telehealth use. </a:t>
            </a:r>
          </a:p>
          <a:p>
            <a:endParaRPr lang="en-US" altLang="en-US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research </a:t>
            </a:r>
            <a:r>
              <a:rPr lang="en-US" alt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could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support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Increasing the use of telehealth services</a:t>
            </a:r>
            <a:r>
              <a:rPr lang="en-US" alt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Specifically for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populations who are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accessing eligible services.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9ED18EC8-AD71-2DBF-8C7B-E57729B12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0400" y="4327354"/>
            <a:ext cx="11089920" cy="1046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2: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Variance Inflation Factors (VIF)</a:t>
            </a:r>
          </a:p>
          <a:p>
            <a:pPr indent="4572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latin typeface="Arial" panose="020B0604020202020204" pitchFamily="34" charset="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907ED1EF-CC6B-8C37-BEBC-6D36CDCC0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294149"/>
              </p:ext>
            </p:extLst>
          </p:nvPr>
        </p:nvGraphicFramePr>
        <p:xfrm>
          <a:off x="39340336" y="5643714"/>
          <a:ext cx="11089920" cy="65866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44960">
                  <a:extLst>
                    <a:ext uri="{9D8B030D-6E8A-4147-A177-3AD203B41FA5}">
                      <a16:colId xmlns:a16="http://schemas.microsoft.com/office/drawing/2014/main" val="468493488"/>
                    </a:ext>
                  </a:extLst>
                </a:gridCol>
                <a:gridCol w="5544960">
                  <a:extLst>
                    <a:ext uri="{9D8B030D-6E8A-4147-A177-3AD203B41FA5}">
                      <a16:colId xmlns:a16="http://schemas.microsoft.com/office/drawing/2014/main" val="1004395723"/>
                    </a:ext>
                  </a:extLst>
                </a:gridCol>
              </a:tblGrid>
              <a:tr h="9409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VIF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067714"/>
                  </a:ext>
                </a:extLst>
              </a:tr>
              <a:tr h="9409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Vehicles Owned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7.70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672245"/>
                  </a:ext>
                </a:extLst>
              </a:tr>
              <a:tr h="9409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Internet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6.55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86522"/>
                  </a:ext>
                </a:extLst>
              </a:tr>
              <a:tr h="9409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Physicians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2.09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163259"/>
                  </a:ext>
                </a:extLst>
              </a:tr>
              <a:tr h="9409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Hospitals Count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1.75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065632"/>
                  </a:ext>
                </a:extLst>
              </a:tr>
              <a:tr h="9409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Transit Spending Per Capita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1.69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547676"/>
                  </a:ext>
                </a:extLst>
              </a:tr>
              <a:tr h="9409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Percent Below Poverty Level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1.66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8197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BD352B9D-4018-653D-C407-F688B7A8834C}"/>
              </a:ext>
            </a:extLst>
          </p:cNvPr>
          <p:cNvSpPr txBox="1"/>
          <p:nvPr/>
        </p:nvSpPr>
        <p:spPr>
          <a:xfrm>
            <a:off x="39377942" y="12683132"/>
            <a:ext cx="11103753" cy="2800767"/>
          </a:xfrm>
          <a:prstGeom prst="rect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274320" tIns="274320" rIns="274320" bIns="274320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suggests low multicollinearity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 variables are mostly low so coefficients in the Fixed Effect are accurate and reliable.</a:t>
            </a:r>
          </a:p>
        </p:txBody>
      </p:sp>
      <p:pic>
        <p:nvPicPr>
          <p:cNvPr id="47" name="Picture 46" descr="A red sign with white letters&#10;&#10;AI-generated content may be incorrect.">
            <a:extLst>
              <a:ext uri="{FF2B5EF4-FFF2-40B4-BE49-F238E27FC236}">
                <a16:creationId xmlns:a16="http://schemas.microsoft.com/office/drawing/2014/main" id="{31B164D4-EFD8-1410-8BAD-6F0D431412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35253" y="1299287"/>
            <a:ext cx="6584181" cy="2194727"/>
          </a:xfrm>
          <a:prstGeom prst="rect">
            <a:avLst/>
          </a:prstGeom>
        </p:spPr>
      </p:pic>
      <p:pic>
        <p:nvPicPr>
          <p:cNvPr id="48" name="Picture 47" descr="A red sign with white letters&#10;&#10;AI-generated content may be incorrect.">
            <a:extLst>
              <a:ext uri="{FF2B5EF4-FFF2-40B4-BE49-F238E27FC236}">
                <a16:creationId xmlns:a16="http://schemas.microsoft.com/office/drawing/2014/main" id="{CD3F1D51-0902-0E22-B72A-F23D5F75A2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235046" y="1332088"/>
            <a:ext cx="6584181" cy="21947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3019</TotalTime>
  <Words>1005</Words>
  <Application>Microsoft Macintosh PowerPoint</Application>
  <PresentationFormat>Custom</PresentationFormat>
  <Paragraphs>181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Times New Roman</vt:lpstr>
      <vt:lpstr>Office Theme</vt:lpstr>
      <vt:lpstr>PowerPoint Presentation</vt:lpstr>
    </vt:vector>
  </TitlesOfParts>
  <Company>Denison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macadmin</dc:creator>
  <cp:lastModifiedBy>Jessica Hope Coomber</cp:lastModifiedBy>
  <cp:revision>65</cp:revision>
  <cp:lastPrinted>2012-07-10T19:04:34Z</cp:lastPrinted>
  <dcterms:created xsi:type="dcterms:W3CDTF">2013-07-03T01:43:19Z</dcterms:created>
  <dcterms:modified xsi:type="dcterms:W3CDTF">2025-04-30T23:58:35Z</dcterms:modified>
</cp:coreProperties>
</file>