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1206400" cy="32918400"/>
  <p:notesSz cx="6858000" cy="9144000"/>
  <p:defaultTextStyle>
    <a:defPPr>
      <a:defRPr lang="en-US"/>
    </a:defPPr>
    <a:lvl1pPr marL="0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03546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07092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10638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14184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17731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421277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824823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228369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EE9127-1041-C9C2-8C1D-3E1C03055AD9}" name="Jessica Hope Coomber" initials="JC" userId="S::coombe_j1@denison.edu::54022637-a59a-42ce-89f8-012a5d62c9b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BBA"/>
    <a:srgbClr val="F1E4C1"/>
    <a:srgbClr val="F8F3E7"/>
    <a:srgbClr val="F3E5CF"/>
    <a:srgbClr val="A6C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/>
    <p:restoredTop sz="94632"/>
  </p:normalViewPr>
  <p:slideViewPr>
    <p:cSldViewPr snapToGrid="0" snapToObjects="1">
      <p:cViewPr>
        <p:scale>
          <a:sx n="28" d="100"/>
          <a:sy n="28" d="100"/>
        </p:scale>
        <p:origin x="-1040" y="-2256"/>
      </p:cViewPr>
      <p:guideLst>
        <p:guide orient="horz" pos="1036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0226042"/>
            <a:ext cx="4352544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8653760"/>
            <a:ext cx="358444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318265"/>
            <a:ext cx="1152144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318265"/>
            <a:ext cx="3371088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1153122"/>
            <a:ext cx="43525440" cy="6537960"/>
          </a:xfrm>
        </p:spPr>
        <p:txBody>
          <a:bodyPr anchor="t"/>
          <a:lstStyle>
            <a:lvl1pPr algn="l">
              <a:defRPr sz="21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3952225"/>
            <a:ext cx="43525440" cy="7200898"/>
          </a:xfrm>
        </p:spPr>
        <p:txBody>
          <a:bodyPr anchor="b"/>
          <a:lstStyle>
            <a:lvl1pPr marL="0" indent="0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2403546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07092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1063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1418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7680963"/>
            <a:ext cx="22616160" cy="21724622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7680963"/>
            <a:ext cx="22616160" cy="21724622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368542"/>
            <a:ext cx="22625053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0439400"/>
            <a:ext cx="22625053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7368542"/>
            <a:ext cx="22633940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439400"/>
            <a:ext cx="22633940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310640"/>
            <a:ext cx="16846553" cy="5577840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310643"/>
            <a:ext cx="28625800" cy="28094942"/>
          </a:xfrm>
        </p:spPr>
        <p:txBody>
          <a:bodyPr/>
          <a:lstStyle>
            <a:lvl1pPr>
              <a:defRPr sz="16800"/>
            </a:lvl1pPr>
            <a:lvl2pPr>
              <a:defRPr sz="14700"/>
            </a:lvl2pPr>
            <a:lvl3pPr>
              <a:defRPr sz="126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6888483"/>
            <a:ext cx="16846553" cy="22517102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3042880"/>
            <a:ext cx="30723840" cy="2720342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2941320"/>
            <a:ext cx="30723840" cy="19751040"/>
          </a:xfrm>
        </p:spPr>
        <p:txBody>
          <a:bodyPr/>
          <a:lstStyle>
            <a:lvl1pPr marL="0" indent="0">
              <a:buNone/>
              <a:defRPr sz="16800"/>
            </a:lvl1pPr>
            <a:lvl2pPr marL="2403546" indent="0">
              <a:buNone/>
              <a:defRPr sz="14700"/>
            </a:lvl2pPr>
            <a:lvl3pPr marL="4807092" indent="0">
              <a:buNone/>
              <a:defRPr sz="12600"/>
            </a:lvl3pPr>
            <a:lvl4pPr marL="7210638" indent="0">
              <a:buNone/>
              <a:defRPr sz="10500"/>
            </a:lvl4pPr>
            <a:lvl5pPr marL="9614184" indent="0">
              <a:buNone/>
              <a:defRPr sz="10500"/>
            </a:lvl5pPr>
            <a:lvl6pPr marL="12017731" indent="0">
              <a:buNone/>
              <a:defRPr sz="10500"/>
            </a:lvl6pPr>
            <a:lvl7pPr marL="14421277" indent="0">
              <a:buNone/>
              <a:defRPr sz="10500"/>
            </a:lvl7pPr>
            <a:lvl8pPr marL="16824823" indent="0">
              <a:buNone/>
              <a:defRPr sz="10500"/>
            </a:lvl8pPr>
            <a:lvl9pPr marL="19228369" indent="0">
              <a:buNone/>
              <a:defRPr sz="10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5763222"/>
            <a:ext cx="30723840" cy="3863338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318262"/>
            <a:ext cx="46085760" cy="5486400"/>
          </a:xfrm>
          <a:prstGeom prst="rect">
            <a:avLst/>
          </a:prstGeom>
        </p:spPr>
        <p:txBody>
          <a:bodyPr vert="horz" lIns="480709" tIns="240355" rIns="480709" bIns="24035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680963"/>
            <a:ext cx="46085760" cy="21724622"/>
          </a:xfrm>
          <a:prstGeom prst="rect">
            <a:avLst/>
          </a:prstGeom>
        </p:spPr>
        <p:txBody>
          <a:bodyPr vert="horz" lIns="480709" tIns="240355" rIns="480709" bIns="24035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0510482"/>
            <a:ext cx="119481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0510482"/>
            <a:ext cx="162153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0510482"/>
            <a:ext cx="119481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03546" rtl="0" eaLnBrk="1" latinLnBrk="0" hangingPunct="1">
        <a:spcBef>
          <a:spcPct val="0"/>
        </a:spcBef>
        <a:buNone/>
        <a:defRPr sz="2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2660" indent="-1802660" algn="l" defTabSz="2403546" rtl="0" eaLnBrk="1" latinLnBrk="0" hangingPunct="1">
        <a:spcBef>
          <a:spcPct val="20000"/>
        </a:spcBef>
        <a:buFont typeface="Arial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762" indent="-1502216" algn="l" defTabSz="2403546" rtl="0" eaLnBrk="1" latinLnBrk="0" hangingPunct="1">
        <a:spcBef>
          <a:spcPct val="20000"/>
        </a:spcBef>
        <a:buFont typeface="Arial"/>
        <a:buChar char="–"/>
        <a:defRPr sz="14700" kern="1200">
          <a:solidFill>
            <a:schemeClr val="tx1"/>
          </a:solidFill>
          <a:latin typeface="+mn-lt"/>
          <a:ea typeface="+mn-ea"/>
          <a:cs typeface="+mn-cs"/>
        </a:defRPr>
      </a:lvl2pPr>
      <a:lvl3pPr marL="6008865" indent="-1201773" algn="l" defTabSz="2403546" rtl="0" eaLnBrk="1" latinLnBrk="0" hangingPunct="1">
        <a:spcBef>
          <a:spcPct val="20000"/>
        </a:spcBef>
        <a:buFont typeface="Arial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11" indent="-1201773" algn="l" defTabSz="2403546" rtl="0" eaLnBrk="1" latinLnBrk="0" hangingPunct="1">
        <a:spcBef>
          <a:spcPct val="20000"/>
        </a:spcBef>
        <a:buFont typeface="Arial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5958" indent="-1201773" algn="l" defTabSz="2403546" rtl="0" eaLnBrk="1" latinLnBrk="0" hangingPunct="1">
        <a:spcBef>
          <a:spcPct val="20000"/>
        </a:spcBef>
        <a:buFont typeface="Arial"/>
        <a:buChar char="»"/>
        <a:defRPr sz="10500" kern="1200">
          <a:solidFill>
            <a:schemeClr val="tx1"/>
          </a:solidFill>
          <a:latin typeface="+mn-lt"/>
          <a:ea typeface="+mn-ea"/>
          <a:cs typeface="+mn-cs"/>
        </a:defRPr>
      </a:lvl5pPr>
      <a:lvl6pPr marL="13219504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623050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8026596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0142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03546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7092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10638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14184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17731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421277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824823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228369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medicare-telemedicine-snapshot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doi.org/10.1377/hlthaff.2016.113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oi.org/10.1377/hlthaff.2018.051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3538" y="1044458"/>
            <a:ext cx="33639324" cy="2769989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Factors impacting the use of telehealth for Medicare and Medicaid members in 2020-2024</a:t>
            </a:r>
          </a:p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Jessica Coomber</a:t>
            </a:r>
          </a:p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Analytics 401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060" y="4570792"/>
            <a:ext cx="10230696" cy="12064841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Research Aim: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Understand the factors impacting the use of telehealth visits for Medicare and Medicaid members 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Dataset: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Medicare Telehealth Trends dataset (CMS)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Publicly available data from US Census Bureau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The Transit Report Card from Transportation for America 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Fixed Effect Analysis: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 Used to assess the relationship between the variables and the number of telehealth visits per capita, while controlling for state and year.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Implications: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Used to understand potential socioeconomic barriers to telehealth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Aid opportunities for targeted interventions to improve equitable access to care.</a:t>
            </a:r>
          </a:p>
          <a:p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166" y="17478380"/>
            <a:ext cx="10167169" cy="15019496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fixed effect analysis is used to assess the association between various variables and the number of telehealth visits while controlling for state and year.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effect models control for time invariant variables and in this case controls for differences between states and years.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chosen for the fixed effect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Vehicles Owned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Spending Per Capita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Internet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Hospitals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Physicians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Level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fit of the model: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 represents how well the model explains variation within each fixed-effect group.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Inflation Factor (VIF) analysis: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multicollinearity, which is when independent variables are highly correlated with each other.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multicollinearity in the fixed effect model then the variables could be capturing overlapping aspects of economic status.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11586" y="20561587"/>
            <a:ext cx="16060618" cy="11941731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fixed effect R^2 = 0.092. (Number of telehealth visits is explained little by the variables)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fixed effect R^2 = 0.139 (Explains more of the variation)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Owned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number of vehicles owned is associated with more telehealth visits.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better financial status and accessibility to resources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Spending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amount spent on transit is associated with more telehealth visits.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urban areas which have greater access to high speed broad band internet compared to rural areas (Ching-Ching, 2018).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Surprisingly more internet is associated with fewer telehealth visits.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Widespread access, 95% of U.S. households have at least one type of computer (Liu, 2024).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Hospitals and Number of Providers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hospitals is associated with less telehealth. (More in person availability but they have potential to be done as a telehealth visit (Ashwood, 2017).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providers is associated with more telehealth (More appointment availability)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below poverty level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poverty is associated with fewer telehealth visits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28115" y="16209641"/>
            <a:ext cx="10742415" cy="10095071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eligible services which have the potential for increase access with the use of telehealth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key factors influencing telehealth usage have been identified in the fixed effect model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telehealth by Medicare and Medicaid members is affected by more than just whether internet is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factors representing economic status, appointment access, and technology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Medicare and Medicaid members in this study represents a population who is facing more economic and technological barriers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 should be done on populations included other levels of insurance coverage.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611731" y="26732507"/>
            <a:ext cx="10742415" cy="5770811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Works Cited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Ashwood, J. and Mehrotra,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Ateev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Cowling, David and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Uscher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-Pines, Lori. (2017). Direct-to-consumer telehealth may increase access to care but does not decrease spending. Health Affairs, 36(2)</a:t>
            </a:r>
            <a:r>
              <a:rPr lang="en-US" sz="2800" dirty="0">
                <a:solidFill>
                  <a:srgbClr val="0066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https://doi.org/10.1377/hlthaff.2016.1130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CMS Program Statistics - OEDA (2025). Medicare Telehealth Trends. [Data set]. Centers for Medicare &amp; Medicaid Services. </a:t>
            </a:r>
            <a:r>
              <a:rPr lang="en-US" sz="280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https://catalog.data.gov/dataset/medicare-telemedicine-snapshot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Ching-Ching, Claire Lin et al.. (2018). Telehealth in health centers: Key adoption factors, barriers, and opportunities. Health Affairs, 37(12) </a:t>
            </a:r>
            <a:r>
              <a:rPr lang="en-US" sz="280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https://doi.org/10.1377/hlthaff.2018.05125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8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3BA63B48-AC10-5D25-C7A2-19315856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976" y="14816203"/>
            <a:ext cx="10719057" cy="74208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9" descr="A graph of different colored rectangles&#10;&#10;AI-generated content may be incorrect.">
            <a:extLst>
              <a:ext uri="{FF2B5EF4-FFF2-40B4-BE49-F238E27FC236}">
                <a16:creationId xmlns:a16="http://schemas.microsoft.com/office/drawing/2014/main" id="{4F195264-8F98-40B3-36EF-C299F9266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888" y="24988128"/>
            <a:ext cx="10696862" cy="74591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D50DB2FD-9A8F-7E4E-FE13-8B796BE9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1448" y="13300238"/>
            <a:ext cx="10760390" cy="8875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Figure 1: Telehealth Visits by Year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D6B48537-C298-4CF6-BA08-7E0574D09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5197" y="23067445"/>
            <a:ext cx="10680478" cy="13712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Figure 2: Eligible Services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(With Potential for Telehealth Use) by Year</a:t>
            </a:r>
            <a:endParaRPr kumimoji="0" lang="en-US" altLang="en-US" sz="32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F700310-4F70-14FB-564C-AB3BE516B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422" y="45900245"/>
            <a:ext cx="512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D7A35D3-1AB7-AAE0-0A67-DAB1665D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3550"/>
              </p:ext>
            </p:extLst>
          </p:nvPr>
        </p:nvGraphicFramePr>
        <p:xfrm>
          <a:off x="22911586" y="5872704"/>
          <a:ext cx="16060618" cy="13179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4294">
                  <a:extLst>
                    <a:ext uri="{9D8B030D-6E8A-4147-A177-3AD203B41FA5}">
                      <a16:colId xmlns:a16="http://schemas.microsoft.com/office/drawing/2014/main" val="3579134900"/>
                    </a:ext>
                  </a:extLst>
                </a:gridCol>
                <a:gridCol w="4014294">
                  <a:extLst>
                    <a:ext uri="{9D8B030D-6E8A-4147-A177-3AD203B41FA5}">
                      <a16:colId xmlns:a16="http://schemas.microsoft.com/office/drawing/2014/main" val="153221796"/>
                    </a:ext>
                  </a:extLst>
                </a:gridCol>
                <a:gridCol w="4016015">
                  <a:extLst>
                    <a:ext uri="{9D8B030D-6E8A-4147-A177-3AD203B41FA5}">
                      <a16:colId xmlns:a16="http://schemas.microsoft.com/office/drawing/2014/main" val="960077209"/>
                    </a:ext>
                  </a:extLst>
                </a:gridCol>
                <a:gridCol w="4016015">
                  <a:extLst>
                    <a:ext uri="{9D8B030D-6E8A-4147-A177-3AD203B41FA5}">
                      <a16:colId xmlns:a16="http://schemas.microsoft.com/office/drawing/2014/main" val="1505452983"/>
                    </a:ext>
                  </a:extLst>
                </a:gridCol>
              </a:tblGrid>
              <a:tr h="1038513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Fixed Effect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Fixed Effect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and Year Fixed Effect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630633"/>
                  </a:ext>
                </a:extLst>
              </a:tr>
              <a:tr h="51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Vehicles Owned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0.066**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0.121***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0.122***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51053"/>
                  </a:ext>
                </a:extLst>
              </a:tr>
              <a:tr h="880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(0.021)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(0.021)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70434"/>
                  </a:ext>
                </a:extLst>
              </a:tr>
              <a:tr h="10385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Transit Spending Per Capita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0.005***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06059"/>
                  </a:ext>
                </a:extLst>
              </a:tr>
              <a:tr h="880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(0.001)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79483"/>
                  </a:ext>
                </a:extLst>
              </a:tr>
              <a:tr h="5689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Internet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-0.076***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-0.108***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-0.103***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976841"/>
                  </a:ext>
                </a:extLst>
              </a:tr>
              <a:tr h="880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(0.013)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(0.014)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23628"/>
                  </a:ext>
                </a:extLst>
              </a:tr>
              <a:tr h="7586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Hospitals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-45.313***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-1670.351***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-1657.032***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40322"/>
                  </a:ext>
                </a:extLst>
              </a:tr>
              <a:tr h="880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(5.089)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(323.434)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(323.677)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03733"/>
                  </a:ext>
                </a:extLst>
              </a:tr>
              <a:tr h="7586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Physicians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2.211***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92.439***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93.079***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64075"/>
                  </a:ext>
                </a:extLst>
              </a:tr>
              <a:tr h="880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(0.213)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(14.899)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(14.912)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352492"/>
                  </a:ext>
                </a:extLst>
              </a:tr>
              <a:tr h="10385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Below Poverty Level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-0.025***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-0.022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-0.021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3304"/>
                  </a:ext>
                </a:extLst>
              </a:tr>
              <a:tr h="880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(0.003)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(0.015)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(0.015)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97885"/>
                  </a:ext>
                </a:extLst>
              </a:tr>
              <a:tr h="51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Num.Obs.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19330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19330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19330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71213"/>
                  </a:ext>
                </a:extLst>
              </a:tr>
              <a:tr h="5689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Fixed Effects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487042"/>
                  </a:ext>
                </a:extLst>
              </a:tr>
              <a:tr h="5689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Fixed Effects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04693"/>
                  </a:ext>
                </a:extLst>
              </a:tr>
              <a:tr h="51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0.092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71858"/>
                  </a:ext>
                </a:extLst>
              </a:tr>
            </a:tbl>
          </a:graphicData>
        </a:graphic>
      </p:graphicFrame>
      <p:sp>
        <p:nvSpPr>
          <p:cNvPr id="23" name="Rectangle 6">
            <a:extLst>
              <a:ext uri="{FF2B5EF4-FFF2-40B4-BE49-F238E27FC236}">
                <a16:creationId xmlns:a16="http://schemas.microsoft.com/office/drawing/2014/main" id="{9210DE33-3192-C3BC-5A57-89EFDBE0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1586" y="4577922"/>
            <a:ext cx="1606062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Table 1: State and Year Fixed Effects on Various Factors impacting the Number of Telehealth Visits (Per Capita)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C94B29-2430-BBCA-7F85-AD761D36EEEF}"/>
              </a:ext>
            </a:extLst>
          </p:cNvPr>
          <p:cNvSpPr txBox="1"/>
          <p:nvPr/>
        </p:nvSpPr>
        <p:spPr>
          <a:xfrm>
            <a:off x="22840032" y="19329771"/>
            <a:ext cx="1613217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Statistical significance for coefficients is shown by *p &lt; 0:10 **p &lt; 0:05 ***p &lt; 0:01 ****p &lt; 0:001. Standard Errors are included in parenthesis.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5BF4FC-A00E-111C-D72F-2BAE26A2198B}"/>
              </a:ext>
            </a:extLst>
          </p:cNvPr>
          <p:cNvSpPr txBox="1"/>
          <p:nvPr/>
        </p:nvSpPr>
        <p:spPr>
          <a:xfrm>
            <a:off x="11594670" y="4668868"/>
            <a:ext cx="10535811" cy="8082430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number of telehealth services was the highest in 2020 because the pandemic forced almost all in person visits to become virtual.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2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suggests that since 2020 there has only been a small decline in the number of services that are eligible for telehealth use. </a:t>
            </a:r>
          </a:p>
          <a:p>
            <a:endParaRPr lang="en-US" altLang="en-US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research will provide insight into:</a:t>
            </a:r>
          </a:p>
          <a:p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ways that the use of telehealth services can increase </a:t>
            </a:r>
            <a:endParaRPr lang="en-US" altLang="en-US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populations are currently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versus accessing those eligible services.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9ED18EC8-AD71-2DBF-8C7B-E57729B12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0611" y="4621998"/>
            <a:ext cx="1108991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Variance Inflation Factors (VIF)</a:t>
            </a:r>
          </a:p>
          <a:p>
            <a:pPr indent="4572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07ED1EF-CC6B-8C37-BEBC-6D36CDCC0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10530"/>
              </p:ext>
            </p:extLst>
          </p:nvPr>
        </p:nvGraphicFramePr>
        <p:xfrm>
          <a:off x="39490404" y="5932732"/>
          <a:ext cx="10994100" cy="61932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97050">
                  <a:extLst>
                    <a:ext uri="{9D8B030D-6E8A-4147-A177-3AD203B41FA5}">
                      <a16:colId xmlns:a16="http://schemas.microsoft.com/office/drawing/2014/main" val="468493488"/>
                    </a:ext>
                  </a:extLst>
                </a:gridCol>
                <a:gridCol w="5497050">
                  <a:extLst>
                    <a:ext uri="{9D8B030D-6E8A-4147-A177-3AD203B41FA5}">
                      <a16:colId xmlns:a16="http://schemas.microsoft.com/office/drawing/2014/main" val="1004395723"/>
                    </a:ext>
                  </a:extLst>
                </a:gridCol>
              </a:tblGrid>
              <a:tr h="884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67714"/>
                  </a:ext>
                </a:extLst>
              </a:tr>
              <a:tr h="884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Vehicles Owned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7.70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72245"/>
                  </a:ext>
                </a:extLst>
              </a:tr>
              <a:tr h="884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Internet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6.55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6522"/>
                  </a:ext>
                </a:extLst>
              </a:tr>
              <a:tr h="884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Physicians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2.09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63259"/>
                  </a:ext>
                </a:extLst>
              </a:tr>
              <a:tr h="884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Hospitals Count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065632"/>
                  </a:ext>
                </a:extLst>
              </a:tr>
              <a:tr h="884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Transit Spending Per Capita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1.69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47676"/>
                  </a:ext>
                </a:extLst>
              </a:tr>
              <a:tr h="884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Below Poverty Level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197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D352B9D-4018-653D-C407-F688B7A8834C}"/>
              </a:ext>
            </a:extLst>
          </p:cNvPr>
          <p:cNvSpPr txBox="1"/>
          <p:nvPr/>
        </p:nvSpPr>
        <p:spPr>
          <a:xfrm>
            <a:off x="39619757" y="12519415"/>
            <a:ext cx="10878583" cy="3200876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suggests low multicollinearity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is b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etter for a multivariate fixed effect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variables are mostly low so coefficients in the Fixed Effect are accurate and reliable.</a:t>
            </a:r>
          </a:p>
        </p:txBody>
      </p:sp>
      <p:pic>
        <p:nvPicPr>
          <p:cNvPr id="47" name="Picture 46" descr="A red sign with white letters&#10;&#10;AI-generated content may be incorrect.">
            <a:extLst>
              <a:ext uri="{FF2B5EF4-FFF2-40B4-BE49-F238E27FC236}">
                <a16:creationId xmlns:a16="http://schemas.microsoft.com/office/drawing/2014/main" id="{31B164D4-EFD8-1410-8BAD-6F0D431412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5253" y="1299287"/>
            <a:ext cx="6584181" cy="2194727"/>
          </a:xfrm>
          <a:prstGeom prst="rect">
            <a:avLst/>
          </a:prstGeom>
        </p:spPr>
      </p:pic>
      <p:pic>
        <p:nvPicPr>
          <p:cNvPr id="48" name="Picture 47" descr="A red sign with white letters&#10;&#10;AI-generated content may be incorrect.">
            <a:extLst>
              <a:ext uri="{FF2B5EF4-FFF2-40B4-BE49-F238E27FC236}">
                <a16:creationId xmlns:a16="http://schemas.microsoft.com/office/drawing/2014/main" id="{CD3F1D51-0902-0E22-B72A-F23D5F75A2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35046" y="1332088"/>
            <a:ext cx="6584181" cy="21947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1048</Words>
  <Application>Microsoft Macintosh PowerPoint</Application>
  <PresentationFormat>Custom</PresentationFormat>
  <Paragraphs>172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Denison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macadmin</dc:creator>
  <cp:lastModifiedBy>Jessica Hope Coomber</cp:lastModifiedBy>
  <cp:revision>55</cp:revision>
  <cp:lastPrinted>2012-07-10T19:04:34Z</cp:lastPrinted>
  <dcterms:created xsi:type="dcterms:W3CDTF">2013-07-03T01:43:19Z</dcterms:created>
  <dcterms:modified xsi:type="dcterms:W3CDTF">2025-04-29T22:51:28Z</dcterms:modified>
</cp:coreProperties>
</file>