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51206400" cy="32918400"/>
  <p:notesSz cx="6858000" cy="9144000"/>
  <p:defaultTextStyle>
    <a:defPPr>
      <a:defRPr lang="en-US"/>
    </a:defPPr>
    <a:lvl1pPr marL="0" algn="l" defTabSz="2403546" rtl="0" eaLnBrk="1" latinLnBrk="0" hangingPunct="1">
      <a:defRPr sz="9500" kern="1200">
        <a:solidFill>
          <a:schemeClr val="tx1"/>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6EE9127-1041-C9C2-8C1D-3E1C03055AD9}" name="Jessica Hope Coomber" initials="JC" userId="S::coombe_j1@denison.edu::54022637-a59a-42ce-89f8-012a5d62c9b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7"/>
    <p:restoredTop sz="94632"/>
  </p:normalViewPr>
  <p:slideViewPr>
    <p:cSldViewPr snapToGrid="0" snapToObjects="1">
      <p:cViewPr>
        <p:scale>
          <a:sx n="24" d="100"/>
          <a:sy n="24" d="100"/>
        </p:scale>
        <p:origin x="144" y="32"/>
      </p:cViewPr>
      <p:guideLst>
        <p:guide orient="horz" pos="10368"/>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2D8B37FB-AC04-D341-AF4A-4FE3EB82E3FB}" authorId="{76EE9127-1041-C9C2-8C1D-3E1C03055AD9}" created="2025-04-29T03:09:40.272">
    <ac:txMkLst xmlns:ac="http://schemas.microsoft.com/office/drawing/2013/main/command">
      <pc:docMk xmlns:pc="http://schemas.microsoft.com/office/powerpoint/2013/main/command"/>
      <pc:sldMk xmlns:pc="http://schemas.microsoft.com/office/powerpoint/2013/main/command" cId="0" sldId="256"/>
      <ac:spMk id="6" creationId="{00000000-0000-0000-0000-000000000000}"/>
      <ac:txMk cp="0" len="7">
        <ac:context len="1123" hash="4110286177"/>
      </ac:txMk>
    </ac:txMkLst>
    <p188:pos x="6539516" y="2184482"/>
    <p188:txBody>
      <a:bodyPr/>
      <a:lstStyle/>
      <a:p>
        <a:r>
          <a:rPr lang="en-US"/>
          <a:t>Turn text into bullets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6250D1-D96A-1849-87B9-1AABDD2E4612}" type="datetimeFigureOut">
              <a:rPr lang="en-US" smtClean="0"/>
              <a:pPr/>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FE063-3AAD-C14A-807D-DB893C2A91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6250D1-D96A-1849-87B9-1AABDD2E4612}" type="datetimeFigureOut">
              <a:rPr lang="en-US" smtClean="0"/>
              <a:pPr/>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FE063-3AAD-C14A-807D-DB893C2A91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318265"/>
            <a:ext cx="1152144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320" y="1318265"/>
            <a:ext cx="3371088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6250D1-D96A-1849-87B9-1AABDD2E4612}" type="datetimeFigureOut">
              <a:rPr lang="en-US" smtClean="0"/>
              <a:pPr/>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FE063-3AAD-C14A-807D-DB893C2A91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6250D1-D96A-1849-87B9-1AABDD2E4612}" type="datetimeFigureOut">
              <a:rPr lang="en-US" smtClean="0"/>
              <a:pPr/>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FE063-3AAD-C14A-807D-DB893C2A91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250D1-D96A-1849-87B9-1AABDD2E4612}" type="datetimeFigureOut">
              <a:rPr lang="en-US" smtClean="0"/>
              <a:pPr/>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FE063-3AAD-C14A-807D-DB893C2A91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320" y="7680963"/>
            <a:ext cx="22616160" cy="2172462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029920" y="7680963"/>
            <a:ext cx="22616160" cy="2172462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6250D1-D96A-1849-87B9-1AABDD2E4612}" type="datetimeFigureOut">
              <a:rPr lang="en-US" smtClean="0"/>
              <a:pPr/>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FE063-3AAD-C14A-807D-DB893C2A91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6250D1-D96A-1849-87B9-1AABDD2E4612}" type="datetimeFigureOut">
              <a:rPr lang="en-US" smtClean="0"/>
              <a:pPr/>
              <a:t>4/28/25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FE063-3AAD-C14A-807D-DB893C2A91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6250D1-D96A-1849-87B9-1AABDD2E4612}" type="datetimeFigureOut">
              <a:rPr lang="en-US" smtClean="0"/>
              <a:pPr/>
              <a:t>4/28/25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FE063-3AAD-C14A-807D-DB893C2A91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250D1-D96A-1849-87B9-1AABDD2E4612}" type="datetimeFigureOut">
              <a:rPr lang="en-US" smtClean="0"/>
              <a:pPr/>
              <a:t>4/28/25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FE063-3AAD-C14A-807D-DB893C2A91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AA6250D1-D96A-1849-87B9-1AABDD2E4612}" type="datetimeFigureOut">
              <a:rPr lang="en-US" smtClean="0"/>
              <a:pPr/>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FE063-3AAD-C14A-807D-DB893C2A91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AA6250D1-D96A-1849-87B9-1AABDD2E4612}" type="datetimeFigureOut">
              <a:rPr lang="en-US" smtClean="0"/>
              <a:pPr/>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FE063-3AAD-C14A-807D-DB893C2A91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AA6250D1-D96A-1849-87B9-1AABDD2E4612}" type="datetimeFigureOut">
              <a:rPr lang="en-US" smtClean="0"/>
              <a:pPr/>
              <a:t>4/28/25</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3BFFE063-3AAD-C14A-807D-DB893C2A91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03546"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p:bodyStyle>
    <p:otherStyle>
      <a:defPPr>
        <a:defRPr lang="en-US"/>
      </a:defPPr>
      <a:lvl1pPr marL="0" algn="l" defTabSz="2403546" rtl="0" eaLnBrk="1" latinLnBrk="0" hangingPunct="1">
        <a:defRPr sz="9500" kern="1200">
          <a:solidFill>
            <a:schemeClr val="tx1"/>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doi.org/10.1377/hlthaff.2016.1130" TargetMode="External"/><Relationship Id="rId7" Type="http://schemas.openxmlformats.org/officeDocument/2006/relationships/image" Target="../media/image2.png"/><Relationship Id="rId2" Type="http://schemas.microsoft.com/office/2018/10/relationships/comments" Target="../comments/modernComment_100_0.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s://doi.org/10.1377/hlthaff.2018.05125" TargetMode="External"/><Relationship Id="rId4" Type="http://schemas.openxmlformats.org/officeDocument/2006/relationships/hyperlink" Target="https://catalog.data.gov/dataset/medicare-telemedicine-snapsh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83538" y="1044458"/>
            <a:ext cx="33639324" cy="2769989"/>
          </a:xfrm>
          <a:prstGeom prst="rect">
            <a:avLst/>
          </a:prstGeom>
          <a:noFill/>
          <a:ln w="127000" cmpd="sng">
            <a:solidFill>
              <a:schemeClr val="tx1"/>
            </a:solidFill>
          </a:ln>
        </p:spPr>
        <p:txBody>
          <a:bodyPr wrap="square" rtlCol="0" anchor="ctr">
            <a:spAutoFit/>
          </a:bodyPr>
          <a:lstStyle/>
          <a:p>
            <a:pPr algn="ctr"/>
            <a:r>
              <a:rPr lang="en-US" sz="6600" dirty="0">
                <a:latin typeface="Arial" panose="020B0604020202020204" pitchFamily="34" charset="0"/>
                <a:cs typeface="Arial" panose="020B0604020202020204" pitchFamily="34" charset="0"/>
              </a:rPr>
              <a:t>Factors impacting the use of telehealth for Medicare and Medicaid members in 2020-2024</a:t>
            </a:r>
          </a:p>
          <a:p>
            <a:pPr algn="ctr"/>
            <a:r>
              <a:rPr lang="en-US" sz="5400" dirty="0">
                <a:latin typeface="Arial" panose="020B0604020202020204" pitchFamily="34" charset="0"/>
                <a:cs typeface="Arial" panose="020B0604020202020204" pitchFamily="34" charset="0"/>
              </a:rPr>
              <a:t>Jessica Coomber</a:t>
            </a:r>
          </a:p>
          <a:p>
            <a:pPr algn="ctr"/>
            <a:r>
              <a:rPr lang="en-US" sz="5400" dirty="0">
                <a:latin typeface="Arial" panose="020B0604020202020204" pitchFamily="34" charset="0"/>
                <a:cs typeface="Arial" panose="020B0604020202020204" pitchFamily="34" charset="0"/>
              </a:rPr>
              <a:t>Data Analytics 401</a:t>
            </a:r>
          </a:p>
        </p:txBody>
      </p:sp>
      <p:sp>
        <p:nvSpPr>
          <p:cNvPr id="5" name="TextBox 4"/>
          <p:cNvSpPr txBox="1"/>
          <p:nvPr/>
        </p:nvSpPr>
        <p:spPr>
          <a:xfrm>
            <a:off x="844228" y="4639477"/>
            <a:ext cx="10230696" cy="11572399"/>
          </a:xfrm>
          <a:prstGeom prst="rect">
            <a:avLst/>
          </a:prstGeom>
          <a:noFill/>
          <a:ln w="127000" cmpd="sng">
            <a:solidFill>
              <a:schemeClr val="tx1"/>
            </a:solidFill>
          </a:ln>
        </p:spPr>
        <p:txBody>
          <a:bodyPr wrap="square" lIns="274320" tIns="274320" rIns="274320" bIns="274320" rtlCol="0">
            <a:spAutoFit/>
          </a:bodyPr>
          <a:lstStyle/>
          <a:p>
            <a:pPr algn="ctr"/>
            <a:r>
              <a:rPr lang="en-US" sz="4400" b="1" dirty="0">
                <a:latin typeface="Arial" panose="020B0604020202020204" pitchFamily="34" charset="0"/>
                <a:cs typeface="Arial" panose="020B0604020202020204" pitchFamily="34" charset="0"/>
              </a:rPr>
              <a:t>Introduction</a:t>
            </a:r>
            <a:endParaRPr lang="en-US" sz="3200" b="1" dirty="0">
              <a:latin typeface="Arial" panose="020B0604020202020204" pitchFamily="34" charset="0"/>
              <a:cs typeface="Arial" panose="020B0604020202020204" pitchFamily="34" charset="0"/>
            </a:endParaRPr>
          </a:p>
          <a:p>
            <a:r>
              <a:rPr lang="en-US" sz="3200" dirty="0">
                <a:latin typeface="Times New Roman"/>
                <a:cs typeface="Times New Roman"/>
              </a:rPr>
              <a:t>This research aims to understand the factors impacting the use of telehealth visits for Medicare and Medicaid members in the US during 2020-2024. </a:t>
            </a:r>
          </a:p>
          <a:p>
            <a:endParaRPr lang="en-US" sz="3200" dirty="0">
              <a:latin typeface="Times New Roman"/>
              <a:cs typeface="Times New Roman"/>
            </a:endParaRPr>
          </a:p>
          <a:p>
            <a:r>
              <a:rPr lang="en-US" sz="3200" dirty="0">
                <a:latin typeface="Times New Roman"/>
                <a:cs typeface="Times New Roman"/>
              </a:rPr>
              <a:t>The Medicare Telehealth Trends dataset is merged with publicly available data from the US Census Bureau and the Transit Report Card from Transportation for America in order to include variables that suggest economic status of an individual. </a:t>
            </a:r>
          </a:p>
          <a:p>
            <a:endParaRPr lang="en-US" sz="3200" dirty="0">
              <a:latin typeface="Times New Roman"/>
              <a:cs typeface="Times New Roman"/>
            </a:endParaRPr>
          </a:p>
          <a:p>
            <a:r>
              <a:rPr lang="en-US" sz="3200" dirty="0">
                <a:latin typeface="Times New Roman"/>
                <a:cs typeface="Times New Roman"/>
              </a:rPr>
              <a:t>Fixed effect analysis is used to assess the relationship between the variables and the number of telehealth visits per capita, while controlling for state and year. </a:t>
            </a:r>
          </a:p>
          <a:p>
            <a:endParaRPr lang="en-US" sz="3200" dirty="0">
              <a:latin typeface="Times New Roman"/>
              <a:cs typeface="Times New Roman"/>
            </a:endParaRPr>
          </a:p>
          <a:p>
            <a:r>
              <a:rPr lang="en-US" sz="3200" dirty="0">
                <a:latin typeface="Times New Roman"/>
                <a:cs typeface="Times New Roman"/>
              </a:rPr>
              <a:t>This research can be used to understand potential socioeconomic barriers to telehealth access to aid opportunities for targeted interventions to improve equitable access to care.</a:t>
            </a:r>
          </a:p>
          <a:p>
            <a:endParaRPr lang="en-US" sz="3200" dirty="0">
              <a:latin typeface="Times New Roman"/>
              <a:cs typeface="Times New Roman"/>
            </a:endParaRPr>
          </a:p>
          <a:p>
            <a:endParaRPr lang="en-US" sz="3200" dirty="0">
              <a:latin typeface="Times New Roman"/>
              <a:cs typeface="Times New Roman"/>
            </a:endParaRPr>
          </a:p>
          <a:p>
            <a:endParaRPr lang="en-US" sz="3200" dirty="0">
              <a:latin typeface="Times New Roman"/>
              <a:cs typeface="Times New Roman"/>
            </a:endParaRPr>
          </a:p>
        </p:txBody>
      </p:sp>
      <p:sp>
        <p:nvSpPr>
          <p:cNvPr id="6" name="TextBox 5"/>
          <p:cNvSpPr txBox="1"/>
          <p:nvPr/>
        </p:nvSpPr>
        <p:spPr>
          <a:xfrm>
            <a:off x="721896" y="17286859"/>
            <a:ext cx="10230697" cy="14527054"/>
          </a:xfrm>
          <a:prstGeom prst="rect">
            <a:avLst/>
          </a:prstGeom>
          <a:noFill/>
          <a:ln w="127000" cap="flat" cmpd="sng" algn="ctr">
            <a:solidFill>
              <a:schemeClr val="tx1"/>
            </a:solidFill>
            <a:prstDash val="solid"/>
            <a:round/>
            <a:headEnd type="none" w="med" len="med"/>
            <a:tailEnd type="none" w="med" len="med"/>
          </a:ln>
        </p:spPr>
        <p:txBody>
          <a:bodyPr wrap="square" lIns="274320" tIns="274320" rIns="274320" bIns="274320" rtlCol="0">
            <a:spAutoFit/>
          </a:bodyPr>
          <a:lstStyle/>
          <a:p>
            <a:pPr algn="ctr"/>
            <a:r>
              <a:rPr lang="en-US" sz="4400" b="1" dirty="0">
                <a:latin typeface="Arial" panose="020B0604020202020204" pitchFamily="34" charset="0"/>
                <a:cs typeface="Arial" panose="020B0604020202020204" pitchFamily="34" charset="0"/>
              </a:rPr>
              <a:t>Methods</a:t>
            </a:r>
            <a:endParaRPr lang="en-US" sz="3200" b="1" dirty="0">
              <a:latin typeface="Arial" panose="020B0604020202020204" pitchFamily="34" charset="0"/>
              <a:cs typeface="Arial" panose="020B0604020202020204" pitchFamily="34" charset="0"/>
            </a:endParaRPr>
          </a:p>
          <a:p>
            <a:r>
              <a:rPr lang="en-US" sz="3200" dirty="0">
                <a:latin typeface="Times New Roman" panose="02020603050405020304" pitchFamily="18" charset="0"/>
                <a:cs typeface="Times New Roman" panose="02020603050405020304" pitchFamily="18" charset="0"/>
              </a:rPr>
              <a:t>For initial exploration, I use bar plots to visualize TelehealthVisits (number of unique telehealth visits) across demographics categories (rural/urban, race, year, and enrollment status).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Next, I use a fixed effect analysis to assess the association between various variables and the number of telehealth visits while controlling for state and year. Fixed effect models control for time invariant variables and in this case controls for differences between states and years.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6 variables are chosen for the multivariable fixed effect model including: the number of vehicles owned, transit spending per capita, having internet access, number of hospitals, number of physicians, and poverty rate.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To evaluate the fit of the model, the R^2 represents how well the model explains variation within each fixed-effect group.</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Variance Inflation Factor (VIF) analysis is used to test for multicollinearity, which is when independent variables are highly correlated with each other. If there is multicollinearity in the fixed effect model then the variables could be capturing overlapping aspects of economic status. </a:t>
            </a:r>
          </a:p>
        </p:txBody>
      </p:sp>
      <p:sp>
        <p:nvSpPr>
          <p:cNvPr id="9" name="TextBox 8"/>
          <p:cNvSpPr txBox="1"/>
          <p:nvPr/>
        </p:nvSpPr>
        <p:spPr>
          <a:xfrm>
            <a:off x="22345105" y="22040926"/>
            <a:ext cx="16516895" cy="17974151"/>
          </a:xfrm>
          <a:prstGeom prst="rect">
            <a:avLst/>
          </a:prstGeom>
          <a:noFill/>
          <a:ln w="127000" cmpd="sng">
            <a:solidFill>
              <a:schemeClr val="tx1"/>
            </a:solidFill>
          </a:ln>
        </p:spPr>
        <p:txBody>
          <a:bodyPr wrap="square" lIns="274320" tIns="274320" rIns="274320" bIns="274320" rtlCol="0">
            <a:spAutoFit/>
          </a:bodyPr>
          <a:lstStyle/>
          <a:p>
            <a:pPr algn="ctr"/>
            <a:r>
              <a:rPr lang="en-US" sz="4400" b="1" dirty="0">
                <a:latin typeface="Arial" panose="020B0604020202020204" pitchFamily="34" charset="0"/>
                <a:cs typeface="Arial" panose="020B0604020202020204" pitchFamily="34" charset="0"/>
              </a:rPr>
              <a:t>Results</a:t>
            </a:r>
          </a:p>
          <a:p>
            <a:r>
              <a:rPr lang="en-US" sz="3200" dirty="0">
                <a:latin typeface="Times New Roman" panose="02020603050405020304" pitchFamily="18" charset="0"/>
                <a:cs typeface="Times New Roman" panose="02020603050405020304" pitchFamily="18" charset="0"/>
              </a:rPr>
              <a:t>When there is no fixed effect, the R^2 is 0.092 which suggests that the number of telehealth visits is explained little by the variables in this model. Fixed effect improves the model and R^2 is 0.139 so it explains more of the variation in the number of telehealth visits due to the independent variables.</a:t>
            </a:r>
          </a:p>
          <a:p>
            <a:endParaRPr lang="en-US" sz="3200" dirty="0">
              <a:latin typeface="Times New Roman" panose="02020603050405020304" pitchFamily="18" charset="0"/>
              <a:cs typeface="Times New Roman" panose="02020603050405020304" pitchFamily="18" charset="0"/>
            </a:endParaRPr>
          </a:p>
          <a:p>
            <a:pPr marL="514350" indent="-514350">
              <a:buAutoNum type="arabicPeriod"/>
            </a:pPr>
            <a:r>
              <a:rPr lang="en-US" sz="3200" dirty="0">
                <a:latin typeface="Times New Roman" panose="02020603050405020304" pitchFamily="18" charset="0"/>
                <a:cs typeface="Times New Roman" panose="02020603050405020304" pitchFamily="18" charset="0"/>
              </a:rPr>
              <a:t>Higher number of vehicles owned is associated with more telehealth visits. Individuals who own more vehicles have better financial status and more accessibility to resources needed for telehealth </a:t>
            </a:r>
          </a:p>
          <a:p>
            <a:pPr marL="514350" indent="-514350">
              <a:buAutoNum type="arabicPeriod"/>
            </a:pPr>
            <a:endParaRPr lang="en-US" sz="3200" dirty="0">
              <a:latin typeface="Times New Roman" panose="02020603050405020304" pitchFamily="18" charset="0"/>
              <a:cs typeface="Times New Roman" panose="02020603050405020304" pitchFamily="18" charset="0"/>
            </a:endParaRPr>
          </a:p>
          <a:p>
            <a:pPr marL="514350" indent="-514350">
              <a:buAutoNum type="arabicPeriod"/>
            </a:pPr>
            <a:r>
              <a:rPr lang="en-US" sz="3200" dirty="0">
                <a:latin typeface="Times New Roman" panose="02020603050405020304" pitchFamily="18" charset="0"/>
                <a:cs typeface="Times New Roman" panose="02020603050405020304" pitchFamily="18" charset="0"/>
              </a:rPr>
              <a:t>Transit Spending has a slight positive relationship after controlling for the fixed effects. A higher amount spent on transit is associated with a higher number of telehealth visits. Individuals who are using public transportation are likely living in urban areas. Urban areas which have greater access to high speed broad band internet compared to rural areas (Ching-Ching, 2018). </a:t>
            </a:r>
          </a:p>
          <a:p>
            <a:pPr marL="514350" indent="-514350">
              <a:buAutoNum type="arabicPeriod"/>
            </a:pPr>
            <a:endParaRPr lang="en-US" sz="3200" dirty="0">
              <a:latin typeface="Times New Roman" panose="02020603050405020304" pitchFamily="18" charset="0"/>
              <a:cs typeface="Times New Roman" panose="02020603050405020304" pitchFamily="18" charset="0"/>
            </a:endParaRPr>
          </a:p>
          <a:p>
            <a:pPr marL="514350" indent="-514350">
              <a:buAutoNum type="arabicPeriod"/>
            </a:pPr>
            <a:r>
              <a:rPr lang="en-US" sz="3200" dirty="0">
                <a:latin typeface="Times New Roman" panose="02020603050405020304" pitchFamily="18" charset="0"/>
                <a:cs typeface="Times New Roman" panose="02020603050405020304" pitchFamily="18" charset="0"/>
              </a:rPr>
              <a:t>Internet access surprisingly shows a negative relationship to the number of telehealth visits. The Census Bureau’s American Community Survey finds that 95% of U.S. households have at least one type of computer (Liu, 2024). Given this widespread access, internet access alone is not a strong predictor of telehealth adoption because there could be other barriers could be present.</a:t>
            </a:r>
          </a:p>
          <a:p>
            <a:pPr marL="514350" indent="-514350">
              <a:buAutoNum type="arabicPeriod"/>
            </a:pPr>
            <a:endParaRPr lang="en-US" sz="3200" dirty="0">
              <a:latin typeface="Times New Roman" panose="02020603050405020304" pitchFamily="18" charset="0"/>
              <a:cs typeface="Times New Roman" panose="02020603050405020304" pitchFamily="18" charset="0"/>
            </a:endParaRPr>
          </a:p>
          <a:p>
            <a:pPr marL="514350" indent="-514350">
              <a:buAutoNum type="arabicPeriod"/>
            </a:pPr>
            <a:r>
              <a:rPr lang="en-US" sz="3200" dirty="0">
                <a:latin typeface="Times New Roman" panose="02020603050405020304" pitchFamily="18" charset="0"/>
                <a:cs typeface="Times New Roman" panose="02020603050405020304" pitchFamily="18" charset="0"/>
              </a:rPr>
              <a:t>Very strong negative relationship between the number of hospitals and the number of telehealth visits because more availability of in person appointments. However, even with the presence of hospitals, routine checkups and follow ups have the potential to be done as a telehealth visit (Ashwood, 2017). </a:t>
            </a:r>
          </a:p>
          <a:p>
            <a:pPr marL="514350" indent="-514350">
              <a:buAutoNum type="arabicPeriod"/>
            </a:pPr>
            <a:endParaRPr lang="en-US" sz="3200" dirty="0">
              <a:latin typeface="Times New Roman" panose="02020603050405020304" pitchFamily="18" charset="0"/>
              <a:cs typeface="Times New Roman" panose="02020603050405020304" pitchFamily="18" charset="0"/>
            </a:endParaRPr>
          </a:p>
          <a:p>
            <a:pPr marL="514350" indent="-514350">
              <a:buAutoNum type="arabicPeriod"/>
            </a:pPr>
            <a:r>
              <a:rPr lang="en-US" sz="3200" dirty="0">
                <a:latin typeface="Times New Roman" panose="02020603050405020304" pitchFamily="18" charset="0"/>
                <a:cs typeface="Times New Roman" panose="02020603050405020304" pitchFamily="18" charset="0"/>
              </a:rPr>
              <a:t>In comparison, the relationship between the number of physicians and the number of telehealth visits becomes a much stronger positive which could be because when there are more physicians there is more appointment availability overall, including telehealth visits </a:t>
            </a:r>
          </a:p>
          <a:p>
            <a:pPr marL="514350" indent="-514350">
              <a:buAutoNum type="arabicPeriod"/>
            </a:pPr>
            <a:endParaRPr lang="en-US" sz="3200" dirty="0">
              <a:latin typeface="Times New Roman" panose="02020603050405020304" pitchFamily="18" charset="0"/>
              <a:cs typeface="Times New Roman" panose="02020603050405020304" pitchFamily="18" charset="0"/>
            </a:endParaRPr>
          </a:p>
          <a:p>
            <a:pPr marL="514350" indent="-514350">
              <a:buAutoNum type="arabicPeriod"/>
            </a:pPr>
            <a:r>
              <a:rPr lang="en-US" sz="3200" dirty="0">
                <a:latin typeface="Times New Roman" panose="02020603050405020304" pitchFamily="18" charset="0"/>
                <a:cs typeface="Times New Roman" panose="02020603050405020304" pitchFamily="18" charset="0"/>
              </a:rPr>
              <a:t>As percent below poverty level increase, there are fewer telehealth visits. This lack of access could be due to the restricted availability of resources needed for telehealth visits for low income.</a:t>
            </a:r>
          </a:p>
          <a:p>
            <a:endParaRPr lang="en-US" sz="3200" dirty="0">
              <a:latin typeface="Times New Roman"/>
              <a:cs typeface="Times New Roman"/>
            </a:endParaRPr>
          </a:p>
        </p:txBody>
      </p:sp>
      <p:sp>
        <p:nvSpPr>
          <p:cNvPr id="17" name="TextBox 16"/>
          <p:cNvSpPr txBox="1"/>
          <p:nvPr/>
        </p:nvSpPr>
        <p:spPr>
          <a:xfrm>
            <a:off x="39628115" y="16209641"/>
            <a:ext cx="10742415" cy="10033516"/>
          </a:xfrm>
          <a:prstGeom prst="rect">
            <a:avLst/>
          </a:prstGeom>
          <a:noFill/>
          <a:ln w="127000" cap="flat" cmpd="sng" algn="ctr">
            <a:solidFill>
              <a:schemeClr val="tx1"/>
            </a:solidFill>
            <a:prstDash val="solid"/>
            <a:round/>
            <a:headEnd type="none" w="med" len="med"/>
            <a:tailEnd type="none" w="med" len="med"/>
          </a:ln>
        </p:spPr>
        <p:txBody>
          <a:bodyPr wrap="square" lIns="274320" tIns="274320" rIns="274320" bIns="274320" rtlCol="0">
            <a:spAutoFit/>
          </a:bodyPr>
          <a:lstStyle/>
          <a:p>
            <a:pPr algn="ctr"/>
            <a:r>
              <a:rPr lang="en-US" sz="4400" b="1" dirty="0">
                <a:latin typeface="Arial" panose="020B0604020202020204" pitchFamily="34" charset="0"/>
                <a:cs typeface="Arial" panose="020B0604020202020204" pitchFamily="34" charset="0"/>
              </a:rPr>
              <a:t>Discussion</a:t>
            </a:r>
          </a:p>
          <a:p>
            <a:endParaRPr lang="en-US" sz="4400" dirty="0"/>
          </a:p>
          <a:p>
            <a:pPr algn="ctr"/>
            <a:endParaRPr lang="en-US" sz="4400" dirty="0">
              <a:latin typeface="Arial"/>
              <a:cs typeface="Arial"/>
            </a:endParaRPr>
          </a:p>
          <a:p>
            <a:pPr algn="ctr"/>
            <a:endParaRPr lang="en-US" sz="4400" dirty="0">
              <a:latin typeface="Arial"/>
              <a:cs typeface="Arial"/>
            </a:endParaRPr>
          </a:p>
          <a:p>
            <a:pPr algn="ctr"/>
            <a:endParaRPr lang="en-US" sz="4400" dirty="0">
              <a:latin typeface="Arial"/>
              <a:cs typeface="Arial"/>
            </a:endParaRPr>
          </a:p>
          <a:p>
            <a:pPr algn="ctr"/>
            <a:endParaRPr lang="en-US" sz="4400" dirty="0">
              <a:latin typeface="Arial"/>
              <a:cs typeface="Arial"/>
            </a:endParaRPr>
          </a:p>
          <a:p>
            <a:pPr algn="ctr"/>
            <a:endParaRPr lang="en-US" sz="4400" dirty="0">
              <a:latin typeface="Arial"/>
              <a:cs typeface="Arial"/>
            </a:endParaRPr>
          </a:p>
          <a:p>
            <a:pPr algn="ctr"/>
            <a:endParaRPr lang="en-US" sz="4400" dirty="0">
              <a:latin typeface="Arial"/>
              <a:cs typeface="Arial"/>
            </a:endParaRPr>
          </a:p>
          <a:p>
            <a:pPr algn="ctr"/>
            <a:endParaRPr lang="en-US" sz="4400" dirty="0">
              <a:latin typeface="Arial"/>
              <a:cs typeface="Arial"/>
            </a:endParaRPr>
          </a:p>
          <a:p>
            <a:pPr algn="ctr"/>
            <a:endParaRPr lang="en-US" sz="4400" dirty="0">
              <a:latin typeface="Arial"/>
              <a:cs typeface="Arial"/>
            </a:endParaRPr>
          </a:p>
          <a:p>
            <a:pPr algn="ctr"/>
            <a:endParaRPr lang="en-US" sz="4400" dirty="0">
              <a:latin typeface="Arial"/>
              <a:cs typeface="Arial"/>
            </a:endParaRPr>
          </a:p>
          <a:p>
            <a:pPr algn="ctr"/>
            <a:endParaRPr lang="en-US" sz="4400" dirty="0">
              <a:latin typeface="Arial"/>
              <a:cs typeface="Arial"/>
            </a:endParaRPr>
          </a:p>
          <a:p>
            <a:pPr algn="ctr"/>
            <a:endParaRPr lang="en-US" sz="4400" dirty="0">
              <a:latin typeface="Arial"/>
              <a:cs typeface="Arial"/>
            </a:endParaRPr>
          </a:p>
          <a:p>
            <a:pPr algn="ctr"/>
            <a:endParaRPr lang="en-US" sz="4400" dirty="0">
              <a:latin typeface="Arial"/>
              <a:cs typeface="Arial"/>
            </a:endParaRPr>
          </a:p>
        </p:txBody>
      </p:sp>
      <p:sp>
        <p:nvSpPr>
          <p:cNvPr id="18" name="TextBox 17"/>
          <p:cNvSpPr txBox="1"/>
          <p:nvPr/>
        </p:nvSpPr>
        <p:spPr>
          <a:xfrm>
            <a:off x="39611731" y="26732507"/>
            <a:ext cx="10742415" cy="5770811"/>
          </a:xfrm>
          <a:prstGeom prst="rect">
            <a:avLst/>
          </a:prstGeom>
          <a:noFill/>
          <a:ln w="127000" cmpd="sng">
            <a:solidFill>
              <a:schemeClr val="tx1"/>
            </a:solidFill>
          </a:ln>
        </p:spPr>
        <p:txBody>
          <a:bodyPr wrap="square" lIns="274320" tIns="274320" rIns="274320" bIns="274320" rtlCol="0">
            <a:spAutoFit/>
          </a:bodyPr>
          <a:lstStyle/>
          <a:p>
            <a:pPr algn="ctr">
              <a:spcAft>
                <a:spcPts val="400"/>
              </a:spcAft>
            </a:pPr>
            <a:r>
              <a:rPr lang="en-US" sz="4400" b="1" dirty="0">
                <a:latin typeface="Arial" panose="020B0604020202020204" pitchFamily="34" charset="0"/>
                <a:cs typeface="Arial" panose="020B0604020202020204" pitchFamily="34" charset="0"/>
              </a:rPr>
              <a:t>Works Cited</a:t>
            </a:r>
            <a:endParaRPr lang="en-US" sz="3200" b="1" dirty="0">
              <a:latin typeface="Arial" panose="020B0604020202020204" pitchFamily="34" charset="0"/>
              <a:cs typeface="Arial" panose="020B0604020202020204" pitchFamily="34" charset="0"/>
            </a:endParaRPr>
          </a:p>
          <a:p>
            <a:pPr marL="0" marR="0">
              <a:buNone/>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Ashwood, J. and Mehrotra,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Ateev</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Cowling, David and </a:t>
            </a:r>
            <a:r>
              <a:rPr lang="en-US" sz="2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Uscher</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-Pines, Lori. (2017). Direct-to-consumer telehealth may increase access to care but does not decrease spending. Health Affairs, 36(2)</a:t>
            </a:r>
            <a:r>
              <a:rPr lang="en-US" sz="2800" dirty="0">
                <a:solidFill>
                  <a:srgbClr val="0066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https://doi.org/10.1377/hlthaff.2016.1130</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1200"/>
              </a:spcBef>
              <a:spcAft>
                <a:spcPts val="2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CMS Program Statistics - OEDA (2025). Medicare Telehealth Trends. [Data set]. Centers for Medicare &amp; Medicaid Services. </a:t>
            </a:r>
            <a:r>
              <a:rPr lang="en-US" sz="2800"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https://catalog.data.gov/dataset/medicare-telemedicine-snapshot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0" marR="0">
              <a:buNone/>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Ching-Ching, Claire Lin et al.. (2018). Telehealth in health centers: Key adoption factors, barriers, and opportunities. Health Affairs, 37(12) </a:t>
            </a:r>
            <a:r>
              <a:rPr lang="en-US" sz="2800"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https://doi.org/10.1377/hlthaff.2018.05125</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descr="A red sign with white text&#10;&#10;AI-generated content may be incorrect.">
            <a:extLst>
              <a:ext uri="{FF2B5EF4-FFF2-40B4-BE49-F238E27FC236}">
                <a16:creationId xmlns:a16="http://schemas.microsoft.com/office/drawing/2014/main" id="{5D142801-C073-53CF-2C31-6002BDC158DA}"/>
              </a:ext>
            </a:extLst>
          </p:cNvPr>
          <p:cNvPicPr>
            <a:picLocks noChangeAspect="1"/>
          </p:cNvPicPr>
          <p:nvPr/>
        </p:nvPicPr>
        <p:blipFill>
          <a:blip r:embed="rId6"/>
          <a:stretch>
            <a:fillRect/>
          </a:stretch>
        </p:blipFill>
        <p:spPr>
          <a:xfrm>
            <a:off x="43190266" y="1403954"/>
            <a:ext cx="6278239" cy="2050996"/>
          </a:xfrm>
          <a:prstGeom prst="rect">
            <a:avLst/>
          </a:prstGeom>
        </p:spPr>
      </p:pic>
      <p:pic>
        <p:nvPicPr>
          <p:cNvPr id="1026" name="Picture 8" descr="A graph of different colored squares&#10;&#10;AI-generated content may be incorrect.">
            <a:extLst>
              <a:ext uri="{FF2B5EF4-FFF2-40B4-BE49-F238E27FC236}">
                <a16:creationId xmlns:a16="http://schemas.microsoft.com/office/drawing/2014/main" id="{3BA63B48-AC10-5D25-C7A2-19315856FB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4667" y="15432409"/>
            <a:ext cx="10230695" cy="70827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5" name="Picture 9" descr="A graph of different colored rectangles&#10;&#10;AI-generated content may be incorrect.">
            <a:extLst>
              <a:ext uri="{FF2B5EF4-FFF2-40B4-BE49-F238E27FC236}">
                <a16:creationId xmlns:a16="http://schemas.microsoft.com/office/drawing/2014/main" id="{4F195264-8F98-40B3-36EF-C299F9266A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94669" y="24552940"/>
            <a:ext cx="10230694" cy="713404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3">
            <a:extLst>
              <a:ext uri="{FF2B5EF4-FFF2-40B4-BE49-F238E27FC236}">
                <a16:creationId xmlns:a16="http://schemas.microsoft.com/office/drawing/2014/main" id="{D50DB2FD-9A8F-7E4E-FE13-8B796BE92CF4}"/>
              </a:ext>
            </a:extLst>
          </p:cNvPr>
          <p:cNvSpPr>
            <a:spLocks noChangeArrowheads="1"/>
          </p:cNvSpPr>
          <p:nvPr/>
        </p:nvSpPr>
        <p:spPr bwMode="auto">
          <a:xfrm>
            <a:off x="11594667" y="14290266"/>
            <a:ext cx="10230695" cy="8617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Figure 1: Telehealth Visits by Year</a:t>
            </a:r>
            <a:endParaRPr kumimoji="0" lang="en-US" altLang="en-US" sz="3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4">
            <a:extLst>
              <a:ext uri="{FF2B5EF4-FFF2-40B4-BE49-F238E27FC236}">
                <a16:creationId xmlns:a16="http://schemas.microsoft.com/office/drawing/2014/main" id="{D6B48537-C298-4CF6-BA08-7E0574D09519}"/>
              </a:ext>
            </a:extLst>
          </p:cNvPr>
          <p:cNvSpPr>
            <a:spLocks noChangeArrowheads="1"/>
          </p:cNvSpPr>
          <p:nvPr/>
        </p:nvSpPr>
        <p:spPr bwMode="auto">
          <a:xfrm>
            <a:off x="11594668" y="22949132"/>
            <a:ext cx="10230695" cy="13542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u="none" strike="noStrike" cap="none" normalizeH="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Figure 2: Eligible Services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u="none" strike="noStrike" cap="none" normalizeH="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(With Potential for Telehealth Use) by Year</a:t>
            </a:r>
            <a:endParaRPr kumimoji="0" lang="en-US" altLang="en-US" sz="3200" b="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5">
            <a:extLst>
              <a:ext uri="{FF2B5EF4-FFF2-40B4-BE49-F238E27FC236}">
                <a16:creationId xmlns:a16="http://schemas.microsoft.com/office/drawing/2014/main" id="{5F700310-4F70-14FB-564C-AB3BE516B4B3}"/>
              </a:ext>
            </a:extLst>
          </p:cNvPr>
          <p:cNvSpPr>
            <a:spLocks noChangeArrowheads="1"/>
          </p:cNvSpPr>
          <p:nvPr/>
        </p:nvSpPr>
        <p:spPr bwMode="auto">
          <a:xfrm>
            <a:off x="26590422" y="45900245"/>
            <a:ext cx="512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 name="Table 21">
            <a:extLst>
              <a:ext uri="{FF2B5EF4-FFF2-40B4-BE49-F238E27FC236}">
                <a16:creationId xmlns:a16="http://schemas.microsoft.com/office/drawing/2014/main" id="{6D7A35D3-1AB7-AAE0-0A67-DAB1665DD74C}"/>
              </a:ext>
            </a:extLst>
          </p:cNvPr>
          <p:cNvGraphicFramePr>
            <a:graphicFrameLocks noGrp="1"/>
          </p:cNvGraphicFramePr>
          <p:nvPr>
            <p:extLst>
              <p:ext uri="{D42A27DB-BD31-4B8C-83A1-F6EECF244321}">
                <p14:modId xmlns:p14="http://schemas.microsoft.com/office/powerpoint/2010/main" val="817761805"/>
              </p:ext>
            </p:extLst>
          </p:nvPr>
        </p:nvGraphicFramePr>
        <p:xfrm>
          <a:off x="22455310" y="5872703"/>
          <a:ext cx="16516894" cy="14327532"/>
        </p:xfrm>
        <a:graphic>
          <a:graphicData uri="http://schemas.openxmlformats.org/drawingml/2006/table">
            <a:tbl>
              <a:tblPr firstRow="1" firstCol="1" bandRow="1">
                <a:tableStyleId>{5C22544A-7EE6-4342-B048-85BDC9FD1C3A}</a:tableStyleId>
              </a:tblPr>
              <a:tblGrid>
                <a:gridCol w="4128339">
                  <a:extLst>
                    <a:ext uri="{9D8B030D-6E8A-4147-A177-3AD203B41FA5}">
                      <a16:colId xmlns:a16="http://schemas.microsoft.com/office/drawing/2014/main" val="3579134900"/>
                    </a:ext>
                  </a:extLst>
                </a:gridCol>
                <a:gridCol w="4128339">
                  <a:extLst>
                    <a:ext uri="{9D8B030D-6E8A-4147-A177-3AD203B41FA5}">
                      <a16:colId xmlns:a16="http://schemas.microsoft.com/office/drawing/2014/main" val="153221796"/>
                    </a:ext>
                  </a:extLst>
                </a:gridCol>
                <a:gridCol w="4130108">
                  <a:extLst>
                    <a:ext uri="{9D8B030D-6E8A-4147-A177-3AD203B41FA5}">
                      <a16:colId xmlns:a16="http://schemas.microsoft.com/office/drawing/2014/main" val="960077209"/>
                    </a:ext>
                  </a:extLst>
                </a:gridCol>
                <a:gridCol w="4130108">
                  <a:extLst>
                    <a:ext uri="{9D8B030D-6E8A-4147-A177-3AD203B41FA5}">
                      <a16:colId xmlns:a16="http://schemas.microsoft.com/office/drawing/2014/main" val="1505452983"/>
                    </a:ext>
                  </a:extLst>
                </a:gridCol>
              </a:tblGrid>
              <a:tr h="981396">
                <a:tc>
                  <a:txBody>
                    <a:bodyPr/>
                    <a:lstStyle/>
                    <a:p>
                      <a:pPr marL="0" marR="0" algn="ctr">
                        <a:buNone/>
                      </a:pPr>
                      <a:r>
                        <a:rPr lang="en-US" sz="3200" b="1" i="0" dirty="0">
                          <a:solidFill>
                            <a:schemeClr val="tx1"/>
                          </a:solidFill>
                          <a:effectLst/>
                          <a:latin typeface="Times New Roman" panose="02020603050405020304" pitchFamily="18" charset="0"/>
                          <a:cs typeface="Times New Roman" panose="02020603050405020304" pitchFamily="18" charset="0"/>
                        </a:rPr>
                        <a:t>Variable</a:t>
                      </a:r>
                      <a:endParaRPr lang="en-US" sz="3200" b="1"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buNone/>
                      </a:pPr>
                      <a:r>
                        <a:rPr lang="en-US" sz="3200" b="1" i="0" dirty="0">
                          <a:solidFill>
                            <a:schemeClr val="tx1"/>
                          </a:solidFill>
                          <a:effectLst/>
                          <a:latin typeface="Times New Roman" panose="02020603050405020304" pitchFamily="18" charset="0"/>
                          <a:cs typeface="Times New Roman" panose="02020603050405020304" pitchFamily="18" charset="0"/>
                        </a:rPr>
                        <a:t>No Fixed Effect</a:t>
                      </a:r>
                      <a:endParaRPr lang="en-US" sz="3200" b="1"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buNone/>
                      </a:pPr>
                      <a:r>
                        <a:rPr lang="en-US" sz="3200" b="1" i="0" dirty="0">
                          <a:solidFill>
                            <a:schemeClr val="tx1"/>
                          </a:solidFill>
                          <a:effectLst/>
                          <a:latin typeface="Times New Roman" panose="02020603050405020304" pitchFamily="18" charset="0"/>
                          <a:cs typeface="Times New Roman" panose="02020603050405020304" pitchFamily="18" charset="0"/>
                        </a:rPr>
                        <a:t>State Fixed Effect</a:t>
                      </a:r>
                      <a:endParaRPr lang="en-US" sz="3200" b="1"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buNone/>
                      </a:pPr>
                      <a:r>
                        <a:rPr lang="en-US" sz="3200" b="1" i="0" dirty="0">
                          <a:solidFill>
                            <a:schemeClr val="tx1"/>
                          </a:solidFill>
                          <a:effectLst/>
                          <a:latin typeface="Times New Roman" panose="02020603050405020304" pitchFamily="18" charset="0"/>
                          <a:cs typeface="Times New Roman" panose="02020603050405020304" pitchFamily="18" charset="0"/>
                        </a:rPr>
                        <a:t>State and Year Fixed Effect</a:t>
                      </a:r>
                      <a:endParaRPr lang="en-US" sz="3200" b="1"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32630633"/>
                  </a:ext>
                </a:extLst>
              </a:tr>
              <a:tr h="684322">
                <a:tc>
                  <a:txBody>
                    <a:bodyPr/>
                    <a:lstStyle/>
                    <a:p>
                      <a:pPr marL="0" marR="0" algn="ctr">
                        <a:lnSpc>
                          <a:spcPct val="100000"/>
                        </a:lnSpc>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Vehicles Owned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0.066**</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0.121***</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a:solidFill>
                            <a:schemeClr val="tx1"/>
                          </a:solidFill>
                          <a:effectLst/>
                          <a:latin typeface="Times New Roman" panose="02020603050405020304" pitchFamily="18" charset="0"/>
                          <a:cs typeface="Times New Roman" panose="02020603050405020304" pitchFamily="18" charset="0"/>
                        </a:rPr>
                        <a:t>0.122***</a:t>
                      </a:r>
                      <a:endParaRPr lang="en-US" sz="3200" b="0" i="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2651053"/>
                  </a:ext>
                </a:extLst>
              </a:tr>
              <a:tr h="831887">
                <a:tc>
                  <a:txBody>
                    <a:bodyPr/>
                    <a:lstStyle/>
                    <a:p>
                      <a:pPr marL="0" marR="0" algn="ctr">
                        <a:lnSpc>
                          <a:spcPct val="200000"/>
                        </a:lnSpc>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(0.009)</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(0.021)</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(0.021)</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4770434"/>
                  </a:ext>
                </a:extLst>
              </a:tr>
              <a:tr h="1008977">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Transit Spending Per Capita</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0.000***</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0.005***</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a:solidFill>
                            <a:schemeClr val="tx1"/>
                          </a:solidFill>
                          <a:effectLst/>
                          <a:latin typeface="Times New Roman" panose="02020603050405020304" pitchFamily="18" charset="0"/>
                          <a:cs typeface="Times New Roman" panose="02020603050405020304" pitchFamily="18" charset="0"/>
                        </a:rPr>
                        <a:t>0.005***</a:t>
                      </a:r>
                      <a:endParaRPr lang="en-US" sz="3200" b="0" i="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7506059"/>
                  </a:ext>
                </a:extLst>
              </a:tr>
              <a:tr h="831887">
                <a:tc>
                  <a:txBody>
                    <a:bodyPr/>
                    <a:lstStyle/>
                    <a:p>
                      <a:pPr marL="0" marR="0" algn="ctr">
                        <a:lnSpc>
                          <a:spcPct val="200000"/>
                        </a:lnSpc>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(0.000)</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(0.001)</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a:solidFill>
                            <a:schemeClr val="tx1"/>
                          </a:solidFill>
                          <a:effectLst/>
                          <a:latin typeface="Times New Roman" panose="02020603050405020304" pitchFamily="18" charset="0"/>
                          <a:cs typeface="Times New Roman" panose="02020603050405020304" pitchFamily="18" charset="0"/>
                        </a:rPr>
                        <a:t>(0.001)</a:t>
                      </a:r>
                      <a:endParaRPr lang="en-US" sz="3200" b="0" i="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579483"/>
                  </a:ext>
                </a:extLst>
              </a:tr>
              <a:tr h="756734">
                <a:tc>
                  <a:txBody>
                    <a:bodyPr/>
                    <a:lstStyle/>
                    <a:p>
                      <a:pPr marL="0" marR="0" algn="ctr">
                        <a:spcBef>
                          <a:spcPts val="1200"/>
                        </a:spcBef>
                        <a:spcAft>
                          <a:spcPts val="1200"/>
                        </a:spcAft>
                        <a:buNone/>
                      </a:pPr>
                      <a:r>
                        <a:rPr lang="en-US" sz="3200" b="0" i="0">
                          <a:solidFill>
                            <a:schemeClr val="tx1"/>
                          </a:solidFill>
                          <a:effectLst/>
                          <a:latin typeface="Times New Roman" panose="02020603050405020304" pitchFamily="18" charset="0"/>
                          <a:cs typeface="Times New Roman" panose="02020603050405020304" pitchFamily="18" charset="0"/>
                        </a:rPr>
                        <a:t>With Internet</a:t>
                      </a:r>
                      <a:endParaRPr lang="en-US" sz="3200" b="0" i="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-0.072***</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-0.108***</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-0.103***</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2976841"/>
                  </a:ext>
                </a:extLst>
              </a:tr>
              <a:tr h="831887">
                <a:tc>
                  <a:txBody>
                    <a:bodyPr/>
                    <a:lstStyle/>
                    <a:p>
                      <a:pPr marL="0" marR="0" algn="ctr">
                        <a:lnSpc>
                          <a:spcPct val="200000"/>
                        </a:lnSpc>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(0.009)</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(0.013)</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a:solidFill>
                            <a:schemeClr val="tx1"/>
                          </a:solidFill>
                          <a:effectLst/>
                          <a:latin typeface="Times New Roman" panose="02020603050405020304" pitchFamily="18" charset="0"/>
                          <a:cs typeface="Times New Roman" panose="02020603050405020304" pitchFamily="18" charset="0"/>
                        </a:rPr>
                        <a:t>(0.014)</a:t>
                      </a:r>
                      <a:endParaRPr lang="en-US" sz="3200" b="0" i="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1823628"/>
                  </a:ext>
                </a:extLst>
              </a:tr>
              <a:tr h="1008977">
                <a:tc>
                  <a:txBody>
                    <a:bodyPr/>
                    <a:lstStyle/>
                    <a:p>
                      <a:pPr marL="0" marR="0" algn="ctr">
                        <a:spcBef>
                          <a:spcPts val="1200"/>
                        </a:spcBef>
                        <a:spcAft>
                          <a:spcPts val="1200"/>
                        </a:spcAft>
                        <a:buNone/>
                      </a:pPr>
                      <a:r>
                        <a:rPr lang="en-US" sz="3200" b="0" i="0">
                          <a:solidFill>
                            <a:schemeClr val="tx1"/>
                          </a:solidFill>
                          <a:effectLst/>
                          <a:latin typeface="Times New Roman" panose="02020603050405020304" pitchFamily="18" charset="0"/>
                          <a:cs typeface="Times New Roman" panose="02020603050405020304" pitchFamily="18" charset="0"/>
                        </a:rPr>
                        <a:t>Number of Hospitals</a:t>
                      </a:r>
                      <a:endParaRPr lang="en-US" sz="3200" b="0" i="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-45.313***</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-1670.351***</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a:solidFill>
                            <a:schemeClr val="tx1"/>
                          </a:solidFill>
                          <a:effectLst/>
                          <a:latin typeface="Times New Roman" panose="02020603050405020304" pitchFamily="18" charset="0"/>
                          <a:cs typeface="Times New Roman" panose="02020603050405020304" pitchFamily="18" charset="0"/>
                        </a:rPr>
                        <a:t>-1657.032***</a:t>
                      </a:r>
                      <a:endParaRPr lang="en-US" sz="3200" b="0" i="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8440322"/>
                  </a:ext>
                </a:extLst>
              </a:tr>
              <a:tr h="831887">
                <a:tc>
                  <a:txBody>
                    <a:bodyPr/>
                    <a:lstStyle/>
                    <a:p>
                      <a:pPr marL="0" marR="0" algn="ctr">
                        <a:lnSpc>
                          <a:spcPct val="200000"/>
                        </a:lnSpc>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(5.089)</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(323.434)</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(323.677)</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0203733"/>
                  </a:ext>
                </a:extLst>
              </a:tr>
              <a:tr h="1008977">
                <a:tc>
                  <a:txBody>
                    <a:bodyPr/>
                    <a:lstStyle/>
                    <a:p>
                      <a:pPr marL="0" marR="0" algn="ctr">
                        <a:spcBef>
                          <a:spcPts val="1200"/>
                        </a:spcBef>
                        <a:spcAft>
                          <a:spcPts val="1200"/>
                        </a:spcAft>
                        <a:buNone/>
                      </a:pPr>
                      <a:r>
                        <a:rPr lang="en-US" sz="3200" b="0" i="0">
                          <a:solidFill>
                            <a:schemeClr val="tx1"/>
                          </a:solidFill>
                          <a:effectLst/>
                          <a:latin typeface="Times New Roman" panose="02020603050405020304" pitchFamily="18" charset="0"/>
                          <a:cs typeface="Times New Roman" panose="02020603050405020304" pitchFamily="18" charset="0"/>
                        </a:rPr>
                        <a:t>Number of Physicians</a:t>
                      </a:r>
                      <a:endParaRPr lang="en-US" sz="3200" b="0" i="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2.211***</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92.439***</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93.079***</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964075"/>
                  </a:ext>
                </a:extLst>
              </a:tr>
              <a:tr h="831887">
                <a:tc>
                  <a:txBody>
                    <a:bodyPr/>
                    <a:lstStyle/>
                    <a:p>
                      <a:pPr marL="0" marR="0" algn="ctr">
                        <a:lnSpc>
                          <a:spcPct val="200000"/>
                        </a:lnSpc>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(0.213)</a:t>
                      </a:r>
                      <a:endParaRPr lang="en-US" sz="3200" b="0" i="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(14.899)</a:t>
                      </a:r>
                      <a:endParaRPr lang="en-US" sz="3200" b="0" i="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(14.912)</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1352492"/>
                  </a:ext>
                </a:extLst>
              </a:tr>
              <a:tr h="1008977">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Percent Below Poverty Level</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-0.025***</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-0.022</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-0.021</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373304"/>
                  </a:ext>
                </a:extLst>
              </a:tr>
              <a:tr h="831887">
                <a:tc>
                  <a:txBody>
                    <a:bodyPr/>
                    <a:lstStyle/>
                    <a:p>
                      <a:pPr marL="0" marR="0" algn="ctr">
                        <a:lnSpc>
                          <a:spcPct val="200000"/>
                        </a:lnSpc>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  </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(0.003)</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(0.015)</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(0.015)</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97885"/>
                  </a:ext>
                </a:extLst>
              </a:tr>
              <a:tr h="682191">
                <a:tc>
                  <a:txBody>
                    <a:bodyPr/>
                    <a:lstStyle/>
                    <a:p>
                      <a:pPr marL="0" marR="0" algn="ctr">
                        <a:lnSpc>
                          <a:spcPct val="100000"/>
                        </a:lnSpc>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Num.Obs.</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19330</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19330</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19330</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0671213"/>
                  </a:ext>
                </a:extLst>
              </a:tr>
              <a:tr h="756734">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State Fixed Effects</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No</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Yes</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Yes</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6487042"/>
                  </a:ext>
                </a:extLst>
              </a:tr>
              <a:tr h="756734">
                <a:tc>
                  <a:txBody>
                    <a:bodyPr/>
                    <a:lstStyle/>
                    <a:p>
                      <a:pPr marL="0" marR="0" algn="ctr">
                        <a:spcBef>
                          <a:spcPts val="1200"/>
                        </a:spcBef>
                        <a:spcAft>
                          <a:spcPts val="1200"/>
                        </a:spcAft>
                        <a:buNone/>
                      </a:pPr>
                      <a:r>
                        <a:rPr lang="en-US" sz="3200" b="0" i="0">
                          <a:solidFill>
                            <a:schemeClr val="tx1"/>
                          </a:solidFill>
                          <a:effectLst/>
                          <a:latin typeface="Times New Roman" panose="02020603050405020304" pitchFamily="18" charset="0"/>
                          <a:cs typeface="Times New Roman" panose="02020603050405020304" pitchFamily="18" charset="0"/>
                        </a:rPr>
                        <a:t>Year Fixed Effects</a:t>
                      </a:r>
                      <a:endParaRPr lang="en-US" sz="3200" b="0" i="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No</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No</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Yes</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4304693"/>
                  </a:ext>
                </a:extLst>
              </a:tr>
              <a:tr h="682191">
                <a:tc>
                  <a:txBody>
                    <a:bodyPr/>
                    <a:lstStyle/>
                    <a:p>
                      <a:pPr marL="0" marR="0" algn="ctr">
                        <a:lnSpc>
                          <a:spcPct val="100000"/>
                        </a:lnSpc>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R2</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a:solidFill>
                            <a:schemeClr val="tx1"/>
                          </a:solidFill>
                          <a:effectLst/>
                          <a:latin typeface="Times New Roman" panose="02020603050405020304" pitchFamily="18" charset="0"/>
                          <a:cs typeface="Times New Roman" panose="02020603050405020304" pitchFamily="18" charset="0"/>
                        </a:rPr>
                        <a:t>0.092</a:t>
                      </a:r>
                      <a:endParaRPr lang="en-US" sz="3200" b="0" i="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a:solidFill>
                            <a:schemeClr val="tx1"/>
                          </a:solidFill>
                          <a:effectLst/>
                          <a:latin typeface="Times New Roman" panose="02020603050405020304" pitchFamily="18" charset="0"/>
                          <a:cs typeface="Times New Roman" panose="02020603050405020304" pitchFamily="18" charset="0"/>
                        </a:rPr>
                        <a:t>0.139</a:t>
                      </a:r>
                      <a:endParaRPr lang="en-US" sz="3200" b="0" i="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1200"/>
                        </a:spcBef>
                        <a:spcAft>
                          <a:spcPts val="1200"/>
                        </a:spcAft>
                        <a:buNone/>
                      </a:pPr>
                      <a:r>
                        <a:rPr lang="en-US" sz="3200" b="0" i="0" dirty="0">
                          <a:solidFill>
                            <a:schemeClr val="tx1"/>
                          </a:solidFill>
                          <a:effectLst/>
                          <a:latin typeface="Times New Roman" panose="02020603050405020304" pitchFamily="18" charset="0"/>
                          <a:cs typeface="Times New Roman" panose="02020603050405020304" pitchFamily="18" charset="0"/>
                        </a:rPr>
                        <a:t>0.139</a:t>
                      </a:r>
                      <a:endPar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4671858"/>
                  </a:ext>
                </a:extLst>
              </a:tr>
            </a:tbl>
          </a:graphicData>
        </a:graphic>
      </p:graphicFrame>
      <p:sp>
        <p:nvSpPr>
          <p:cNvPr id="23" name="Rectangle 6">
            <a:extLst>
              <a:ext uri="{FF2B5EF4-FFF2-40B4-BE49-F238E27FC236}">
                <a16:creationId xmlns:a16="http://schemas.microsoft.com/office/drawing/2014/main" id="{9210DE33-3192-C3BC-5A57-89EFDBE07C6D}"/>
              </a:ext>
            </a:extLst>
          </p:cNvPr>
          <p:cNvSpPr>
            <a:spLocks noChangeArrowheads="1"/>
          </p:cNvSpPr>
          <p:nvPr/>
        </p:nvSpPr>
        <p:spPr bwMode="auto">
          <a:xfrm>
            <a:off x="22455312" y="4577922"/>
            <a:ext cx="16516894" cy="1077218"/>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Table 1: State and Year Fixed Effects on Various Factors impacting the Number of Telehealth Visits (Per Capita)</a:t>
            </a: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5FC94B29-2430-BBCA-7F85-AD761D36EEEF}"/>
              </a:ext>
            </a:extLst>
          </p:cNvPr>
          <p:cNvSpPr txBox="1"/>
          <p:nvPr/>
        </p:nvSpPr>
        <p:spPr>
          <a:xfrm>
            <a:off x="22455311" y="20467103"/>
            <a:ext cx="16516895" cy="1077218"/>
          </a:xfrm>
          <a:prstGeom prst="rect">
            <a:avLst/>
          </a:prstGeom>
          <a:noFill/>
          <a:ln>
            <a:solidFill>
              <a:schemeClr val="tx1"/>
            </a:solidFill>
          </a:ln>
        </p:spPr>
        <p:txBody>
          <a:bodyPr wrap="square">
            <a:spAutoFit/>
          </a:bodyPr>
          <a:lstStyle/>
          <a:p>
            <a:pPr marL="0" marR="0"/>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Note:</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Statistical significance for coefficients is shown by *p &lt; 0:10 **p &lt; 0:05 ***p &lt; 0:01 ****p &lt; 0:001. Standard Errors are included in parenthesis.</a:t>
            </a:r>
          </a:p>
        </p:txBody>
      </p:sp>
      <p:sp>
        <p:nvSpPr>
          <p:cNvPr id="37" name="TextBox 36">
            <a:extLst>
              <a:ext uri="{FF2B5EF4-FFF2-40B4-BE49-F238E27FC236}">
                <a16:creationId xmlns:a16="http://schemas.microsoft.com/office/drawing/2014/main" id="{715BF4FC-A00E-111C-D72F-2BAE26A2198B}"/>
              </a:ext>
            </a:extLst>
          </p:cNvPr>
          <p:cNvSpPr txBox="1"/>
          <p:nvPr/>
        </p:nvSpPr>
        <p:spPr>
          <a:xfrm>
            <a:off x="11594670" y="4668868"/>
            <a:ext cx="10230695" cy="9356408"/>
          </a:xfrm>
          <a:prstGeom prst="rect">
            <a:avLst/>
          </a:prstGeom>
          <a:noFill/>
          <a:ln w="127000" cmpd="sng">
            <a:solidFill>
              <a:schemeClr val="tx1"/>
            </a:solidFill>
          </a:ln>
        </p:spPr>
        <p:txBody>
          <a:bodyPr wrap="square" lIns="274320" tIns="274320" rIns="274320" bIns="274320" rtlCol="0">
            <a:spAutoFit/>
          </a:bodyPr>
          <a:lstStyle/>
          <a:p>
            <a:pPr algn="ctr"/>
            <a:r>
              <a:rPr lang="en-US" sz="4400" b="1" dirty="0">
                <a:latin typeface="Arial" panose="020B0604020202020204" pitchFamily="34" charset="0"/>
                <a:cs typeface="Arial" panose="020B0604020202020204" pitchFamily="34" charset="0"/>
              </a:rPr>
              <a:t>Results</a:t>
            </a:r>
          </a:p>
          <a:p>
            <a:r>
              <a:rPr kumimoji="0" lang="en-US" altLang="en-US" sz="3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1</a:t>
            </a:r>
            <a:r>
              <a:rPr kumimoji="0" lang="en-US" altLang="en-US"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shows the number of telehealth services was the highest in 2020, likely because the pandemic forced almost all in person visits to become virtual. </a:t>
            </a:r>
          </a:p>
          <a:p>
            <a:endParaRPr lang="en-US" altLang="en-US" sz="3200" dirty="0">
              <a:latin typeface="Times New Roman" panose="02020603050405020304" pitchFamily="18" charset="0"/>
              <a:ea typeface="Times New Roman" panose="02020603050405020304" pitchFamily="18" charset="0"/>
              <a:cs typeface="Times New Roman" panose="02020603050405020304" pitchFamily="18" charset="0"/>
            </a:endParaRPr>
          </a:p>
          <a:p>
            <a:r>
              <a:rPr kumimoji="0" lang="en-US" altLang="en-US"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However, </a:t>
            </a:r>
            <a:r>
              <a:rPr kumimoji="0" lang="en-US" altLang="en-US" sz="32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2 </a:t>
            </a:r>
            <a:r>
              <a:rPr kumimoji="0" lang="en-US" altLang="en-US"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suggests that since 2020 there has only been a small decline in the number of services that are eligible for telehealth use. </a:t>
            </a:r>
          </a:p>
          <a:p>
            <a:endParaRPr lang="en-US" altLang="en-US" sz="3200" dirty="0">
              <a:latin typeface="Times New Roman" panose="02020603050405020304" pitchFamily="18" charset="0"/>
              <a:ea typeface="Times New Roman" panose="02020603050405020304" pitchFamily="18" charset="0"/>
              <a:cs typeface="Times New Roman" panose="02020603050405020304" pitchFamily="18" charset="0"/>
            </a:endParaRPr>
          </a:p>
          <a:p>
            <a:r>
              <a:rPr kumimoji="0" lang="en-US" altLang="en-US"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Therefore, this research will provide insight into ways that the use of telehealth services can increase and which populations are currently </a:t>
            </a:r>
            <a:r>
              <a:rPr lang="en-US" altLang="en-US" sz="3200" dirty="0">
                <a:latin typeface="Times New Roman" panose="02020603050405020304" pitchFamily="18" charset="0"/>
                <a:cs typeface="Times New Roman" panose="02020603050405020304" pitchFamily="18" charset="0"/>
              </a:rPr>
              <a:t>lacking </a:t>
            </a:r>
            <a:r>
              <a:rPr lang="en-US" sz="3200" dirty="0">
                <a:latin typeface="Times New Roman" panose="02020603050405020304" pitchFamily="18" charset="0"/>
                <a:cs typeface="Times New Roman" panose="02020603050405020304" pitchFamily="18" charset="0"/>
              </a:rPr>
              <a:t>versus accessing those eligible services.</a:t>
            </a:r>
          </a:p>
          <a:p>
            <a:endParaRPr lang="en-US" sz="2800" dirty="0">
              <a:latin typeface="Times New Roman" panose="02020603050405020304" pitchFamily="18" charset="0"/>
              <a:cs typeface="Times New Roman" panose="02020603050405020304" pitchFamily="18" charset="0"/>
            </a:endParaRPr>
          </a:p>
          <a:p>
            <a:endParaRPr lang="en-US" sz="2800" dirty="0">
              <a:latin typeface="Arial" panose="020B0604020202020204" pitchFamily="34" charset="0"/>
              <a:cs typeface="Arial" panose="020B0604020202020204" pitchFamily="34" charset="0"/>
            </a:endParaRPr>
          </a:p>
          <a:p>
            <a:endParaRPr lang="en-US" sz="4400" dirty="0"/>
          </a:p>
          <a:p>
            <a:endParaRPr lang="en-US" sz="4400" dirty="0"/>
          </a:p>
        </p:txBody>
      </p:sp>
      <p:sp>
        <p:nvSpPr>
          <p:cNvPr id="39" name="Rectangle 6">
            <a:extLst>
              <a:ext uri="{FF2B5EF4-FFF2-40B4-BE49-F238E27FC236}">
                <a16:creationId xmlns:a16="http://schemas.microsoft.com/office/drawing/2014/main" id="{9ED18EC8-AD71-2DBF-8C7B-E57729B12153}"/>
              </a:ext>
            </a:extLst>
          </p:cNvPr>
          <p:cNvSpPr>
            <a:spLocks noChangeArrowheads="1"/>
          </p:cNvSpPr>
          <p:nvPr/>
        </p:nvSpPr>
        <p:spPr bwMode="auto">
          <a:xfrm>
            <a:off x="39394585" y="4608699"/>
            <a:ext cx="11089919" cy="1015663"/>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indent="457200" algn="ctr" defTabSz="914400" eaLnBrk="0" fontAlgn="base" hangingPunct="0">
              <a:spcBef>
                <a:spcPct val="0"/>
              </a:spcBef>
              <a:spcAft>
                <a:spcPct val="0"/>
              </a:spcAft>
            </a:pPr>
            <a:r>
              <a:rPr kumimoji="0" lang="en-US" altLang="en-US" sz="3200" b="1"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Table </a:t>
            </a:r>
            <a:r>
              <a:rPr lang="en-US" altLang="en-US" sz="3200" b="1" dirty="0">
                <a:latin typeface="Arial" panose="020B0604020202020204" pitchFamily="34" charset="0"/>
                <a:cs typeface="Arial" panose="020B0604020202020204" pitchFamily="34" charset="0"/>
              </a:rPr>
              <a:t>2: </a:t>
            </a:r>
            <a:r>
              <a:rPr lang="en-US" sz="3200" b="1" dirty="0">
                <a:latin typeface="Arial" panose="020B0604020202020204" pitchFamily="34" charset="0"/>
                <a:cs typeface="Arial" panose="020B0604020202020204" pitchFamily="34" charset="0"/>
              </a:rPr>
              <a:t>Variance Inflation Factors (VIF)</a:t>
            </a:r>
          </a:p>
          <a:p>
            <a:pPr indent="457200" algn="ctr" defTabSz="914400" eaLnBrk="0" fontAlgn="base" hangingPunct="0">
              <a:spcBef>
                <a:spcPct val="0"/>
              </a:spcBef>
              <a:spcAft>
                <a:spcPct val="0"/>
              </a:spcAft>
            </a:pPr>
            <a:endParaRPr lang="en-US" sz="2800" b="1" dirty="0">
              <a:latin typeface="Arial" panose="020B0604020202020204" pitchFamily="34" charset="0"/>
            </a:endParaRPr>
          </a:p>
        </p:txBody>
      </p:sp>
      <p:graphicFrame>
        <p:nvGraphicFramePr>
          <p:cNvPr id="40" name="Table 39">
            <a:extLst>
              <a:ext uri="{FF2B5EF4-FFF2-40B4-BE49-F238E27FC236}">
                <a16:creationId xmlns:a16="http://schemas.microsoft.com/office/drawing/2014/main" id="{907ED1EF-CC6B-8C37-BEBC-6D36CDCC0D56}"/>
              </a:ext>
            </a:extLst>
          </p:cNvPr>
          <p:cNvGraphicFramePr>
            <a:graphicFrameLocks noGrp="1"/>
          </p:cNvGraphicFramePr>
          <p:nvPr>
            <p:extLst>
              <p:ext uri="{D42A27DB-BD31-4B8C-83A1-F6EECF244321}">
                <p14:modId xmlns:p14="http://schemas.microsoft.com/office/powerpoint/2010/main" val="3782720034"/>
              </p:ext>
            </p:extLst>
          </p:nvPr>
        </p:nvGraphicFramePr>
        <p:xfrm>
          <a:off x="39490404" y="5932732"/>
          <a:ext cx="10994100" cy="6193229"/>
        </p:xfrm>
        <a:graphic>
          <a:graphicData uri="http://schemas.openxmlformats.org/drawingml/2006/table">
            <a:tbl>
              <a:tblPr firstRow="1" firstCol="1" bandRow="1">
                <a:tableStyleId>{5C22544A-7EE6-4342-B048-85BDC9FD1C3A}</a:tableStyleId>
              </a:tblPr>
              <a:tblGrid>
                <a:gridCol w="5497050">
                  <a:extLst>
                    <a:ext uri="{9D8B030D-6E8A-4147-A177-3AD203B41FA5}">
                      <a16:colId xmlns:a16="http://schemas.microsoft.com/office/drawing/2014/main" val="468493488"/>
                    </a:ext>
                  </a:extLst>
                </a:gridCol>
                <a:gridCol w="5497050">
                  <a:extLst>
                    <a:ext uri="{9D8B030D-6E8A-4147-A177-3AD203B41FA5}">
                      <a16:colId xmlns:a16="http://schemas.microsoft.com/office/drawing/2014/main" val="1004395723"/>
                    </a:ext>
                  </a:extLst>
                </a:gridCol>
              </a:tblGrid>
              <a:tr h="884747">
                <a:tc>
                  <a:txBody>
                    <a:bodyPr/>
                    <a:lstStyle/>
                    <a:p>
                      <a:pPr marL="0" marR="0" algn="ctr">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Variable</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50000"/>
                        </a:lnSpc>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VIF</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515067714"/>
                  </a:ext>
                </a:extLst>
              </a:tr>
              <a:tr h="884747">
                <a:tc>
                  <a:txBody>
                    <a:bodyPr/>
                    <a:lstStyle/>
                    <a:p>
                      <a:pPr marL="0" marR="0" algn="ctr">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Vehicles Owned</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7.70</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8672245"/>
                  </a:ext>
                </a:extLst>
              </a:tr>
              <a:tr h="884747">
                <a:tc>
                  <a:txBody>
                    <a:bodyPr/>
                    <a:lstStyle/>
                    <a:p>
                      <a:pPr marL="0" marR="0" algn="ctr">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With Internet</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6.55</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886522"/>
                  </a:ext>
                </a:extLst>
              </a:tr>
              <a:tr h="884747">
                <a:tc>
                  <a:txBody>
                    <a:bodyPr/>
                    <a:lstStyle/>
                    <a:p>
                      <a:pPr marL="0" marR="0" algn="ctr">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Number of Physicians</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2.09</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163259"/>
                  </a:ext>
                </a:extLst>
              </a:tr>
              <a:tr h="884747">
                <a:tc>
                  <a:txBody>
                    <a:bodyPr/>
                    <a:lstStyle/>
                    <a:p>
                      <a:pPr marL="0" marR="0" algn="ctr">
                        <a:lnSpc>
                          <a:spcPct val="150000"/>
                        </a:lnSpc>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Hospitals Count</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1.75</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0065632"/>
                  </a:ext>
                </a:extLst>
              </a:tr>
              <a:tr h="884747">
                <a:tc>
                  <a:txBody>
                    <a:bodyPr/>
                    <a:lstStyle/>
                    <a:p>
                      <a:pPr marL="0" marR="0" algn="ctr">
                        <a:lnSpc>
                          <a:spcPct val="150000"/>
                        </a:lnSpc>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Transit Spending Per Capita</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1.69</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8547676"/>
                  </a:ext>
                </a:extLst>
              </a:tr>
              <a:tr h="884747">
                <a:tc>
                  <a:txBody>
                    <a:bodyPr/>
                    <a:lstStyle/>
                    <a:p>
                      <a:pPr marL="0" marR="0" algn="ctr">
                        <a:lnSpc>
                          <a:spcPct val="150000"/>
                        </a:lnSpc>
                        <a:spcBef>
                          <a:spcPts val="1200"/>
                        </a:spcBef>
                        <a:buNone/>
                      </a:pPr>
                      <a:r>
                        <a:rPr lang="en-US" sz="3200">
                          <a:solidFill>
                            <a:schemeClr val="tx1"/>
                          </a:solidFill>
                          <a:effectLst/>
                          <a:latin typeface="Times New Roman" panose="02020603050405020304" pitchFamily="18" charset="0"/>
                          <a:cs typeface="Times New Roman" panose="02020603050405020304" pitchFamily="18" charset="0"/>
                        </a:rPr>
                        <a:t>Percent Below Poverty Level</a:t>
                      </a:r>
                      <a:endParaRPr lang="en-US" sz="3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1200"/>
                        </a:spcBef>
                        <a:buNone/>
                      </a:pPr>
                      <a:r>
                        <a:rPr lang="en-US" sz="3200" dirty="0">
                          <a:solidFill>
                            <a:schemeClr val="tx1"/>
                          </a:solidFill>
                          <a:effectLst/>
                          <a:latin typeface="Times New Roman" panose="02020603050405020304" pitchFamily="18" charset="0"/>
                          <a:cs typeface="Times New Roman" panose="02020603050405020304" pitchFamily="18" charset="0"/>
                        </a:rPr>
                        <a:t>1.66</a:t>
                      </a:r>
                      <a:endPar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8781979"/>
                  </a:ext>
                </a:extLst>
              </a:tr>
            </a:tbl>
          </a:graphicData>
        </a:graphic>
      </p:graphicFrame>
      <p:sp>
        <p:nvSpPr>
          <p:cNvPr id="41" name="TextBox 40">
            <a:extLst>
              <a:ext uri="{FF2B5EF4-FFF2-40B4-BE49-F238E27FC236}">
                <a16:creationId xmlns:a16="http://schemas.microsoft.com/office/drawing/2014/main" id="{BD352B9D-4018-653D-C407-F688B7A8834C}"/>
              </a:ext>
            </a:extLst>
          </p:cNvPr>
          <p:cNvSpPr txBox="1"/>
          <p:nvPr/>
        </p:nvSpPr>
        <p:spPr>
          <a:xfrm>
            <a:off x="39619757" y="12519415"/>
            <a:ext cx="10742415" cy="3200876"/>
          </a:xfrm>
          <a:prstGeom prst="rect">
            <a:avLst/>
          </a:prstGeom>
          <a:noFill/>
          <a:ln w="127000" cap="flat" cmpd="sng" algn="ctr">
            <a:solidFill>
              <a:schemeClr val="tx1"/>
            </a:solidFill>
            <a:prstDash val="solid"/>
            <a:round/>
            <a:headEnd type="none" w="med" len="med"/>
            <a:tailEnd type="none" w="med" len="med"/>
          </a:ln>
        </p:spPr>
        <p:txBody>
          <a:bodyPr wrap="square" lIns="274320" tIns="274320" rIns="274320" bIns="274320" rtlCol="0">
            <a:spAutoFit/>
          </a:bodyPr>
          <a:lstStyle/>
          <a:p>
            <a:pPr algn="ctr"/>
            <a:r>
              <a:rPr lang="en-US" sz="4400" b="1" dirty="0">
                <a:latin typeface="Arial" panose="020B0604020202020204" pitchFamily="34" charset="0"/>
                <a:cs typeface="Arial" panose="020B0604020202020204" pitchFamily="34" charset="0"/>
              </a:rPr>
              <a:t>Results</a:t>
            </a:r>
          </a:p>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 VIF below 5 suggests low multicollinearity which is better for a multivariate fixed effect </a:t>
            </a:r>
            <a:r>
              <a:rPr lang="en-US" sz="3200" dirty="0">
                <a:latin typeface="Times New Roman" panose="02020603050405020304" pitchFamily="18" charset="0"/>
                <a:cs typeface="Times New Roman" panose="02020603050405020304" pitchFamily="18" charset="0"/>
              </a:rPr>
              <a:t>model. The variables in Table 2 are all low supporting that the coefficients in the fixed effect are more accurate and reliable.</a:t>
            </a:r>
          </a:p>
        </p:txBody>
      </p:sp>
      <p:pic>
        <p:nvPicPr>
          <p:cNvPr id="44" name="Picture 43" descr="A red sign with white text&#10;&#10;AI-generated content may be incorrect.">
            <a:extLst>
              <a:ext uri="{FF2B5EF4-FFF2-40B4-BE49-F238E27FC236}">
                <a16:creationId xmlns:a16="http://schemas.microsoft.com/office/drawing/2014/main" id="{6686F00C-7B28-BED0-EFE4-3CC76EEB4ECA}"/>
              </a:ext>
            </a:extLst>
          </p:cNvPr>
          <p:cNvPicPr>
            <a:picLocks noChangeAspect="1"/>
          </p:cNvPicPr>
          <p:nvPr/>
        </p:nvPicPr>
        <p:blipFill>
          <a:blip r:embed="rId6"/>
          <a:stretch>
            <a:fillRect/>
          </a:stretch>
        </p:blipFill>
        <p:spPr>
          <a:xfrm>
            <a:off x="1737895" y="1299287"/>
            <a:ext cx="6278239" cy="2050996"/>
          </a:xfrm>
          <a:prstGeom prst="rect">
            <a:avLst/>
          </a:prstGeom>
        </p:spPr>
      </p:pic>
    </p:spTree>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337</TotalTime>
  <Words>1193</Words>
  <Application>Microsoft Macintosh PowerPoint</Application>
  <PresentationFormat>Custom</PresentationFormat>
  <Paragraphs>150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Denison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macadmin</dc:creator>
  <cp:lastModifiedBy>Jessica Hope Coomber</cp:lastModifiedBy>
  <cp:revision>29</cp:revision>
  <cp:lastPrinted>2012-07-10T19:04:34Z</cp:lastPrinted>
  <dcterms:created xsi:type="dcterms:W3CDTF">2013-07-03T01:43:19Z</dcterms:created>
  <dcterms:modified xsi:type="dcterms:W3CDTF">2025-04-29T03:17:24Z</dcterms:modified>
</cp:coreProperties>
</file>