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44"/>
  </p:handoutMasterIdLst>
  <p:sldIdLst>
    <p:sldId id="257" r:id="rId2"/>
    <p:sldId id="277" r:id="rId3"/>
    <p:sldId id="289" r:id="rId4"/>
    <p:sldId id="297" r:id="rId5"/>
    <p:sldId id="298" r:id="rId6"/>
    <p:sldId id="307" r:id="rId7"/>
    <p:sldId id="308" r:id="rId8"/>
    <p:sldId id="290" r:id="rId9"/>
    <p:sldId id="309" r:id="rId10"/>
    <p:sldId id="310" r:id="rId11"/>
    <p:sldId id="311" r:id="rId12"/>
    <p:sldId id="312" r:id="rId13"/>
    <p:sldId id="313" r:id="rId14"/>
    <p:sldId id="314" r:id="rId15"/>
    <p:sldId id="315" r:id="rId16"/>
    <p:sldId id="291" r:id="rId17"/>
    <p:sldId id="316" r:id="rId18"/>
    <p:sldId id="317" r:id="rId19"/>
    <p:sldId id="292" r:id="rId20"/>
    <p:sldId id="318" r:id="rId21"/>
    <p:sldId id="319" r:id="rId22"/>
    <p:sldId id="293" r:id="rId23"/>
    <p:sldId id="320" r:id="rId24"/>
    <p:sldId id="321" r:id="rId25"/>
    <p:sldId id="322" r:id="rId26"/>
    <p:sldId id="323" r:id="rId27"/>
    <p:sldId id="324" r:id="rId28"/>
    <p:sldId id="325" r:id="rId29"/>
    <p:sldId id="294" r:id="rId30"/>
    <p:sldId id="326" r:id="rId31"/>
    <p:sldId id="327" r:id="rId32"/>
    <p:sldId id="328" r:id="rId33"/>
    <p:sldId id="295" r:id="rId34"/>
    <p:sldId id="329" r:id="rId35"/>
    <p:sldId id="330" r:id="rId36"/>
    <p:sldId id="331" r:id="rId37"/>
    <p:sldId id="332" r:id="rId38"/>
    <p:sldId id="333" r:id="rId39"/>
    <p:sldId id="334" r:id="rId40"/>
    <p:sldId id="335" r:id="rId41"/>
    <p:sldId id="336" r:id="rId42"/>
    <p:sldId id="258" r:id="rId43"/>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221250D3-D673-41B1-B899-6584F497ECDD}" type="datetimeFigureOut">
              <a:rPr lang="en-US" smtClean="0"/>
              <a:pPr/>
              <a:t>10/17/2020</a:t>
            </a:fld>
            <a:endParaRPr lang="en-GB" dirty="0"/>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C2A1D80A-AACC-4C18-A98E-F7735C29C07E}" type="slidenum">
              <a:rPr lang="en-GB" smtClean="0"/>
              <a:pPr/>
              <a:t>‹#›</a:t>
            </a:fld>
            <a:endParaRPr lang="en-GB" dirty="0"/>
          </a:p>
        </p:txBody>
      </p:sp>
    </p:spTree>
    <p:extLst>
      <p:ext uri="{BB962C8B-B14F-4D97-AF65-F5344CB8AC3E}">
        <p14:creationId xmlns:p14="http://schemas.microsoft.com/office/powerpoint/2010/main" val="8022561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3EF10931-E0CD-4A0D-AD6B-72639900C83C}" type="slidenum">
              <a:rPr lang="en-GB" smtClean="0"/>
              <a:pPr/>
              <a:t>‹#›</a:t>
            </a:fld>
            <a:endParaRPr lang="en-GB"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EF10931-E0CD-4A0D-AD6B-72639900C83C}" type="slidenum">
              <a:rPr lang="en-GB" smtClean="0"/>
              <a:pPr/>
              <a:t>‹#›</a:t>
            </a:fld>
            <a:endParaRPr lang="en-GB"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A771B763-D69A-447B-A5E0-14DA5D760EC8}" type="datetimeFigureOut">
              <a:rPr lang="en-US" smtClean="0"/>
              <a:pPr/>
              <a:t>10/17/2020</a:t>
            </a:fld>
            <a:endParaRPr lang="en-GB" dirty="0"/>
          </a:p>
        </p:txBody>
      </p:sp>
      <p:sp>
        <p:nvSpPr>
          <p:cNvPr id="6" name="Footer Placeholder 5"/>
          <p:cNvSpPr>
            <a:spLocks noGrp="1"/>
          </p:cNvSpPr>
          <p:nvPr>
            <p:ph type="ftr" sz="quarter" idx="11"/>
          </p:nvPr>
        </p:nvSpPr>
        <p:spPr>
          <a:xfrm>
            <a:off x="914400" y="55499"/>
            <a:ext cx="5562600" cy="365125"/>
          </a:xfrm>
        </p:spPr>
        <p:txBody>
          <a:bodyPr/>
          <a:lstStyle/>
          <a:p>
            <a:endParaRPr lang="en-GB" dirty="0"/>
          </a:p>
        </p:txBody>
      </p:sp>
      <p:sp>
        <p:nvSpPr>
          <p:cNvPr id="7" name="Slide Number Placeholder 6"/>
          <p:cNvSpPr>
            <a:spLocks noGrp="1"/>
          </p:cNvSpPr>
          <p:nvPr>
            <p:ph type="sldNum" sz="quarter" idx="12"/>
          </p:nvPr>
        </p:nvSpPr>
        <p:spPr>
          <a:xfrm>
            <a:off x="8610600" y="55499"/>
            <a:ext cx="457200" cy="365125"/>
          </a:xfrm>
        </p:spPr>
        <p:txBody>
          <a:bodyPr/>
          <a:lstStyle/>
          <a:p>
            <a:fld id="{3EF10931-E0CD-4A0D-AD6B-72639900C83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771B763-D69A-447B-A5E0-14DA5D760EC8}" type="datetimeFigureOut">
              <a:rPr lang="en-US" smtClean="0"/>
              <a:pPr/>
              <a:t>10/17/2020</a:t>
            </a:fld>
            <a:endParaRPr lang="en-GB"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EF10931-E0CD-4A0D-AD6B-72639900C83C}"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ortableapps.com/apps/development/notepadpp_portabl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vzone.virgin.net/sizzling.jalfrezi/inifram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a:t>Introduction</a:t>
            </a:r>
          </a:p>
        </p:txBody>
      </p:sp>
      <p:sp>
        <p:nvSpPr>
          <p:cNvPr id="3" name="Content Placeholder 2"/>
          <p:cNvSpPr>
            <a:spLocks noGrp="1"/>
          </p:cNvSpPr>
          <p:nvPr>
            <p:ph idx="1"/>
          </p:nvPr>
        </p:nvSpPr>
        <p:spPr>
          <a:xfrm>
            <a:off x="357158" y="1357298"/>
            <a:ext cx="8501122" cy="5357850"/>
          </a:xfrm>
        </p:spPr>
        <p:txBody>
          <a:bodyPr>
            <a:normAutofit lnSpcReduction="10000"/>
          </a:bodyPr>
          <a:lstStyle/>
          <a:p>
            <a:r>
              <a:rPr lang="en-GB" dirty="0"/>
              <a:t>For this topic we will be focussing on the following:</a:t>
            </a:r>
          </a:p>
          <a:p>
            <a:pPr lvl="1"/>
            <a:r>
              <a:rPr lang="en-GB" dirty="0"/>
              <a:t>An Introduction to PHP</a:t>
            </a:r>
          </a:p>
          <a:p>
            <a:pPr lvl="2"/>
            <a:r>
              <a:rPr lang="en-GB" dirty="0"/>
              <a:t>Registering for a Server</a:t>
            </a:r>
          </a:p>
          <a:p>
            <a:pPr lvl="2"/>
            <a:r>
              <a:rPr lang="en-GB" dirty="0"/>
              <a:t>Output</a:t>
            </a:r>
          </a:p>
          <a:p>
            <a:pPr lvl="2"/>
            <a:r>
              <a:rPr lang="en-GB" dirty="0"/>
              <a:t>Using HTML within PHP</a:t>
            </a:r>
          </a:p>
          <a:p>
            <a:pPr lvl="2"/>
            <a:r>
              <a:rPr lang="en-GB" dirty="0"/>
              <a:t>Variables</a:t>
            </a:r>
          </a:p>
          <a:p>
            <a:pPr lvl="2"/>
            <a:r>
              <a:rPr lang="en-GB" dirty="0"/>
              <a:t>Arithmetic</a:t>
            </a:r>
          </a:p>
          <a:p>
            <a:pPr lvl="2"/>
            <a:r>
              <a:rPr lang="en-GB" dirty="0"/>
              <a:t>Selections</a:t>
            </a:r>
          </a:p>
          <a:p>
            <a:pPr lvl="2"/>
            <a:r>
              <a:rPr lang="en-GB" dirty="0"/>
              <a:t>Iterations</a:t>
            </a:r>
          </a:p>
          <a:p>
            <a:pPr lvl="2"/>
            <a:r>
              <a:rPr lang="en-GB" dirty="0"/>
              <a:t>Arrays</a:t>
            </a:r>
          </a:p>
          <a:p>
            <a:r>
              <a:rPr lang="en-GB" dirty="0"/>
              <a:t>We will now begin to focus on all of the above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3</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Using Headings:</a:t>
            </a:r>
          </a:p>
          <a:p>
            <a:endParaRPr lang="en-GB" sz="2800" dirty="0"/>
          </a:p>
          <a:p>
            <a:endParaRPr lang="en-GB" sz="2800" dirty="0"/>
          </a:p>
          <a:p>
            <a:endParaRPr lang="en-GB" sz="1600" dirty="0"/>
          </a:p>
          <a:p>
            <a:endParaRPr lang="en-GB" sz="1600" dirty="0"/>
          </a:p>
          <a:p>
            <a:r>
              <a:rPr lang="en-GB" sz="2800" dirty="0"/>
              <a:t>This will give you:</a:t>
            </a:r>
          </a:p>
          <a:p>
            <a:endParaRPr lang="en-GB" sz="2800" dirty="0"/>
          </a:p>
        </p:txBody>
      </p:sp>
      <p:pic>
        <p:nvPicPr>
          <p:cNvPr id="2051" name="Picture 3"/>
          <p:cNvPicPr>
            <a:picLocks noChangeAspect="1" noChangeArrowheads="1"/>
          </p:cNvPicPr>
          <p:nvPr/>
        </p:nvPicPr>
        <p:blipFill>
          <a:blip r:embed="rId2" cstate="print"/>
          <a:srcRect t="14719" b="59105"/>
          <a:stretch>
            <a:fillRect/>
          </a:stretch>
        </p:blipFill>
        <p:spPr bwMode="auto">
          <a:xfrm>
            <a:off x="857224" y="1928802"/>
            <a:ext cx="5124450" cy="164307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t="15361" b="58283"/>
          <a:stretch>
            <a:fillRect/>
          </a:stretch>
        </p:blipFill>
        <p:spPr bwMode="auto">
          <a:xfrm>
            <a:off x="857224" y="4143380"/>
            <a:ext cx="7810500" cy="25003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4</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Using Text Formatting:</a:t>
            </a:r>
          </a:p>
          <a:p>
            <a:endParaRPr lang="en-GB" sz="2400" dirty="0"/>
          </a:p>
          <a:p>
            <a:endParaRPr lang="en-GB" sz="1800" dirty="0"/>
          </a:p>
          <a:p>
            <a:endParaRPr lang="en-GB" sz="1600" dirty="0"/>
          </a:p>
          <a:p>
            <a:endParaRPr lang="en-GB" sz="1600" dirty="0"/>
          </a:p>
          <a:p>
            <a:r>
              <a:rPr lang="en-GB" sz="2800" dirty="0"/>
              <a:t>This will give you:</a:t>
            </a:r>
          </a:p>
          <a:p>
            <a:endParaRPr lang="en-GB" sz="2800" dirty="0"/>
          </a:p>
          <a:p>
            <a:endParaRPr lang="en-GB" sz="2800" dirty="0"/>
          </a:p>
          <a:p>
            <a:r>
              <a:rPr lang="en-GB" sz="2800" dirty="0"/>
              <a:t>Please Note:</a:t>
            </a:r>
          </a:p>
          <a:p>
            <a:pPr>
              <a:buNone/>
            </a:pPr>
            <a:r>
              <a:rPr lang="en-GB" sz="2800" dirty="0"/>
              <a:t>	The &lt;br /&gt; Tag will move your text on to a new line and then display the text that follows the Tag</a:t>
            </a:r>
          </a:p>
        </p:txBody>
      </p:sp>
      <p:pic>
        <p:nvPicPr>
          <p:cNvPr id="3074" name="Picture 2"/>
          <p:cNvPicPr>
            <a:picLocks noChangeAspect="1" noChangeArrowheads="1"/>
          </p:cNvPicPr>
          <p:nvPr/>
        </p:nvPicPr>
        <p:blipFill>
          <a:blip r:embed="rId2" cstate="print"/>
          <a:srcRect t="11305" b="65933"/>
          <a:stretch>
            <a:fillRect/>
          </a:stretch>
        </p:blipFill>
        <p:spPr bwMode="auto">
          <a:xfrm>
            <a:off x="857224" y="1928802"/>
            <a:ext cx="6877050" cy="14287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t="15361" b="77109"/>
          <a:stretch>
            <a:fillRect/>
          </a:stretch>
        </p:blipFill>
        <p:spPr bwMode="auto">
          <a:xfrm>
            <a:off x="857224" y="3929066"/>
            <a:ext cx="7810500" cy="7143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5</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Changing the Font:</a:t>
            </a:r>
          </a:p>
          <a:p>
            <a:endParaRPr lang="en-GB" sz="1200" dirty="0"/>
          </a:p>
          <a:p>
            <a:endParaRPr lang="en-GB" sz="1800" dirty="0"/>
          </a:p>
          <a:p>
            <a:endParaRPr lang="en-GB" sz="1600" dirty="0"/>
          </a:p>
          <a:p>
            <a:endParaRPr lang="en-GB" sz="1100" dirty="0"/>
          </a:p>
          <a:p>
            <a:r>
              <a:rPr lang="en-GB" sz="2800" dirty="0"/>
              <a:t>This will give you:</a:t>
            </a:r>
          </a:p>
          <a:p>
            <a:endParaRPr lang="en-GB" sz="2800" dirty="0"/>
          </a:p>
          <a:p>
            <a:endParaRPr lang="en-GB" sz="2800" dirty="0"/>
          </a:p>
          <a:p>
            <a:endParaRPr lang="en-GB" sz="2800" dirty="0"/>
          </a:p>
        </p:txBody>
      </p:sp>
      <p:pic>
        <p:nvPicPr>
          <p:cNvPr id="4099" name="Picture 3"/>
          <p:cNvPicPr>
            <a:picLocks noChangeAspect="1" noChangeArrowheads="1"/>
          </p:cNvPicPr>
          <p:nvPr/>
        </p:nvPicPr>
        <p:blipFill>
          <a:blip r:embed="rId2" cstate="print"/>
          <a:srcRect t="29885" b="15517"/>
          <a:stretch>
            <a:fillRect/>
          </a:stretch>
        </p:blipFill>
        <p:spPr bwMode="auto">
          <a:xfrm>
            <a:off x="857224" y="1928802"/>
            <a:ext cx="8072494" cy="1158447"/>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cstate="print"/>
          <a:srcRect t="15361" b="68826"/>
          <a:stretch>
            <a:fillRect/>
          </a:stretch>
        </p:blipFill>
        <p:spPr bwMode="auto">
          <a:xfrm>
            <a:off x="857224" y="3643314"/>
            <a:ext cx="7810500" cy="15001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6</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Inserting Images:</a:t>
            </a:r>
          </a:p>
          <a:p>
            <a:endParaRPr lang="en-GB" sz="1200" dirty="0"/>
          </a:p>
          <a:p>
            <a:endParaRPr lang="en-GB" sz="1800" dirty="0"/>
          </a:p>
          <a:p>
            <a:endParaRPr lang="en-GB" sz="1600" dirty="0"/>
          </a:p>
          <a:p>
            <a:endParaRPr lang="en-GB" sz="1100" dirty="0"/>
          </a:p>
          <a:p>
            <a:endParaRPr lang="en-GB" sz="2800" dirty="0"/>
          </a:p>
          <a:p>
            <a:r>
              <a:rPr lang="en-GB" sz="2800" dirty="0"/>
              <a:t>This will give you:</a:t>
            </a:r>
          </a:p>
          <a:p>
            <a:pPr>
              <a:buNone/>
            </a:pPr>
            <a:endParaRPr lang="en-GB" sz="2800" dirty="0"/>
          </a:p>
          <a:p>
            <a:endParaRPr lang="en-GB" sz="2000" dirty="0"/>
          </a:p>
        </p:txBody>
      </p:sp>
      <p:pic>
        <p:nvPicPr>
          <p:cNvPr id="5122" name="Picture 2"/>
          <p:cNvPicPr>
            <a:picLocks noChangeAspect="1" noChangeArrowheads="1"/>
          </p:cNvPicPr>
          <p:nvPr/>
        </p:nvPicPr>
        <p:blipFill>
          <a:blip r:embed="rId2" cstate="print"/>
          <a:srcRect t="23642" r="32779" b="18850"/>
          <a:stretch>
            <a:fillRect/>
          </a:stretch>
        </p:blipFill>
        <p:spPr bwMode="auto">
          <a:xfrm>
            <a:off x="857224" y="1928802"/>
            <a:ext cx="6357950" cy="1714512"/>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l="609" t="15361" r="47256" b="33434"/>
          <a:stretch>
            <a:fillRect/>
          </a:stretch>
        </p:blipFill>
        <p:spPr bwMode="auto">
          <a:xfrm>
            <a:off x="3759918" y="3786190"/>
            <a:ext cx="2455156" cy="2928958"/>
          </a:xfrm>
          <a:prstGeom prst="rect">
            <a:avLst/>
          </a:prstGeom>
          <a:noFill/>
          <a:ln w="9525">
            <a:noFill/>
            <a:miter lim="800000"/>
            <a:headEnd/>
            <a:tailEnd/>
          </a:ln>
          <a:effectLst/>
        </p:spPr>
      </p:pic>
      <p:sp>
        <p:nvSpPr>
          <p:cNvPr id="6" name="Content Placeholder 2"/>
          <p:cNvSpPr txBox="1">
            <a:spLocks/>
          </p:cNvSpPr>
          <p:nvPr/>
        </p:nvSpPr>
        <p:spPr>
          <a:xfrm>
            <a:off x="6215074" y="3714752"/>
            <a:ext cx="2857520" cy="3000396"/>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Important Note: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	You must make sure that	you upload your image as well as your .php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Inserting Links:</a:t>
            </a:r>
          </a:p>
          <a:p>
            <a:endParaRPr lang="en-GB" sz="1200" dirty="0"/>
          </a:p>
          <a:p>
            <a:endParaRPr lang="en-GB" sz="1800" dirty="0"/>
          </a:p>
          <a:p>
            <a:endParaRPr lang="en-GB" sz="1600" dirty="0"/>
          </a:p>
          <a:p>
            <a:endParaRPr lang="en-GB" sz="1100" dirty="0"/>
          </a:p>
          <a:p>
            <a:endParaRPr lang="en-GB" sz="3200" dirty="0"/>
          </a:p>
          <a:p>
            <a:r>
              <a:rPr lang="en-GB" sz="2800" dirty="0"/>
              <a:t>This will give you:</a:t>
            </a:r>
          </a:p>
          <a:p>
            <a:endParaRPr lang="en-GB" sz="2800" dirty="0"/>
          </a:p>
          <a:p>
            <a:endParaRPr lang="en-GB" sz="2800" dirty="0"/>
          </a:p>
          <a:p>
            <a:endParaRPr lang="en-GB" sz="2800" dirty="0"/>
          </a:p>
        </p:txBody>
      </p:sp>
      <p:pic>
        <p:nvPicPr>
          <p:cNvPr id="6148" name="Picture 4"/>
          <p:cNvPicPr>
            <a:picLocks noChangeAspect="1" noChangeArrowheads="1"/>
          </p:cNvPicPr>
          <p:nvPr/>
        </p:nvPicPr>
        <p:blipFill>
          <a:blip r:embed="rId2" cstate="print"/>
          <a:srcRect l="17987" t="22590" r="10670" b="49548"/>
          <a:stretch>
            <a:fillRect/>
          </a:stretch>
        </p:blipFill>
        <p:spPr bwMode="auto">
          <a:xfrm>
            <a:off x="2000232" y="5081233"/>
            <a:ext cx="3143272" cy="1491039"/>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b="69348"/>
          <a:stretch>
            <a:fillRect/>
          </a:stretch>
        </p:blipFill>
        <p:spPr bwMode="auto">
          <a:xfrm>
            <a:off x="857225" y="1935842"/>
            <a:ext cx="8072494" cy="170747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t="35646" b="51794"/>
          <a:stretch>
            <a:fillRect/>
          </a:stretch>
        </p:blipFill>
        <p:spPr bwMode="auto">
          <a:xfrm>
            <a:off x="857224" y="4214818"/>
            <a:ext cx="7810500" cy="50006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8</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Challenging Exercise: </a:t>
            </a:r>
          </a:p>
          <a:p>
            <a:pPr>
              <a:buNone/>
            </a:pPr>
            <a:r>
              <a:rPr lang="en-GB" sz="2800" dirty="0"/>
              <a:t>	Use a combination of Headings, Text Formatting, Changing the Font, Inserting Images and Inserting Links to create a PHP file called allAboutMe.php that contains details, an image and a link related to you – Make sure that you Save it, Upload it and Run it in your Browser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Variables 1</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In order to store values in your PHP Script you will need to use variables</a:t>
            </a:r>
          </a:p>
          <a:p>
            <a:r>
              <a:rPr lang="en-GB" sz="2400" dirty="0">
                <a:solidFill>
                  <a:schemeClr val="tx1"/>
                </a:solidFill>
              </a:rPr>
              <a:t>In order to create a variable you need to use a $ symbol followed by the name of the variable</a:t>
            </a:r>
          </a:p>
          <a:p>
            <a:pPr lvl="1"/>
            <a:r>
              <a:rPr lang="en-GB" sz="2000" dirty="0"/>
              <a:t>For example: If you wanted to store someone’s name you could create a variable called $username</a:t>
            </a:r>
          </a:p>
          <a:p>
            <a:r>
              <a:rPr lang="en-GB" sz="2400" dirty="0"/>
              <a:t>There are rules that you must follow in order to create variables in PHP and they are:</a:t>
            </a:r>
          </a:p>
          <a:p>
            <a:pPr lvl="1"/>
            <a:r>
              <a:rPr lang="en-GB" sz="2000" dirty="0"/>
              <a:t>The name must start with a letter or an underscore ( _ )</a:t>
            </a:r>
          </a:p>
          <a:p>
            <a:pPr lvl="1"/>
            <a:r>
              <a:rPr lang="en-GB" sz="2000" dirty="0"/>
              <a:t>The name can only contain alpha-numeric characters and underscores (a-z, A-Z, 0-9, and _ )</a:t>
            </a:r>
          </a:p>
          <a:p>
            <a:pPr lvl="1"/>
            <a:r>
              <a:rPr lang="en-GB" sz="2000" dirty="0"/>
              <a:t>A variable name should not contain spaces – If the name is more than one word then it should be separated with an underscore ($user_age) or with camel notation ($userAge)</a:t>
            </a:r>
            <a:endParaRPr lang="en-GB"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Variables 2</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When creating a variable you will normally store an initial value for the variable</a:t>
            </a:r>
          </a:p>
          <a:p>
            <a:pPr lvl="1"/>
            <a:r>
              <a:rPr lang="en-GB" sz="2000" dirty="0"/>
              <a:t>For example: </a:t>
            </a:r>
            <a:r>
              <a:rPr lang="en-GB" sz="2000" dirty="0">
                <a:latin typeface="Courier New" pitchFamily="49" charset="0"/>
                <a:cs typeface="Courier New" pitchFamily="49" charset="0"/>
              </a:rPr>
              <a:t>$userName = “Imran Khan";</a:t>
            </a:r>
          </a:p>
          <a:p>
            <a:r>
              <a:rPr lang="en-GB" sz="2400" dirty="0"/>
              <a:t>But you may also create a variable with no initial value</a:t>
            </a:r>
          </a:p>
          <a:p>
            <a:pPr lvl="1"/>
            <a:r>
              <a:rPr lang="en-GB" sz="2000" dirty="0"/>
              <a:t>For example: </a:t>
            </a:r>
            <a:r>
              <a:rPr lang="en-GB" sz="2000" dirty="0">
                <a:latin typeface="Courier New" pitchFamily="49" charset="0"/>
                <a:cs typeface="Courier New" pitchFamily="49" charset="0"/>
              </a:rPr>
              <a:t>$userName;</a:t>
            </a:r>
          </a:p>
          <a:p>
            <a:r>
              <a:rPr lang="en-GB" sz="2400" dirty="0"/>
              <a:t>Here is an example of a PHP Script that uses a range of variables and different types of data:</a:t>
            </a:r>
          </a:p>
          <a:p>
            <a:endParaRPr lang="en-GB" sz="2400" dirty="0"/>
          </a:p>
        </p:txBody>
      </p:sp>
      <p:pic>
        <p:nvPicPr>
          <p:cNvPr id="1027" name="Picture 3"/>
          <p:cNvPicPr>
            <a:picLocks noChangeAspect="1" noChangeArrowheads="1"/>
          </p:cNvPicPr>
          <p:nvPr/>
        </p:nvPicPr>
        <p:blipFill>
          <a:blip r:embed="rId2" cstate="print"/>
          <a:srcRect t="11305" b="43171"/>
          <a:stretch>
            <a:fillRect/>
          </a:stretch>
        </p:blipFill>
        <p:spPr bwMode="auto">
          <a:xfrm>
            <a:off x="857224" y="4235018"/>
            <a:ext cx="7895028" cy="2480130"/>
          </a:xfrm>
          <a:prstGeom prst="rect">
            <a:avLst/>
          </a:prstGeom>
          <a:noFill/>
          <a:ln w="9525">
            <a:noFill/>
            <a:miter lim="800000"/>
            <a:headEnd/>
            <a:tailEnd/>
          </a:ln>
          <a:effectLst/>
        </p:spPr>
      </p:pic>
      <p:sp>
        <p:nvSpPr>
          <p:cNvPr id="6" name="Rectangular Callout 5"/>
          <p:cNvSpPr/>
          <p:nvPr/>
        </p:nvSpPr>
        <p:spPr>
          <a:xfrm>
            <a:off x="5786446" y="4071942"/>
            <a:ext cx="3168352" cy="1143008"/>
          </a:xfrm>
          <a:prstGeom prst="wedgeRectCallout">
            <a:avLst>
              <a:gd name="adj1" fmla="val -119303"/>
              <a:gd name="adj2" fmla="val 7454"/>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When storing text you will need to make sure that you use speech marks on either side of the text</a:t>
            </a:r>
          </a:p>
        </p:txBody>
      </p:sp>
      <p:sp>
        <p:nvSpPr>
          <p:cNvPr id="7" name="Rectangular Callout 6"/>
          <p:cNvSpPr/>
          <p:nvPr/>
        </p:nvSpPr>
        <p:spPr>
          <a:xfrm>
            <a:off x="5786446" y="5429264"/>
            <a:ext cx="3168352" cy="857256"/>
          </a:xfrm>
          <a:prstGeom prst="wedgeRectCallout">
            <a:avLst>
              <a:gd name="adj1" fmla="val -133876"/>
              <a:gd name="adj2" fmla="val -44031"/>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When storing numeric values you do not need to use speech marks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Variables 3</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The previous PHP script will give you the following output in your browser:</a:t>
            </a:r>
          </a:p>
          <a:p>
            <a:endParaRPr lang="en-GB" sz="2400" dirty="0"/>
          </a:p>
          <a:p>
            <a:endParaRPr lang="en-GB" sz="2400" dirty="0"/>
          </a:p>
          <a:p>
            <a:endParaRPr lang="en-GB" sz="2400" dirty="0"/>
          </a:p>
          <a:p>
            <a:endParaRPr lang="en-GB" sz="2400" dirty="0"/>
          </a:p>
          <a:p>
            <a:r>
              <a:rPr lang="en-GB" sz="2400" dirty="0"/>
              <a:t>Exercise: Try creating a different version of the previous PHP script using data all about you and call it usingVariablesAboutMe.php – Make sure that you save it, upload it and run it in your browser</a:t>
            </a:r>
          </a:p>
        </p:txBody>
      </p:sp>
      <p:pic>
        <p:nvPicPr>
          <p:cNvPr id="2050" name="Picture 2"/>
          <p:cNvPicPr>
            <a:picLocks noChangeAspect="1" noChangeArrowheads="1"/>
          </p:cNvPicPr>
          <p:nvPr/>
        </p:nvPicPr>
        <p:blipFill>
          <a:blip r:embed="rId2" cstate="print"/>
          <a:srcRect l="609" t="37069" r="1524" b="29680"/>
          <a:stretch>
            <a:fillRect/>
          </a:stretch>
        </p:blipFill>
        <p:spPr bwMode="auto">
          <a:xfrm>
            <a:off x="857224" y="2214554"/>
            <a:ext cx="7643866" cy="1285884"/>
          </a:xfrm>
          <a:prstGeom prst="rect">
            <a:avLst/>
          </a:prstGeom>
          <a:noFill/>
          <a:ln w="9525">
            <a:noFill/>
            <a:miter lim="800000"/>
            <a:headEnd/>
            <a:tailEnd/>
          </a:ln>
          <a:effectLst/>
        </p:spPr>
      </p:pic>
      <p:sp>
        <p:nvSpPr>
          <p:cNvPr id="6" name="Rectangular Callout 5"/>
          <p:cNvSpPr/>
          <p:nvPr/>
        </p:nvSpPr>
        <p:spPr>
          <a:xfrm>
            <a:off x="5572132" y="2000240"/>
            <a:ext cx="3168352" cy="1143008"/>
          </a:xfrm>
          <a:prstGeom prst="wedgeRectCallout">
            <a:avLst>
              <a:gd name="adj1" fmla="val -171309"/>
              <a:gd name="adj2" fmla="val 32800"/>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When using a variable that contains boolean data it will not display a value if you are storing false</a:t>
            </a:r>
          </a:p>
        </p:txBody>
      </p:sp>
      <p:sp>
        <p:nvSpPr>
          <p:cNvPr id="7" name="Rectangular Callout 6"/>
          <p:cNvSpPr/>
          <p:nvPr/>
        </p:nvSpPr>
        <p:spPr>
          <a:xfrm>
            <a:off x="5572132" y="3286124"/>
            <a:ext cx="3168352" cy="642942"/>
          </a:xfrm>
          <a:prstGeom prst="wedgeRectCallout">
            <a:avLst>
              <a:gd name="adj1" fmla="val -165594"/>
              <a:gd name="adj2" fmla="val -72810"/>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But if you store true then it will display the number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Arithmetic 1</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There may be times when you are writing PHP scripts when you need to perform calculations with the values stored in your variables</a:t>
            </a:r>
          </a:p>
          <a:p>
            <a:r>
              <a:rPr lang="en-GB" sz="2800" dirty="0">
                <a:solidFill>
                  <a:schemeClr val="tx1"/>
                </a:solidFill>
              </a:rPr>
              <a:t>Simple calculations use the following symbols: </a:t>
            </a:r>
          </a:p>
          <a:p>
            <a:pPr lvl="1"/>
            <a:r>
              <a:rPr lang="en-GB" sz="2400" dirty="0">
                <a:solidFill>
                  <a:schemeClr val="tx1"/>
                </a:solidFill>
              </a:rPr>
              <a:t>+, -, *, / and %</a:t>
            </a:r>
          </a:p>
          <a:p>
            <a:pPr lvl="1"/>
            <a:r>
              <a:rPr lang="en-GB" sz="2400" dirty="0"/>
              <a:t>Division Examples:</a:t>
            </a:r>
          </a:p>
          <a:p>
            <a:pPr lvl="2"/>
            <a:r>
              <a:rPr lang="en-GB" sz="2200" dirty="0"/>
              <a:t>72 / 10 = 7.2 (Regular Division)</a:t>
            </a:r>
          </a:p>
          <a:p>
            <a:pPr lvl="2"/>
            <a:r>
              <a:rPr lang="en-GB" sz="2200" dirty="0">
                <a:solidFill>
                  <a:schemeClr val="tx1"/>
                </a:solidFill>
              </a:rPr>
              <a:t>72 % 10 = 2 (Modular/Remainder Division)</a:t>
            </a:r>
            <a:endParaRPr lang="en-GB" sz="2800" dirty="0"/>
          </a:p>
          <a:p>
            <a:endParaRPr lang="en-GB" sz="2800" dirty="0">
              <a:solidFill>
                <a:schemeClr val="tx1"/>
              </a:solidFill>
            </a:endParaRPr>
          </a:p>
          <a:p>
            <a:endParaRPr lang="en-GB"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a:bodyPr>
          <a:lstStyle/>
          <a:p>
            <a:r>
              <a:rPr lang="en-GB" dirty="0"/>
              <a:t>An Introduction to PHP</a:t>
            </a:r>
          </a:p>
        </p:txBody>
      </p:sp>
      <p:sp>
        <p:nvSpPr>
          <p:cNvPr id="3" name="Content Placeholder 2"/>
          <p:cNvSpPr>
            <a:spLocks noGrp="1"/>
          </p:cNvSpPr>
          <p:nvPr>
            <p:ph idx="1"/>
          </p:nvPr>
        </p:nvSpPr>
        <p:spPr>
          <a:xfrm>
            <a:off x="357158" y="1357298"/>
            <a:ext cx="8535322" cy="5357850"/>
          </a:xfrm>
        </p:spPr>
        <p:txBody>
          <a:bodyPr>
            <a:noAutofit/>
          </a:bodyPr>
          <a:lstStyle/>
          <a:p>
            <a:r>
              <a:rPr lang="en-GB" sz="2000" dirty="0"/>
              <a:t>What is PHP?</a:t>
            </a:r>
          </a:p>
          <a:p>
            <a:pPr lvl="1"/>
            <a:r>
              <a:rPr lang="en-GB" sz="2000" dirty="0"/>
              <a:t>PHP is also known as Hypertext Preprocessor</a:t>
            </a:r>
          </a:p>
          <a:p>
            <a:pPr lvl="1"/>
            <a:r>
              <a:rPr lang="en-GB" sz="2000" dirty="0"/>
              <a:t>It is a scripting language that helps make web pages more interactive by allowing them to do more things than you can do with HTML</a:t>
            </a:r>
          </a:p>
          <a:p>
            <a:pPr lvl="2"/>
            <a:r>
              <a:rPr lang="en-GB" sz="1800" dirty="0"/>
              <a:t>An example of a use of PHP is where you may have pages that are password protected – a web page that does not include any scripts would not be able to be password protected </a:t>
            </a:r>
          </a:p>
          <a:p>
            <a:pPr lvl="1"/>
            <a:r>
              <a:rPr lang="en-GB" sz="2000" dirty="0"/>
              <a:t>The structure of PHP is similar to other languages such as C, C++, C#, Perl and Java</a:t>
            </a:r>
          </a:p>
          <a:p>
            <a:pPr lvl="1"/>
            <a:r>
              <a:rPr lang="en-GB" sz="2000" dirty="0"/>
              <a:t>It is open source software which means that it is free for everybody to install and use on their server</a:t>
            </a:r>
          </a:p>
          <a:p>
            <a:pPr lvl="1"/>
            <a:r>
              <a:rPr lang="en-GB" sz="2000" dirty="0"/>
              <a:t>Wikipedia and </a:t>
            </a:r>
            <a:r>
              <a:rPr lang="en-GB" sz="2000" dirty="0" err="1"/>
              <a:t>Moodle</a:t>
            </a:r>
            <a:r>
              <a:rPr lang="en-GB" sz="2000" dirty="0"/>
              <a:t> use the PHP scripting language</a:t>
            </a:r>
          </a:p>
          <a:p>
            <a:r>
              <a:rPr lang="en-GB" sz="2400" dirty="0"/>
              <a:t>For more information visit:</a:t>
            </a:r>
          </a:p>
          <a:p>
            <a:pPr lvl="1"/>
            <a:r>
              <a:rPr lang="en-GB" sz="2000" dirty="0">
                <a:hlinkClick r:id="rId2"/>
              </a:rPr>
              <a:t>http://en.wikipedia.org/wiki/PHP</a:t>
            </a:r>
            <a:endParaRPr lang="en-GB" sz="2000" dirty="0"/>
          </a:p>
          <a:p>
            <a:pPr lvl="1"/>
            <a:endParaRPr lang="en-GB" sz="1200" dirty="0">
              <a:solidFill>
                <a:schemeClr val="tx1"/>
              </a:solidFill>
            </a:endParaRPr>
          </a:p>
        </p:txBody>
      </p:sp>
      <p:pic>
        <p:nvPicPr>
          <p:cNvPr id="12290" name="Picture 2" descr="PHP"/>
          <p:cNvPicPr>
            <a:picLocks noChangeAspect="1" noChangeArrowheads="1"/>
          </p:cNvPicPr>
          <p:nvPr/>
        </p:nvPicPr>
        <p:blipFill>
          <a:blip r:embed="rId3" cstate="print"/>
          <a:srcRect/>
          <a:stretch>
            <a:fillRect/>
          </a:stretch>
        </p:blipFill>
        <p:spPr bwMode="auto">
          <a:xfrm>
            <a:off x="6804248" y="442367"/>
            <a:ext cx="2095500" cy="11144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Arithmetic 2</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Here is an example of a PHP script that uses most of arithmetic symbols:</a:t>
            </a:r>
          </a:p>
          <a:p>
            <a:endParaRPr lang="en-GB" sz="2800" dirty="0">
              <a:solidFill>
                <a:schemeClr val="tx1"/>
              </a:solidFill>
            </a:endParaRPr>
          </a:p>
          <a:p>
            <a:endParaRPr lang="en-GB" sz="2000" dirty="0">
              <a:solidFill>
                <a:schemeClr val="tx1"/>
              </a:solidFill>
            </a:endParaRPr>
          </a:p>
        </p:txBody>
      </p:sp>
      <p:pic>
        <p:nvPicPr>
          <p:cNvPr id="3074" name="Picture 2"/>
          <p:cNvPicPr>
            <a:picLocks noChangeAspect="1" noChangeArrowheads="1"/>
          </p:cNvPicPr>
          <p:nvPr/>
        </p:nvPicPr>
        <p:blipFill>
          <a:blip r:embed="rId2" cstate="print"/>
          <a:srcRect l="1309" t="12791" r="11518" b="15857"/>
          <a:stretch>
            <a:fillRect/>
          </a:stretch>
        </p:blipFill>
        <p:spPr bwMode="auto">
          <a:xfrm>
            <a:off x="857224" y="2317081"/>
            <a:ext cx="7786742" cy="439806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Arithmetic 3</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Which will give you following in your Browser:</a:t>
            </a:r>
          </a:p>
          <a:p>
            <a:endParaRPr lang="en-GB" sz="2400" dirty="0"/>
          </a:p>
          <a:p>
            <a:endParaRPr lang="en-GB" sz="2400" dirty="0"/>
          </a:p>
          <a:p>
            <a:endParaRPr lang="en-GB" sz="2400" dirty="0"/>
          </a:p>
          <a:p>
            <a:endParaRPr lang="en-GB" sz="1800" dirty="0"/>
          </a:p>
          <a:p>
            <a:endParaRPr lang="en-GB" sz="1200" dirty="0"/>
          </a:p>
          <a:p>
            <a:endParaRPr lang="en-GB" sz="2400" dirty="0"/>
          </a:p>
          <a:p>
            <a:r>
              <a:rPr lang="en-GB" sz="2400" dirty="0"/>
              <a:t>Challenging Exercise:</a:t>
            </a:r>
          </a:p>
          <a:p>
            <a:pPr lvl="1"/>
            <a:r>
              <a:rPr lang="en-GB" sz="2000" dirty="0"/>
              <a:t>Write a PHP script (called yearOnePoints.php) that stores all of the points you got from the units you completed in year one using variables and use arithmetic to work out the total number of points you got from the year</a:t>
            </a:r>
          </a:p>
          <a:p>
            <a:pPr lvl="1"/>
            <a:r>
              <a:rPr lang="en-GB" sz="2000" dirty="0"/>
              <a:t>Each Pass is worth 70 points, Merits are worth 80 and Distinctions are 90 points each</a:t>
            </a:r>
            <a:endParaRPr lang="en-GB" sz="1400" dirty="0">
              <a:solidFill>
                <a:schemeClr val="tx1"/>
              </a:solidFill>
            </a:endParaRPr>
          </a:p>
        </p:txBody>
      </p:sp>
      <p:pic>
        <p:nvPicPr>
          <p:cNvPr id="4098" name="Picture 2"/>
          <p:cNvPicPr>
            <a:picLocks noChangeAspect="1" noChangeArrowheads="1"/>
          </p:cNvPicPr>
          <p:nvPr/>
        </p:nvPicPr>
        <p:blipFill>
          <a:blip r:embed="rId2" cstate="print"/>
          <a:srcRect l="609" t="35646" r="1524" b="8732"/>
          <a:stretch>
            <a:fillRect/>
          </a:stretch>
        </p:blipFill>
        <p:spPr bwMode="auto">
          <a:xfrm>
            <a:off x="857224" y="1928802"/>
            <a:ext cx="7643866" cy="221457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1</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There may be times when you are using PHP that you want your Script to make a decision based on a comparison – You can use </a:t>
            </a:r>
            <a:r>
              <a:rPr lang="en-GB" sz="2800" b="1" dirty="0"/>
              <a:t>if</a:t>
            </a:r>
            <a:r>
              <a:rPr lang="en-GB" sz="2800" dirty="0"/>
              <a:t> in PHP to make Selections</a:t>
            </a:r>
          </a:p>
          <a:p>
            <a:r>
              <a:rPr lang="en-GB" sz="2800" dirty="0"/>
              <a:t>For example: You may be writing a Script that determines whether your User is able to vote in the UK or not – Here is an example of a PHP Script called canVote.php:</a:t>
            </a:r>
          </a:p>
        </p:txBody>
      </p:sp>
      <p:pic>
        <p:nvPicPr>
          <p:cNvPr id="1026" name="Picture 2"/>
          <p:cNvPicPr>
            <a:picLocks noChangeAspect="1" noChangeArrowheads="1"/>
          </p:cNvPicPr>
          <p:nvPr/>
        </p:nvPicPr>
        <p:blipFill>
          <a:blip r:embed="rId2" cstate="print"/>
          <a:srcRect l="2222" t="19685" r="2222" b="19685"/>
          <a:stretch>
            <a:fillRect/>
          </a:stretch>
        </p:blipFill>
        <p:spPr bwMode="auto">
          <a:xfrm>
            <a:off x="2699792" y="4539410"/>
            <a:ext cx="6192688" cy="220195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2</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Once you run canVote.php in your Browser you should get this:</a:t>
            </a:r>
          </a:p>
          <a:p>
            <a:endParaRPr lang="en-GB" sz="2800" dirty="0"/>
          </a:p>
          <a:p>
            <a:endParaRPr lang="en-GB" sz="2800" dirty="0"/>
          </a:p>
          <a:p>
            <a:r>
              <a:rPr lang="en-GB" sz="2800" dirty="0"/>
              <a:t>Note that the $userAge variable was given a value of 36 and this meant that the user was old enough</a:t>
            </a:r>
          </a:p>
          <a:p>
            <a:r>
              <a:rPr lang="en-GB" sz="2800" dirty="0"/>
              <a:t>Exercise: Try changing the $userAge variable to 17 and 18 and notice what happens to the output message in your Browser</a:t>
            </a:r>
          </a:p>
        </p:txBody>
      </p:sp>
      <p:pic>
        <p:nvPicPr>
          <p:cNvPr id="2050" name="Picture 2"/>
          <p:cNvPicPr>
            <a:picLocks noChangeAspect="1" noChangeArrowheads="1"/>
          </p:cNvPicPr>
          <p:nvPr/>
        </p:nvPicPr>
        <p:blipFill>
          <a:blip r:embed="rId2" cstate="print"/>
          <a:srcRect t="50000" b="17445"/>
          <a:stretch>
            <a:fillRect/>
          </a:stretch>
        </p:blipFill>
        <p:spPr bwMode="auto">
          <a:xfrm>
            <a:off x="827584" y="2348880"/>
            <a:ext cx="7858125" cy="64807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3</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The following symbols are used when comparing values:</a:t>
            </a:r>
          </a:p>
          <a:p>
            <a:pPr lvl="1"/>
            <a:r>
              <a:rPr lang="en-GB" sz="2000" dirty="0"/>
              <a:t>== means equals </a:t>
            </a:r>
          </a:p>
          <a:p>
            <a:pPr lvl="2"/>
            <a:r>
              <a:rPr lang="en-GB" sz="2000" dirty="0"/>
              <a:t>12 == 12 is True and 12 == 13 is False</a:t>
            </a:r>
          </a:p>
          <a:p>
            <a:pPr lvl="1"/>
            <a:r>
              <a:rPr lang="en-GB" sz="2400" dirty="0"/>
              <a:t>!= means does not equal</a:t>
            </a:r>
          </a:p>
          <a:p>
            <a:pPr lvl="2"/>
            <a:r>
              <a:rPr lang="en-GB" sz="2000" dirty="0"/>
              <a:t>12 != 13 is True and 12 != 12 is False</a:t>
            </a:r>
          </a:p>
          <a:p>
            <a:pPr lvl="1"/>
            <a:r>
              <a:rPr lang="en-GB" sz="2000" dirty="0"/>
              <a:t>&lt; means less than</a:t>
            </a:r>
          </a:p>
          <a:p>
            <a:pPr lvl="2"/>
            <a:r>
              <a:rPr lang="en-GB" sz="2000" dirty="0"/>
              <a:t>12 &lt; 13 is True and 13 &lt; 12 is False</a:t>
            </a:r>
          </a:p>
          <a:p>
            <a:pPr lvl="1"/>
            <a:r>
              <a:rPr lang="en-GB" sz="2000" dirty="0"/>
              <a:t>&gt; means greater than</a:t>
            </a:r>
          </a:p>
          <a:p>
            <a:pPr lvl="2"/>
            <a:r>
              <a:rPr lang="en-GB" sz="2000" dirty="0"/>
              <a:t>13 &gt; 12 is True and 12 &gt; 13 is False</a:t>
            </a:r>
          </a:p>
          <a:p>
            <a:pPr lvl="1"/>
            <a:r>
              <a:rPr lang="en-GB" sz="2000" dirty="0"/>
              <a:t>&lt;= means less than or equal to</a:t>
            </a:r>
          </a:p>
          <a:p>
            <a:pPr lvl="2"/>
            <a:r>
              <a:rPr lang="en-GB" sz="2000" dirty="0"/>
              <a:t>12 &lt;= 13 is True, 12 &lt;= 12 is True and 12 &lt;= 11 is False</a:t>
            </a:r>
          </a:p>
          <a:p>
            <a:pPr lvl="1"/>
            <a:r>
              <a:rPr lang="en-GB" sz="2000" dirty="0"/>
              <a:t>&gt;= </a:t>
            </a:r>
            <a:r>
              <a:rPr lang="en-GB" sz="2000"/>
              <a:t>means greater </a:t>
            </a:r>
            <a:r>
              <a:rPr lang="en-GB" sz="2000" dirty="0"/>
              <a:t>than or equal to</a:t>
            </a:r>
          </a:p>
          <a:p>
            <a:pPr lvl="2"/>
            <a:r>
              <a:rPr lang="en-GB" sz="2000" dirty="0"/>
              <a:t>13 &gt;= 12 is True, 13 &gt;= 13 is True and 13 &gt;= 14 is False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4</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There may be times when you want to include more than one comparison in your Selection</a:t>
            </a:r>
          </a:p>
          <a:p>
            <a:pPr lvl="1"/>
            <a:r>
              <a:rPr lang="en-GB" sz="2000" dirty="0"/>
              <a:t>In other words you may want to check more than one thing at a time</a:t>
            </a:r>
          </a:p>
          <a:p>
            <a:r>
              <a:rPr lang="en-GB" sz="2400" dirty="0"/>
              <a:t>You can use the following symbols to check more than one comparison at a time:</a:t>
            </a:r>
          </a:p>
          <a:p>
            <a:pPr lvl="1"/>
            <a:r>
              <a:rPr lang="en-GB" sz="2000" dirty="0"/>
              <a:t>&amp;&amp; means And (Also known as Double Ampersand)</a:t>
            </a:r>
          </a:p>
          <a:p>
            <a:pPr lvl="2"/>
            <a:r>
              <a:rPr lang="en-GB" sz="1800" dirty="0"/>
              <a:t>This allows you to check to see if all of the comparisons are True or not</a:t>
            </a:r>
          </a:p>
          <a:p>
            <a:pPr lvl="3"/>
            <a:r>
              <a:rPr lang="en-GB" sz="1600" dirty="0"/>
              <a:t>A == A &amp;&amp; B == B is True (Both Comparisons are True)</a:t>
            </a:r>
          </a:p>
          <a:p>
            <a:pPr lvl="3"/>
            <a:r>
              <a:rPr lang="en-GB" sz="1600" dirty="0"/>
              <a:t>A == A &amp;&amp; B == A is False (Left Comparison is True and Right Comparison is False)</a:t>
            </a:r>
          </a:p>
          <a:p>
            <a:pPr lvl="3"/>
            <a:r>
              <a:rPr lang="en-GB" sz="1600" dirty="0"/>
              <a:t>A == B &amp;&amp; B == B is False (Left Comparison is False and Right Comparison is True)</a:t>
            </a:r>
          </a:p>
          <a:p>
            <a:pPr lvl="3"/>
            <a:r>
              <a:rPr lang="en-GB" sz="1600" dirty="0"/>
              <a:t>A == B &amp;&amp; B == A is False (Both Comparisons are False)</a:t>
            </a:r>
          </a:p>
          <a:p>
            <a:pPr lvl="1"/>
            <a:r>
              <a:rPr lang="en-GB" sz="2000" dirty="0"/>
              <a:t>|| means Or (This is the symbol next to the Z key and is also known as Double Pipe)</a:t>
            </a:r>
          </a:p>
          <a:p>
            <a:pPr lvl="2"/>
            <a:r>
              <a:rPr lang="en-GB" sz="1800" dirty="0"/>
              <a:t>This allows you to check to see if any of the Comparisons are True or not</a:t>
            </a:r>
          </a:p>
          <a:p>
            <a:pPr lvl="3"/>
            <a:r>
              <a:rPr lang="en-GB" sz="1600" dirty="0"/>
              <a:t>This works in a similar way to the &amp;&amp; but only one Comparison needs to be True and not all of them in order for the result to be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5</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The &amp;&amp; and the || work in the same way as the AND </a:t>
            </a:r>
            <a:r>
              <a:rPr lang="en-GB" sz="2400" dirty="0" err="1"/>
              <a:t>and</a:t>
            </a:r>
            <a:r>
              <a:rPr lang="en-GB" sz="2400" dirty="0"/>
              <a:t> OR Logic Gates:</a:t>
            </a:r>
          </a:p>
        </p:txBody>
      </p:sp>
      <p:pic>
        <p:nvPicPr>
          <p:cNvPr id="3074" name="Picture 2" descr="http://www.cise.ufl.edu/~mssz/CompOrg/Figure1.13-AndOrTables.gif"/>
          <p:cNvPicPr>
            <a:picLocks noChangeAspect="1" noChangeArrowheads="1"/>
          </p:cNvPicPr>
          <p:nvPr/>
        </p:nvPicPr>
        <p:blipFill>
          <a:blip r:embed="rId2" cstate="print"/>
          <a:srcRect/>
          <a:stretch>
            <a:fillRect/>
          </a:stretch>
        </p:blipFill>
        <p:spPr bwMode="auto">
          <a:xfrm>
            <a:off x="1835696" y="2348880"/>
            <a:ext cx="5472608" cy="384937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6</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Here is a Script called comparingAgeAndGender.php that uses a combination of many of the symbols that we have talked about:</a:t>
            </a:r>
          </a:p>
        </p:txBody>
      </p:sp>
      <p:pic>
        <p:nvPicPr>
          <p:cNvPr id="54277" name="Picture 5"/>
          <p:cNvPicPr>
            <a:picLocks noChangeAspect="1" noChangeArrowheads="1"/>
          </p:cNvPicPr>
          <p:nvPr/>
        </p:nvPicPr>
        <p:blipFill>
          <a:blip r:embed="rId2" cstate="print"/>
          <a:srcRect t="13062" b="9369"/>
          <a:stretch>
            <a:fillRect/>
          </a:stretch>
        </p:blipFill>
        <p:spPr bwMode="auto">
          <a:xfrm>
            <a:off x="1907704" y="2261760"/>
            <a:ext cx="6696744" cy="447960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Selections 7</a:t>
            </a:r>
          </a:p>
        </p:txBody>
      </p:sp>
      <p:sp>
        <p:nvSpPr>
          <p:cNvPr id="3" name="Content Placeholder 2"/>
          <p:cNvSpPr>
            <a:spLocks noGrp="1"/>
          </p:cNvSpPr>
          <p:nvPr>
            <p:ph idx="1"/>
          </p:nvPr>
        </p:nvSpPr>
        <p:spPr>
          <a:xfrm>
            <a:off x="357158" y="1357298"/>
            <a:ext cx="8501122" cy="5357850"/>
          </a:xfrm>
        </p:spPr>
        <p:txBody>
          <a:bodyPr>
            <a:noAutofit/>
          </a:bodyPr>
          <a:lstStyle/>
          <a:p>
            <a:r>
              <a:rPr lang="en-GB" sz="2000" dirty="0"/>
              <a:t>You should get the following when running your Script:</a:t>
            </a:r>
          </a:p>
          <a:p>
            <a:endParaRPr lang="en-GB" sz="1600" dirty="0"/>
          </a:p>
          <a:p>
            <a:endParaRPr lang="en-GB" sz="1600" dirty="0"/>
          </a:p>
          <a:p>
            <a:endParaRPr lang="en-GB" sz="1600" dirty="0"/>
          </a:p>
          <a:p>
            <a:r>
              <a:rPr lang="en-GB" sz="2000" dirty="0"/>
              <a:t>Exercises:</a:t>
            </a:r>
          </a:p>
          <a:p>
            <a:pPr lvl="1"/>
            <a:r>
              <a:rPr lang="en-GB" sz="1800" dirty="0"/>
              <a:t>Try changing $</a:t>
            </a:r>
            <a:r>
              <a:rPr lang="en-GB" sz="1800" dirty="0" err="1"/>
              <a:t>userGender</a:t>
            </a:r>
            <a:r>
              <a:rPr lang="en-GB" sz="1800" dirty="0"/>
              <a:t> to F and notice what happens</a:t>
            </a:r>
          </a:p>
          <a:p>
            <a:pPr lvl="1"/>
            <a:r>
              <a:rPr lang="en-GB" sz="1800" dirty="0"/>
              <a:t>Try changing $userAge to 17 and $</a:t>
            </a:r>
            <a:r>
              <a:rPr lang="en-GB" sz="1800" dirty="0" err="1"/>
              <a:t>userGender</a:t>
            </a:r>
            <a:r>
              <a:rPr lang="en-GB" sz="1800" dirty="0"/>
              <a:t> to M and notice what happens</a:t>
            </a:r>
          </a:p>
          <a:p>
            <a:pPr lvl="1"/>
            <a:r>
              <a:rPr lang="en-GB" sz="1800" dirty="0"/>
              <a:t>Try changing $</a:t>
            </a:r>
            <a:r>
              <a:rPr lang="en-GB" sz="1800" dirty="0" err="1"/>
              <a:t>userGender</a:t>
            </a:r>
            <a:r>
              <a:rPr lang="en-GB" sz="1800" dirty="0"/>
              <a:t> to F and notice what happens </a:t>
            </a:r>
          </a:p>
          <a:p>
            <a:r>
              <a:rPr lang="en-GB" sz="2000" dirty="0"/>
              <a:t>Challenging Exercise:</a:t>
            </a:r>
          </a:p>
          <a:p>
            <a:pPr lvl="1"/>
            <a:r>
              <a:rPr lang="en-GB" sz="1800" dirty="0"/>
              <a:t>Rewrite the Program (the one using C#) that you created in Unit 16 for assignment 3 during the first year, this time you will need to use a PHP Script and call it comparingUsers.php</a:t>
            </a:r>
          </a:p>
          <a:p>
            <a:pPr lvl="1"/>
            <a:r>
              <a:rPr lang="en-GB" sz="1800" dirty="0"/>
              <a:t>This was the program where you had to compare data for 2 Users – You had to compare their Ages, Genders, Whether they could Drive and the Distance that they live away from the College Campus (Note: You will only need  to use Variables and Selections to create this Script and you do not need to use Objects such as Text Boxes, Buttons etc.)</a:t>
            </a:r>
          </a:p>
          <a:p>
            <a:endParaRPr lang="en-GB" sz="2000" dirty="0"/>
          </a:p>
        </p:txBody>
      </p:sp>
      <p:pic>
        <p:nvPicPr>
          <p:cNvPr id="55298" name="Picture 2"/>
          <p:cNvPicPr>
            <a:picLocks noChangeAspect="1" noChangeArrowheads="1"/>
          </p:cNvPicPr>
          <p:nvPr/>
        </p:nvPicPr>
        <p:blipFill>
          <a:blip r:embed="rId2" cstate="print"/>
          <a:srcRect t="50640" b="9570"/>
          <a:stretch>
            <a:fillRect/>
          </a:stretch>
        </p:blipFill>
        <p:spPr bwMode="auto">
          <a:xfrm>
            <a:off x="611560" y="1916832"/>
            <a:ext cx="7858125" cy="792088"/>
          </a:xfrm>
          <a:prstGeom prst="rect">
            <a:avLst/>
          </a:prstGeom>
          <a:noFill/>
          <a:ln w="9525">
            <a:noFill/>
            <a:miter lim="800000"/>
            <a:headEnd/>
            <a:tailEnd/>
          </a:ln>
        </p:spPr>
      </p:pic>
      <p:sp>
        <p:nvSpPr>
          <p:cNvPr id="6" name="Oval 5"/>
          <p:cNvSpPr/>
          <p:nvPr/>
        </p:nvSpPr>
        <p:spPr>
          <a:xfrm>
            <a:off x="2663644" y="1979874"/>
            <a:ext cx="242919" cy="207059"/>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Iterations 1</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There may be times when writing PHP Scripts where you want to repeat lines of code – To do this you would use a Loop which is also known as an Iteration</a:t>
            </a:r>
          </a:p>
          <a:p>
            <a:r>
              <a:rPr lang="en-GB" sz="2800" dirty="0">
                <a:solidFill>
                  <a:schemeClr val="tx1"/>
                </a:solidFill>
              </a:rPr>
              <a:t>In PHP you can use </a:t>
            </a:r>
            <a:r>
              <a:rPr lang="en-GB" sz="2800" b="1" dirty="0">
                <a:solidFill>
                  <a:schemeClr val="tx1"/>
                </a:solidFill>
              </a:rPr>
              <a:t>While </a:t>
            </a:r>
            <a:r>
              <a:rPr lang="en-GB" sz="2800" dirty="0">
                <a:solidFill>
                  <a:schemeClr val="tx1"/>
                </a:solidFill>
              </a:rPr>
              <a:t>Loops to Iterate your code</a:t>
            </a:r>
          </a:p>
          <a:p>
            <a:r>
              <a:rPr lang="en-GB" sz="2800" dirty="0"/>
              <a:t>Here is an example of a PHP Script called repeatNumberOfTimes.php that repeats a sentence 10 times:</a:t>
            </a:r>
          </a:p>
          <a:p>
            <a:endParaRPr lang="en-GB" sz="2800" dirty="0"/>
          </a:p>
        </p:txBody>
      </p:sp>
      <p:pic>
        <p:nvPicPr>
          <p:cNvPr id="9217" name="Picture 1"/>
          <p:cNvPicPr>
            <a:picLocks noChangeAspect="1" noChangeArrowheads="1"/>
          </p:cNvPicPr>
          <p:nvPr/>
        </p:nvPicPr>
        <p:blipFill>
          <a:blip r:embed="rId2" cstate="print"/>
          <a:srcRect t="19836" r="13803" b="19836"/>
          <a:stretch>
            <a:fillRect/>
          </a:stretch>
        </p:blipFill>
        <p:spPr bwMode="auto">
          <a:xfrm>
            <a:off x="2398712" y="4293096"/>
            <a:ext cx="5845696" cy="230425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Output – Introduction</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We will be looking at a very simple example of PHP scripting to begin with</a:t>
            </a:r>
          </a:p>
          <a:p>
            <a:r>
              <a:rPr lang="en-GB" sz="2400" dirty="0"/>
              <a:t>This example will allow you to display a Welcome Message within a Web Page</a:t>
            </a:r>
          </a:p>
          <a:p>
            <a:r>
              <a:rPr lang="en-GB" sz="2400" dirty="0">
                <a:solidFill>
                  <a:schemeClr val="tx1"/>
                </a:solidFill>
              </a:rPr>
              <a:t>I will show you how to:</a:t>
            </a:r>
          </a:p>
          <a:p>
            <a:pPr lvl="1"/>
            <a:r>
              <a:rPr lang="en-GB" sz="2000" dirty="0">
                <a:solidFill>
                  <a:schemeClr val="tx1"/>
                </a:solidFill>
              </a:rPr>
              <a:t>Create your Script</a:t>
            </a:r>
          </a:p>
          <a:p>
            <a:pPr lvl="1"/>
            <a:r>
              <a:rPr lang="en-GB" sz="2000" dirty="0"/>
              <a:t>Save your Script</a:t>
            </a:r>
            <a:endParaRPr lang="en-GB" sz="2000" dirty="0">
              <a:solidFill>
                <a:schemeClr val="tx1"/>
              </a:solidFill>
            </a:endParaRPr>
          </a:p>
          <a:p>
            <a:pPr lvl="1"/>
            <a:r>
              <a:rPr lang="en-GB" sz="2000" dirty="0"/>
              <a:t>Upload your Script to your Server</a:t>
            </a:r>
          </a:p>
          <a:p>
            <a:pPr lvl="1"/>
            <a:r>
              <a:rPr lang="en-GB" sz="2000" dirty="0">
                <a:solidFill>
                  <a:schemeClr val="tx1"/>
                </a:solidFill>
              </a:rPr>
              <a:t>Run the Script via a Browser</a:t>
            </a:r>
          </a:p>
          <a:p>
            <a:pPr lvl="1"/>
            <a:r>
              <a:rPr lang="en-GB" sz="2000" dirty="0"/>
              <a:t>Fix the errors within the Script</a:t>
            </a:r>
          </a:p>
          <a:p>
            <a:r>
              <a:rPr lang="en-GB" sz="2400" dirty="0"/>
              <a:t>You will need to follow the above steps for every PHP script</a:t>
            </a:r>
          </a:p>
          <a:p>
            <a:pPr lvl="1"/>
            <a:endParaRPr lang="en-GB" sz="1600" dirty="0">
              <a:solidFill>
                <a:schemeClr val="tx1"/>
              </a:solidFill>
            </a:endParaRPr>
          </a:p>
        </p:txBody>
      </p:sp>
      <p:pic>
        <p:nvPicPr>
          <p:cNvPr id="8193" name="Picture 1"/>
          <p:cNvPicPr>
            <a:picLocks noChangeAspect="1" noChangeArrowheads="1"/>
          </p:cNvPicPr>
          <p:nvPr/>
        </p:nvPicPr>
        <p:blipFill>
          <a:blip r:embed="rId2" cstate="print"/>
          <a:srcRect/>
          <a:stretch>
            <a:fillRect/>
          </a:stretch>
        </p:blipFill>
        <p:spPr bwMode="auto">
          <a:xfrm>
            <a:off x="5844289" y="3140968"/>
            <a:ext cx="3048191" cy="1656184"/>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Iterations 2</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You should get the following when you run your Script:</a:t>
            </a:r>
          </a:p>
          <a:p>
            <a:endParaRPr lang="en-GB" sz="2800" dirty="0"/>
          </a:p>
          <a:p>
            <a:endParaRPr lang="en-GB" sz="2800" dirty="0"/>
          </a:p>
          <a:p>
            <a:endParaRPr lang="en-GB" sz="2800" dirty="0"/>
          </a:p>
          <a:p>
            <a:endParaRPr lang="en-GB" sz="2800" dirty="0"/>
          </a:p>
          <a:p>
            <a:r>
              <a:rPr lang="en-GB" sz="2800" dirty="0"/>
              <a:t>Exercises:</a:t>
            </a:r>
          </a:p>
          <a:p>
            <a:pPr lvl="1"/>
            <a:r>
              <a:rPr lang="en-GB" sz="2400" dirty="0"/>
              <a:t>Try increasing the $</a:t>
            </a:r>
            <a:r>
              <a:rPr lang="en-GB" sz="2400" dirty="0" err="1"/>
              <a:t>numberOfIterations</a:t>
            </a:r>
            <a:r>
              <a:rPr lang="en-GB" sz="2400" dirty="0"/>
              <a:t> variable to something like 100 and notice what happens</a:t>
            </a:r>
          </a:p>
          <a:p>
            <a:pPr lvl="1"/>
            <a:r>
              <a:rPr lang="en-GB" sz="2400" dirty="0"/>
              <a:t>Try decreasing the $</a:t>
            </a:r>
            <a:r>
              <a:rPr lang="en-GB" sz="2400" dirty="0" err="1"/>
              <a:t>numberOfIterations</a:t>
            </a:r>
            <a:r>
              <a:rPr lang="en-GB" sz="2400" dirty="0"/>
              <a:t> variable to 5 and notice what happens</a:t>
            </a:r>
          </a:p>
        </p:txBody>
      </p:sp>
      <p:pic>
        <p:nvPicPr>
          <p:cNvPr id="57346" name="Picture 2"/>
          <p:cNvPicPr>
            <a:picLocks noChangeAspect="1" noChangeArrowheads="1"/>
          </p:cNvPicPr>
          <p:nvPr/>
        </p:nvPicPr>
        <p:blipFill>
          <a:blip r:embed="rId2" cstate="print"/>
          <a:srcRect t="32054" b="5134"/>
          <a:stretch>
            <a:fillRect/>
          </a:stretch>
        </p:blipFill>
        <p:spPr bwMode="auto">
          <a:xfrm>
            <a:off x="683568" y="2348880"/>
            <a:ext cx="7858125" cy="201622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Iterations 3</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Here is an example of a PHP Script called timesTable.php that calculates and displays the Times Table of a number specified in the Script:</a:t>
            </a:r>
            <a:endParaRPr lang="en-GB" sz="2000" dirty="0"/>
          </a:p>
        </p:txBody>
      </p:sp>
      <p:pic>
        <p:nvPicPr>
          <p:cNvPr id="56322" name="Picture 2"/>
          <p:cNvPicPr>
            <a:picLocks noChangeAspect="1" noChangeArrowheads="1"/>
          </p:cNvPicPr>
          <p:nvPr/>
        </p:nvPicPr>
        <p:blipFill>
          <a:blip r:embed="rId2" cstate="print"/>
          <a:srcRect l="815" t="18427" r="1428" b="21936"/>
          <a:stretch>
            <a:fillRect/>
          </a:stretch>
        </p:blipFill>
        <p:spPr bwMode="auto">
          <a:xfrm>
            <a:off x="575048" y="2780184"/>
            <a:ext cx="8389440" cy="237700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Iterations 4</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You should get the following when you run your Script:</a:t>
            </a:r>
          </a:p>
          <a:p>
            <a:endParaRPr lang="en-GB" sz="2400" dirty="0"/>
          </a:p>
          <a:p>
            <a:endParaRPr lang="en-GB" sz="2400" dirty="0"/>
          </a:p>
          <a:p>
            <a:endParaRPr lang="en-GB" sz="2800" dirty="0"/>
          </a:p>
          <a:p>
            <a:endParaRPr lang="en-GB" sz="3600" dirty="0"/>
          </a:p>
          <a:p>
            <a:endParaRPr lang="en-GB" sz="2400" dirty="0"/>
          </a:p>
          <a:p>
            <a:r>
              <a:rPr lang="en-GB" sz="2400" dirty="0"/>
              <a:t>Exercises:</a:t>
            </a:r>
          </a:p>
          <a:p>
            <a:pPr lvl="1"/>
            <a:r>
              <a:rPr lang="en-GB" sz="2000" dirty="0"/>
              <a:t>Try increasing the $</a:t>
            </a:r>
            <a:r>
              <a:rPr lang="en-GB" sz="2000" dirty="0" err="1"/>
              <a:t>numberOfIterations</a:t>
            </a:r>
            <a:r>
              <a:rPr lang="en-GB" sz="2000" dirty="0"/>
              <a:t> variable to something like 100 and notice what happens</a:t>
            </a:r>
          </a:p>
          <a:p>
            <a:pPr lvl="1"/>
            <a:r>
              <a:rPr lang="en-GB" sz="2000" dirty="0"/>
              <a:t>Try decreasing the $</a:t>
            </a:r>
            <a:r>
              <a:rPr lang="en-GB" sz="2000" dirty="0" err="1"/>
              <a:t>numberOfIterations</a:t>
            </a:r>
            <a:r>
              <a:rPr lang="en-GB" sz="2000" dirty="0"/>
              <a:t> variable to 5 and notice what happens</a:t>
            </a:r>
          </a:p>
          <a:p>
            <a:pPr lvl="1"/>
            <a:r>
              <a:rPr lang="en-GB" sz="2000" dirty="0"/>
              <a:t>Try changing the $</a:t>
            </a:r>
            <a:r>
              <a:rPr lang="en-GB" sz="2000" dirty="0" err="1"/>
              <a:t>numberToBeMultiplied</a:t>
            </a:r>
            <a:r>
              <a:rPr lang="en-GB" sz="2000" dirty="0"/>
              <a:t> variable and notice what happens</a:t>
            </a:r>
          </a:p>
        </p:txBody>
      </p:sp>
      <p:pic>
        <p:nvPicPr>
          <p:cNvPr id="58370" name="Picture 2"/>
          <p:cNvPicPr>
            <a:picLocks noChangeAspect="1" noChangeArrowheads="1"/>
          </p:cNvPicPr>
          <p:nvPr/>
        </p:nvPicPr>
        <p:blipFill>
          <a:blip r:embed="rId2" cstate="print"/>
          <a:srcRect t="25557" b="2860"/>
          <a:stretch>
            <a:fillRect/>
          </a:stretch>
        </p:blipFill>
        <p:spPr bwMode="auto">
          <a:xfrm>
            <a:off x="2051721" y="1858265"/>
            <a:ext cx="6480719" cy="243483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1</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What is an Array?</a:t>
            </a:r>
          </a:p>
          <a:p>
            <a:pPr lvl="1"/>
            <a:r>
              <a:rPr lang="en-GB" sz="2000" dirty="0"/>
              <a:t>A variable is a storage area holding a number or text and a variable will only hold one value</a:t>
            </a:r>
          </a:p>
          <a:p>
            <a:pPr lvl="1"/>
            <a:r>
              <a:rPr lang="en-GB" sz="2000" dirty="0"/>
              <a:t>An array can store multiple values</a:t>
            </a:r>
          </a:p>
          <a:p>
            <a:pPr lvl="1"/>
            <a:r>
              <a:rPr lang="en-GB" sz="2000" dirty="0"/>
              <a:t>If you have a list of items (a list of people’s names for example) storing the names using variables could look like this:</a:t>
            </a:r>
          </a:p>
          <a:p>
            <a:pPr lvl="2"/>
            <a:r>
              <a:rPr lang="en-GB" sz="1800" dirty="0"/>
              <a:t>$name1="David";</a:t>
            </a:r>
          </a:p>
          <a:p>
            <a:pPr lvl="2"/>
            <a:r>
              <a:rPr lang="en-GB" sz="1800" dirty="0"/>
              <a:t>$names2="Freda";</a:t>
            </a:r>
          </a:p>
          <a:p>
            <a:pPr lvl="2"/>
            <a:r>
              <a:rPr lang="en-GB" sz="1800" dirty="0"/>
              <a:t>$names3="</a:t>
            </a:r>
            <a:r>
              <a:rPr lang="en-GB" sz="1800" dirty="0" err="1"/>
              <a:t>Hajra</a:t>
            </a:r>
            <a:r>
              <a:rPr lang="en-GB" sz="1800" dirty="0"/>
              <a:t>";</a:t>
            </a:r>
          </a:p>
          <a:p>
            <a:r>
              <a:rPr lang="en-GB" sz="2400" dirty="0"/>
              <a:t>However, what if you want to loop through the names and find a specific one? And what if we had not 3 names but 300?</a:t>
            </a:r>
          </a:p>
          <a:p>
            <a:r>
              <a:rPr lang="en-GB" sz="2400" dirty="0"/>
              <a:t>The best solution here is to use an array!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2</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An array can hold all of your values under a single name</a:t>
            </a:r>
          </a:p>
          <a:p>
            <a:r>
              <a:rPr lang="en-GB" sz="2400" dirty="0"/>
              <a:t>Each element in the array has its own index so that it can be easily accessed (usually the first item in the index has a value of 0 (zero))</a:t>
            </a:r>
          </a:p>
          <a:p>
            <a:r>
              <a:rPr lang="en-GB" sz="2400" dirty="0"/>
              <a:t>In PHP, there are three kind of arrays:</a:t>
            </a:r>
          </a:p>
          <a:p>
            <a:pPr lvl="1"/>
            <a:r>
              <a:rPr lang="en-GB" sz="2000" dirty="0"/>
              <a:t>Numeric Array - An array with a numeric index</a:t>
            </a:r>
          </a:p>
          <a:p>
            <a:pPr lvl="1"/>
            <a:r>
              <a:rPr lang="en-GB" sz="2000" dirty="0"/>
              <a:t>Associative Array - An array where each ID key is associated with a value</a:t>
            </a:r>
          </a:p>
          <a:p>
            <a:pPr lvl="1"/>
            <a:r>
              <a:rPr lang="en-GB" sz="2000" dirty="0"/>
              <a:t>Multidimensional Array - An array containing one or more arrays</a:t>
            </a:r>
          </a:p>
          <a:p>
            <a:r>
              <a:rPr lang="en-GB" sz="2400" dirty="0"/>
              <a:t>We will be looking at Numeric Arrays and Associative Arrays during this Presentation but you may wish to research Multidimensional Arrays</a:t>
            </a:r>
          </a:p>
          <a:p>
            <a:endParaRPr lang="en-GB" sz="20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3</a:t>
            </a:r>
          </a:p>
        </p:txBody>
      </p:sp>
      <p:sp>
        <p:nvSpPr>
          <p:cNvPr id="3" name="Content Placeholder 2"/>
          <p:cNvSpPr>
            <a:spLocks noGrp="1"/>
          </p:cNvSpPr>
          <p:nvPr>
            <p:ph idx="1"/>
          </p:nvPr>
        </p:nvSpPr>
        <p:spPr>
          <a:xfrm>
            <a:off x="357158" y="1357298"/>
            <a:ext cx="8501122" cy="5357850"/>
          </a:xfrm>
        </p:spPr>
        <p:txBody>
          <a:bodyPr>
            <a:noAutofit/>
          </a:bodyPr>
          <a:lstStyle/>
          <a:p>
            <a:r>
              <a:rPr lang="en-GB" sz="3200" dirty="0"/>
              <a:t>Numeric Arrays</a:t>
            </a:r>
          </a:p>
          <a:p>
            <a:pPr lvl="1"/>
            <a:r>
              <a:rPr lang="en-GB" sz="2800" dirty="0"/>
              <a:t>Numeric Arrays store values along with a numeric index</a:t>
            </a:r>
          </a:p>
          <a:p>
            <a:pPr lvl="1"/>
            <a:r>
              <a:rPr lang="en-GB" sz="2800" dirty="0"/>
              <a:t>There are 2 ways to create a Numeric Array</a:t>
            </a:r>
          </a:p>
          <a:p>
            <a:pPr lvl="2"/>
            <a:r>
              <a:rPr lang="en-GB" dirty="0"/>
              <a:t>$names=array("David", "Freda", "</a:t>
            </a:r>
            <a:r>
              <a:rPr lang="en-GB" dirty="0" err="1"/>
              <a:t>Hajra</a:t>
            </a:r>
            <a:r>
              <a:rPr lang="en-GB" dirty="0"/>
              <a:t>"); is one way</a:t>
            </a:r>
          </a:p>
          <a:p>
            <a:pPr lvl="2"/>
            <a:r>
              <a:rPr lang="en-GB" dirty="0"/>
              <a:t>$names[0]="David";</a:t>
            </a:r>
          </a:p>
          <a:p>
            <a:pPr lvl="2">
              <a:buNone/>
            </a:pPr>
            <a:r>
              <a:rPr lang="en-GB" dirty="0"/>
              <a:t>	$names[1]="Freda";</a:t>
            </a:r>
          </a:p>
          <a:p>
            <a:pPr lvl="2">
              <a:buNone/>
            </a:pPr>
            <a:r>
              <a:rPr lang="en-GB" dirty="0"/>
              <a:t>	$names[2]="</a:t>
            </a:r>
            <a:r>
              <a:rPr lang="en-GB" dirty="0" err="1"/>
              <a:t>Hajra</a:t>
            </a:r>
            <a:r>
              <a:rPr lang="en-GB" dirty="0"/>
              <a:t>"; is another way</a:t>
            </a:r>
          </a:p>
          <a:p>
            <a:pPr lvl="2"/>
            <a:endParaRPr lang="en-GB" sz="1800" dirty="0"/>
          </a:p>
          <a:p>
            <a:endParaRPr lang="en-GB" sz="20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4</a:t>
            </a:r>
          </a:p>
        </p:txBody>
      </p:sp>
      <p:sp>
        <p:nvSpPr>
          <p:cNvPr id="3" name="Content Placeholder 2"/>
          <p:cNvSpPr>
            <a:spLocks noGrp="1"/>
          </p:cNvSpPr>
          <p:nvPr>
            <p:ph idx="1"/>
          </p:nvPr>
        </p:nvSpPr>
        <p:spPr>
          <a:xfrm>
            <a:off x="357158" y="1357298"/>
            <a:ext cx="8501122" cy="5357850"/>
          </a:xfrm>
        </p:spPr>
        <p:txBody>
          <a:bodyPr>
            <a:noAutofit/>
          </a:bodyPr>
          <a:lstStyle/>
          <a:p>
            <a:pPr marL="411480" lvl="1" indent="-342900">
              <a:spcBef>
                <a:spcPts val="700"/>
              </a:spcBef>
              <a:buClr>
                <a:schemeClr val="tx2"/>
              </a:buClr>
              <a:buSzPct val="95000"/>
              <a:buFont typeface="Wingdings"/>
              <a:buChar char=""/>
            </a:pPr>
            <a:r>
              <a:rPr lang="en-GB" sz="2400" dirty="0"/>
              <a:t>Here is an example of a PHP Script called numericArray.php that uses the first method of creating a Numeric Array</a:t>
            </a:r>
            <a:r>
              <a:rPr lang="en-GB" sz="2000" dirty="0"/>
              <a:t>:</a:t>
            </a:r>
          </a:p>
          <a:p>
            <a:endParaRPr lang="en-GB" sz="2400" dirty="0"/>
          </a:p>
          <a:p>
            <a:endParaRPr lang="en-GB" sz="2800" dirty="0"/>
          </a:p>
          <a:p>
            <a:endParaRPr lang="en-GB" sz="2800" dirty="0"/>
          </a:p>
          <a:p>
            <a:r>
              <a:rPr lang="en-GB" sz="2400" dirty="0"/>
              <a:t>You should get the following when you run your Script:</a:t>
            </a:r>
          </a:p>
          <a:p>
            <a:endParaRPr lang="en-GB" sz="2400" dirty="0"/>
          </a:p>
          <a:p>
            <a:endParaRPr lang="en-GB" sz="2400" dirty="0"/>
          </a:p>
          <a:p>
            <a:r>
              <a:rPr lang="en-GB" sz="2400" dirty="0"/>
              <a:t>Exercise: Add 4 more names to the Array and display them</a:t>
            </a:r>
          </a:p>
        </p:txBody>
      </p:sp>
      <p:pic>
        <p:nvPicPr>
          <p:cNvPr id="60418" name="Picture 2"/>
          <p:cNvPicPr>
            <a:picLocks noChangeAspect="1" noChangeArrowheads="1"/>
          </p:cNvPicPr>
          <p:nvPr/>
        </p:nvPicPr>
        <p:blipFill>
          <a:blip r:embed="rId2" cstate="print"/>
          <a:srcRect l="1433" t="46610" r="2350" b="12709"/>
          <a:stretch>
            <a:fillRect/>
          </a:stretch>
        </p:blipFill>
        <p:spPr bwMode="auto">
          <a:xfrm>
            <a:off x="899592" y="4149080"/>
            <a:ext cx="7560840" cy="864096"/>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1121" t="18427" r="19044" b="46492"/>
          <a:stretch>
            <a:fillRect/>
          </a:stretch>
        </p:blipFill>
        <p:spPr bwMode="auto">
          <a:xfrm>
            <a:off x="899592" y="2204864"/>
            <a:ext cx="7056784" cy="144016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5</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Here is another example of a PHP Script called shoppingList.php that uses 2 Numeric Arrays (1 to store the Names of the Items and 1 to store the Prices) and it uses a Loop to calculate the Total Price of all Items purchased in a Supermarket:</a:t>
            </a:r>
          </a:p>
        </p:txBody>
      </p:sp>
      <p:pic>
        <p:nvPicPr>
          <p:cNvPr id="61443" name="Picture 3"/>
          <p:cNvPicPr>
            <a:picLocks noChangeAspect="1" noChangeArrowheads="1"/>
          </p:cNvPicPr>
          <p:nvPr/>
        </p:nvPicPr>
        <p:blipFill>
          <a:blip r:embed="rId2" cstate="print"/>
          <a:srcRect l="1121" t="14769" r="7639" b="16237"/>
          <a:stretch>
            <a:fillRect/>
          </a:stretch>
        </p:blipFill>
        <p:spPr bwMode="auto">
          <a:xfrm>
            <a:off x="1115616" y="3394282"/>
            <a:ext cx="7632848" cy="320307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6</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You should get the following when you run your Script:</a:t>
            </a:r>
          </a:p>
          <a:p>
            <a:endParaRPr lang="en-GB" sz="1800" dirty="0"/>
          </a:p>
          <a:p>
            <a:endParaRPr lang="en-GB" sz="1800" dirty="0"/>
          </a:p>
          <a:p>
            <a:endParaRPr lang="en-GB" sz="1800" dirty="0"/>
          </a:p>
          <a:p>
            <a:endParaRPr lang="en-GB" sz="1800" dirty="0"/>
          </a:p>
          <a:p>
            <a:r>
              <a:rPr lang="en-GB" sz="2400" dirty="0"/>
              <a:t>Exercise:</a:t>
            </a:r>
          </a:p>
          <a:p>
            <a:pPr lvl="1"/>
            <a:r>
              <a:rPr lang="en-GB" sz="2000" dirty="0"/>
              <a:t>Add 3 more Products complete with Names and Prices and change the loop so it calculates the total price of all 8 items</a:t>
            </a:r>
          </a:p>
          <a:p>
            <a:r>
              <a:rPr lang="en-GB" sz="2400" dirty="0"/>
              <a:t>Challenging Exercise:</a:t>
            </a:r>
          </a:p>
          <a:p>
            <a:pPr lvl="1"/>
            <a:r>
              <a:rPr lang="en-GB" sz="2000" dirty="0"/>
              <a:t>Add 2 more Numeric Arrays (1 to store the Product Brand and 1 to store the Product Weight), include appropriate values within the Arrays and display the values within the loop</a:t>
            </a:r>
          </a:p>
          <a:p>
            <a:pPr lvl="1"/>
            <a:r>
              <a:rPr lang="en-GB" sz="2000" dirty="0"/>
              <a:t>Example: For your Cat Food you could display The Price of Whiskas Cat Food is 0.89 and it weighs 400g</a:t>
            </a:r>
          </a:p>
          <a:p>
            <a:endParaRPr lang="en-GB" sz="2400" dirty="0"/>
          </a:p>
        </p:txBody>
      </p:sp>
      <p:pic>
        <p:nvPicPr>
          <p:cNvPr id="62466" name="Picture 2"/>
          <p:cNvPicPr>
            <a:picLocks noChangeAspect="1" noChangeArrowheads="1"/>
          </p:cNvPicPr>
          <p:nvPr/>
        </p:nvPicPr>
        <p:blipFill>
          <a:blip r:embed="rId2" cstate="print"/>
          <a:srcRect l="1433" t="36737" r="23426" b="10211"/>
          <a:stretch>
            <a:fillRect/>
          </a:stretch>
        </p:blipFill>
        <p:spPr bwMode="auto">
          <a:xfrm>
            <a:off x="899592" y="1844824"/>
            <a:ext cx="5904656" cy="144016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7</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Associative Arrays</a:t>
            </a:r>
          </a:p>
          <a:p>
            <a:pPr lvl="1"/>
            <a:r>
              <a:rPr lang="en-GB" sz="2400" dirty="0"/>
              <a:t>When using an associative array each ID key is associated with a value</a:t>
            </a:r>
          </a:p>
          <a:p>
            <a:pPr lvl="1"/>
            <a:r>
              <a:rPr lang="en-GB" sz="2400" dirty="0"/>
              <a:t>With associative arrays we can use the values as keys and assign values to them</a:t>
            </a:r>
          </a:p>
          <a:p>
            <a:pPr lvl="1"/>
            <a:r>
              <a:rPr lang="en-GB" sz="2400" dirty="0"/>
              <a:t>There are 2 ways to create an Associative Array:</a:t>
            </a:r>
          </a:p>
          <a:p>
            <a:pPr lvl="2"/>
            <a:r>
              <a:rPr lang="en-GB" sz="2000" dirty="0"/>
              <a:t>$ages = array("David"=&gt;32, "Mavis"=&gt;17, "</a:t>
            </a:r>
            <a:r>
              <a:rPr lang="en-GB" sz="2000" dirty="0" err="1"/>
              <a:t>Mandeep</a:t>
            </a:r>
            <a:r>
              <a:rPr lang="en-GB" sz="2000" dirty="0"/>
              <a:t>"=&gt;22); is one way</a:t>
            </a:r>
          </a:p>
          <a:p>
            <a:pPr lvl="2"/>
            <a:r>
              <a:rPr lang="en-GB" sz="2000" dirty="0"/>
              <a:t>$ages['David'] = 32;</a:t>
            </a:r>
          </a:p>
          <a:p>
            <a:pPr lvl="2">
              <a:buNone/>
            </a:pPr>
            <a:r>
              <a:rPr lang="en-GB" sz="2000" dirty="0"/>
              <a:t>	$ages['Mavis'] = 17;</a:t>
            </a:r>
          </a:p>
          <a:p>
            <a:pPr lvl="2">
              <a:buNone/>
            </a:pPr>
            <a:r>
              <a:rPr lang="en-GB" sz="2000" dirty="0"/>
              <a:t>	$ages['</a:t>
            </a:r>
            <a:r>
              <a:rPr lang="en-GB" sz="2000" dirty="0" err="1"/>
              <a:t>Mandeep</a:t>
            </a:r>
            <a:r>
              <a:rPr lang="en-GB" sz="2000" dirty="0"/>
              <a:t>'] = 22; is another way</a:t>
            </a:r>
          </a:p>
          <a:p>
            <a:endParaRPr lang="en-GB"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Output – Creating your Script</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To create a PHP Script you will need to use a Text Editor</a:t>
            </a:r>
          </a:p>
          <a:p>
            <a:r>
              <a:rPr lang="en-GB" sz="2800" dirty="0"/>
              <a:t>I am going to use Notepad++</a:t>
            </a:r>
          </a:p>
          <a:p>
            <a:pPr lvl="2"/>
            <a:r>
              <a:rPr lang="en-GB" sz="2000" dirty="0">
                <a:hlinkClick r:id="rId2"/>
              </a:rPr>
              <a:t>http://portableapps.com/apps/development/notepadpp_portable</a:t>
            </a:r>
            <a:endParaRPr lang="en-GB" sz="2000" dirty="0"/>
          </a:p>
          <a:p>
            <a:r>
              <a:rPr lang="en-GB" dirty="0"/>
              <a:t>For our first PHP example create the following PHP Script:</a:t>
            </a:r>
          </a:p>
          <a:p>
            <a:pPr>
              <a:buNone/>
            </a:pPr>
            <a:r>
              <a:rPr lang="en-GB" dirty="0"/>
              <a:t>	</a:t>
            </a:r>
            <a:endParaRPr lang="en-GB" sz="2400" dirty="0">
              <a:latin typeface="Courier New" pitchFamily="49" charset="0"/>
              <a:cs typeface="Courier New" pitchFamily="49" charset="0"/>
            </a:endParaRPr>
          </a:p>
        </p:txBody>
      </p:sp>
      <p:pic>
        <p:nvPicPr>
          <p:cNvPr id="27650" name="Picture 2" descr="http://cdn.portableapps.com/NotepadppPortable_128.png"/>
          <p:cNvPicPr>
            <a:picLocks noChangeAspect="1" noChangeArrowheads="1"/>
          </p:cNvPicPr>
          <p:nvPr/>
        </p:nvPicPr>
        <p:blipFill>
          <a:blip r:embed="rId3" cstate="print"/>
          <a:srcRect/>
          <a:stretch>
            <a:fillRect/>
          </a:stretch>
        </p:blipFill>
        <p:spPr bwMode="auto">
          <a:xfrm>
            <a:off x="7812360" y="121567"/>
            <a:ext cx="1219200" cy="1219201"/>
          </a:xfrm>
          <a:prstGeom prst="rect">
            <a:avLst/>
          </a:prstGeom>
          <a:noFill/>
        </p:spPr>
      </p:pic>
      <p:pic>
        <p:nvPicPr>
          <p:cNvPr id="27652" name="Picture 4"/>
          <p:cNvPicPr>
            <a:picLocks noChangeAspect="1" noChangeArrowheads="1"/>
          </p:cNvPicPr>
          <p:nvPr/>
        </p:nvPicPr>
        <p:blipFill>
          <a:blip r:embed="rId4" cstate="print"/>
          <a:srcRect l="4101" t="8961" r="64944" b="84285"/>
          <a:stretch>
            <a:fillRect/>
          </a:stretch>
        </p:blipFill>
        <p:spPr bwMode="auto">
          <a:xfrm>
            <a:off x="827584" y="5085184"/>
            <a:ext cx="7920880" cy="108012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8</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The following PHP Script is called ageArray.php and it uses 2 Associative Arrays, 1 Array is used to store the Surnames of 5 people and the other Array is used to store the Ages:</a:t>
            </a:r>
          </a:p>
          <a:p>
            <a:endParaRPr lang="en-GB" sz="2000" dirty="0"/>
          </a:p>
          <a:p>
            <a:endParaRPr lang="en-GB" sz="2000" dirty="0"/>
          </a:p>
          <a:p>
            <a:endParaRPr lang="en-GB" sz="2000" dirty="0"/>
          </a:p>
          <a:p>
            <a:endParaRPr lang="en-GB" sz="2400" dirty="0"/>
          </a:p>
          <a:p>
            <a:endParaRPr lang="en-GB" sz="2000" dirty="0"/>
          </a:p>
          <a:p>
            <a:r>
              <a:rPr lang="en-GB" sz="2400" dirty="0"/>
              <a:t>This should give you the following when you run your Script:</a:t>
            </a:r>
          </a:p>
          <a:p>
            <a:endParaRPr lang="en-GB" sz="2000" dirty="0"/>
          </a:p>
        </p:txBody>
      </p:sp>
      <p:pic>
        <p:nvPicPr>
          <p:cNvPr id="63490" name="Picture 2"/>
          <p:cNvPicPr>
            <a:picLocks noChangeAspect="1" noChangeArrowheads="1"/>
          </p:cNvPicPr>
          <p:nvPr/>
        </p:nvPicPr>
        <p:blipFill>
          <a:blip r:embed="rId2" cstate="print"/>
          <a:srcRect l="1156" t="15919" r="1639" b="40705"/>
          <a:stretch>
            <a:fillRect/>
          </a:stretch>
        </p:blipFill>
        <p:spPr bwMode="auto">
          <a:xfrm>
            <a:off x="611560" y="2637494"/>
            <a:ext cx="8388424" cy="1871626"/>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l="517" t="36737" r="2350" b="20821"/>
          <a:stretch>
            <a:fillRect/>
          </a:stretch>
        </p:blipFill>
        <p:spPr bwMode="auto">
          <a:xfrm>
            <a:off x="827584" y="5085184"/>
            <a:ext cx="7632848" cy="115212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Arrays 9</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Exercises:</a:t>
            </a:r>
          </a:p>
          <a:p>
            <a:pPr lvl="1"/>
            <a:r>
              <a:rPr lang="en-GB" sz="2400" dirty="0"/>
              <a:t>Change the Names, Surnames and Ages in the Script so that the details belong to you and 4 of your friends/family members</a:t>
            </a:r>
          </a:p>
          <a:p>
            <a:pPr lvl="1"/>
            <a:r>
              <a:rPr lang="en-GB" sz="2400" dirty="0"/>
              <a:t>Add 3 more of your friends/family members to the Script</a:t>
            </a:r>
          </a:p>
          <a:p>
            <a:r>
              <a:rPr lang="en-GB" sz="2800" dirty="0"/>
              <a:t>Challenging Exercise:</a:t>
            </a:r>
          </a:p>
          <a:p>
            <a:pPr lvl="1"/>
            <a:r>
              <a:rPr lang="en-GB" sz="2400" dirty="0"/>
              <a:t>Add another Associative Array called $hobbies and use it to store the favourite Hobbies of your 8 people and ensure that you display the Hobbies in your output</a:t>
            </a:r>
            <a:endParaRPr lang="en-GB"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a:t>Summary</a:t>
            </a:r>
          </a:p>
        </p:txBody>
      </p:sp>
      <p:sp>
        <p:nvSpPr>
          <p:cNvPr id="3" name="Content Placeholder 2"/>
          <p:cNvSpPr>
            <a:spLocks noGrp="1"/>
          </p:cNvSpPr>
          <p:nvPr>
            <p:ph idx="1"/>
          </p:nvPr>
        </p:nvSpPr>
        <p:spPr>
          <a:xfrm>
            <a:off x="357158" y="1285860"/>
            <a:ext cx="8501122" cy="5429288"/>
          </a:xfrm>
        </p:spPr>
        <p:txBody>
          <a:bodyPr>
            <a:normAutofit/>
          </a:bodyPr>
          <a:lstStyle/>
          <a:p>
            <a:r>
              <a:rPr lang="en-GB"/>
              <a:t>In this part of the lab </a:t>
            </a:r>
            <a:r>
              <a:rPr lang="en-GB" dirty="0"/>
              <a:t>we looked at all of the following:</a:t>
            </a:r>
          </a:p>
          <a:p>
            <a:pPr lvl="1"/>
            <a:r>
              <a:rPr lang="en-GB" dirty="0"/>
              <a:t>An Introduction to PHP</a:t>
            </a:r>
          </a:p>
          <a:p>
            <a:pPr lvl="2"/>
            <a:r>
              <a:rPr lang="en-GB" dirty="0"/>
              <a:t>Registering for a Server</a:t>
            </a:r>
          </a:p>
          <a:p>
            <a:pPr lvl="2"/>
            <a:r>
              <a:rPr lang="en-GB" dirty="0"/>
              <a:t>Output</a:t>
            </a:r>
          </a:p>
          <a:p>
            <a:pPr lvl="2"/>
            <a:r>
              <a:rPr lang="en-GB" dirty="0"/>
              <a:t>Using HTML within PHP</a:t>
            </a:r>
          </a:p>
          <a:p>
            <a:pPr lvl="2"/>
            <a:r>
              <a:rPr lang="en-GB" dirty="0"/>
              <a:t>Variables</a:t>
            </a:r>
          </a:p>
          <a:p>
            <a:pPr lvl="2"/>
            <a:r>
              <a:rPr lang="en-GB" dirty="0"/>
              <a:t>Arithmetic</a:t>
            </a:r>
          </a:p>
          <a:p>
            <a:pPr lvl="2"/>
            <a:r>
              <a:rPr lang="en-GB" dirty="0"/>
              <a:t>Selections</a:t>
            </a:r>
          </a:p>
          <a:p>
            <a:pPr lvl="2"/>
            <a:r>
              <a:rPr lang="en-GB" dirty="0"/>
              <a:t>Iterations</a:t>
            </a:r>
          </a:p>
          <a:p>
            <a:pPr lvl="2"/>
            <a:r>
              <a:rPr lang="en-GB" dirty="0"/>
              <a:t>Arrays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Output – Saving your Script</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Now that you have written your PHP Script you will need to Save it – Click on the Save Icon:</a:t>
            </a:r>
          </a:p>
          <a:p>
            <a:endParaRPr lang="en-GB" sz="2800" dirty="0"/>
          </a:p>
          <a:p>
            <a:endParaRPr lang="en-GB" sz="2400" dirty="0"/>
          </a:p>
          <a:p>
            <a:endParaRPr lang="en-GB" sz="900" dirty="0"/>
          </a:p>
          <a:p>
            <a:r>
              <a:rPr lang="en-GB" sz="2800" dirty="0"/>
              <a:t>Save your PHP Script using welcome as your filename:</a:t>
            </a:r>
          </a:p>
          <a:p>
            <a:endParaRPr lang="en-GB" sz="1800" dirty="0"/>
          </a:p>
          <a:p>
            <a:endParaRPr lang="en-GB" sz="2800" dirty="0"/>
          </a:p>
          <a:p>
            <a:endParaRPr lang="en-GB" sz="3200" dirty="0"/>
          </a:p>
          <a:p>
            <a:r>
              <a:rPr lang="en-GB" sz="2800" dirty="0"/>
              <a:t>Make sure that you change Save as </a:t>
            </a:r>
            <a:r>
              <a:rPr lang="en-GB" sz="2800" u="sng" dirty="0"/>
              <a:t>t</a:t>
            </a:r>
            <a:r>
              <a:rPr lang="en-GB" sz="2800" dirty="0"/>
              <a:t>ype to PHP Hypertext Preprocessor file!</a:t>
            </a:r>
          </a:p>
          <a:p>
            <a:endParaRPr lang="en-GB" sz="2800" dirty="0"/>
          </a:p>
        </p:txBody>
      </p:sp>
      <p:pic>
        <p:nvPicPr>
          <p:cNvPr id="28674" name="Picture 2"/>
          <p:cNvPicPr>
            <a:picLocks noChangeAspect="1" noChangeArrowheads="1"/>
          </p:cNvPicPr>
          <p:nvPr/>
        </p:nvPicPr>
        <p:blipFill>
          <a:blip r:embed="rId2" cstate="print"/>
          <a:srcRect t="62552"/>
          <a:stretch>
            <a:fillRect/>
          </a:stretch>
        </p:blipFill>
        <p:spPr bwMode="auto">
          <a:xfrm>
            <a:off x="899592" y="4460461"/>
            <a:ext cx="5366767" cy="1488819"/>
          </a:xfrm>
          <a:prstGeom prst="rect">
            <a:avLst/>
          </a:prstGeom>
          <a:noFill/>
          <a:ln w="9525">
            <a:noFill/>
            <a:miter lim="800000"/>
            <a:headEnd/>
            <a:tailEnd/>
          </a:ln>
        </p:spPr>
      </p:pic>
      <p:pic>
        <p:nvPicPr>
          <p:cNvPr id="28676" name="Picture 4"/>
          <p:cNvPicPr>
            <a:picLocks noChangeAspect="1" noChangeArrowheads="1"/>
          </p:cNvPicPr>
          <p:nvPr/>
        </p:nvPicPr>
        <p:blipFill>
          <a:blip r:embed="rId3" cstate="print"/>
          <a:srcRect r="63500" b="88880"/>
          <a:stretch>
            <a:fillRect/>
          </a:stretch>
        </p:blipFill>
        <p:spPr bwMode="auto">
          <a:xfrm>
            <a:off x="899592" y="2348880"/>
            <a:ext cx="5840760" cy="1112193"/>
          </a:xfrm>
          <a:prstGeom prst="rect">
            <a:avLst/>
          </a:prstGeom>
          <a:noFill/>
          <a:ln w="9525">
            <a:noFill/>
            <a:miter lim="800000"/>
            <a:headEnd/>
            <a:tailEnd/>
          </a:ln>
        </p:spPr>
      </p:pic>
      <p:sp>
        <p:nvSpPr>
          <p:cNvPr id="8" name="Oval 7"/>
          <p:cNvSpPr/>
          <p:nvPr/>
        </p:nvSpPr>
        <p:spPr>
          <a:xfrm>
            <a:off x="1331640" y="2636912"/>
            <a:ext cx="432048" cy="432048"/>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p:cNvSpPr/>
          <p:nvPr/>
        </p:nvSpPr>
        <p:spPr>
          <a:xfrm>
            <a:off x="1043608" y="5301208"/>
            <a:ext cx="4752528" cy="5760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Output – Running your Script</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If your </a:t>
            </a:r>
          </a:p>
          <a:p>
            <a:r>
              <a:rPr lang="en-GB" sz="2800" dirty="0"/>
              <a:t>In order to Run it and see what it does you will need to Right Click on Open and then on Open link in new tab:</a:t>
            </a:r>
          </a:p>
          <a:p>
            <a:endParaRPr lang="en-GB" sz="2800" dirty="0"/>
          </a:p>
          <a:p>
            <a:endParaRPr lang="en-GB" sz="2800" dirty="0"/>
          </a:p>
          <a:p>
            <a:endParaRPr lang="en-GB" sz="2800" dirty="0"/>
          </a:p>
          <a:p>
            <a:r>
              <a:rPr lang="en-GB" sz="2800" dirty="0"/>
              <a:t>You should then get the following screen which shows your PHP script running in your Browser:</a:t>
            </a:r>
          </a:p>
        </p:txBody>
      </p:sp>
      <p:pic>
        <p:nvPicPr>
          <p:cNvPr id="7170" name="Picture 2"/>
          <p:cNvPicPr>
            <a:picLocks noChangeAspect="1" noChangeArrowheads="1"/>
          </p:cNvPicPr>
          <p:nvPr/>
        </p:nvPicPr>
        <p:blipFill>
          <a:blip r:embed="rId2" cstate="print"/>
          <a:srcRect l="21372" t="28998" r="10229" b="52754"/>
          <a:stretch>
            <a:fillRect/>
          </a:stretch>
        </p:blipFill>
        <p:spPr bwMode="auto">
          <a:xfrm>
            <a:off x="611560" y="3332358"/>
            <a:ext cx="8352928" cy="1392786"/>
          </a:xfrm>
          <a:prstGeom prst="rect">
            <a:avLst/>
          </a:prstGeom>
          <a:noFill/>
          <a:ln w="9525">
            <a:noFill/>
            <a:miter lim="800000"/>
            <a:headEnd/>
            <a:tailEnd/>
          </a:ln>
        </p:spPr>
      </p:pic>
      <p:sp>
        <p:nvSpPr>
          <p:cNvPr id="10" name="Oval 9"/>
          <p:cNvSpPr/>
          <p:nvPr/>
        </p:nvSpPr>
        <p:spPr>
          <a:xfrm>
            <a:off x="7164288" y="4365104"/>
            <a:ext cx="1368152" cy="21602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171" name="Picture 3"/>
          <p:cNvPicPr>
            <a:picLocks noChangeAspect="1" noChangeArrowheads="1"/>
          </p:cNvPicPr>
          <p:nvPr/>
        </p:nvPicPr>
        <p:blipFill>
          <a:blip r:embed="rId3" cstate="print"/>
          <a:srcRect r="86728" b="88034"/>
          <a:stretch>
            <a:fillRect/>
          </a:stretch>
        </p:blipFill>
        <p:spPr bwMode="auto">
          <a:xfrm>
            <a:off x="6876256" y="5373216"/>
            <a:ext cx="2123728" cy="1196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Output – Fixing Errors</a:t>
            </a:r>
          </a:p>
        </p:txBody>
      </p:sp>
      <p:sp>
        <p:nvSpPr>
          <p:cNvPr id="3" name="Content Placeholder 2"/>
          <p:cNvSpPr>
            <a:spLocks noGrp="1"/>
          </p:cNvSpPr>
          <p:nvPr>
            <p:ph idx="1"/>
          </p:nvPr>
        </p:nvSpPr>
        <p:spPr>
          <a:xfrm>
            <a:off x="357158" y="1357298"/>
            <a:ext cx="8501122" cy="5357850"/>
          </a:xfrm>
        </p:spPr>
        <p:txBody>
          <a:bodyPr>
            <a:noAutofit/>
          </a:bodyPr>
          <a:lstStyle/>
          <a:p>
            <a:r>
              <a:rPr lang="en-GB" sz="2400" dirty="0"/>
              <a:t>You may or may not get an error like the following once you Run your Script:</a:t>
            </a:r>
          </a:p>
          <a:p>
            <a:endParaRPr lang="en-GB" sz="2400" dirty="0"/>
          </a:p>
          <a:p>
            <a:endParaRPr lang="en-GB" sz="2400" dirty="0"/>
          </a:p>
          <a:p>
            <a:endParaRPr lang="en-GB" sz="2400" dirty="0"/>
          </a:p>
          <a:p>
            <a:r>
              <a:rPr lang="en-GB" sz="2400" dirty="0"/>
              <a:t>If this does happen then you will need to take the following steps:</a:t>
            </a:r>
          </a:p>
          <a:p>
            <a:pPr lvl="1"/>
            <a:r>
              <a:rPr lang="en-GB" sz="2000" dirty="0"/>
              <a:t>1 – Look at your .php file in your Text Editor (Notepad++ for example)</a:t>
            </a:r>
          </a:p>
          <a:p>
            <a:pPr lvl="1"/>
            <a:r>
              <a:rPr lang="en-GB" sz="2000" dirty="0"/>
              <a:t>2 – Find and correct any mistakes you have made</a:t>
            </a:r>
          </a:p>
          <a:p>
            <a:pPr lvl="1"/>
            <a:r>
              <a:rPr lang="en-GB" sz="2000" dirty="0"/>
              <a:t>3 – Save your .php file</a:t>
            </a:r>
          </a:p>
          <a:p>
            <a:pPr lvl="1"/>
            <a:r>
              <a:rPr lang="en-GB" sz="2000" dirty="0"/>
              <a:t>4 – Upload your .php file to the Server/</a:t>
            </a:r>
            <a:r>
              <a:rPr lang="en-GB" sz="2000" dirty="0" err="1"/>
              <a:t>htdocs</a:t>
            </a:r>
            <a:endParaRPr lang="en-GB" sz="2000" dirty="0"/>
          </a:p>
          <a:p>
            <a:pPr lvl="1"/>
            <a:r>
              <a:rPr lang="en-GB" sz="2000" dirty="0"/>
              <a:t>5 – Run it in your Browser again to see if it is working correctly</a:t>
            </a:r>
          </a:p>
          <a:p>
            <a:pPr lvl="1"/>
            <a:r>
              <a:rPr lang="en-GB" sz="2000" dirty="0"/>
              <a:t>6 – Repeat steps 1 to 5 if needed </a:t>
            </a:r>
            <a:r>
              <a:rPr lang="en-GB" sz="2000" dirty="0">
                <a:sym typeface="Wingdings" pitchFamily="2" charset="2"/>
              </a:rPr>
              <a:t></a:t>
            </a:r>
            <a:endParaRPr lang="en-GB" sz="2000" dirty="0"/>
          </a:p>
          <a:p>
            <a:pPr lvl="1"/>
            <a:endParaRPr lang="en-GB" sz="2000" dirty="0"/>
          </a:p>
        </p:txBody>
      </p:sp>
      <p:pic>
        <p:nvPicPr>
          <p:cNvPr id="8194" name="Picture 2"/>
          <p:cNvPicPr>
            <a:picLocks noChangeAspect="1" noChangeArrowheads="1"/>
          </p:cNvPicPr>
          <p:nvPr/>
        </p:nvPicPr>
        <p:blipFill>
          <a:blip r:embed="rId2" cstate="print"/>
          <a:srcRect l="21372" t="27806" r="30929" b="60674"/>
          <a:stretch>
            <a:fillRect/>
          </a:stretch>
        </p:blipFill>
        <p:spPr bwMode="auto">
          <a:xfrm>
            <a:off x="899592" y="2276872"/>
            <a:ext cx="7632848" cy="11521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1</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In the previous example (Output) you displayed a very basic Welcome Message using PHP</a:t>
            </a:r>
          </a:p>
          <a:p>
            <a:r>
              <a:rPr lang="en-GB" sz="2800" dirty="0">
                <a:solidFill>
                  <a:schemeClr val="tx1"/>
                </a:solidFill>
              </a:rPr>
              <a:t>It i</a:t>
            </a:r>
            <a:r>
              <a:rPr lang="en-GB" sz="2800" dirty="0"/>
              <a:t>s also possible to use HTML Tags within your PHP Script</a:t>
            </a:r>
          </a:p>
          <a:p>
            <a:r>
              <a:rPr lang="en-GB" sz="2800" dirty="0">
                <a:solidFill>
                  <a:schemeClr val="tx1"/>
                </a:solidFill>
              </a:rPr>
              <a:t>For example you can use a Heading Tag such as &lt;h1&gt;</a:t>
            </a:r>
          </a:p>
          <a:p>
            <a:r>
              <a:rPr lang="en-GB" sz="2800" dirty="0"/>
              <a:t>Change your welcome.php file so that it matches the following:</a:t>
            </a:r>
          </a:p>
          <a:p>
            <a:endParaRPr lang="en-GB" sz="2800" dirty="0">
              <a:solidFill>
                <a:schemeClr val="tx1"/>
              </a:solidFill>
            </a:endParaRPr>
          </a:p>
          <a:p>
            <a:r>
              <a:rPr lang="en-GB" sz="2800" dirty="0"/>
              <a:t>Save it using welcomeUsingHTML.php as your filename, upload it and test it and you should get:</a:t>
            </a:r>
          </a:p>
          <a:p>
            <a:endParaRPr lang="en-GB" sz="2000" dirty="0">
              <a:solidFill>
                <a:schemeClr val="tx1"/>
              </a:solidFill>
            </a:endParaRPr>
          </a:p>
        </p:txBody>
      </p:sp>
      <p:pic>
        <p:nvPicPr>
          <p:cNvPr id="1028" name="Picture 4"/>
          <p:cNvPicPr>
            <a:picLocks noChangeAspect="1" noChangeArrowheads="1"/>
          </p:cNvPicPr>
          <p:nvPr/>
        </p:nvPicPr>
        <p:blipFill>
          <a:blip r:embed="rId2" cstate="print"/>
          <a:srcRect l="5390" t="18133" r="6784" b="72762"/>
          <a:stretch>
            <a:fillRect/>
          </a:stretch>
        </p:blipFill>
        <p:spPr bwMode="auto">
          <a:xfrm>
            <a:off x="2428860" y="4429132"/>
            <a:ext cx="6143668" cy="780148"/>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t="714" r="73661" b="94286"/>
          <a:stretch>
            <a:fillRect/>
          </a:stretch>
        </p:blipFill>
        <p:spPr bwMode="auto">
          <a:xfrm>
            <a:off x="4786314" y="6215082"/>
            <a:ext cx="4214786" cy="50006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a:t>An Introduction to PHP – </a:t>
            </a:r>
            <a:br>
              <a:rPr lang="en-GB" dirty="0"/>
            </a:br>
            <a:r>
              <a:rPr lang="en-GB" dirty="0"/>
              <a:t>Using HTML 2</a:t>
            </a:r>
          </a:p>
        </p:txBody>
      </p:sp>
      <p:sp>
        <p:nvSpPr>
          <p:cNvPr id="3" name="Content Placeholder 2"/>
          <p:cNvSpPr>
            <a:spLocks noGrp="1"/>
          </p:cNvSpPr>
          <p:nvPr>
            <p:ph idx="1"/>
          </p:nvPr>
        </p:nvSpPr>
        <p:spPr>
          <a:xfrm>
            <a:off x="357158" y="1357298"/>
            <a:ext cx="8501122" cy="5357850"/>
          </a:xfrm>
        </p:spPr>
        <p:txBody>
          <a:bodyPr>
            <a:noAutofit/>
          </a:bodyPr>
          <a:lstStyle/>
          <a:p>
            <a:r>
              <a:rPr lang="en-GB" sz="2800" dirty="0"/>
              <a:t>You can use any of the other HTML Tags within your PHP Script, for example:</a:t>
            </a:r>
          </a:p>
          <a:p>
            <a:pPr lvl="1"/>
            <a:r>
              <a:rPr lang="en-GB" sz="2400" dirty="0"/>
              <a:t>Headings: &lt;h2&gt;, &lt;h3&gt;, &lt;h4&gt;, &lt;h5&gt; and &lt;h6&gt;</a:t>
            </a:r>
          </a:p>
          <a:p>
            <a:pPr lvl="1"/>
            <a:r>
              <a:rPr lang="en-GB" sz="2400" dirty="0"/>
              <a:t>Text Formatting: &lt;b&gt;, &lt;i&gt; and &lt;u&gt;</a:t>
            </a:r>
          </a:p>
          <a:p>
            <a:pPr lvl="1"/>
            <a:r>
              <a:rPr lang="en-GB" sz="2400" dirty="0"/>
              <a:t>Changing the Font: &lt;font&gt;</a:t>
            </a:r>
          </a:p>
          <a:p>
            <a:pPr lvl="1"/>
            <a:r>
              <a:rPr lang="en-GB" sz="2400" dirty="0"/>
              <a:t>Inserting Images: &lt;img src&gt;</a:t>
            </a:r>
          </a:p>
          <a:p>
            <a:pPr lvl="1"/>
            <a:r>
              <a:rPr lang="en-GB" sz="2400" dirty="0"/>
              <a:t>Inserting Links: &lt;a href&gt;</a:t>
            </a:r>
          </a:p>
          <a:p>
            <a:pPr lvl="1"/>
            <a:r>
              <a:rPr lang="en-GB" sz="2400" dirty="0"/>
              <a:t>Plus others...</a:t>
            </a:r>
          </a:p>
          <a:p>
            <a:r>
              <a:rPr lang="en-GB" sz="2800" dirty="0"/>
              <a:t>If you want to see more HTML Tags and see how they can by used, then please visit here:</a:t>
            </a:r>
          </a:p>
          <a:p>
            <a:pPr lvl="1"/>
            <a:r>
              <a:rPr lang="en-GB" sz="2400" dirty="0">
                <a:hlinkClick r:id="rId2"/>
              </a:rPr>
              <a:t>http://vzone.virgin.net/sizzling.jalfrezi/iniframe.htm</a:t>
            </a:r>
            <a:r>
              <a:rPr lang="en-GB" sz="24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3978</TotalTime>
  <Words>3162</Words>
  <Application>Microsoft Office PowerPoint</Application>
  <PresentationFormat>On-screen Show (4:3)</PresentationFormat>
  <Paragraphs>337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Calibri</vt:lpstr>
      <vt:lpstr>Consolas</vt:lpstr>
      <vt:lpstr>Corbel</vt:lpstr>
      <vt:lpstr>Courier New</vt:lpstr>
      <vt:lpstr>Wingdings</vt:lpstr>
      <vt:lpstr>Wingdings 2</vt:lpstr>
      <vt:lpstr>Wingdings 3</vt:lpstr>
      <vt:lpstr>Metro</vt:lpstr>
      <vt:lpstr>Introduction</vt:lpstr>
      <vt:lpstr>An Introduction to PHP</vt:lpstr>
      <vt:lpstr>An Introduction to PHP –  Output – Introduction</vt:lpstr>
      <vt:lpstr>An Introduction to PHP –  Output – Creating your Script</vt:lpstr>
      <vt:lpstr>An Introduction to PHP –  Output – Saving your Script</vt:lpstr>
      <vt:lpstr>An Introduction to PHP –  Output – Running your Script</vt:lpstr>
      <vt:lpstr>An Introduction to PHP –  Output – Fixing Errors</vt:lpstr>
      <vt:lpstr>An Introduction to PHP –  Using HTML 1</vt:lpstr>
      <vt:lpstr>An Introduction to PHP –  Using HTML 2</vt:lpstr>
      <vt:lpstr>An Introduction to PHP –  Using HTML 3</vt:lpstr>
      <vt:lpstr>An Introduction to PHP –  Using HTML 4</vt:lpstr>
      <vt:lpstr>An Introduction to PHP –  Using HTML 5</vt:lpstr>
      <vt:lpstr>An Introduction to PHP –  Using HTML 6</vt:lpstr>
      <vt:lpstr>An Introduction to PHP –  Using HTML </vt:lpstr>
      <vt:lpstr>An Introduction to PHP –  Using HTML 8</vt:lpstr>
      <vt:lpstr>An Introduction to PHP –  Variables 1</vt:lpstr>
      <vt:lpstr>An Introduction to PHP –  Variables 2</vt:lpstr>
      <vt:lpstr>An Introduction to PHP –  Variables 3</vt:lpstr>
      <vt:lpstr>An Introduction to PHP –  Arithmetic 1</vt:lpstr>
      <vt:lpstr>An Introduction to PHP –  Arithmetic 2</vt:lpstr>
      <vt:lpstr>An Introduction to PHP –  Arithmetic 3</vt:lpstr>
      <vt:lpstr>An Introduction to PHP –  Selections 1</vt:lpstr>
      <vt:lpstr>An Introduction to PHP –  Selections 2</vt:lpstr>
      <vt:lpstr>An Introduction to PHP –  Selections 3</vt:lpstr>
      <vt:lpstr>An Introduction to PHP –  Selections 4</vt:lpstr>
      <vt:lpstr>An Introduction to PHP –  Selections 5</vt:lpstr>
      <vt:lpstr>An Introduction to PHP –  Selections 6</vt:lpstr>
      <vt:lpstr>An Introduction to PHP –  Selections 7</vt:lpstr>
      <vt:lpstr>An Introduction to PHP –  Iterations 1</vt:lpstr>
      <vt:lpstr>An Introduction to PHP –  Iterations 2</vt:lpstr>
      <vt:lpstr>An Introduction to PHP –  Iterations 3</vt:lpstr>
      <vt:lpstr>An Introduction to PHP –  Iterations 4</vt:lpstr>
      <vt:lpstr>An Introduction to PHP –  Arrays 1</vt:lpstr>
      <vt:lpstr>An Introduction to PHP –  Arrays 2</vt:lpstr>
      <vt:lpstr>An Introduction to PHP –  Arrays 3</vt:lpstr>
      <vt:lpstr>An Introduction to PHP –  Arrays 4</vt:lpstr>
      <vt:lpstr>An Introduction to PHP –  Arrays 5</vt:lpstr>
      <vt:lpstr>An Introduction to PHP –  Arrays 6</vt:lpstr>
      <vt:lpstr>An Introduction to PHP –  Arrays 7</vt:lpstr>
      <vt:lpstr>An Introduction to PHP –  Arrays 8</vt:lpstr>
      <vt:lpstr>An Introduction to PHP –  Arrays 9</vt:lpstr>
      <vt:lpstr>Summary</vt:lpstr>
    </vt:vector>
  </TitlesOfParts>
  <Company>Leicester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 Level 3 Extended Diploma in Information technology Games Design and development Year 2</dc:title>
  <dc:creator>wtaylor</dc:creator>
  <cp:lastModifiedBy>Imran Khan</cp:lastModifiedBy>
  <cp:revision>474</cp:revision>
  <dcterms:created xsi:type="dcterms:W3CDTF">2011-09-02T14:20:14Z</dcterms:created>
  <dcterms:modified xsi:type="dcterms:W3CDTF">2020-10-17T07:54:11Z</dcterms:modified>
</cp:coreProperties>
</file>