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85" r:id="rId3"/>
    <p:sldId id="531" r:id="rId5"/>
    <p:sldId id="566" r:id="rId6"/>
    <p:sldId id="532" r:id="rId7"/>
    <p:sldId id="567" r:id="rId8"/>
    <p:sldId id="568" r:id="rId9"/>
    <p:sldId id="539" r:id="rId10"/>
    <p:sldId id="552" r:id="rId11"/>
    <p:sldId id="569" r:id="rId12"/>
    <p:sldId id="541" r:id="rId13"/>
    <p:sldId id="570" r:id="rId14"/>
    <p:sldId id="562" r:id="rId15"/>
    <p:sldId id="563" r:id="rId16"/>
    <p:sldId id="564" r:id="rId17"/>
    <p:sldId id="571" r:id="rId18"/>
    <p:sldId id="551" r:id="rId19"/>
    <p:sldId id="542" r:id="rId20"/>
    <p:sldId id="543" r:id="rId21"/>
    <p:sldId id="548" r:id="rId22"/>
    <p:sldId id="565" r:id="rId23"/>
    <p:sldId id="550" r:id="rId24"/>
    <p:sldId id="544" r:id="rId25"/>
    <p:sldId id="549" r:id="rId26"/>
    <p:sldId id="553" r:id="rId27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" userDrawn="1">
          <p15:clr>
            <a:srgbClr val="A4A3A4"/>
          </p15:clr>
        </p15:guide>
        <p15:guide id="2" pos="5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38C"/>
    <a:srgbClr val="4F81BD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 autoAdjust="0"/>
    <p:restoredTop sz="77718" autoAdjust="0"/>
  </p:normalViewPr>
  <p:slideViewPr>
    <p:cSldViewPr snapToGrid="0" showGuides="1">
      <p:cViewPr varScale="1">
        <p:scale>
          <a:sx n="53" d="100"/>
          <a:sy n="53" d="100"/>
        </p:scale>
        <p:origin x="1712" y="44"/>
      </p:cViewPr>
      <p:guideLst>
        <p:guide orient="horz" pos="362"/>
        <p:guide pos="5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0B30-DBC9-47C2-9966-639F644C3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F3840-5D37-49C0-A25D-7B2D8F724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F3840-5D37-49C0-A25D-7B2D8F724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F3840-5D37-49C0-A25D-7B2D8F724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三层交换机的特点</a:t>
            </a:r>
            <a:endParaRPr lang="zh-CN" altLang="en-US"/>
          </a:p>
          <a:p>
            <a:r>
              <a:rPr lang="zh-CN" altLang="en-US">
                <a:sym typeface="+mn-ea"/>
              </a:rPr>
              <a:t>三层交换机与二层交换机、路由器之间的比较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三层交换机的特点</a:t>
            </a:r>
            <a:endParaRPr lang="zh-CN" altLang="en-US"/>
          </a:p>
          <a:p>
            <a:r>
              <a:rPr lang="zh-CN" altLang="en-US">
                <a:sym typeface="+mn-ea"/>
              </a:rPr>
              <a:t>三层交换机与二层交换机、路由器之间的比较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24333"/>
            <a:ext cx="6813884" cy="22441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altLang="zh-CN" dirty="0">
                <a:solidFill>
                  <a:srgbClr val="C28220"/>
                </a:solidFill>
              </a:rPr>
              <a:t>CS305 Lab Tutorial</a:t>
            </a:r>
            <a:br>
              <a:rPr lang="en-US" altLang="zh-CN" dirty="0">
                <a:solidFill>
                  <a:srgbClr val="C28220"/>
                </a:solidFill>
              </a:rPr>
            </a:br>
            <a:r>
              <a:rPr lang="en-US" altLang="zh-CN" dirty="0">
                <a:solidFill>
                  <a:srgbClr val="C28220"/>
                </a:solidFill>
              </a:rPr>
              <a:t>Lecture 1 Prepare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32691"/>
            <a:ext cx="6400800" cy="12953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HHQ. ZHANG</a:t>
            </a:r>
            <a:endParaRPr lang="en-US" altLang="zh-CN" dirty="0"/>
          </a:p>
          <a:p>
            <a:r>
              <a:rPr lang="en-US" altLang="zh-CN" dirty="0"/>
              <a:t>Dept. Computer Science and Engineering</a:t>
            </a:r>
            <a:endParaRPr lang="en-US" altLang="zh-CN" dirty="0"/>
          </a:p>
          <a:p>
            <a:r>
              <a:rPr lang="en-US" altLang="zh-CN" dirty="0"/>
              <a:t>Southern University of Science and Technology</a:t>
            </a:r>
            <a:endParaRPr lang="en-US" altLang="zh-CN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5111318" y="6400800"/>
            <a:ext cx="403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© 2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018 HHQ.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Zhang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All Rights Reserved.</a:t>
            </a:r>
            <a:endParaRPr lang="zh-TW" alt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2009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2600" y="1617785"/>
            <a:ext cx="7740650" cy="37103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648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969355"/>
            <a:ext cx="3878263" cy="3270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63" y="1969355"/>
            <a:ext cx="3878263" cy="3270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emf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28271"/>
            <a:ext cx="9170736" cy="1329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048" y="6019864"/>
            <a:ext cx="1745673" cy="5322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5000" kern="1200" dirty="0">
          <a:solidFill>
            <a:srgbClr val="C28220"/>
          </a:solidFill>
          <a:latin typeface="Adobe Garamond Pro" panose="02020502060506020403" pitchFamily="18" charset="0"/>
          <a:ea typeface="+mj-ea"/>
          <a:cs typeface="Adobe Garamond Pro" panose="02020502060506020403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2008"/>
            <a:ext cx="7766050" cy="31357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CS 305 Lab Tutorial</a:t>
            </a:r>
            <a:br>
              <a:rPr lang="en-US" altLang="zh-CN" dirty="0">
                <a:latin typeface="Cambria" panose="02040503050406030204" charset="0"/>
                <a:cs typeface="Cambria" panose="02040503050406030204" charset="0"/>
              </a:rPr>
            </a:br>
            <a:r>
              <a:rPr lang="en-US" altLang="zh-TW" sz="4400" dirty="0">
                <a:latin typeface="Cambria" panose="02040503050406030204" charset="0"/>
                <a:cs typeface="Cambria" panose="02040503050406030204" charset="0"/>
              </a:rPr>
              <a:t>L</a:t>
            </a:r>
            <a: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  <a:t>ab</a:t>
            </a:r>
            <a:r>
              <a:rPr lang="en-US" altLang="zh-TW" sz="4400" dirty="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4400" dirty="0" smtClean="0">
                <a:latin typeface="Cambria" panose="02040503050406030204" charset="0"/>
                <a:cs typeface="Cambria" panose="02040503050406030204" charset="0"/>
              </a:rPr>
              <a:t>15  </a:t>
            </a:r>
            <a: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  <a:t>Layer3 Switch &amp;</a:t>
            </a:r>
            <a:b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</a:br>
            <a: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  <a:t>Daily use of network device</a:t>
            </a:r>
            <a:b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</a:br>
            <a:r>
              <a:rPr lang="en-US" altLang="zh-CN" sz="4400" dirty="0">
                <a:latin typeface="Cambria" panose="02040503050406030204" charset="0"/>
                <a:cs typeface="Cambria" panose="02040503050406030204" charset="0"/>
              </a:rPr>
              <a:t> 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3497801"/>
            <a:ext cx="7740650" cy="1262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Dept. Computer Science and Engineering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Southern University of Science and Technology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  <a:p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785" y="6157595"/>
            <a:ext cx="2250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charset="0"/>
                <a:cs typeface="Cambria" panose="02040503050406030204" charset="0"/>
                <a:sym typeface="+mn-ea"/>
              </a:rPr>
              <a:t>Thanks to Wei WANG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10"/>
            <a:ext cx="9144000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Realize interworking between VLANs(5)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具体的实现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950595"/>
            <a:ext cx="4409440" cy="481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1023620"/>
            <a:ext cx="4058285" cy="2339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" y="3649345"/>
            <a:ext cx="4058285" cy="2111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Test interworking between VLANs(1)</a:t>
            </a:r>
            <a:endParaRPr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735" y="911225"/>
            <a:ext cx="3299460" cy="5875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33170"/>
            <a:ext cx="5149215" cy="1769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28295" y="3610610"/>
            <a:ext cx="4893945" cy="198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/>
              <a:t>There are two VLANs: VLAN 10 with PC0 and PC1 in it, VLAN 23 with PC3 and PC4 in it.</a:t>
            </a:r>
            <a:endParaRPr lang="en-US" altLang="zh-CN" sz="1600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/>
              <a:t>The gateway of PC0 and PC1 is 192.168.10.1, the gateway of PC2 and PC3 is 192.168.23.1.</a:t>
            </a:r>
            <a:endParaRPr lang="en-US" altLang="zh-CN" sz="1600" i="1"/>
          </a:p>
          <a:p>
            <a:endParaRPr lang="en-US" altLang="zh-CN" sz="1600" i="1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 i="1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 i="1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6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Test interworking between VLANs(2)</a:t>
            </a:r>
            <a:endParaRPr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1058545"/>
            <a:ext cx="4381500" cy="5021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480" y="1115060"/>
            <a:ext cx="4126865" cy="1804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/>
              <a:t>O</a:t>
            </a:r>
            <a:r>
              <a:rPr lang="zh-CN" altLang="en-US"/>
              <a:t>n </a:t>
            </a:r>
            <a:r>
              <a:rPr lang="en-US" altLang="zh-CN"/>
              <a:t>simulation mode, capture the packets and answer the following question</a:t>
            </a:r>
            <a:r>
              <a:rPr lang="zh-CN" altLang="en-US"/>
              <a:t>: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) </a:t>
            </a:r>
            <a:r>
              <a:rPr lang="en-US" altLang="zh-CN"/>
              <a:t>Is this a ICMP request or reply packet?</a:t>
            </a:r>
            <a:endParaRPr lang="en-US" altLang="zh-CN"/>
          </a:p>
          <a:p>
            <a:r>
              <a:rPr lang="en-US" altLang="zh-CN"/>
              <a:t>2) Whose MAC address is the DEST ADDR(000A.4192.3401) here?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223895"/>
            <a:ext cx="390906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Test interworking between VLANs(3)</a:t>
            </a:r>
            <a:endParaRPr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1059815"/>
            <a:ext cx="5661660" cy="2817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480" y="4233545"/>
            <a:ext cx="8808085" cy="1384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1600"/>
              <a:t>3</a:t>
            </a:r>
            <a:r>
              <a:rPr lang="zh-CN" altLang="en-US" sz="1600"/>
              <a:t>) </a:t>
            </a:r>
            <a:r>
              <a:rPr lang="en-US" altLang="zh-CN" sz="1600"/>
              <a:t>While Switch1 receive the packet from PC0, is there any fields about 802.1q in the layer2 frame?  What are the values of these fields ?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4) </a:t>
            </a:r>
            <a:r>
              <a:rPr lang="en-US" altLang="zh-CN" sz="1600">
                <a:sym typeface="+mn-ea"/>
              </a:rPr>
              <a:t>While Switch1 send the packet to Multilayer Switch2, is there any fields about 802.1q in the layer2 frame?  What are the values of these fields ? 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70" y="1059815"/>
            <a:ext cx="3352800" cy="2753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Test interworking between VLANs(4)</a:t>
            </a:r>
            <a:endParaRPr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019810"/>
            <a:ext cx="4876800" cy="3002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10820" y="4370705"/>
            <a:ext cx="8808085" cy="1021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1600"/>
              <a:t>1</a:t>
            </a:r>
            <a:r>
              <a:rPr lang="zh-CN" altLang="en-US" sz="1600"/>
              <a:t>) </a:t>
            </a:r>
            <a:r>
              <a:rPr lang="en-US" altLang="zh-CN" sz="1600"/>
              <a:t>W</a:t>
            </a:r>
            <a:r>
              <a:rPr lang="en-US" altLang="zh-CN" sz="1600">
                <a:sym typeface="+mn-ea"/>
              </a:rPr>
              <a:t>hich virtural interface</a:t>
            </a:r>
            <a:r>
              <a:rPr lang="en-US" altLang="zh-CN" sz="1600"/>
              <a:t> of Multilayer Switch2 receive the packet?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2) </a:t>
            </a:r>
            <a:r>
              <a:rPr lang="en-US" altLang="zh-CN" sz="1600">
                <a:sym typeface="+mn-ea"/>
              </a:rPr>
              <a:t>Is there any routing item in the routing table related to the Dest IP(192.168.23.103) ? what’s the type of the routing item: static, connected, dynamic ? </a:t>
            </a: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70" y="1020445"/>
            <a:ext cx="3542665" cy="3002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Test interworking between VLANs(5)</a:t>
            </a:r>
            <a:endParaRPr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984250"/>
            <a:ext cx="4861560" cy="2202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3347720"/>
            <a:ext cx="4860925" cy="2280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8900" y="3893185"/>
            <a:ext cx="4012565" cy="173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1400"/>
              <a:t>1</a:t>
            </a:r>
            <a:r>
              <a:rPr lang="zh-CN" altLang="en-US" sz="1400"/>
              <a:t>) </a:t>
            </a:r>
            <a:r>
              <a:rPr lang="en-US" altLang="zh-CN" sz="1400"/>
              <a:t>W</a:t>
            </a:r>
            <a:r>
              <a:rPr lang="en-US" altLang="zh-CN" sz="1400">
                <a:sym typeface="+mn-ea"/>
              </a:rPr>
              <a:t>hile Myltilayer Switch2 </a:t>
            </a:r>
            <a:r>
              <a:rPr lang="en-US" altLang="zh-CN" sz="1400"/>
              <a:t>receive the packet from Switch1, what’s the VLAN ID in layer2 frame?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2) </a:t>
            </a:r>
            <a:r>
              <a:rPr lang="en-US" altLang="zh-CN" sz="1400">
                <a:sym typeface="+mn-ea"/>
              </a:rPr>
              <a:t>While Myltilayer Switch2 </a:t>
            </a:r>
            <a:r>
              <a:rPr lang="en-US" altLang="zh-CN" sz="1400">
                <a:sym typeface="+mn-ea"/>
              </a:rPr>
              <a:t>send the packet to Switch2, what’s the VLAN ID in layer2 frame?</a:t>
            </a:r>
            <a:endParaRPr lang="en-US" altLang="zh-CN" sz="1400">
              <a:sym typeface="+mn-ea"/>
            </a:endParaRPr>
          </a:p>
          <a:p>
            <a:endParaRPr lang="en-US" altLang="zh-CN" sz="1400"/>
          </a:p>
          <a:p>
            <a:r>
              <a:rPr lang="en-US" altLang="zh-CN" sz="1400"/>
              <a:t>3) </a:t>
            </a:r>
            <a:r>
              <a:rPr lang="en-US" altLang="zh-CN" sz="1400">
                <a:sym typeface="+mn-ea"/>
              </a:rPr>
              <a:t>Whose MAC address is the DEST ADDR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(0030.A343.7DE8) here?</a:t>
            </a:r>
            <a:endParaRPr lang="en-US" altLang="zh-CN" sz="1400"/>
          </a:p>
          <a:p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0850" y="984250"/>
            <a:ext cx="3288030" cy="2786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" y="6350"/>
            <a:ext cx="9137650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</a:rPr>
              <a:t>Configure the network device by Console(1)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20" y="1510030"/>
            <a:ext cx="5673725" cy="26822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Step1: </a:t>
            </a:r>
            <a:endParaRPr lang="en-US" altLang="zh-CN"/>
          </a:p>
          <a:p>
            <a:pPr lvl="1"/>
            <a:r>
              <a:rPr lang="en-US" altLang="zh-CN"/>
              <a:t>Connect the network device with PC by console cable.</a:t>
            </a:r>
            <a:endParaRPr lang="en-US" altLang="zh-CN"/>
          </a:p>
          <a:p>
            <a:pPr lvl="2"/>
            <a:r>
              <a:t>One end of the console cable is connected to the </a:t>
            </a:r>
            <a:r>
              <a:rPr lang="en-US"/>
              <a:t>RS</a:t>
            </a:r>
            <a:r>
              <a:t>232 port of the PC</a:t>
            </a:r>
          </a:p>
          <a:p>
            <a:pPr lvl="2"/>
          </a:p>
          <a:p>
            <a:pPr lvl="2"/>
            <a:r>
              <a:rPr lang="en-US"/>
              <a:t>Another end of the </a:t>
            </a:r>
            <a:r>
              <a:rPr>
                <a:sym typeface="+mn-ea"/>
              </a:rPr>
              <a:t>console cable is connected to the </a:t>
            </a:r>
            <a:r>
              <a:rPr lang="en-US">
                <a:sym typeface="+mn-ea"/>
              </a:rPr>
              <a:t>console port</a:t>
            </a:r>
            <a:r>
              <a:rPr>
                <a:sym typeface="+mn-ea"/>
              </a:rPr>
              <a:t> of the </a:t>
            </a:r>
            <a:r>
              <a:rPr lang="en-US">
                <a:sym typeface="+mn-ea"/>
              </a:rPr>
              <a:t>network device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3189605"/>
            <a:ext cx="2042795" cy="1002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65" y="4545330"/>
            <a:ext cx="2794000" cy="617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1946910"/>
            <a:ext cx="2512060" cy="858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0" y="5489575"/>
            <a:ext cx="2020570" cy="652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010" y="1116965"/>
            <a:ext cx="1343025" cy="563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"/>
            <a:ext cx="9144000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Configure the network device by Console(2)</a:t>
            </a:r>
            <a:endParaRPr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" y="1053465"/>
            <a:ext cx="8982075" cy="7734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altLang="zh-CN">
                <a:solidFill>
                  <a:schemeClr val="dk1"/>
                </a:solidFill>
                <a:latin typeface="+mn-lt"/>
                <a:cs typeface="+mn-cs"/>
              </a:rPr>
              <a:t>Step2: Open the “Terminal”on the PC,finish the related configuration on the “terminal”, then click “OK” .</a:t>
            </a:r>
            <a:endParaRPr lang="en-US" altLang="zh-CN">
              <a:solidFill>
                <a:schemeClr val="dk1"/>
              </a:solidFill>
              <a:latin typeface="+mn-lt"/>
              <a:cs typeface="+mn-cs"/>
            </a:endParaRPr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2281555"/>
            <a:ext cx="2593340" cy="1524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0" y="1928495"/>
            <a:ext cx="4298950" cy="1999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75" y="4119880"/>
            <a:ext cx="5010785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" y="2774950"/>
            <a:ext cx="1667510" cy="537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Configure the network device by telnet(1)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525" y="1191895"/>
            <a:ext cx="4245610" cy="4246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Preparation: </a:t>
            </a:r>
            <a:endParaRPr lang="en-US" altLang="zh-CN"/>
          </a:p>
          <a:p>
            <a:r>
              <a:rPr lang="en-US" altLang="zh-CN"/>
              <a:t>The configuration on the network device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Need an IP address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If there is no IP address on the device(e.g. switch), set the ip address on the virtual interface of the vlan 1( which is the default vlan on the device)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Set the line virtual terminal and its login password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/>
              <a:t>If the user need to configure the device by telnet, set the password of “enable”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59865"/>
            <a:ext cx="4217670" cy="994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95955"/>
            <a:ext cx="4381500" cy="2142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Configure the network device by telnet(2)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760" y="1291590"/>
            <a:ext cx="4481195" cy="105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2595880"/>
            <a:ext cx="4485640" cy="2770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36525" y="1031875"/>
            <a:ext cx="4245610" cy="4523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The steps on the PC which telnets to the network device: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ym typeface="+mn-ea"/>
              </a:rPr>
              <a:t>open a “command window” to invoke “telnet”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telnet the network device, input its IP address and the “login” password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/>
              <a:t>after login the device, you are in the user mode by default, input “enable” to switch to the system mode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/>
              <a:t>input the “enable” password, if the “enable” password is right, it is permit to switch to the system mode by command “config t”.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Topic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1250"/>
            <a:ext cx="7740650" cy="405574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endParaRPr lang="en-US" altLang="zh-CN" sz="22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dirty="0">
                <a:latin typeface="Cambria" panose="02040503050406030204" charset="0"/>
                <a:cs typeface="Cambria" panose="02040503050406030204" charset="0"/>
              </a:rPr>
              <a:t>Realize interworking between </a:t>
            </a:r>
            <a:r>
              <a:rPr lang="en-US" dirty="0">
                <a:latin typeface="Cambria" panose="02040503050406030204" charset="0"/>
                <a:cs typeface="Cambria" panose="02040503050406030204" charset="0"/>
              </a:rPr>
              <a:t>VLAN</a:t>
            </a:r>
            <a:r>
              <a:rPr dirty="0">
                <a:latin typeface="Cambria" panose="02040503050406030204" charset="0"/>
                <a:cs typeface="Cambria" panose="02040503050406030204" charset="0"/>
              </a:rPr>
              <a:t>s</a:t>
            </a:r>
            <a:endParaRPr dirty="0"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 802.1Q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dirty="0">
                <a:latin typeface="Cambria" panose="02040503050406030204" charset="0"/>
                <a:cs typeface="Cambria" panose="02040503050406030204" charset="0"/>
                <a:sym typeface="+mn-ea"/>
              </a:rPr>
              <a:t>Switch(Layer3)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  <a:sym typeface="+mn-ea"/>
              </a:rPr>
              <a:t>How to use network devices in daily scenarios</a:t>
            </a:r>
            <a:r>
              <a:rPr lang="en-US" altLang="zh-CN" dirty="0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endParaRPr lang="en-US" altLang="zh-C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/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How to configure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 altLang="zh-CN" sz="1800" dirty="0">
                <a:latin typeface="Cambria" panose="02040503050406030204" charset="0"/>
                <a:cs typeface="Cambria" panose="02040503050406030204" charset="0"/>
              </a:rPr>
              <a:t>by console </a:t>
            </a:r>
            <a:endParaRPr lang="en-US" altLang="zh-CN" sz="1800" dirty="0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 altLang="zh-CN" sz="1800" dirty="0">
                <a:latin typeface="Cambria" panose="02040503050406030204" charset="0"/>
                <a:cs typeface="Cambria" panose="02040503050406030204" charset="0"/>
              </a:rPr>
              <a:t>by telnet 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How to monitor and analysis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 altLang="zh-CN" dirty="0">
                <a:latin typeface="Cambria" panose="02040503050406030204" charset="0"/>
                <a:cs typeface="Cambria" panose="02040503050406030204" charset="0"/>
                <a:sym typeface="+mn-ea"/>
              </a:rPr>
              <a:t>monitor session on the network device</a:t>
            </a:r>
            <a:endParaRPr lang="en-US" altLang="zh-C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2"/>
            <a:r>
              <a:rPr lang="en-US" altLang="zh-CN" dirty="0">
                <a:latin typeface="Cambria" panose="02040503050406030204" charset="0"/>
                <a:cs typeface="Cambria" panose="02040503050406030204" charset="0"/>
                <a:sym typeface="+mn-ea"/>
              </a:rPr>
              <a:t>snippers</a:t>
            </a:r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200" dirty="0">
                <a:latin typeface="Cambria" panose="02040503050406030204" charset="0"/>
                <a:cs typeface="Cambria" panose="02040503050406030204" charset="0"/>
                <a:sym typeface="+mn-ea"/>
              </a:rPr>
              <a:t>Practices</a:t>
            </a:r>
            <a:endParaRPr lang="en-US" altLang="zh-CN" sz="22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endParaRPr lang="en-US" altLang="zh-CN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Configure the network device by telnet(3)</a:t>
            </a:r>
            <a:endParaRPr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1033780"/>
            <a:ext cx="5100320" cy="1202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85" y="2298700"/>
            <a:ext cx="4221480" cy="2607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2608580"/>
            <a:ext cx="4697730" cy="2297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35" y="1149985"/>
            <a:ext cx="3386455" cy="4178300"/>
          </a:xfrm>
        </p:spPr>
        <p:txBody>
          <a:bodyPr>
            <a:normAutofit fontScale="80000"/>
          </a:bodyPr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 a 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monitor session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 the network device and the 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source port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destination port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of the monitor session.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packets recevied/sent by the source port would be 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copied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 the destination port.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Connect the destination port of the network decive with a PC or Sniffer.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PC or sniffer could capture the packet so as to monitor the data flow.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149985"/>
            <a:ext cx="4351020" cy="1630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2210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Monitor the ports on the network device(1)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3210560"/>
            <a:ext cx="5200650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" y="1054735"/>
            <a:ext cx="8975090" cy="6229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78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Command“Show monitor detail”is useful to show the details about the monitor settings.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zh-CN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809750"/>
            <a:ext cx="4088765" cy="1532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03160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Monitor the ports on the network device(2)</a:t>
            </a:r>
            <a:endParaRPr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3583305"/>
            <a:ext cx="4445000" cy="158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652905"/>
            <a:ext cx="4007485" cy="4017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Monitor the ports on the network device(3)</a:t>
            </a:r>
            <a:endParaRPr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040" y="1650365"/>
            <a:ext cx="3330575" cy="1248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1835785"/>
            <a:ext cx="4759325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9595" y="3039745"/>
            <a:ext cx="4520565" cy="2938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64135" y="1026795"/>
            <a:ext cx="9079230" cy="62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Invoke “ping 192.168.1.11” on PC0,the packets sent and received by the port “Fa0/1”are copied to the “Fa0/2”, the “sniffer0” received and captured the packets.</a:t>
            </a:r>
            <a:endParaRPr lang="zh-CN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>
                <a:latin typeface="Cambria" panose="02040503050406030204" charset="0"/>
                <a:cs typeface="Cambria" panose="02040503050406030204" charset="0"/>
                <a:sym typeface="+mn-ea"/>
              </a:rPr>
              <a:t>Practices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 Finish the configuration to r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ealize interworking between VLANs.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 Answer the questions on the “test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interworking between VLANs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”pages.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3. Add a sniffer to the network and capture all the packets received by the interface fa0/2 on the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Multilayer Switch2.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57895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802.1Q and VLAN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4940" y="6221730"/>
            <a:ext cx="5592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https://ieeexplore.ieee.org/document/1637340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3710" y="1017270"/>
            <a:ext cx="82194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802.1Q</a:t>
            </a:r>
            <a:r>
              <a:rPr lang="en-US" altLang="zh-CN"/>
              <a:t>(abbreviation:</a:t>
            </a:r>
            <a:r>
              <a:rPr lang="en-US" altLang="zh-CN" b="1"/>
              <a:t> dot1q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0" lvl="1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The switch needs to </a:t>
            </a:r>
            <a:r>
              <a:rPr lang="en-US" altLang="zh-CN" b="1">
                <a:sym typeface="+mn-ea"/>
              </a:rPr>
              <a:t>identify </a:t>
            </a:r>
            <a:r>
              <a:rPr lang="en-US" altLang="zh-CN">
                <a:sym typeface="+mn-ea"/>
              </a:rPr>
              <a:t>the transmission and reception of frames belonging to different VLANs on one </a:t>
            </a:r>
            <a:r>
              <a:rPr lang="en-US" altLang="zh-CN" b="1">
                <a:sym typeface="+mn-ea"/>
              </a:rPr>
              <a:t>trunk </a:t>
            </a:r>
            <a:r>
              <a:rPr lang="en-US" altLang="zh-CN">
                <a:sym typeface="+mn-ea"/>
              </a:rPr>
              <a:t>link. Therefore, each frame transmitted on the </a:t>
            </a:r>
            <a:r>
              <a:rPr lang="en-US" altLang="zh-CN" b="1">
                <a:sym typeface="+mn-ea"/>
              </a:rPr>
              <a:t>trunk </a:t>
            </a:r>
            <a:r>
              <a:rPr lang="en-US" altLang="zh-CN">
                <a:sym typeface="+mn-ea"/>
              </a:rPr>
              <a:t>link needs to be assigned a unique </a:t>
            </a:r>
            <a:r>
              <a:rPr lang="en-US" altLang="zh-CN" b="1">
                <a:sym typeface="+mn-ea"/>
              </a:rPr>
              <a:t>VLAN ID</a:t>
            </a:r>
            <a:r>
              <a:rPr lang="en-US" altLang="zh-CN">
                <a:sym typeface="+mn-ea"/>
              </a:rPr>
              <a:t>. If the frame is to be sent to other trunk links, </a:t>
            </a:r>
            <a:r>
              <a:rPr lang="en-US" altLang="zh-CN" b="1">
                <a:sym typeface="+mn-ea"/>
              </a:rPr>
              <a:t>VLAN ID</a:t>
            </a:r>
            <a:r>
              <a:rPr lang="en-US" altLang="zh-CN">
                <a:sym typeface="+mn-ea"/>
              </a:rPr>
              <a:t>  will </a:t>
            </a:r>
            <a:r>
              <a:rPr lang="en-US" altLang="zh-CN" b="1">
                <a:sym typeface="+mn-ea"/>
              </a:rPr>
              <a:t>remain </a:t>
            </a:r>
            <a:r>
              <a:rPr lang="en-US" altLang="zh-CN">
                <a:sym typeface="+mn-ea"/>
              </a:rPr>
              <a:t>in the frame header. The switch will not </a:t>
            </a:r>
            <a:r>
              <a:rPr lang="en-US" altLang="zh-CN" b="1">
                <a:sym typeface="+mn-ea"/>
              </a:rPr>
              <a:t>delete the VLAN ID</a:t>
            </a:r>
            <a:r>
              <a:rPr lang="en-US" altLang="zh-CN">
                <a:sym typeface="+mn-ea"/>
              </a:rPr>
              <a:t> until the frame is sent to an </a:t>
            </a:r>
            <a:r>
              <a:rPr lang="en-US" altLang="zh-CN" b="1">
                <a:sym typeface="+mn-ea"/>
              </a:rPr>
              <a:t>access </a:t>
            </a:r>
            <a:r>
              <a:rPr lang="en-US" altLang="zh-CN">
                <a:sym typeface="+mn-ea"/>
              </a:rPr>
              <a:t>link.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Frame format in 802.1Q (add VPID and VCI to the frame)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/>
              <a:t>VPID: 0X8100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 b="1"/>
              <a:t>VCID</a:t>
            </a:r>
            <a:r>
              <a:rPr lang="en-US" altLang="zh-CN"/>
              <a:t> = priority (3bits) + flag(1bit) + </a:t>
            </a:r>
            <a:r>
              <a:rPr lang="en-US" altLang="zh-CN" b="1"/>
              <a:t>VLAN ID</a:t>
            </a:r>
            <a:r>
              <a:rPr lang="en-US" altLang="zh-CN"/>
              <a:t>(</a:t>
            </a:r>
            <a:r>
              <a:rPr lang="en-US" altLang="zh-CN" b="1"/>
              <a:t>12bits</a:t>
            </a:r>
            <a:r>
              <a:rPr lang="en-US" altLang="zh-CN"/>
              <a:t>)	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635635" y="3663950"/>
          <a:ext cx="8221345" cy="75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21690"/>
                <a:gridCol w="1059180"/>
                <a:gridCol w="1076325"/>
                <a:gridCol w="759460"/>
                <a:gridCol w="913130"/>
                <a:gridCol w="532765"/>
                <a:gridCol w="1294130"/>
                <a:gridCol w="913765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Preamble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Seperator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Dst MAC addr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Src MAC addr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VPID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/>
                        <a:t>VCI</a:t>
                      </a:r>
                      <a:endParaRPr lang="en-US" altLang="zh-CN" sz="1200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data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FCS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2B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2B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46~1500B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57895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Tag / Trunk VLAN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1014095"/>
            <a:ext cx="5577840" cy="1958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55625" y="3108960"/>
            <a:ext cx="8219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marL="0" lvl="1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Access VLAN port:</a:t>
            </a:r>
            <a:endParaRPr lang="en-US" altLang="zh-CN">
              <a:sym typeface="+mn-ea"/>
            </a:endParaRPr>
          </a:p>
          <a:p>
            <a:pPr lvl="2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Fa0/1 and </a:t>
            </a:r>
            <a:r>
              <a:rPr lang="en-US" altLang="zh-CN">
                <a:sym typeface="+mn-ea"/>
              </a:rPr>
              <a:t>Fa0/2 of S</a:t>
            </a:r>
            <a:r>
              <a:rPr lang="en-US" altLang="zh-CN">
                <a:sym typeface="+mn-ea"/>
              </a:rPr>
              <a:t>witch1,</a:t>
            </a:r>
            <a:r>
              <a:rPr lang="en-US" altLang="zh-CN">
                <a:sym typeface="+mn-ea"/>
              </a:rPr>
              <a:t>Fa0/2 and Fa0/3 of Switch2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Trunk/tag VLAN port: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Fa0/1 and Fa0/2 of  MultiLayerSwitch, Fa0/3 of Switch1 and Fa0/1 of Switch2.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57895" cy="1150620"/>
          </a:xfrm>
        </p:spPr>
        <p:txBody>
          <a:bodyPr>
            <a:normAutofit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Layer3 Switch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4940" y="6221730"/>
            <a:ext cx="5592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https://ieeexplore.ieee.org/document/1637340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2765" y="4761230"/>
            <a:ext cx="4373880" cy="90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710" y="1017270"/>
            <a:ext cx="8428990" cy="3335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Layer3 Switch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0" lvl="1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The </a:t>
            </a:r>
            <a:r>
              <a:rPr lang="en-US" altLang="zh-CN" b="1">
                <a:sym typeface="+mn-ea"/>
              </a:rPr>
              <a:t>Layer 3 switch</a:t>
            </a:r>
            <a:r>
              <a:rPr lang="en-US" altLang="zh-CN">
                <a:sym typeface="+mn-ea"/>
              </a:rPr>
              <a:t> can be seen as a </a:t>
            </a:r>
            <a:r>
              <a:rPr lang="en-US" altLang="zh-CN" b="1">
                <a:sym typeface="+mn-ea"/>
              </a:rPr>
              <a:t>Layer 2 switch plus a routing module</a:t>
            </a:r>
            <a:r>
              <a:rPr lang="en-US" altLang="zh-CN">
                <a:sym typeface="+mn-ea"/>
              </a:rPr>
              <a:t>. When forwarding packets, it sends them to the </a:t>
            </a:r>
            <a:r>
              <a:rPr lang="en-US" altLang="zh-CN" b="1">
                <a:sym typeface="+mn-ea"/>
              </a:rPr>
              <a:t>routing module</a:t>
            </a:r>
            <a:r>
              <a:rPr lang="en-US" altLang="zh-CN">
                <a:sym typeface="+mn-ea"/>
              </a:rPr>
              <a:t> to provide the routing path, and then the switch completes the </a:t>
            </a:r>
            <a:r>
              <a:rPr lang="en-US" altLang="zh-CN" b="1">
                <a:sym typeface="+mn-ea"/>
              </a:rPr>
              <a:t>forwarding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lvl="2" indent="-285750">
              <a:buFont typeface="Wingdings" panose="05000000000000000000" charset="0"/>
              <a:buChar char="Ø"/>
            </a:pPr>
            <a:r>
              <a:rPr lang="en-US" altLang="zh-CN" sz="1400">
                <a:sym typeface="+mn-ea"/>
              </a:rPr>
              <a:t>The</a:t>
            </a:r>
            <a:r>
              <a:rPr lang="en-US" altLang="zh-CN" sz="1400" b="1">
                <a:sym typeface="+mn-ea"/>
              </a:rPr>
              <a:t> routing module</a:t>
            </a:r>
            <a:r>
              <a:rPr lang="en-US" altLang="zh-CN" sz="1400">
                <a:sym typeface="+mn-ea"/>
              </a:rPr>
              <a:t> is Implemented in</a:t>
            </a:r>
            <a:r>
              <a:rPr lang="en-US" altLang="zh-CN" sz="1400" b="1">
                <a:sym typeface="+mn-ea"/>
              </a:rPr>
              <a:t> hardware</a:t>
            </a:r>
            <a:r>
              <a:rPr lang="en-US" altLang="zh-CN" sz="1400">
                <a:sym typeface="+mn-ea"/>
              </a:rPr>
              <a:t>, so Layer3 switch is </a:t>
            </a:r>
            <a:r>
              <a:rPr lang="en-US" altLang="zh-CN" sz="1400" b="1">
                <a:sym typeface="+mn-ea"/>
              </a:rPr>
              <a:t>quicker </a:t>
            </a:r>
            <a:r>
              <a:rPr lang="en-US" altLang="zh-CN" sz="1400">
                <a:sym typeface="+mn-ea"/>
              </a:rPr>
              <a:t>than the route on the forwarding.</a:t>
            </a:r>
            <a:endParaRPr lang="en-US" altLang="zh-CN" sz="1400">
              <a:sym typeface="+mn-ea"/>
            </a:endParaRPr>
          </a:p>
          <a:p>
            <a:pPr lvl="2" indent="-285750">
              <a:buFont typeface="Wingdings" panose="05000000000000000000" charset="0"/>
              <a:buChar char="Ø"/>
            </a:pPr>
            <a:r>
              <a:rPr lang="en-US" altLang="zh-CN" sz="1400">
                <a:sym typeface="+mn-ea"/>
              </a:rPr>
              <a:t>The “routing” function is closed by default, it could be opened by “</a:t>
            </a:r>
            <a:r>
              <a:rPr lang="en-US" altLang="zh-CN" sz="1400" b="1">
                <a:sym typeface="+mn-ea"/>
              </a:rPr>
              <a:t>ip routing</a:t>
            </a:r>
            <a:r>
              <a:rPr lang="en-US" altLang="zh-CN" sz="1400">
                <a:sym typeface="+mn-ea"/>
              </a:rPr>
              <a:t>” command.</a:t>
            </a:r>
            <a:endParaRPr lang="en-US" altLang="zh-CN" sz="1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ym typeface="+mn-ea"/>
              </a:rPr>
              <a:t>Virtual interface on VLAN</a:t>
            </a:r>
            <a:endParaRPr lang="en-US" altLang="zh-CN" b="1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Each VLAN could be related to </a:t>
            </a:r>
            <a:r>
              <a:rPr lang="en-US" altLang="zh-CN" b="1">
                <a:sym typeface="+mn-ea"/>
              </a:rPr>
              <a:t>a </a:t>
            </a:r>
            <a:r>
              <a:rPr lang="en-US" altLang="zh-CN" b="1">
                <a:sym typeface="+mn-ea"/>
              </a:rPr>
              <a:t>virtual interface</a:t>
            </a:r>
            <a:r>
              <a:rPr lang="en-US" altLang="zh-CN">
                <a:sym typeface="+mn-ea"/>
              </a:rPr>
              <a:t> on the switch.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The hosts in each VLAN use </a:t>
            </a:r>
            <a:r>
              <a:rPr lang="en-US" altLang="zh-CN" b="1">
                <a:sym typeface="+mn-ea"/>
              </a:rPr>
              <a:t>the IP address of the virtual interface</a:t>
            </a:r>
            <a:r>
              <a:rPr lang="en-US" altLang="zh-CN">
                <a:sym typeface="+mn-ea"/>
              </a:rPr>
              <a:t> on the layer 3 switch as the </a:t>
            </a:r>
            <a:r>
              <a:rPr lang="en-US" altLang="zh-CN" b="1">
                <a:sym typeface="+mn-ea"/>
              </a:rPr>
              <a:t>gateway </a:t>
            </a:r>
            <a:r>
              <a:rPr lang="en-US" altLang="zh-CN">
                <a:sym typeface="+mn-ea"/>
              </a:rPr>
              <a:t>of the VLAN.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6203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Realize interworking between VLANs(1)</a:t>
            </a:r>
            <a:endParaRPr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3131185"/>
            <a:ext cx="6529070" cy="2418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575" y="1017270"/>
            <a:ext cx="8910320" cy="198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Build the network refer to the following topology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 There are 4 PCs, 2 Layer2 switches and 1 Layer3 switch in the network.</a:t>
            </a:r>
            <a:endParaRPr lang="en-US" altLang="zh-CN"/>
          </a:p>
          <a:p>
            <a:r>
              <a:rPr lang="en-US" altLang="zh-CN"/>
              <a:t>2.  There are two VLANs: VLAN 10 with PC0 and PC1 in it, VLAN 23 with PC2 and PC3 in it.</a:t>
            </a:r>
            <a:endParaRPr lang="en-US" altLang="zh-CN"/>
          </a:p>
          <a:p>
            <a:r>
              <a:rPr lang="en-US" altLang="zh-CN"/>
              <a:t>3.  The gateway of PC0 and PC1 is 192.168.10.1, the gateway of PC2 and PC3 is 192.168.23.1.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Finish the configuration on the network to make PC2 and PC3 are reachable from PC0 and PC1.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62035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Realize interworking between VLANs(2)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05" y="936625"/>
            <a:ext cx="4430395" cy="2383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95" y="956945"/>
            <a:ext cx="4455160" cy="1911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956560"/>
            <a:ext cx="7754620" cy="2722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10"/>
            <a:ext cx="9144000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Realize interworking between VLANs(3)</a:t>
            </a:r>
            <a:endParaRPr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180" y="1154430"/>
            <a:ext cx="4503420" cy="2596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94640" y="1186180"/>
            <a:ext cx="3853180" cy="258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O</a:t>
            </a:r>
            <a:r>
              <a:rPr lang="zh-CN" altLang="en-US"/>
              <a:t>n the </a:t>
            </a:r>
            <a:r>
              <a:rPr lang="zh-CN" altLang="en-US" b="1"/>
              <a:t>Layer 3 switch</a:t>
            </a:r>
            <a:r>
              <a:rPr lang="zh-CN" altLang="en-US"/>
              <a:t>: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1)</a:t>
            </a:r>
            <a:r>
              <a:rPr lang="zh-CN" altLang="en-US"/>
              <a:t> </a:t>
            </a:r>
            <a:r>
              <a:rPr lang="zh-CN" altLang="en-US" b="1"/>
              <a:t>Create vlan </a:t>
            </a:r>
            <a:r>
              <a:rPr lang="zh-CN" altLang="en-US"/>
              <a:t>10, vlan 23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2) </a:t>
            </a:r>
            <a:r>
              <a:rPr lang="zh-CN" altLang="en-US"/>
              <a:t>Set the ports connected to </a:t>
            </a:r>
            <a:r>
              <a:rPr lang="en-US" altLang="zh-CN"/>
              <a:t>“</a:t>
            </a:r>
            <a:r>
              <a:rPr lang="zh-CN" altLang="en-US"/>
              <a:t>switch</a:t>
            </a:r>
            <a:r>
              <a:rPr lang="en-US" altLang="zh-CN"/>
              <a:t>1” and “switch2”</a:t>
            </a:r>
            <a:r>
              <a:rPr lang="zh-CN" altLang="en-US"/>
              <a:t> to </a:t>
            </a:r>
            <a:r>
              <a:rPr lang="zh-CN" altLang="en-US" b="1"/>
              <a:t>trunk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 b="1"/>
              <a:t>tips</a:t>
            </a:r>
            <a:r>
              <a:rPr lang="zh-CN" altLang="en-US" b="1"/>
              <a:t>:</a:t>
            </a:r>
            <a:r>
              <a:rPr lang="zh-CN" altLang="en-US"/>
              <a:t> </a:t>
            </a:r>
            <a:r>
              <a:rPr lang="en-US" altLang="zh-CN"/>
              <a:t> on Layer3 switch, t</a:t>
            </a:r>
            <a:r>
              <a:rPr lang="zh-CN" altLang="en-US"/>
              <a:t>he </a:t>
            </a:r>
            <a:r>
              <a:rPr lang="en-US" altLang="zh-CN" b="1"/>
              <a:t>encapsulation </a:t>
            </a:r>
            <a:r>
              <a:rPr lang="en-US" altLang="zh-CN"/>
              <a:t>of </a:t>
            </a:r>
            <a:r>
              <a:rPr lang="en-US" altLang="zh-CN" b="1"/>
              <a:t>switchport </a:t>
            </a:r>
            <a:r>
              <a:rPr lang="zh-CN" altLang="en-US" b="1"/>
              <a:t>trunk</a:t>
            </a:r>
            <a:r>
              <a:rPr lang="zh-CN" altLang="en-US"/>
              <a:t> </a:t>
            </a:r>
            <a:r>
              <a:rPr lang="en-US" altLang="zh-CN"/>
              <a:t>MUST be set as “</a:t>
            </a:r>
            <a:r>
              <a:rPr lang="zh-CN" altLang="en-US" b="1"/>
              <a:t>dot1q</a:t>
            </a:r>
            <a:r>
              <a:rPr lang="en-US" altLang="zh-CN"/>
              <a:t>”.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10" y="1023620"/>
            <a:ext cx="1038225" cy="781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862070"/>
            <a:ext cx="7121525" cy="2329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10"/>
            <a:ext cx="9144000" cy="1150620"/>
          </a:xfrm>
        </p:spPr>
        <p:txBody>
          <a:bodyPr>
            <a:normAutofit fontScale="90000"/>
          </a:bodyPr>
          <a:p>
            <a:r>
              <a:rPr>
                <a:latin typeface="Cambria" panose="02040503050406030204" charset="0"/>
                <a:cs typeface="Cambria" panose="02040503050406030204" charset="0"/>
                <a:sym typeface="+mn-ea"/>
              </a:rPr>
              <a:t>Realize interworking between VLANs(4)</a:t>
            </a:r>
            <a:endParaRPr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4131310"/>
            <a:ext cx="5038725" cy="2621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57480" y="1115060"/>
            <a:ext cx="4245610" cy="2799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O</a:t>
            </a:r>
            <a:r>
              <a:rPr lang="zh-CN" altLang="en-US"/>
              <a:t>n the Layer 3 switch: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3) Set the </a:t>
            </a:r>
            <a:r>
              <a:rPr lang="zh-CN" altLang="en-US" b="1"/>
              <a:t>virtual interface</a:t>
            </a:r>
            <a:r>
              <a:rPr lang="zh-CN" altLang="en-US"/>
              <a:t> corresponding to vlan 10 and vlan 23</a:t>
            </a:r>
            <a:r>
              <a:rPr lang="en-US" altLang="zh-CN"/>
              <a:t>, </a:t>
            </a:r>
            <a:r>
              <a:rPr lang="zh-CN" altLang="en-US"/>
              <a:t>and set the </a:t>
            </a:r>
            <a:r>
              <a:rPr lang="en-US" altLang="zh-CN" b="1"/>
              <a:t>IP</a:t>
            </a:r>
            <a:r>
              <a:rPr lang="zh-CN" altLang="en-US" b="1"/>
              <a:t> address of the </a:t>
            </a:r>
            <a:r>
              <a:rPr lang="en-US" altLang="zh-CN" b="1"/>
              <a:t>virtual </a:t>
            </a:r>
            <a:r>
              <a:rPr lang="zh-CN" altLang="en-US" b="1"/>
              <a:t>interface</a:t>
            </a:r>
            <a:r>
              <a:rPr lang="en-US" altLang="zh-CN" b="1"/>
              <a:t>s</a:t>
            </a:r>
            <a:r>
              <a:rPr lang="zh-CN" altLang="en-US"/>
              <a:t> (</a:t>
            </a:r>
            <a:r>
              <a:rPr lang="en-US" altLang="zh-CN" sz="1400"/>
              <a:t>the IP address should be the</a:t>
            </a:r>
            <a:r>
              <a:rPr lang="zh-CN" altLang="en-US" sz="1400"/>
              <a:t> default gateway</a:t>
            </a:r>
            <a:r>
              <a:rPr lang="en-US" altLang="zh-CN" sz="1400"/>
              <a:t> of the</a:t>
            </a:r>
            <a:r>
              <a:rPr lang="zh-CN" altLang="en-US" sz="1400"/>
              <a:t> PCs</a:t>
            </a:r>
            <a:r>
              <a:rPr lang="en-US" altLang="zh-CN" sz="1400"/>
              <a:t> which access to</a:t>
            </a:r>
            <a:r>
              <a:rPr lang="zh-CN" altLang="en-US" sz="1400"/>
              <a:t> the </a:t>
            </a:r>
            <a:r>
              <a:rPr lang="en-US" altLang="zh-CN" sz="1400"/>
              <a:t>VLAN</a:t>
            </a:r>
            <a:r>
              <a:rPr lang="zh-CN" altLang="en-US" sz="1400"/>
              <a:t>s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4) </a:t>
            </a:r>
            <a:r>
              <a:rPr lang="zh-CN" altLang="en-US" b="1"/>
              <a:t>Enable the routing</a:t>
            </a:r>
            <a:r>
              <a:rPr lang="zh-CN" altLang="en-US"/>
              <a:t> function of the Layer 3 switch </a:t>
            </a:r>
            <a:r>
              <a:rPr lang="en-US" altLang="zh-CN"/>
              <a:t>by  the command “ip</a:t>
            </a:r>
            <a:r>
              <a:rPr lang="zh-CN" altLang="en-US"/>
              <a:t> routing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905510"/>
            <a:ext cx="1038225" cy="781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90" y="1350645"/>
            <a:ext cx="4587875" cy="897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35" y="3529330"/>
            <a:ext cx="3056890" cy="301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4572635" y="2529840"/>
            <a:ext cx="4494530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 i="1"/>
              <a:t>tips:  “192.168.10.1” is the gateway of PC1 and PC2</a:t>
            </a:r>
            <a:endParaRPr lang="en-US" altLang="zh-CN" sz="1400" i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33a945e-b161-445d-bbe6-752518c1f093}"/>
  <p:tag name="TABLE_ENDDRAG_ORIGIN_RECT" val="647*55"/>
  <p:tag name="TABLE_ENDDRAG_RECT" val="50*288*647*55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01b7ebba-4718-497c-b87e-1b998ad6faf7"/>
  <p:tag name="COMMONDATA" val="eyJoZGlkIjoiMTM4NzBlMWU3ODgyMDBmYTBjYWFjMTgxZWUwMmYyNDEifQ=="/>
</p:tagLst>
</file>

<file path=ppt/theme/theme1.xml><?xml version="1.0" encoding="utf-8"?>
<a:theme xmlns:a="http://schemas.openxmlformats.org/drawingml/2006/main" name="PPT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SUSTC-Copyright-Z</Template>
  <TotalTime>0</TotalTime>
  <Words>6610</Words>
  <Application>WPS 演示</Application>
  <PresentationFormat>全屏显示(4:3)</PresentationFormat>
  <Paragraphs>243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Adobe Garamond Pro</vt:lpstr>
      <vt:lpstr>PMingLiU-ExtB</vt:lpstr>
      <vt:lpstr>Arial</vt:lpstr>
      <vt:lpstr>Lucida Grande</vt:lpstr>
      <vt:lpstr>Cambria</vt:lpstr>
      <vt:lpstr>Wingdings</vt:lpstr>
      <vt:lpstr>Calibri</vt:lpstr>
      <vt:lpstr>微软雅黑</vt:lpstr>
      <vt:lpstr>Arial Unicode MS</vt:lpstr>
      <vt:lpstr>等线</vt:lpstr>
      <vt:lpstr>PMingLiU</vt:lpstr>
      <vt:lpstr>Segoe Print</vt:lpstr>
      <vt:lpstr>PPT-Theme</vt:lpstr>
      <vt:lpstr>CS 305 Lab Tutorial Lab 15  Layer3 Switch &amp; Daily use of network device  </vt:lpstr>
      <vt:lpstr>Topic</vt:lpstr>
      <vt:lpstr>802.1Q and VLAN</vt:lpstr>
      <vt:lpstr>Tag / Trunk VLAN</vt:lpstr>
      <vt:lpstr>Layer3 Switch</vt:lpstr>
      <vt:lpstr>Realize interworking between VLANs(1)</vt:lpstr>
      <vt:lpstr>Realize interworking between VLANs(2)</vt:lpstr>
      <vt:lpstr>Realize interworking between VLANs(3)</vt:lpstr>
      <vt:lpstr>Realize interworking between VLANs(4)</vt:lpstr>
      <vt:lpstr>Realize interworking between VLANs(5)</vt:lpstr>
      <vt:lpstr>Test interworking between VLANs(1)</vt:lpstr>
      <vt:lpstr>Test interworking between VLANs(2)</vt:lpstr>
      <vt:lpstr>Test interworking between VLANs(3)</vt:lpstr>
      <vt:lpstr>Test interworking between VLANs(4)</vt:lpstr>
      <vt:lpstr>Test interworking between VLANs(5)</vt:lpstr>
      <vt:lpstr>Configure the network device by Console(1)</vt:lpstr>
      <vt:lpstr>Configure the network device by Console(2)</vt:lpstr>
      <vt:lpstr>Configure the network device by telnet(1)</vt:lpstr>
      <vt:lpstr>Configure the network device by telnet(2)</vt:lpstr>
      <vt:lpstr>Configure the network device by telnet(3)</vt:lpstr>
      <vt:lpstr>Monitor the ports on the network device(1)</vt:lpstr>
      <vt:lpstr>Monitor the ports on the network device(2)</vt:lpstr>
      <vt:lpstr>Monitor the ports on the network device(3)</vt:lpstr>
      <vt:lpstr>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Lab Tutorial Lecture 3 HTTP &amp; DNS</dc:title>
  <dc:creator>vivian wang</dc:creator>
  <cp:lastModifiedBy>曦</cp:lastModifiedBy>
  <cp:revision>1835</cp:revision>
  <dcterms:created xsi:type="dcterms:W3CDTF">2018-09-19T13:40:00Z</dcterms:created>
  <dcterms:modified xsi:type="dcterms:W3CDTF">2022-12-19T05:48:05Z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76C9A17A66DD4760BE0619B17571F738</vt:lpwstr>
  </property>
</Properties>
</file>