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2"/>
    <p:sldMasterId id="2147483650" r:id="rId3"/>
  </p:sldMasterIdLst>
  <p:notesMasterIdLst>
    <p:notesMasterId r:id="rId23"/>
  </p:notesMasterIdLst>
  <p:sldIdLst>
    <p:sldId id="286" r:id="rId4"/>
    <p:sldId id="419" r:id="rId5"/>
    <p:sldId id="480" r:id="rId6"/>
    <p:sldId id="481" r:id="rId7"/>
    <p:sldId id="485" r:id="rId8"/>
    <p:sldId id="486" r:id="rId9"/>
    <p:sldId id="491" r:id="rId10"/>
    <p:sldId id="482" r:id="rId11"/>
    <p:sldId id="483" r:id="rId12"/>
    <p:sldId id="484" r:id="rId13"/>
    <p:sldId id="473" r:id="rId14"/>
    <p:sldId id="476" r:id="rId15"/>
    <p:sldId id="487" r:id="rId16"/>
    <p:sldId id="488" r:id="rId17"/>
    <p:sldId id="489" r:id="rId18"/>
    <p:sldId id="490" r:id="rId19"/>
    <p:sldId id="478" r:id="rId20"/>
    <p:sldId id="472" r:id="rId21"/>
    <p:sldId id="43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00" userDrawn="1">
          <p15:clr>
            <a:srgbClr val="A4A3A4"/>
          </p15:clr>
        </p15:guide>
        <p15:guide id="2" pos="3817" userDrawn="1">
          <p15:clr>
            <a:srgbClr val="A4A3A4"/>
          </p15:clr>
        </p15:guide>
        <p15:guide id="3" orient="horz" pos="346" userDrawn="1">
          <p15:clr>
            <a:srgbClr val="A4A3A4"/>
          </p15:clr>
        </p15:guide>
        <p15:guide id="4" orient="horz" pos="3997" userDrawn="1">
          <p15:clr>
            <a:srgbClr val="A4A3A4"/>
          </p15:clr>
        </p15:guide>
        <p15:guide id="5" pos="7332">
          <p15:clr>
            <a:srgbClr val="A4A3A4"/>
          </p15:clr>
        </p15:guide>
        <p15:guide id="6" pos="4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龙" initials="陈"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90BFD"/>
    <a:srgbClr val="350DFB"/>
    <a:srgbClr val="FFFFFF"/>
    <a:srgbClr val="008FB2"/>
    <a:srgbClr val="004A63"/>
    <a:srgbClr val="EB8207"/>
    <a:srgbClr val="0090B2"/>
    <a:srgbClr val="F9D2A1"/>
    <a:srgbClr val="58F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6" autoAdjust="0"/>
    <p:restoredTop sz="94643" autoAdjust="0"/>
  </p:normalViewPr>
  <p:slideViewPr>
    <p:cSldViewPr snapToGrid="0" showGuides="1">
      <p:cViewPr varScale="1">
        <p:scale>
          <a:sx n="106" d="100"/>
          <a:sy n="106" d="100"/>
        </p:scale>
        <p:origin x="978" y="114"/>
      </p:cViewPr>
      <p:guideLst>
        <p:guide orient="horz" pos="2500"/>
        <p:guide pos="3817"/>
        <p:guide orient="horz" pos="346"/>
        <p:guide orient="horz" pos="3997"/>
        <p:guide pos="7332"/>
        <p:guide pos="438"/>
      </p:guideLst>
    </p:cSldViewPr>
  </p:slideViewPr>
  <p:outlineViewPr>
    <p:cViewPr>
      <p:scale>
        <a:sx n="33" d="100"/>
        <a:sy n="33" d="100"/>
      </p:scale>
      <p:origin x="0" y="0"/>
    </p:cViewPr>
  </p:outlineViewPr>
  <p:notesTextViewPr>
    <p:cViewPr>
      <p:scale>
        <a:sx n="66" d="100"/>
        <a:sy n="66" d="100"/>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F46F0-3524-4D07-8F8E-1478C02F8345}"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8977D-A0F9-4BF6-A47C-5402EF5368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10</a:t>
            </a:fld>
            <a:endParaRPr lang="zh-CN" altLang="en-US"/>
          </a:p>
        </p:txBody>
      </p:sp>
    </p:spTree>
    <p:extLst>
      <p:ext uri="{BB962C8B-B14F-4D97-AF65-F5344CB8AC3E}">
        <p14:creationId xmlns:p14="http://schemas.microsoft.com/office/powerpoint/2010/main" val="83367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11</a:t>
            </a:fld>
            <a:endParaRPr lang="zh-CN" altLang="en-US"/>
          </a:p>
        </p:txBody>
      </p:sp>
    </p:spTree>
    <p:extLst>
      <p:ext uri="{BB962C8B-B14F-4D97-AF65-F5344CB8AC3E}">
        <p14:creationId xmlns:p14="http://schemas.microsoft.com/office/powerpoint/2010/main" val="3355076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12</a:t>
            </a:fld>
            <a:endParaRPr lang="zh-CN" altLang="en-US"/>
          </a:p>
        </p:txBody>
      </p:sp>
    </p:spTree>
    <p:extLst>
      <p:ext uri="{BB962C8B-B14F-4D97-AF65-F5344CB8AC3E}">
        <p14:creationId xmlns:p14="http://schemas.microsoft.com/office/powerpoint/2010/main" val="227216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13</a:t>
            </a:fld>
            <a:endParaRPr lang="zh-CN" altLang="en-US"/>
          </a:p>
        </p:txBody>
      </p:sp>
    </p:spTree>
    <p:extLst>
      <p:ext uri="{BB962C8B-B14F-4D97-AF65-F5344CB8AC3E}">
        <p14:creationId xmlns:p14="http://schemas.microsoft.com/office/powerpoint/2010/main" val="3999755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14</a:t>
            </a:fld>
            <a:endParaRPr lang="zh-CN" altLang="en-US"/>
          </a:p>
        </p:txBody>
      </p:sp>
    </p:spTree>
    <p:extLst>
      <p:ext uri="{BB962C8B-B14F-4D97-AF65-F5344CB8AC3E}">
        <p14:creationId xmlns:p14="http://schemas.microsoft.com/office/powerpoint/2010/main" val="1365721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15</a:t>
            </a:fld>
            <a:endParaRPr lang="zh-CN" altLang="en-US"/>
          </a:p>
        </p:txBody>
      </p:sp>
    </p:spTree>
    <p:extLst>
      <p:ext uri="{BB962C8B-B14F-4D97-AF65-F5344CB8AC3E}">
        <p14:creationId xmlns:p14="http://schemas.microsoft.com/office/powerpoint/2010/main" val="2347530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16</a:t>
            </a:fld>
            <a:endParaRPr lang="zh-CN" altLang="en-US"/>
          </a:p>
        </p:txBody>
      </p:sp>
    </p:spTree>
    <p:extLst>
      <p:ext uri="{BB962C8B-B14F-4D97-AF65-F5344CB8AC3E}">
        <p14:creationId xmlns:p14="http://schemas.microsoft.com/office/powerpoint/2010/main" val="359543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17</a:t>
            </a:fld>
            <a:endParaRPr lang="zh-CN" altLang="en-US"/>
          </a:p>
        </p:txBody>
      </p:sp>
    </p:spTree>
    <p:extLst>
      <p:ext uri="{BB962C8B-B14F-4D97-AF65-F5344CB8AC3E}">
        <p14:creationId xmlns:p14="http://schemas.microsoft.com/office/powerpoint/2010/main" val="2330734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266700"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请各位专家老师批评指正！</a:t>
            </a:r>
          </a:p>
        </p:txBody>
      </p:sp>
    </p:spTree>
    <p:extLst>
      <p:ext uri="{BB962C8B-B14F-4D97-AF65-F5344CB8AC3E}">
        <p14:creationId xmlns:p14="http://schemas.microsoft.com/office/powerpoint/2010/main" val="1743067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266700"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请各位专家老师批评指正！</a:t>
            </a:r>
          </a:p>
        </p:txBody>
      </p:sp>
    </p:spTree>
    <p:extLst>
      <p:ext uri="{BB962C8B-B14F-4D97-AF65-F5344CB8AC3E}">
        <p14:creationId xmlns:p14="http://schemas.microsoft.com/office/powerpoint/2010/main" val="289261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E8977D-A0F9-4BF6-A47C-5402EF53687C}" type="slidenum">
              <a:rPr lang="zh-CN" altLang="en-US" smtClean="0"/>
              <a:t>2</a:t>
            </a:fld>
            <a:endParaRPr lang="zh-CN" altLang="en-US"/>
          </a:p>
        </p:txBody>
      </p:sp>
    </p:spTree>
    <p:extLst>
      <p:ext uri="{BB962C8B-B14F-4D97-AF65-F5344CB8AC3E}">
        <p14:creationId xmlns:p14="http://schemas.microsoft.com/office/powerpoint/2010/main" val="387213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E8977D-A0F9-4BF6-A47C-5402EF53687C}" type="slidenum">
              <a:rPr lang="zh-CN" altLang="en-US" smtClean="0"/>
              <a:t>3</a:t>
            </a:fld>
            <a:endParaRPr lang="zh-CN" altLang="en-US"/>
          </a:p>
        </p:txBody>
      </p:sp>
    </p:spTree>
    <p:extLst>
      <p:ext uri="{BB962C8B-B14F-4D97-AF65-F5344CB8AC3E}">
        <p14:creationId xmlns:p14="http://schemas.microsoft.com/office/powerpoint/2010/main" val="174815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E8977D-A0F9-4BF6-A47C-5402EF53687C}" type="slidenum">
              <a:rPr lang="zh-CN" altLang="en-US" smtClean="0"/>
              <a:t>4</a:t>
            </a:fld>
            <a:endParaRPr lang="zh-CN" altLang="en-US"/>
          </a:p>
        </p:txBody>
      </p:sp>
    </p:spTree>
    <p:extLst>
      <p:ext uri="{BB962C8B-B14F-4D97-AF65-F5344CB8AC3E}">
        <p14:creationId xmlns:p14="http://schemas.microsoft.com/office/powerpoint/2010/main" val="120153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E8977D-A0F9-4BF6-A47C-5402EF53687C}" type="slidenum">
              <a:rPr lang="zh-CN" altLang="en-US" smtClean="0"/>
              <a:t>5</a:t>
            </a:fld>
            <a:endParaRPr lang="zh-CN" altLang="en-US"/>
          </a:p>
        </p:txBody>
      </p:sp>
    </p:spTree>
    <p:extLst>
      <p:ext uri="{BB962C8B-B14F-4D97-AF65-F5344CB8AC3E}">
        <p14:creationId xmlns:p14="http://schemas.microsoft.com/office/powerpoint/2010/main" val="267750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E8977D-A0F9-4BF6-A47C-5402EF53687C}" type="slidenum">
              <a:rPr lang="zh-CN" altLang="en-US" smtClean="0"/>
              <a:t>6</a:t>
            </a:fld>
            <a:endParaRPr lang="zh-CN" altLang="en-US"/>
          </a:p>
        </p:txBody>
      </p:sp>
    </p:spTree>
    <p:extLst>
      <p:ext uri="{BB962C8B-B14F-4D97-AF65-F5344CB8AC3E}">
        <p14:creationId xmlns:p14="http://schemas.microsoft.com/office/powerpoint/2010/main" val="17826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E8977D-A0F9-4BF6-A47C-5402EF53687C}" type="slidenum">
              <a:rPr lang="zh-CN" altLang="en-US" smtClean="0"/>
              <a:t>7</a:t>
            </a:fld>
            <a:endParaRPr lang="zh-CN" altLang="en-US"/>
          </a:p>
        </p:txBody>
      </p:sp>
    </p:spTree>
    <p:extLst>
      <p:ext uri="{BB962C8B-B14F-4D97-AF65-F5344CB8AC3E}">
        <p14:creationId xmlns:p14="http://schemas.microsoft.com/office/powerpoint/2010/main" val="337026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8</a:t>
            </a:fld>
            <a:endParaRPr lang="zh-CN" altLang="en-US"/>
          </a:p>
        </p:txBody>
      </p:sp>
    </p:spTree>
    <p:extLst>
      <p:ext uri="{BB962C8B-B14F-4D97-AF65-F5344CB8AC3E}">
        <p14:creationId xmlns:p14="http://schemas.microsoft.com/office/powerpoint/2010/main" val="95252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8977D-A0F9-4BF6-A47C-5402EF53687C}" type="slidenum">
              <a:rPr lang="zh-CN" altLang="en-US" smtClean="0"/>
              <a:t>9</a:t>
            </a:fld>
            <a:endParaRPr lang="zh-CN" altLang="en-US"/>
          </a:p>
        </p:txBody>
      </p:sp>
    </p:spTree>
    <p:extLst>
      <p:ext uri="{BB962C8B-B14F-4D97-AF65-F5344CB8AC3E}">
        <p14:creationId xmlns:p14="http://schemas.microsoft.com/office/powerpoint/2010/main" val="269309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D62BDBB-8A5B-4272-879C-AE271184A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solidFill>
                <a:latin typeface="Times New Roman" panose="02020603050405020304" pitchFamily="18" charset="0"/>
                <a:cs typeface="Times New Roman" panose="02020603050405020304" pitchFamily="18" charset="0"/>
              </a:defRPr>
            </a:lvl1pPr>
          </a:lstStyle>
          <a:p>
            <a:fld id="{63DDDBAC-295D-4340-B084-961D275728E1}"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FCE42-0355-42EE-9937-BB96C81A29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BA5511-E946-4040-95EE-C55C59434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553CE4-9385-451F-8B84-A2EC7B5B7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5B963B-A5F7-4A8C-88D7-C5E693A68AD9}"/>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A11DCA45-2684-446D-AA34-925440C5EB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2C6F13-7FB9-4988-BC00-D1F25A8DFA2B}"/>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135093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F8959-A6CC-4C8D-9C7E-EED620BFAD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7267CC-F822-438A-A95D-329F47D7DA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DCCDA-BE3A-47B4-A837-D00B6A95542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66C6B29-5552-42BC-A95E-60E29EE133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2B970C-AB92-4EC6-9DDD-1BBA11C1B533}"/>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325332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E91C6D-AA50-44EF-A316-D33817073A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285829-7E31-4A4F-B1A6-CE8320FA3A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59FC5C-445E-45A0-BC23-23AAB3337130}"/>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4FF3768-2377-466E-A3C6-57DBBCC0A2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8A9CAE-0B61-47FE-BA4C-7066E18F535D}"/>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224335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5D1EB-5F53-4BDD-BA0B-6A0754B34F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672E43-83C6-4E91-B460-024596EF1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BB4059-276C-4F0E-87B4-3B528D8C1333}"/>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A85B4117-C6E8-401B-9739-4D8A4CBE28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101342-B280-4250-AA8E-B5AE77E85086}"/>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151819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725D5-6DE8-4E80-885A-74F351B97E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42173A-2728-4E5F-8C7E-64509A07A1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12BDB5-ACC7-4178-87D7-E4868DF4AB0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2B402E9-D44C-469C-9F31-991ADBE59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3595E0-A8DE-4888-B7D7-34C2313F583F}"/>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26376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45B3B-C617-4414-B903-FB9CAC310A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0B3F79-291F-4D24-B279-90769721C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7D9BA7-1F60-410E-B6F1-3B182AC6441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F7BBD84-734B-4C97-BFB9-908ADAC57A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21B159-0AD7-4B60-BF21-049826582740}"/>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287730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70FC3-4822-4C6A-A667-DA561CBAB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616448-86C3-4FF0-8DA9-A627AB9F3EC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4086FB-D6FD-40EC-868A-8AD763D90B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E25AD8-1E14-45B5-85A1-A4F71E593EED}"/>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F9FA65CA-6BDB-46AF-AC66-9C502BDB8D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1CC903-45EB-41D1-92FC-824B7B330834}"/>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265703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B9AFB-089A-4584-87C1-B384AA89F1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A9A417-8453-4FEA-8387-C757ACC48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F77EF5-B8CF-4A0F-B926-4EE6849240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11EE10-5D2B-43A3-A714-437A9B8A9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9CC9D0-35B1-4853-BA0B-3BE8EB23AE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7F4587-BEC4-4264-B804-C76228E70213}"/>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09FC0525-2F54-44B6-908E-AB611551123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62894C-8F72-4269-96A0-DAB19C415DAC}"/>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310545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C9B73-34B3-4BB3-9489-ED7C0E9723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C74D7F-EF24-477B-9013-9B124579DF3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F71DEA3D-F268-4A2C-A282-70BA60DE06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26C584-5E5F-4B48-9506-6DD10DAB32D4}"/>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213464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98F4FE-C058-4622-A28B-D868A25BAC28}"/>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8081030C-220D-4C71-8E1D-164D072EA53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8FE888A-B9FA-46D9-8CDD-8D2B68B0C1B6}"/>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167085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5E6AB-9710-4A59-8134-D7E4049131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87032E-9924-4A2E-9373-7434D404E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F1E5720-45B5-4FB8-AF4D-8A742A881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FED545-A7B8-436B-B79F-CC5D58FBC695}"/>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8B0AC8E2-88D0-432B-AFAF-69C72330CB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55FF8F-ACDB-4EF9-B887-7053AAD6DDC0}"/>
              </a:ext>
            </a:extLst>
          </p:cNvPr>
          <p:cNvSpPr>
            <a:spLocks noGrp="1"/>
          </p:cNvSpPr>
          <p:nvPr>
            <p:ph type="sldNum" sz="quarter" idx="12"/>
          </p:nvPr>
        </p:nvSpPr>
        <p:spPr/>
        <p:txBody>
          <a:bodyPr/>
          <a:lstStyle/>
          <a:p>
            <a:fld id="{63DDDBAC-295D-4340-B084-961D275728E1}" type="slidenum">
              <a:rPr lang="zh-CN" altLang="en-US" smtClean="0"/>
              <a:t>‹#›</a:t>
            </a:fld>
            <a:endParaRPr lang="zh-CN" altLang="en-US"/>
          </a:p>
        </p:txBody>
      </p:sp>
    </p:spTree>
    <p:extLst>
      <p:ext uri="{BB962C8B-B14F-4D97-AF65-F5344CB8AC3E}">
        <p14:creationId xmlns:p14="http://schemas.microsoft.com/office/powerpoint/2010/main" val="38467634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E19E812F-411E-422A-AFCF-30E94ED42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solidFill>
                <a:latin typeface="Times New Roman" panose="02020603050405020304" pitchFamily="18" charset="0"/>
                <a:cs typeface="Times New Roman" panose="02020603050405020304" pitchFamily="18" charset="0"/>
              </a:defRPr>
            </a:lvl1pPr>
          </a:lstStyle>
          <a:p>
            <a:fld id="{63DDDBAC-295D-4340-B084-961D275728E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41E479-A6B2-4937-8E78-DF869D16C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B6249C-A23F-41EE-B37E-EF6899268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1DB649E-0DD6-4E1C-84AA-FC95ED51D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C12C3B36-8371-4968-9716-911BCA6C2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5AE959-51DE-4878-BF10-129F0E03A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3DDDBAC-295D-4340-B084-961D275728E1}" type="slidenum">
              <a:rPr lang="zh-CN" altLang="en-US" smtClean="0"/>
              <a:pPr/>
              <a:t>‹#›</a:t>
            </a:fld>
            <a:endParaRPr lang="zh-CN" altLang="en-US" dirty="0"/>
          </a:p>
        </p:txBody>
      </p:sp>
    </p:spTree>
    <p:extLst>
      <p:ext uri="{BB962C8B-B14F-4D97-AF65-F5344CB8AC3E}">
        <p14:creationId xmlns:p14="http://schemas.microsoft.com/office/powerpoint/2010/main" val="237118314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3.sv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2.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502979" y="1604466"/>
            <a:ext cx="9186041" cy="1446550"/>
          </a:xfrm>
          <a:prstGeom prst="rect">
            <a:avLst/>
          </a:prstGeom>
          <a:noFill/>
        </p:spPr>
        <p:txBody>
          <a:bodyPr wrap="square" rtlCol="0">
            <a:spAutoFit/>
          </a:bodyPr>
          <a:lstStyle/>
          <a:p>
            <a:pPr algn="ctr">
              <a:spcAft>
                <a:spcPts val="300"/>
              </a:spcAft>
              <a:defRPr/>
            </a:pPr>
            <a:r>
              <a:rPr lang="en-US" altLang="zh-CN" sz="4400" dirty="0">
                <a:latin typeface="Times New Roman" panose="02020603050405020304" pitchFamily="18" charset="0"/>
                <a:ea typeface="+mj-ea"/>
                <a:cs typeface="Times New Roman" panose="02020603050405020304" pitchFamily="18" charset="0"/>
              </a:rPr>
              <a:t>Project:</a:t>
            </a:r>
            <a:r>
              <a:rPr lang="zh-CN" altLang="en-US" sz="4400" dirty="0">
                <a:latin typeface="Times New Roman" panose="02020603050405020304" pitchFamily="18" charset="0"/>
                <a:ea typeface="+mj-ea"/>
                <a:cs typeface="Times New Roman" panose="02020603050405020304" pitchFamily="18" charset="0"/>
              </a:rPr>
              <a:t> </a:t>
            </a:r>
            <a:r>
              <a:rPr lang="en-US" altLang="zh-CN" sz="4400" dirty="0">
                <a:latin typeface="Times New Roman" panose="02020603050405020304" pitchFamily="18" charset="0"/>
                <a:ea typeface="+mj-ea"/>
                <a:cs typeface="Times New Roman" panose="02020603050405020304" pitchFamily="18" charset="0"/>
              </a:rPr>
              <a:t>Handwriting Tracking System via mmWave</a:t>
            </a:r>
          </a:p>
        </p:txBody>
      </p:sp>
      <p:pic>
        <p:nvPicPr>
          <p:cNvPr id="7" name="图形 6"/>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52989" y="790198"/>
            <a:ext cx="2502664" cy="459853"/>
          </a:xfrm>
          <a:prstGeom prst="rect">
            <a:avLst/>
          </a:prstGeom>
        </p:spPr>
      </p:pic>
      <p:sp>
        <p:nvSpPr>
          <p:cNvPr id="2" name="灯片编号占位符 1">
            <a:extLst>
              <a:ext uri="{FF2B5EF4-FFF2-40B4-BE49-F238E27FC236}">
                <a16:creationId xmlns:a16="http://schemas.microsoft.com/office/drawing/2014/main" id="{375F912B-9BB9-470C-B21B-EAE548443A1F}"/>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a:t>
            </a:fld>
            <a:endParaRPr lang="zh-CN" altLang="en-US" dirty="0"/>
          </a:p>
        </p:txBody>
      </p:sp>
      <p:sp>
        <p:nvSpPr>
          <p:cNvPr id="3" name="文本框 2">
            <a:extLst>
              <a:ext uri="{FF2B5EF4-FFF2-40B4-BE49-F238E27FC236}">
                <a16:creationId xmlns:a16="http://schemas.microsoft.com/office/drawing/2014/main" id="{AD54FFE1-5547-4F1E-8A26-C3E371A87857}"/>
              </a:ext>
            </a:extLst>
          </p:cNvPr>
          <p:cNvSpPr txBox="1"/>
          <p:nvPr/>
        </p:nvSpPr>
        <p:spPr>
          <a:xfrm>
            <a:off x="1784398" y="3266324"/>
            <a:ext cx="8623202" cy="1081322"/>
          </a:xfrm>
          <a:prstGeom prst="rect">
            <a:avLst/>
          </a:prstGeom>
          <a:noFill/>
        </p:spPr>
        <p:txBody>
          <a:bodyPr wrap="square" rtlCol="0">
            <a:spAutoFit/>
          </a:bodyPr>
          <a:lstStyle/>
          <a:p>
            <a:pPr algn="ctr">
              <a:lnSpc>
                <a:spcPct val="120000"/>
              </a:lnSpc>
            </a:pPr>
            <a:r>
              <a:rPr lang="en-US" altLang="zh-CN" sz="2800" dirty="0">
                <a:latin typeface="Times New Roman" panose="02020603050405020304" pitchFamily="18" charset="0"/>
                <a:ea typeface="+mj-ea"/>
                <a:cs typeface="Times New Roman" panose="02020603050405020304" pitchFamily="18" charset="0"/>
              </a:rPr>
              <a:t>Presenter: </a:t>
            </a:r>
            <a:r>
              <a:rPr lang="zh-CN" altLang="en-US" sz="2800" dirty="0">
                <a:latin typeface="宋体" panose="02010600030101010101" pitchFamily="2" charset="-122"/>
                <a:ea typeface="宋体" panose="02010600030101010101" pitchFamily="2" charset="-122"/>
                <a:cs typeface="Times New Roman" panose="02020603050405020304" pitchFamily="18" charset="0"/>
              </a:rPr>
              <a:t>吉辰卿 华羽霄 </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ctr">
              <a:lnSpc>
                <a:spcPct val="120000"/>
              </a:lnSpc>
            </a:pPr>
            <a:r>
              <a:rPr lang="en-US" altLang="zh-CN" sz="2800" dirty="0">
                <a:latin typeface="Times New Roman" panose="02020603050405020304" pitchFamily="18" charset="0"/>
                <a:ea typeface="+mj-ea"/>
                <a:cs typeface="Times New Roman" panose="02020603050405020304" pitchFamily="18" charset="0"/>
              </a:rPr>
              <a:t>SID: 12332152 12010508</a:t>
            </a:r>
            <a:endParaRPr lang="zh-CN" altLang="en-US" sz="2800" dirty="0">
              <a:latin typeface="Times New Roman" panose="02020603050405020304" pitchFamily="18" charset="0"/>
              <a:ea typeface="+mj-ea"/>
              <a:cs typeface="Times New Roman" panose="02020603050405020304" pitchFamily="18" charset="0"/>
            </a:endParaRPr>
          </a:p>
        </p:txBody>
      </p:sp>
      <p:pic>
        <p:nvPicPr>
          <p:cNvPr id="5" name="图片 4">
            <a:extLst>
              <a:ext uri="{FF2B5EF4-FFF2-40B4-BE49-F238E27FC236}">
                <a16:creationId xmlns:a16="http://schemas.microsoft.com/office/drawing/2014/main" id="{CB307F53-C5A4-471A-94EF-A2B0505CD3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1847" y="688845"/>
            <a:ext cx="2939432" cy="738414"/>
          </a:xfrm>
          <a:prstGeom prst="rect">
            <a:avLst/>
          </a:prstGeom>
        </p:spPr>
      </p:pic>
      <p:pic>
        <p:nvPicPr>
          <p:cNvPr id="16" name="图片 15">
            <a:extLst>
              <a:ext uri="{FF2B5EF4-FFF2-40B4-BE49-F238E27FC236}">
                <a16:creationId xmlns:a16="http://schemas.microsoft.com/office/drawing/2014/main" id="{797F7298-3E47-4A5B-AE72-E603802C0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7473" y="688845"/>
            <a:ext cx="2149764" cy="700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023"/>
    </mc:Choice>
    <mc:Fallback xmlns="">
      <p:transition spd="slow" advTm="1602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5066772"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03.Theoretical Basis</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5ECB888B-A836-4FCD-B71E-F73CD7F07A56}"/>
              </a:ext>
            </a:extLst>
          </p:cNvPr>
          <p:cNvSpPr txBox="1"/>
          <p:nvPr/>
        </p:nvSpPr>
        <p:spPr>
          <a:xfrm>
            <a:off x="397039" y="1174036"/>
            <a:ext cx="10815906" cy="46166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a:latin typeface="Times New Roman" panose="02020603050405020304" pitchFamily="18" charset="0"/>
                <a:ea typeface="+mj-ea"/>
                <a:cs typeface="Times New Roman" panose="02020603050405020304" pitchFamily="18" charset="0"/>
              </a:rPr>
              <a:t>CAF (</a:t>
            </a:r>
            <a:r>
              <a:rPr lang="en-US" altLang="zh-CN" sz="2400" b="1" dirty="0">
                <a:latin typeface="Times New Roman" panose="02020603050405020304" pitchFamily="18" charset="0"/>
                <a:ea typeface="+mj-ea"/>
                <a:cs typeface="Times New Roman" panose="02020603050405020304" pitchFamily="18" charset="0"/>
              </a:rPr>
              <a:t>C</a:t>
            </a:r>
            <a:r>
              <a:rPr lang="en-US" altLang="zh-CN" sz="2400" dirty="0">
                <a:latin typeface="Times New Roman" panose="02020603050405020304" pitchFamily="18" charset="0"/>
                <a:ea typeface="+mj-ea"/>
                <a:cs typeface="Times New Roman" panose="02020603050405020304" pitchFamily="18" charset="0"/>
              </a:rPr>
              <a:t>ross-</a:t>
            </a:r>
            <a:r>
              <a:rPr lang="en-US" altLang="zh-CN" sz="2400" b="1" dirty="0">
                <a:latin typeface="Times New Roman" panose="02020603050405020304" pitchFamily="18" charset="0"/>
                <a:ea typeface="+mj-ea"/>
                <a:cs typeface="Times New Roman" panose="02020603050405020304" pitchFamily="18" charset="0"/>
              </a:rPr>
              <a:t>A</a:t>
            </a:r>
            <a:r>
              <a:rPr lang="en-US" altLang="zh-CN" sz="2400" dirty="0">
                <a:latin typeface="Times New Roman" panose="02020603050405020304" pitchFamily="18" charset="0"/>
                <a:ea typeface="+mj-ea"/>
                <a:cs typeface="Times New Roman" panose="02020603050405020304" pitchFamily="18" charset="0"/>
              </a:rPr>
              <a:t>mbiguity </a:t>
            </a:r>
            <a:r>
              <a:rPr lang="en-US" altLang="zh-CN" sz="2400" b="1" dirty="0">
                <a:latin typeface="Times New Roman" panose="02020603050405020304" pitchFamily="18" charset="0"/>
                <a:ea typeface="+mj-ea"/>
                <a:cs typeface="Times New Roman" panose="02020603050405020304" pitchFamily="18" charset="0"/>
              </a:rPr>
              <a:t>F</a:t>
            </a:r>
            <a:r>
              <a:rPr lang="en-US" altLang="zh-CN" sz="2400" dirty="0">
                <a:latin typeface="Times New Roman" panose="02020603050405020304" pitchFamily="18" charset="0"/>
                <a:ea typeface="+mj-ea"/>
                <a:cs typeface="Times New Roman" panose="02020603050405020304" pitchFamily="18" charset="0"/>
              </a:rPr>
              <a:t>unction)</a:t>
            </a:r>
          </a:p>
        </p:txBody>
      </p:sp>
      <p:sp>
        <p:nvSpPr>
          <p:cNvPr id="37" name="灯片编号占位符 2">
            <a:extLst>
              <a:ext uri="{FF2B5EF4-FFF2-40B4-BE49-F238E27FC236}">
                <a16:creationId xmlns:a16="http://schemas.microsoft.com/office/drawing/2014/main" id="{8FC36D80-B81E-4342-999F-9550DB6C65BA}"/>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10</a:t>
            </a:fld>
            <a:endParaRPr lang="zh-CN" altLang="en-US" dirty="0"/>
          </a:p>
        </p:txBody>
      </p:sp>
      <p:pic>
        <p:nvPicPr>
          <p:cNvPr id="17" name="图片 16">
            <a:extLst>
              <a:ext uri="{FF2B5EF4-FFF2-40B4-BE49-F238E27FC236}">
                <a16:creationId xmlns:a16="http://schemas.microsoft.com/office/drawing/2014/main" id="{63CFEACE-65F5-4E66-9DC7-88B8221FB60B}"/>
              </a:ext>
            </a:extLst>
          </p:cNvPr>
          <p:cNvPicPr>
            <a:picLocks noChangeAspect="1"/>
          </p:cNvPicPr>
          <p:nvPr/>
        </p:nvPicPr>
        <p:blipFill>
          <a:blip r:embed="rId5"/>
          <a:stretch>
            <a:fillRect/>
          </a:stretch>
        </p:blipFill>
        <p:spPr>
          <a:xfrm>
            <a:off x="2298410" y="1628256"/>
            <a:ext cx="4587638" cy="769687"/>
          </a:xfrm>
          <a:prstGeom prst="rect">
            <a:avLst/>
          </a:prstGeom>
        </p:spPr>
      </p:pic>
      <p:pic>
        <p:nvPicPr>
          <p:cNvPr id="18" name="图片 17">
            <a:extLst>
              <a:ext uri="{FF2B5EF4-FFF2-40B4-BE49-F238E27FC236}">
                <a16:creationId xmlns:a16="http://schemas.microsoft.com/office/drawing/2014/main" id="{EC8CB44B-0A40-4A9D-A9C1-49954B8019F0}"/>
              </a:ext>
            </a:extLst>
          </p:cNvPr>
          <p:cNvPicPr>
            <a:picLocks noChangeAspect="1"/>
          </p:cNvPicPr>
          <p:nvPr/>
        </p:nvPicPr>
        <p:blipFill>
          <a:blip r:embed="rId6"/>
          <a:stretch>
            <a:fillRect/>
          </a:stretch>
        </p:blipFill>
        <p:spPr>
          <a:xfrm>
            <a:off x="2367885" y="2390959"/>
            <a:ext cx="5189670" cy="800169"/>
          </a:xfrm>
          <a:prstGeom prst="rect">
            <a:avLst/>
          </a:prstGeom>
        </p:spPr>
      </p:pic>
      <p:pic>
        <p:nvPicPr>
          <p:cNvPr id="19" name="图片 18">
            <a:extLst>
              <a:ext uri="{FF2B5EF4-FFF2-40B4-BE49-F238E27FC236}">
                <a16:creationId xmlns:a16="http://schemas.microsoft.com/office/drawing/2014/main" id="{1B189A62-7EFA-4679-86D2-D6719A1B4527}"/>
              </a:ext>
            </a:extLst>
          </p:cNvPr>
          <p:cNvPicPr>
            <a:picLocks noChangeAspect="1"/>
          </p:cNvPicPr>
          <p:nvPr/>
        </p:nvPicPr>
        <p:blipFill>
          <a:blip r:embed="rId7"/>
          <a:stretch>
            <a:fillRect/>
          </a:stretch>
        </p:blipFill>
        <p:spPr>
          <a:xfrm>
            <a:off x="7916565" y="1687393"/>
            <a:ext cx="1889924" cy="1219306"/>
          </a:xfrm>
          <a:prstGeom prst="rect">
            <a:avLst/>
          </a:prstGeom>
        </p:spPr>
      </p:pic>
      <p:pic>
        <p:nvPicPr>
          <p:cNvPr id="28" name="图片 27">
            <a:extLst>
              <a:ext uri="{FF2B5EF4-FFF2-40B4-BE49-F238E27FC236}">
                <a16:creationId xmlns:a16="http://schemas.microsoft.com/office/drawing/2014/main" id="{F66EFB16-0B4F-4371-9750-B325C5ACC561}"/>
              </a:ext>
            </a:extLst>
          </p:cNvPr>
          <p:cNvPicPr>
            <a:picLocks noChangeAspect="1"/>
          </p:cNvPicPr>
          <p:nvPr/>
        </p:nvPicPr>
        <p:blipFill>
          <a:blip r:embed="rId8"/>
          <a:stretch>
            <a:fillRect/>
          </a:stretch>
        </p:blipFill>
        <p:spPr>
          <a:xfrm>
            <a:off x="4203540" y="3567896"/>
            <a:ext cx="4945809" cy="891617"/>
          </a:xfrm>
          <a:prstGeom prst="rect">
            <a:avLst/>
          </a:prstGeom>
        </p:spPr>
      </p:pic>
      <p:sp>
        <p:nvSpPr>
          <p:cNvPr id="33" name="文本框 32">
            <a:extLst>
              <a:ext uri="{FF2B5EF4-FFF2-40B4-BE49-F238E27FC236}">
                <a16:creationId xmlns:a16="http://schemas.microsoft.com/office/drawing/2014/main" id="{458011CC-E9DE-4596-98DD-7A8E10483DCD}"/>
              </a:ext>
            </a:extLst>
          </p:cNvPr>
          <p:cNvSpPr txBox="1"/>
          <p:nvPr/>
        </p:nvSpPr>
        <p:spPr>
          <a:xfrm>
            <a:off x="7245058" y="1949417"/>
            <a:ext cx="745613" cy="369332"/>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采样</a:t>
            </a:r>
          </a:p>
        </p:txBody>
      </p:sp>
      <p:cxnSp>
        <p:nvCxnSpPr>
          <p:cNvPr id="34" name="直接箭头连接符 33">
            <a:extLst>
              <a:ext uri="{FF2B5EF4-FFF2-40B4-BE49-F238E27FC236}">
                <a16:creationId xmlns:a16="http://schemas.microsoft.com/office/drawing/2014/main" id="{1F154C61-F4D1-46C5-A0AE-3DEF28A3762C}"/>
              </a:ext>
            </a:extLst>
          </p:cNvPr>
          <p:cNvCxnSpPr/>
          <p:nvPr/>
        </p:nvCxnSpPr>
        <p:spPr>
          <a:xfrm>
            <a:off x="7165688" y="2339162"/>
            <a:ext cx="90435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04693EF-E9D7-446C-B82A-6A6C99886DE1}"/>
              </a:ext>
            </a:extLst>
          </p:cNvPr>
          <p:cNvSpPr txBox="1"/>
          <p:nvPr/>
        </p:nvSpPr>
        <p:spPr>
          <a:xfrm>
            <a:off x="2367885" y="3147202"/>
            <a:ext cx="5554376" cy="369332"/>
          </a:xfrm>
          <a:prstGeom prst="rect">
            <a:avLst/>
          </a:prstGeom>
          <a:noFill/>
        </p:spPr>
        <p:txBody>
          <a:bodyPr wrap="square" rtlCol="0">
            <a:spAutoFit/>
          </a:bodyPr>
          <a:lstStyle>
            <a:defPPr>
              <a:defRPr lang="zh-CN"/>
            </a:defPPr>
            <a:lvl1pPr>
              <a:defRPr b="1">
                <a:latin typeface="Times New Roman" panose="02020603050405020304" pitchFamily="18" charset="0"/>
                <a:cs typeface="Times New Roman" panose="02020603050405020304" pitchFamily="18" charset="0"/>
              </a:defRPr>
            </a:lvl1pPr>
          </a:lstStyle>
          <a:p>
            <a:r>
              <a:rPr lang="zh-CN" altLang="en-US" dirty="0">
                <a:latin typeface="宋体" panose="02010600030101010101" pitchFamily="2" charset="-122"/>
                <a:ea typeface="宋体" panose="02010600030101010101" pitchFamily="2" charset="-122"/>
              </a:rPr>
              <a:t>滑动时间窗口</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互相关模糊函数得到时间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多普勒图</a:t>
            </a:r>
          </a:p>
        </p:txBody>
      </p:sp>
      <p:pic>
        <p:nvPicPr>
          <p:cNvPr id="38" name="图片 37">
            <a:extLst>
              <a:ext uri="{FF2B5EF4-FFF2-40B4-BE49-F238E27FC236}">
                <a16:creationId xmlns:a16="http://schemas.microsoft.com/office/drawing/2014/main" id="{DE3D8798-19E6-47B4-9715-6D4C0244AC93}"/>
              </a:ext>
            </a:extLst>
          </p:cNvPr>
          <p:cNvPicPr>
            <a:picLocks noChangeAspect="1"/>
          </p:cNvPicPr>
          <p:nvPr/>
        </p:nvPicPr>
        <p:blipFill>
          <a:blip r:embed="rId9"/>
          <a:stretch>
            <a:fillRect/>
          </a:stretch>
        </p:blipFill>
        <p:spPr>
          <a:xfrm>
            <a:off x="2379126" y="4425370"/>
            <a:ext cx="2124698" cy="1616223"/>
          </a:xfrm>
          <a:prstGeom prst="rect">
            <a:avLst/>
          </a:prstGeom>
        </p:spPr>
      </p:pic>
      <p:pic>
        <p:nvPicPr>
          <p:cNvPr id="39" name="图片 38">
            <a:extLst>
              <a:ext uri="{FF2B5EF4-FFF2-40B4-BE49-F238E27FC236}">
                <a16:creationId xmlns:a16="http://schemas.microsoft.com/office/drawing/2014/main" id="{FB107499-6FA7-4E4C-90C3-A9286BBDA8BE}"/>
              </a:ext>
            </a:extLst>
          </p:cNvPr>
          <p:cNvPicPr>
            <a:picLocks noChangeAspect="1"/>
          </p:cNvPicPr>
          <p:nvPr/>
        </p:nvPicPr>
        <p:blipFill>
          <a:blip r:embed="rId10"/>
          <a:stretch>
            <a:fillRect/>
          </a:stretch>
        </p:blipFill>
        <p:spPr>
          <a:xfrm>
            <a:off x="4847796" y="4510875"/>
            <a:ext cx="2076137" cy="1552030"/>
          </a:xfrm>
          <a:prstGeom prst="rect">
            <a:avLst/>
          </a:prstGeom>
        </p:spPr>
      </p:pic>
      <p:pic>
        <p:nvPicPr>
          <p:cNvPr id="40" name="图片 39">
            <a:extLst>
              <a:ext uri="{FF2B5EF4-FFF2-40B4-BE49-F238E27FC236}">
                <a16:creationId xmlns:a16="http://schemas.microsoft.com/office/drawing/2014/main" id="{F8A946CC-5947-4D57-9E7A-09CBA50D6516}"/>
              </a:ext>
            </a:extLst>
          </p:cNvPr>
          <p:cNvPicPr>
            <a:picLocks noChangeAspect="1"/>
          </p:cNvPicPr>
          <p:nvPr/>
        </p:nvPicPr>
        <p:blipFill>
          <a:blip r:embed="rId11"/>
          <a:stretch>
            <a:fillRect/>
          </a:stretch>
        </p:blipFill>
        <p:spPr>
          <a:xfrm>
            <a:off x="7165688" y="4510875"/>
            <a:ext cx="2151412" cy="1598692"/>
          </a:xfrm>
          <a:prstGeom prst="rect">
            <a:avLst/>
          </a:prstGeom>
        </p:spPr>
      </p:pic>
      <p:sp>
        <p:nvSpPr>
          <p:cNvPr id="41" name="文本框 40">
            <a:extLst>
              <a:ext uri="{FF2B5EF4-FFF2-40B4-BE49-F238E27FC236}">
                <a16:creationId xmlns:a16="http://schemas.microsoft.com/office/drawing/2014/main" id="{AA2FCB80-D2CC-43B6-A4A8-3694FF396545}"/>
              </a:ext>
            </a:extLst>
          </p:cNvPr>
          <p:cNvSpPr txBox="1"/>
          <p:nvPr/>
        </p:nvSpPr>
        <p:spPr>
          <a:xfrm>
            <a:off x="1151515" y="6127357"/>
            <a:ext cx="9888969" cy="646331"/>
          </a:xfrm>
          <a:prstGeom prst="rect">
            <a:avLst/>
          </a:prstGeom>
          <a:noFill/>
        </p:spPr>
        <p:txBody>
          <a:bodyPr wrap="square">
            <a:spAutoFit/>
          </a:bodyPr>
          <a:lstStyle/>
          <a:p>
            <a:pPr algn="ctr"/>
            <a:r>
              <a:rPr lang="zh-CN" altLang="en-US" dirty="0">
                <a:latin typeface="Times New Roman" panose="02020603050405020304" pitchFamily="18" charset="0"/>
                <a:cs typeface="Times New Roman" panose="02020603050405020304" pitchFamily="18" charset="0"/>
              </a:rPr>
              <a:t>Fig. </a:t>
            </a:r>
            <a:r>
              <a:rPr lang="en-US" altLang="zh-CN" dirty="0">
                <a:latin typeface="Times New Roman" panose="02020603050405020304" pitchFamily="18" charset="0"/>
                <a:cs typeface="Times New Roman" panose="02020603050405020304" pitchFamily="18" charset="0"/>
              </a:rPr>
              <a:t>Different Gesture </a:t>
            </a:r>
            <a:r>
              <a:rPr lang="zh-CN" altLang="en-US" dirty="0">
                <a:latin typeface="Times New Roman" panose="02020603050405020304" pitchFamily="18" charset="0"/>
                <a:cs typeface="Times New Roman" panose="02020603050405020304" pitchFamily="18" charset="0"/>
              </a:rPr>
              <a:t>Spectrograms obtained: pushing hand, </a:t>
            </a:r>
            <a:r>
              <a:rPr lang="en-US" altLang="zh-CN" dirty="0">
                <a:latin typeface="Times New Roman" panose="02020603050405020304" pitchFamily="18" charset="0"/>
                <a:cs typeface="Times New Roman" panose="02020603050405020304" pitchFamily="18" charset="0"/>
              </a:rPr>
              <a:t>beckoned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rubbing finger</a:t>
            </a:r>
            <a:r>
              <a:rPr lang="en-US" altLang="zh-CN" baseline="30000" dirty="0">
                <a:latin typeface="Times New Roman" panose="02020603050405020304" pitchFamily="18" charset="0"/>
                <a:cs typeface="Times New Roman" panose="02020603050405020304" pitchFamily="18" charset="0"/>
              </a:rPr>
              <a:t>[4]</a:t>
            </a:r>
            <a:r>
              <a:rPr lang="zh-CN" altLang="en-US" baseline="30000" dirty="0">
                <a:latin typeface="Times New Roman" panose="02020603050405020304" pitchFamily="18" charset="0"/>
                <a:cs typeface="Times New Roman" panose="02020603050405020304" pitchFamily="18" charset="0"/>
              </a:rPr>
              <a:t> </a:t>
            </a:r>
            <a:endParaRPr lang="en-US" altLang="zh-CN" baseline="30000" dirty="0">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(From left to right)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65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4801314"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04.Expected Syste</a:t>
            </a:r>
            <a:r>
              <a:rPr lang="en-US" altLang="zh-CN" sz="3600" b="1" spc="30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m</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3" name="图片 32">
            <a:extLst>
              <a:ext uri="{FF2B5EF4-FFF2-40B4-BE49-F238E27FC236}">
                <a16:creationId xmlns:a16="http://schemas.microsoft.com/office/drawing/2014/main" id="{5057983B-560A-4282-A65B-6C773728FDB4}"/>
              </a:ext>
            </a:extLst>
          </p:cNvPr>
          <p:cNvPicPr>
            <a:picLocks noChangeAspect="1"/>
          </p:cNvPicPr>
          <p:nvPr/>
        </p:nvPicPr>
        <p:blipFill>
          <a:blip r:embed="rId5"/>
          <a:stretch>
            <a:fillRect/>
          </a:stretch>
        </p:blipFill>
        <p:spPr>
          <a:xfrm>
            <a:off x="5620641" y="2818738"/>
            <a:ext cx="5979918" cy="3166761"/>
          </a:xfrm>
          <a:prstGeom prst="rect">
            <a:avLst/>
          </a:prstGeom>
        </p:spPr>
      </p:pic>
      <p:sp>
        <p:nvSpPr>
          <p:cNvPr id="36" name="文本框 35">
            <a:extLst>
              <a:ext uri="{FF2B5EF4-FFF2-40B4-BE49-F238E27FC236}">
                <a16:creationId xmlns:a16="http://schemas.microsoft.com/office/drawing/2014/main" id="{5ECB888B-A836-4FCD-B71E-F73CD7F07A56}"/>
              </a:ext>
            </a:extLst>
          </p:cNvPr>
          <p:cNvSpPr txBox="1"/>
          <p:nvPr/>
        </p:nvSpPr>
        <p:spPr>
          <a:xfrm>
            <a:off x="397038" y="1341410"/>
            <a:ext cx="1108275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a:latin typeface="Times New Roman" panose="02020603050405020304" pitchFamily="18" charset="0"/>
                <a:ea typeface="+mj-ea"/>
                <a:cs typeface="Times New Roman" panose="02020603050405020304" pitchFamily="18" charset="0"/>
              </a:rPr>
              <a:t>Handwriting Tracking System</a:t>
            </a: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Add </a:t>
            </a:r>
            <a:r>
              <a:rPr lang="en-US" altLang="zh-CN" sz="2200" b="1" dirty="0">
                <a:solidFill>
                  <a:srgbClr val="FF0000"/>
                </a:solidFill>
                <a:latin typeface="Times New Roman" panose="02020603050405020304" pitchFamily="18" charset="0"/>
                <a:cs typeface="Times New Roman" panose="02020603050405020304" pitchFamily="18" charset="0"/>
              </a:rPr>
              <a:t>one or two new millimeter wave communication link </a:t>
            </a:r>
            <a:r>
              <a:rPr lang="en-US" altLang="zh-CN" sz="2200" dirty="0">
                <a:latin typeface="Times New Roman" panose="02020603050405020304" pitchFamily="18" charset="0"/>
                <a:cs typeface="Times New Roman" panose="02020603050405020304" pitchFamily="18" charset="0"/>
              </a:rPr>
              <a:t>(Considered as Reference channel 2 and Surveillance channel 2) in order to build two binary first order equations with doppler frequency.</a:t>
            </a:r>
          </a:p>
        </p:txBody>
      </p:sp>
      <p:sp>
        <p:nvSpPr>
          <p:cNvPr id="37" name="灯片编号占位符 2">
            <a:extLst>
              <a:ext uri="{FF2B5EF4-FFF2-40B4-BE49-F238E27FC236}">
                <a16:creationId xmlns:a16="http://schemas.microsoft.com/office/drawing/2014/main" id="{8FC36D80-B81E-4342-999F-9550DB6C65BA}"/>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11</a:t>
            </a:fld>
            <a:endParaRPr lang="zh-CN" altLang="en-US" dirty="0"/>
          </a:p>
        </p:txBody>
      </p:sp>
      <p:pic>
        <p:nvPicPr>
          <p:cNvPr id="5" name="图片 4">
            <a:extLst>
              <a:ext uri="{FF2B5EF4-FFF2-40B4-BE49-F238E27FC236}">
                <a16:creationId xmlns:a16="http://schemas.microsoft.com/office/drawing/2014/main" id="{85AFFE8C-82BC-4508-8FAA-FF983A85829B}"/>
              </a:ext>
            </a:extLst>
          </p:cNvPr>
          <p:cNvPicPr>
            <a:picLocks noChangeAspect="1"/>
          </p:cNvPicPr>
          <p:nvPr/>
        </p:nvPicPr>
        <p:blipFill>
          <a:blip r:embed="rId6"/>
          <a:stretch>
            <a:fillRect/>
          </a:stretch>
        </p:blipFill>
        <p:spPr>
          <a:xfrm>
            <a:off x="837621" y="2818738"/>
            <a:ext cx="4295694" cy="3169958"/>
          </a:xfrm>
          <a:prstGeom prst="rect">
            <a:avLst/>
          </a:prstGeom>
        </p:spPr>
      </p:pic>
      <p:sp>
        <p:nvSpPr>
          <p:cNvPr id="7" name="文本框 6">
            <a:extLst>
              <a:ext uri="{FF2B5EF4-FFF2-40B4-BE49-F238E27FC236}">
                <a16:creationId xmlns:a16="http://schemas.microsoft.com/office/drawing/2014/main" id="{F55160D6-C9B9-4C79-AE49-87A539EB0317}"/>
              </a:ext>
            </a:extLst>
          </p:cNvPr>
          <p:cNvSpPr txBox="1"/>
          <p:nvPr/>
        </p:nvSpPr>
        <p:spPr>
          <a:xfrm>
            <a:off x="4734961" y="5985499"/>
            <a:ext cx="3069125" cy="400110"/>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sz="2400">
                <a:latin typeface="Times New Roman" panose="02020603050405020304" pitchFamily="18" charset="0"/>
                <a:ea typeface="+mj-ea"/>
                <a:cs typeface="Times New Roman" panose="02020603050405020304" pitchFamily="18" charset="0"/>
              </a:defRPr>
            </a:lvl1pPr>
          </a:lstStyle>
          <a:p>
            <a:pPr marL="0" indent="0">
              <a:buNone/>
            </a:pPr>
            <a:r>
              <a:rPr lang="en-US" altLang="zh-CN" sz="2000" dirty="0"/>
              <a:t>Fig. Expected System</a:t>
            </a:r>
            <a:endParaRPr lang="zh-CN" altLang="en-US" sz="2000" dirty="0"/>
          </a:p>
        </p:txBody>
      </p:sp>
    </p:spTree>
    <p:extLst>
      <p:ext uri="{BB962C8B-B14F-4D97-AF65-F5344CB8AC3E}">
        <p14:creationId xmlns:p14="http://schemas.microsoft.com/office/powerpoint/2010/main" val="47007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466473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05.Processing Flow</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灯片编号占位符 2">
            <a:extLst>
              <a:ext uri="{FF2B5EF4-FFF2-40B4-BE49-F238E27FC236}">
                <a16:creationId xmlns:a16="http://schemas.microsoft.com/office/drawing/2014/main" id="{5408D0BA-ACD4-4243-A861-7E20FDBF1076}"/>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12</a:t>
            </a:fld>
            <a:endParaRPr lang="zh-CN" altLang="en-US" dirty="0"/>
          </a:p>
        </p:txBody>
      </p:sp>
      <p:pic>
        <p:nvPicPr>
          <p:cNvPr id="5" name="图片 4">
            <a:extLst>
              <a:ext uri="{FF2B5EF4-FFF2-40B4-BE49-F238E27FC236}">
                <a16:creationId xmlns:a16="http://schemas.microsoft.com/office/drawing/2014/main" id="{03842057-9991-4F64-AFC2-853AAE15E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711" y="1324714"/>
            <a:ext cx="6391746" cy="4614678"/>
          </a:xfrm>
          <a:prstGeom prst="rect">
            <a:avLst/>
          </a:prstGeom>
        </p:spPr>
      </p:pic>
      <p:sp>
        <p:nvSpPr>
          <p:cNvPr id="6" name="文本框 5">
            <a:extLst>
              <a:ext uri="{FF2B5EF4-FFF2-40B4-BE49-F238E27FC236}">
                <a16:creationId xmlns:a16="http://schemas.microsoft.com/office/drawing/2014/main" id="{E33A5B8D-4D07-453B-8085-81EC0001FAB4}"/>
              </a:ext>
            </a:extLst>
          </p:cNvPr>
          <p:cNvSpPr txBox="1"/>
          <p:nvPr/>
        </p:nvSpPr>
        <p:spPr>
          <a:xfrm>
            <a:off x="6992987" y="1079851"/>
            <a:ext cx="4137433" cy="461665"/>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2400">
                <a:latin typeface="Times New Roman" panose="02020603050405020304" pitchFamily="18" charset="0"/>
                <a:ea typeface="+mj-ea"/>
                <a:cs typeface="Times New Roman" panose="02020603050405020304" pitchFamily="18" charset="0"/>
              </a:defRPr>
            </a:lvl1pPr>
          </a:lstStyle>
          <a:p>
            <a:pPr>
              <a:buFont typeface="Wingdings" panose="05000000000000000000" pitchFamily="2" charset="2"/>
              <a:buChar char="Ø"/>
            </a:pPr>
            <a:r>
              <a:rPr lang="en-US" altLang="zh-CN" dirty="0"/>
              <a:t>Position Estimation (Initial)</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F552916-4C8C-493A-9B62-B43C1E8AB876}"/>
                  </a:ext>
                </a:extLst>
              </p:cNvPr>
              <p:cNvSpPr txBox="1"/>
              <p:nvPr/>
            </p:nvSpPr>
            <p:spPr>
              <a:xfrm>
                <a:off x="7062657" y="1600920"/>
                <a:ext cx="4668841" cy="2185214"/>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1700" dirty="0">
                    <a:latin typeface="Times New Roman" panose="02020603050405020304" pitchFamily="18" charset="0"/>
                    <a:cs typeface="Times New Roman" panose="02020603050405020304" pitchFamily="18" charset="0"/>
                  </a:rPr>
                  <a:t>We default that the position of the transmitter and all receivers is known (</a:t>
                </a:r>
                <a14:m>
                  <m:oMath xmlns:m="http://schemas.openxmlformats.org/officeDocument/2006/math">
                    <m:r>
                      <a:rPr lang="en-US" altLang="zh-CN" sz="1700" i="1" dirty="0" smtClean="0">
                        <a:latin typeface="Cambria Math" panose="02040503050406030204" pitchFamily="18" charset="0"/>
                        <a:cs typeface="Times New Roman" panose="02020603050405020304" pitchFamily="18" charset="0"/>
                      </a:rPr>
                      <m:t>𝑑</m:t>
                    </m:r>
                  </m:oMath>
                </a14:m>
                <a:r>
                  <a:rPr lang="en-US" altLang="zh-CN" sz="17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700" i="1" smtClean="0">
                            <a:latin typeface="Cambria Math" panose="02040503050406030204" pitchFamily="18" charset="0"/>
                            <a:cs typeface="Times New Roman" panose="02020603050405020304" pitchFamily="18" charset="0"/>
                          </a:rPr>
                        </m:ctrlPr>
                      </m:sSubPr>
                      <m:e>
                        <m:r>
                          <a:rPr lang="en-US" altLang="zh-CN" sz="1700" b="0" i="1" smtClean="0">
                            <a:latin typeface="Cambria Math" panose="02040503050406030204" pitchFamily="18" charset="0"/>
                            <a:cs typeface="Times New Roman" panose="02020603050405020304" pitchFamily="18" charset="0"/>
                          </a:rPr>
                          <m:t>𝑥</m:t>
                        </m:r>
                      </m:e>
                      <m:sub>
                        <m:r>
                          <a:rPr lang="en-US" altLang="zh-CN" sz="1700" b="0" i="1" smtClean="0">
                            <a:latin typeface="Cambria Math" panose="02040503050406030204" pitchFamily="18" charset="0"/>
                            <a:cs typeface="Times New Roman" panose="02020603050405020304" pitchFamily="18" charset="0"/>
                          </a:rPr>
                          <m:t>𝑅</m:t>
                        </m:r>
                        <m:r>
                          <a:rPr lang="en-US" altLang="zh-CN" sz="1700" b="0" i="1" smtClean="0">
                            <a:latin typeface="Cambria Math" panose="02040503050406030204" pitchFamily="18" charset="0"/>
                            <a:cs typeface="Times New Roman" panose="02020603050405020304" pitchFamily="18" charset="0"/>
                          </a:rPr>
                          <m:t>2</m:t>
                        </m:r>
                      </m:sub>
                    </m:sSub>
                  </m:oMath>
                </a14:m>
                <a:r>
                  <a:rPr lang="en-US" altLang="zh-CN" sz="1700" dirty="0">
                    <a:latin typeface="Times New Roman" panose="02020603050405020304" pitchFamily="18" charset="0"/>
                    <a:cs typeface="Times New Roman" panose="02020603050405020304" pitchFamily="18" charset="0"/>
                  </a:rPr>
                  <a:t> and</a:t>
                </a:r>
                <a:r>
                  <a:rPr lang="en-US" altLang="zh-CN" sz="1700" dirty="0">
                    <a:cs typeface="Times New Roman" panose="02020603050405020304" pitchFamily="18" charset="0"/>
                  </a:rPr>
                  <a:t> </a:t>
                </a:r>
                <a14:m>
                  <m:oMath xmlns:m="http://schemas.openxmlformats.org/officeDocument/2006/math">
                    <m:sSub>
                      <m:sSubPr>
                        <m:ctrlPr>
                          <a:rPr lang="en-US" altLang="zh-CN" sz="1700" i="1">
                            <a:latin typeface="Cambria Math" panose="02040503050406030204" pitchFamily="18" charset="0"/>
                            <a:cs typeface="Times New Roman" panose="02020603050405020304" pitchFamily="18" charset="0"/>
                          </a:rPr>
                        </m:ctrlPr>
                      </m:sSubPr>
                      <m:e>
                        <m:r>
                          <a:rPr lang="en-US" altLang="zh-CN" sz="1700" b="0" i="1" smtClean="0">
                            <a:latin typeface="Cambria Math" panose="02040503050406030204" pitchFamily="18" charset="0"/>
                            <a:cs typeface="Times New Roman" panose="02020603050405020304" pitchFamily="18" charset="0"/>
                          </a:rPr>
                          <m:t>𝑦</m:t>
                        </m:r>
                      </m:e>
                      <m:sub>
                        <m:r>
                          <a:rPr lang="en-US" altLang="zh-CN" sz="1700" i="1">
                            <a:latin typeface="Cambria Math" panose="02040503050406030204" pitchFamily="18" charset="0"/>
                            <a:cs typeface="Times New Roman" panose="02020603050405020304" pitchFamily="18" charset="0"/>
                          </a:rPr>
                          <m:t>𝑅</m:t>
                        </m:r>
                        <m:r>
                          <a:rPr lang="en-US" altLang="zh-CN" sz="1700" i="1">
                            <a:latin typeface="Cambria Math" panose="02040503050406030204" pitchFamily="18" charset="0"/>
                            <a:cs typeface="Times New Roman" panose="02020603050405020304" pitchFamily="18" charset="0"/>
                          </a:rPr>
                          <m:t>2</m:t>
                        </m:r>
                      </m:sub>
                    </m:sSub>
                  </m:oMath>
                </a14:m>
                <a:r>
                  <a:rPr lang="en-US" altLang="zh-CN" sz="17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l"/>
                </a:pPr>
                <a:r>
                  <a:rPr lang="en-US" altLang="zh-CN" sz="1700" dirty="0">
                    <a:latin typeface="Times New Roman" panose="02020603050405020304" pitchFamily="18" charset="0"/>
                    <a:cs typeface="Times New Roman" panose="02020603050405020304" pitchFamily="18" charset="0"/>
                  </a:rPr>
                  <a:t>To estimate the initial position, we can rotate the two surveillance beams and find the beam directions with the strongest doppler frequency.</a:t>
                </a:r>
              </a:p>
              <a:p>
                <a:pPr marL="285750" indent="-285750" algn="just">
                  <a:buFont typeface="Wingdings" panose="05000000000000000000" pitchFamily="2" charset="2"/>
                  <a:buChar char="l"/>
                </a:pPr>
                <a:r>
                  <a:rPr lang="en-US" altLang="zh-CN" sz="1700" dirty="0">
                    <a:latin typeface="Times New Roman" panose="02020603050405020304" pitchFamily="18" charset="0"/>
                    <a:cs typeface="Times New Roman" panose="02020603050405020304" pitchFamily="18" charset="0"/>
                  </a:rPr>
                  <a:t>Based on the principle that two lines meet one point, we can find the initial position (</a:t>
                </a:r>
                <a14:m>
                  <m:oMath xmlns:m="http://schemas.openxmlformats.org/officeDocument/2006/math">
                    <m:sSub>
                      <m:sSubPr>
                        <m:ctrlPr>
                          <a:rPr lang="en-US" altLang="zh-CN" sz="1700" i="1" dirty="0" smtClean="0">
                            <a:latin typeface="Cambria Math" panose="02040503050406030204" pitchFamily="18" charset="0"/>
                            <a:cs typeface="Times New Roman" panose="02020603050405020304" pitchFamily="18" charset="0"/>
                          </a:rPr>
                        </m:ctrlPr>
                      </m:sSubPr>
                      <m:e>
                        <m:r>
                          <a:rPr lang="en-US" altLang="zh-CN" sz="1700" b="0" i="1" dirty="0" smtClean="0">
                            <a:latin typeface="Cambria Math" panose="02040503050406030204" pitchFamily="18" charset="0"/>
                            <a:cs typeface="Times New Roman" panose="02020603050405020304" pitchFamily="18" charset="0"/>
                          </a:rPr>
                          <m:t>𝑥</m:t>
                        </m:r>
                      </m:e>
                      <m:sub>
                        <m:r>
                          <a:rPr lang="en-US" altLang="zh-CN" sz="1700" b="0" i="1" dirty="0" smtClean="0">
                            <a:latin typeface="Cambria Math" panose="02040503050406030204" pitchFamily="18" charset="0"/>
                            <a:cs typeface="Times New Roman" panose="02020603050405020304" pitchFamily="18" charset="0"/>
                          </a:rPr>
                          <m:t>1</m:t>
                        </m:r>
                      </m:sub>
                    </m:sSub>
                    <m:r>
                      <a:rPr lang="en-US" altLang="zh-CN" sz="1700" i="1" dirty="0" smtClean="0">
                        <a:latin typeface="Cambria Math" panose="02040503050406030204" pitchFamily="18" charset="0"/>
                        <a:cs typeface="Times New Roman" panose="02020603050405020304" pitchFamily="18" charset="0"/>
                      </a:rPr>
                      <m:t>,</m:t>
                    </m:r>
                    <m:sSub>
                      <m:sSubPr>
                        <m:ctrlPr>
                          <a:rPr lang="en-US" altLang="zh-CN" sz="1700" i="1" dirty="0">
                            <a:latin typeface="Cambria Math" panose="02040503050406030204" pitchFamily="18" charset="0"/>
                            <a:cs typeface="Times New Roman" panose="02020603050405020304" pitchFamily="18" charset="0"/>
                          </a:rPr>
                        </m:ctrlPr>
                      </m:sSubPr>
                      <m:e>
                        <m:r>
                          <a:rPr lang="en-US" altLang="zh-CN" sz="1700" b="0" i="1" dirty="0" smtClean="0">
                            <a:latin typeface="Cambria Math" panose="02040503050406030204" pitchFamily="18" charset="0"/>
                            <a:cs typeface="Times New Roman" panose="02020603050405020304" pitchFamily="18" charset="0"/>
                          </a:rPr>
                          <m:t>𝑦</m:t>
                        </m:r>
                      </m:e>
                      <m:sub>
                        <m:r>
                          <a:rPr lang="en-US" altLang="zh-CN" sz="1700" i="1" dirty="0">
                            <a:latin typeface="Cambria Math" panose="02040503050406030204" pitchFamily="18" charset="0"/>
                            <a:cs typeface="Times New Roman" panose="02020603050405020304" pitchFamily="18" charset="0"/>
                          </a:rPr>
                          <m:t>1</m:t>
                        </m:r>
                      </m:sub>
                    </m:sSub>
                  </m:oMath>
                </a14:m>
                <a:r>
                  <a:rPr lang="en-US" altLang="zh-CN" sz="1700" dirty="0">
                    <a:latin typeface="Times New Roman" panose="02020603050405020304" pitchFamily="18" charset="0"/>
                    <a:cs typeface="Times New Roman" panose="02020603050405020304" pitchFamily="18" charset="0"/>
                  </a:rPr>
                  <a:t>) of the moving target.</a:t>
                </a:r>
                <a:endParaRPr lang="zh-CN" altLang="en-US" sz="17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0F552916-4C8C-493A-9B62-B43C1E8AB876}"/>
                  </a:ext>
                </a:extLst>
              </p:cNvPr>
              <p:cNvSpPr txBox="1">
                <a:spLocks noRot="1" noChangeAspect="1" noMove="1" noResize="1" noEditPoints="1" noAdjustHandles="1" noChangeArrowheads="1" noChangeShapeType="1" noTextEdit="1"/>
              </p:cNvSpPr>
              <p:nvPr/>
            </p:nvSpPr>
            <p:spPr>
              <a:xfrm>
                <a:off x="7062657" y="1600920"/>
                <a:ext cx="4668841" cy="2185214"/>
              </a:xfrm>
              <a:prstGeom prst="rect">
                <a:avLst/>
              </a:prstGeom>
              <a:blipFill>
                <a:blip r:embed="rId6"/>
                <a:stretch>
                  <a:fillRect l="-654" t="-838" r="-915" b="-3352"/>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D942925A-EB67-4109-90D9-5C7375193046}"/>
              </a:ext>
            </a:extLst>
          </p:cNvPr>
          <p:cNvSpPr/>
          <p:nvPr/>
        </p:nvSpPr>
        <p:spPr>
          <a:xfrm>
            <a:off x="1294647" y="1855898"/>
            <a:ext cx="1692998" cy="44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pic>
        <p:nvPicPr>
          <p:cNvPr id="11" name="图片 10">
            <a:extLst>
              <a:ext uri="{FF2B5EF4-FFF2-40B4-BE49-F238E27FC236}">
                <a16:creationId xmlns:a16="http://schemas.microsoft.com/office/drawing/2014/main" id="{8C908AD6-2296-48C5-B194-DE3E37747A71}"/>
              </a:ext>
            </a:extLst>
          </p:cNvPr>
          <p:cNvPicPr>
            <a:picLocks noChangeAspect="1"/>
          </p:cNvPicPr>
          <p:nvPr/>
        </p:nvPicPr>
        <p:blipFill>
          <a:blip r:embed="rId7"/>
          <a:stretch>
            <a:fillRect/>
          </a:stretch>
        </p:blipFill>
        <p:spPr>
          <a:xfrm>
            <a:off x="7357195" y="3798106"/>
            <a:ext cx="4437677" cy="2062882"/>
          </a:xfrm>
          <a:prstGeom prst="rect">
            <a:avLst/>
          </a:prstGeom>
        </p:spPr>
      </p:pic>
      <p:sp>
        <p:nvSpPr>
          <p:cNvPr id="17" name="文本框 16">
            <a:extLst>
              <a:ext uri="{FF2B5EF4-FFF2-40B4-BE49-F238E27FC236}">
                <a16:creationId xmlns:a16="http://schemas.microsoft.com/office/drawing/2014/main" id="{DA954329-B32C-4BCD-AD68-B3127D2B4D7A}"/>
              </a:ext>
            </a:extLst>
          </p:cNvPr>
          <p:cNvSpPr txBox="1"/>
          <p:nvPr/>
        </p:nvSpPr>
        <p:spPr>
          <a:xfrm>
            <a:off x="7420570" y="5939392"/>
            <a:ext cx="6111088" cy="338554"/>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600">
                <a:latin typeface="Times New Roman" panose="02020603050405020304" pitchFamily="18" charset="0"/>
                <a:cs typeface="Times New Roman" panose="02020603050405020304" pitchFamily="18" charset="0"/>
              </a:defRPr>
            </a:lvl1pPr>
          </a:lstStyle>
          <a:p>
            <a:pPr marL="0" indent="0">
              <a:buNone/>
            </a:pPr>
            <a:r>
              <a:rPr lang="zh-CN" altLang="en-US" dirty="0"/>
              <a:t>Fig. Illustration of AoAs, AoD, and target’s mobility</a:t>
            </a:r>
          </a:p>
        </p:txBody>
      </p:sp>
    </p:spTree>
    <p:extLst>
      <p:ext uri="{BB962C8B-B14F-4D97-AF65-F5344CB8AC3E}">
        <p14:creationId xmlns:p14="http://schemas.microsoft.com/office/powerpoint/2010/main" val="376022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466473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05.Processing Flow</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灯片编号占位符 2">
            <a:extLst>
              <a:ext uri="{FF2B5EF4-FFF2-40B4-BE49-F238E27FC236}">
                <a16:creationId xmlns:a16="http://schemas.microsoft.com/office/drawing/2014/main" id="{5408D0BA-ACD4-4243-A861-7E20FDBF1076}"/>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13</a:t>
            </a:fld>
            <a:endParaRPr lang="zh-CN" altLang="en-US" dirty="0"/>
          </a:p>
        </p:txBody>
      </p:sp>
      <p:pic>
        <p:nvPicPr>
          <p:cNvPr id="5" name="图片 4">
            <a:extLst>
              <a:ext uri="{FF2B5EF4-FFF2-40B4-BE49-F238E27FC236}">
                <a16:creationId xmlns:a16="http://schemas.microsoft.com/office/drawing/2014/main" id="{03842057-9991-4F64-AFC2-853AAE15E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711" y="1324715"/>
            <a:ext cx="6391746" cy="4614678"/>
          </a:xfrm>
          <a:prstGeom prst="rect">
            <a:avLst/>
          </a:prstGeom>
        </p:spPr>
      </p:pic>
      <p:sp>
        <p:nvSpPr>
          <p:cNvPr id="6" name="文本框 5">
            <a:extLst>
              <a:ext uri="{FF2B5EF4-FFF2-40B4-BE49-F238E27FC236}">
                <a16:creationId xmlns:a16="http://schemas.microsoft.com/office/drawing/2014/main" id="{E33A5B8D-4D07-453B-8085-81EC0001FAB4}"/>
              </a:ext>
            </a:extLst>
          </p:cNvPr>
          <p:cNvSpPr txBox="1"/>
          <p:nvPr/>
        </p:nvSpPr>
        <p:spPr>
          <a:xfrm>
            <a:off x="6992987" y="1079851"/>
            <a:ext cx="4137433" cy="461665"/>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2400">
                <a:latin typeface="Times New Roman" panose="02020603050405020304" pitchFamily="18" charset="0"/>
                <a:ea typeface="+mj-ea"/>
                <a:cs typeface="Times New Roman" panose="02020603050405020304" pitchFamily="18" charset="0"/>
              </a:defRPr>
            </a:lvl1pPr>
          </a:lstStyle>
          <a:p>
            <a:pPr>
              <a:buFont typeface="Wingdings" panose="05000000000000000000" pitchFamily="2" charset="2"/>
              <a:buChar char="Ø"/>
            </a:pPr>
            <a:r>
              <a:rPr lang="en-US" altLang="zh-CN" dirty="0"/>
              <a:t>Clutter Cancellation</a:t>
            </a:r>
            <a:endParaRPr lang="zh-CN" altLang="en-US" dirty="0"/>
          </a:p>
        </p:txBody>
      </p:sp>
      <p:sp>
        <p:nvSpPr>
          <p:cNvPr id="9" name="矩形 8">
            <a:extLst>
              <a:ext uri="{FF2B5EF4-FFF2-40B4-BE49-F238E27FC236}">
                <a16:creationId xmlns:a16="http://schemas.microsoft.com/office/drawing/2014/main" id="{D942925A-EB67-4109-90D9-5C7375193046}"/>
              </a:ext>
            </a:extLst>
          </p:cNvPr>
          <p:cNvSpPr/>
          <p:nvPr/>
        </p:nvSpPr>
        <p:spPr>
          <a:xfrm>
            <a:off x="2308633" y="3632053"/>
            <a:ext cx="1584357" cy="4057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3" name="文本框 2">
            <a:extLst>
              <a:ext uri="{FF2B5EF4-FFF2-40B4-BE49-F238E27FC236}">
                <a16:creationId xmlns:a16="http://schemas.microsoft.com/office/drawing/2014/main" id="{74A3D0FB-8652-41EC-AAF1-E36234412499}"/>
              </a:ext>
            </a:extLst>
          </p:cNvPr>
          <p:cNvSpPr txBox="1"/>
          <p:nvPr/>
        </p:nvSpPr>
        <p:spPr>
          <a:xfrm>
            <a:off x="6992987" y="1591022"/>
            <a:ext cx="4450593" cy="2446824"/>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700">
                <a:latin typeface="Times New Roman" panose="02020603050405020304" pitchFamily="18" charset="0"/>
                <a:cs typeface="Times New Roman" panose="02020603050405020304" pitchFamily="18" charset="0"/>
              </a:defRPr>
            </a:lvl1pPr>
          </a:lstStyle>
          <a:p>
            <a:r>
              <a:rPr lang="en-US" altLang="zh-CN" dirty="0"/>
              <a:t>Clutter elimination based on what was described earlier. </a:t>
            </a:r>
          </a:p>
          <a:p>
            <a:r>
              <a:rPr lang="en-US" altLang="zh-CN" dirty="0"/>
              <a:t>Note that we have two surveillance channels and two reference channels (e.g. Ref1, Ref2, Sur1, and Sur2). </a:t>
            </a:r>
          </a:p>
          <a:p>
            <a:r>
              <a:rPr lang="en-US" altLang="zh-CN" dirty="0"/>
              <a:t>Therefore, our strategy for clutter elimination is to use the delayed copy of Ref1 to eliminate clutter in Sur1, and the delayed copy of Ref2 to eliminate clutter in Sur2.</a:t>
            </a:r>
            <a:endParaRPr lang="zh-CN" altLang="en-US" dirty="0"/>
          </a:p>
        </p:txBody>
      </p:sp>
      <p:sp>
        <p:nvSpPr>
          <p:cNvPr id="14" name="文本框 13">
            <a:extLst>
              <a:ext uri="{FF2B5EF4-FFF2-40B4-BE49-F238E27FC236}">
                <a16:creationId xmlns:a16="http://schemas.microsoft.com/office/drawing/2014/main" id="{BD162506-99AB-4DF0-B9B4-89C8EC175596}"/>
              </a:ext>
            </a:extLst>
          </p:cNvPr>
          <p:cNvSpPr txBox="1"/>
          <p:nvPr/>
        </p:nvSpPr>
        <p:spPr>
          <a:xfrm>
            <a:off x="6992987" y="4037846"/>
            <a:ext cx="4909302" cy="461665"/>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2400">
                <a:latin typeface="Times New Roman" panose="02020603050405020304" pitchFamily="18" charset="0"/>
                <a:ea typeface="+mj-ea"/>
                <a:cs typeface="Times New Roman" panose="02020603050405020304" pitchFamily="18" charset="0"/>
              </a:defRPr>
            </a:lvl1pPr>
          </a:lstStyle>
          <a:p>
            <a:pPr marL="285750" indent="-285750" algn="just">
              <a:buFont typeface="Wingdings" panose="05000000000000000000" pitchFamily="2" charset="2"/>
              <a:buChar char="Ø"/>
            </a:pPr>
            <a:r>
              <a:rPr lang="en-US" altLang="zh-CN" sz="2400" dirty="0">
                <a:latin typeface="Times New Roman" panose="02020603050405020304" pitchFamily="18" charset="0"/>
                <a:ea typeface="+mj-ea"/>
                <a:cs typeface="Times New Roman" panose="02020603050405020304" pitchFamily="18" charset="0"/>
              </a:rPr>
              <a:t>CAF (</a:t>
            </a:r>
            <a:r>
              <a:rPr lang="en-US" altLang="zh-CN" sz="2400" b="1" dirty="0">
                <a:latin typeface="Times New Roman" panose="02020603050405020304" pitchFamily="18" charset="0"/>
                <a:ea typeface="+mj-ea"/>
                <a:cs typeface="Times New Roman" panose="02020603050405020304" pitchFamily="18" charset="0"/>
              </a:rPr>
              <a:t>C</a:t>
            </a:r>
            <a:r>
              <a:rPr lang="en-US" altLang="zh-CN" sz="2400" dirty="0">
                <a:latin typeface="Times New Roman" panose="02020603050405020304" pitchFamily="18" charset="0"/>
                <a:ea typeface="+mj-ea"/>
                <a:cs typeface="Times New Roman" panose="02020603050405020304" pitchFamily="18" charset="0"/>
              </a:rPr>
              <a:t>ross-</a:t>
            </a:r>
            <a:r>
              <a:rPr lang="en-US" altLang="zh-CN" sz="2400" b="1" dirty="0">
                <a:latin typeface="Times New Roman" panose="02020603050405020304" pitchFamily="18" charset="0"/>
                <a:ea typeface="+mj-ea"/>
                <a:cs typeface="Times New Roman" panose="02020603050405020304" pitchFamily="18" charset="0"/>
              </a:rPr>
              <a:t>A</a:t>
            </a:r>
            <a:r>
              <a:rPr lang="en-US" altLang="zh-CN" sz="2400" dirty="0">
                <a:latin typeface="Times New Roman" panose="02020603050405020304" pitchFamily="18" charset="0"/>
                <a:ea typeface="+mj-ea"/>
                <a:cs typeface="Times New Roman" panose="02020603050405020304" pitchFamily="18" charset="0"/>
              </a:rPr>
              <a:t>mbiguity </a:t>
            </a:r>
            <a:r>
              <a:rPr lang="en-US" altLang="zh-CN" sz="2400" b="1" dirty="0">
                <a:latin typeface="Times New Roman" panose="02020603050405020304" pitchFamily="18" charset="0"/>
                <a:ea typeface="+mj-ea"/>
                <a:cs typeface="Times New Roman" panose="02020603050405020304" pitchFamily="18" charset="0"/>
              </a:rPr>
              <a:t>F</a:t>
            </a:r>
            <a:r>
              <a:rPr lang="en-US" altLang="zh-CN" sz="2400" dirty="0">
                <a:latin typeface="Times New Roman" panose="02020603050405020304" pitchFamily="18" charset="0"/>
                <a:ea typeface="+mj-ea"/>
                <a:cs typeface="Times New Roman" panose="02020603050405020304" pitchFamily="18" charset="0"/>
              </a:rPr>
              <a:t>unction)</a:t>
            </a:r>
          </a:p>
        </p:txBody>
      </p:sp>
      <p:sp>
        <p:nvSpPr>
          <p:cNvPr id="16" name="文本框 15">
            <a:extLst>
              <a:ext uri="{FF2B5EF4-FFF2-40B4-BE49-F238E27FC236}">
                <a16:creationId xmlns:a16="http://schemas.microsoft.com/office/drawing/2014/main" id="{DB8C04A2-1A88-4550-B899-C020E8FA70B9}"/>
              </a:ext>
            </a:extLst>
          </p:cNvPr>
          <p:cNvSpPr txBox="1"/>
          <p:nvPr/>
        </p:nvSpPr>
        <p:spPr>
          <a:xfrm>
            <a:off x="7078475" y="4639376"/>
            <a:ext cx="4365105" cy="1138773"/>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700">
                <a:latin typeface="Times New Roman" panose="02020603050405020304" pitchFamily="18" charset="0"/>
                <a:cs typeface="Times New Roman" panose="02020603050405020304" pitchFamily="18" charset="0"/>
              </a:defRPr>
            </a:lvl1pPr>
          </a:lstStyle>
          <a:p>
            <a:pPr marL="0" indent="0">
              <a:buNone/>
            </a:pPr>
            <a:r>
              <a:rPr lang="zh-CN" altLang="en-US" dirty="0"/>
              <a:t>CAF is performed on the four </a:t>
            </a:r>
            <a:r>
              <a:rPr lang="en-US" altLang="zh-CN" dirty="0"/>
              <a:t>link</a:t>
            </a:r>
            <a:r>
              <a:rPr lang="zh-CN" altLang="en-US" dirty="0"/>
              <a:t>s of the two pairs of receivers to estimate the </a:t>
            </a:r>
            <a:r>
              <a:rPr lang="en-US" altLang="zh-CN" dirty="0"/>
              <a:t>d</a:t>
            </a:r>
            <a:r>
              <a:rPr lang="zh-CN" altLang="en-US" dirty="0"/>
              <a:t>oppler shift of the two receiver based on the content described earlier.</a:t>
            </a:r>
          </a:p>
        </p:txBody>
      </p:sp>
      <p:sp>
        <p:nvSpPr>
          <p:cNvPr id="18" name="矩形 17">
            <a:extLst>
              <a:ext uri="{FF2B5EF4-FFF2-40B4-BE49-F238E27FC236}">
                <a16:creationId xmlns:a16="http://schemas.microsoft.com/office/drawing/2014/main" id="{685CD803-6051-4D27-9062-26D42E33BF69}"/>
              </a:ext>
            </a:extLst>
          </p:cNvPr>
          <p:cNvSpPr/>
          <p:nvPr/>
        </p:nvSpPr>
        <p:spPr>
          <a:xfrm>
            <a:off x="813302" y="4296614"/>
            <a:ext cx="3016314" cy="5107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375884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466473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05.Processing Flow</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灯片编号占位符 2">
            <a:extLst>
              <a:ext uri="{FF2B5EF4-FFF2-40B4-BE49-F238E27FC236}">
                <a16:creationId xmlns:a16="http://schemas.microsoft.com/office/drawing/2014/main" id="{5408D0BA-ACD4-4243-A861-7E20FDBF1076}"/>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14</a:t>
            </a:fld>
            <a:endParaRPr lang="zh-CN" altLang="en-US" dirty="0"/>
          </a:p>
        </p:txBody>
      </p:sp>
      <p:pic>
        <p:nvPicPr>
          <p:cNvPr id="5" name="图片 4">
            <a:extLst>
              <a:ext uri="{FF2B5EF4-FFF2-40B4-BE49-F238E27FC236}">
                <a16:creationId xmlns:a16="http://schemas.microsoft.com/office/drawing/2014/main" id="{03842057-9991-4F64-AFC2-853AAE15E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711" y="1324715"/>
            <a:ext cx="6391746" cy="4614678"/>
          </a:xfrm>
          <a:prstGeom prst="rect">
            <a:avLst/>
          </a:prstGeom>
        </p:spPr>
      </p:pic>
      <p:sp>
        <p:nvSpPr>
          <p:cNvPr id="6" name="文本框 5">
            <a:extLst>
              <a:ext uri="{FF2B5EF4-FFF2-40B4-BE49-F238E27FC236}">
                <a16:creationId xmlns:a16="http://schemas.microsoft.com/office/drawing/2014/main" id="{E33A5B8D-4D07-453B-8085-81EC0001FAB4}"/>
              </a:ext>
            </a:extLst>
          </p:cNvPr>
          <p:cNvSpPr txBox="1"/>
          <p:nvPr/>
        </p:nvSpPr>
        <p:spPr>
          <a:xfrm>
            <a:off x="6096000" y="1093882"/>
            <a:ext cx="6216019" cy="461665"/>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2400">
                <a:latin typeface="Times New Roman" panose="02020603050405020304" pitchFamily="18" charset="0"/>
                <a:ea typeface="+mj-ea"/>
                <a:cs typeface="Times New Roman" panose="02020603050405020304" pitchFamily="18" charset="0"/>
              </a:defRPr>
            </a:lvl1pPr>
          </a:lstStyle>
          <a:p>
            <a:pPr>
              <a:buFont typeface="Wingdings" panose="05000000000000000000" pitchFamily="2" charset="2"/>
              <a:buChar char="Ø"/>
            </a:pPr>
            <a:r>
              <a:rPr lang="en-US" altLang="zh-CN" dirty="0"/>
              <a:t>Estimate the Speed and Direction of Motion</a:t>
            </a:r>
            <a:endParaRPr lang="zh-CN" altLang="en-US" dirty="0"/>
          </a:p>
        </p:txBody>
      </p:sp>
      <p:sp>
        <p:nvSpPr>
          <p:cNvPr id="18" name="矩形 17">
            <a:extLst>
              <a:ext uri="{FF2B5EF4-FFF2-40B4-BE49-F238E27FC236}">
                <a16:creationId xmlns:a16="http://schemas.microsoft.com/office/drawing/2014/main" id="{685CD803-6051-4D27-9062-26D42E33BF69}"/>
              </a:ext>
            </a:extLst>
          </p:cNvPr>
          <p:cNvSpPr/>
          <p:nvPr/>
        </p:nvSpPr>
        <p:spPr>
          <a:xfrm>
            <a:off x="778598" y="5169529"/>
            <a:ext cx="3096285" cy="5069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pic>
        <p:nvPicPr>
          <p:cNvPr id="13" name="图片 12">
            <a:extLst>
              <a:ext uri="{FF2B5EF4-FFF2-40B4-BE49-F238E27FC236}">
                <a16:creationId xmlns:a16="http://schemas.microsoft.com/office/drawing/2014/main" id="{049CCDDC-A3D4-4AED-AA6F-F63710C5AFCE}"/>
              </a:ext>
            </a:extLst>
          </p:cNvPr>
          <p:cNvPicPr>
            <a:picLocks noChangeAspect="1"/>
          </p:cNvPicPr>
          <p:nvPr/>
        </p:nvPicPr>
        <p:blipFill>
          <a:blip r:embed="rId6"/>
          <a:stretch>
            <a:fillRect/>
          </a:stretch>
        </p:blipFill>
        <p:spPr>
          <a:xfrm>
            <a:off x="6926656" y="1560825"/>
            <a:ext cx="4089937" cy="1901233"/>
          </a:xfrm>
          <a:prstGeom prst="rect">
            <a:avLst/>
          </a:prstGeom>
        </p:spPr>
      </p:pic>
      <p:sp>
        <p:nvSpPr>
          <p:cNvPr id="15" name="文本框 14">
            <a:extLst>
              <a:ext uri="{FF2B5EF4-FFF2-40B4-BE49-F238E27FC236}">
                <a16:creationId xmlns:a16="http://schemas.microsoft.com/office/drawing/2014/main" id="{7A88789D-0C20-4FD7-A961-FDE4610781EA}"/>
              </a:ext>
            </a:extLst>
          </p:cNvPr>
          <p:cNvSpPr txBox="1"/>
          <p:nvPr/>
        </p:nvSpPr>
        <p:spPr>
          <a:xfrm>
            <a:off x="6926656" y="3464132"/>
            <a:ext cx="6111088" cy="338554"/>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600">
                <a:latin typeface="Times New Roman" panose="02020603050405020304" pitchFamily="18" charset="0"/>
                <a:cs typeface="Times New Roman" panose="02020603050405020304" pitchFamily="18" charset="0"/>
              </a:defRPr>
            </a:lvl1pPr>
          </a:lstStyle>
          <a:p>
            <a:pPr marL="0" indent="0">
              <a:buNone/>
            </a:pPr>
            <a:r>
              <a:rPr lang="zh-CN" altLang="en-US" dirty="0"/>
              <a:t>Fig. Illustration of AoAs, AoD, and target’s mobility</a:t>
            </a:r>
          </a:p>
        </p:txBody>
      </p:sp>
      <p:sp>
        <p:nvSpPr>
          <p:cNvPr id="17" name="文本框 16">
            <a:extLst>
              <a:ext uri="{FF2B5EF4-FFF2-40B4-BE49-F238E27FC236}">
                <a16:creationId xmlns:a16="http://schemas.microsoft.com/office/drawing/2014/main" id="{79113BBC-0AEE-47A4-A30F-AFC796EF11E3}"/>
              </a:ext>
            </a:extLst>
          </p:cNvPr>
          <p:cNvSpPr txBox="1"/>
          <p:nvPr/>
        </p:nvSpPr>
        <p:spPr>
          <a:xfrm>
            <a:off x="6926656" y="3855710"/>
            <a:ext cx="4565285" cy="877163"/>
          </a:xfrm>
          <a:prstGeom prst="rect">
            <a:avLst/>
          </a:prstGeom>
          <a:noFill/>
        </p:spPr>
        <p:txBody>
          <a:bodyPr wrap="square" rtlCol="0">
            <a:spAutoFit/>
          </a:bodyPr>
          <a:lstStyle>
            <a:defPPr>
              <a:defRPr lang="zh-CN"/>
            </a:defPPr>
            <a:lvl1pPr indent="0" algn="just">
              <a:buFont typeface="Wingdings" panose="05000000000000000000" pitchFamily="2" charset="2"/>
              <a:buNone/>
              <a:defRPr sz="1700">
                <a:latin typeface="Times New Roman" panose="02020603050405020304" pitchFamily="18" charset="0"/>
                <a:cs typeface="Times New Roman" panose="02020603050405020304" pitchFamily="18" charset="0"/>
              </a:defRPr>
            </a:lvl1pPr>
          </a:lstStyle>
          <a:p>
            <a:r>
              <a:rPr lang="zh-CN" altLang="en-US" dirty="0"/>
              <a:t>Based on what has been said before, we can list a binary system of first order equations consisting of two receiver Doppler frequencies:</a:t>
            </a:r>
          </a:p>
        </p:txBody>
      </p:sp>
      <p:pic>
        <p:nvPicPr>
          <p:cNvPr id="10" name="图片 9">
            <a:extLst>
              <a:ext uri="{FF2B5EF4-FFF2-40B4-BE49-F238E27FC236}">
                <a16:creationId xmlns:a16="http://schemas.microsoft.com/office/drawing/2014/main" id="{6607BC99-3E30-4172-9B38-9E9E57D9AABA}"/>
              </a:ext>
            </a:extLst>
          </p:cNvPr>
          <p:cNvPicPr>
            <a:picLocks noChangeAspect="1"/>
          </p:cNvPicPr>
          <p:nvPr/>
        </p:nvPicPr>
        <p:blipFill>
          <a:blip r:embed="rId7"/>
          <a:stretch>
            <a:fillRect/>
          </a:stretch>
        </p:blipFill>
        <p:spPr>
          <a:xfrm>
            <a:off x="6179647" y="4846707"/>
            <a:ext cx="5764114" cy="1146880"/>
          </a:xfrm>
          <a:prstGeom prst="rect">
            <a:avLst/>
          </a:prstGeom>
        </p:spPr>
      </p:pic>
    </p:spTree>
    <p:extLst>
      <p:ext uri="{BB962C8B-B14F-4D97-AF65-F5344CB8AC3E}">
        <p14:creationId xmlns:p14="http://schemas.microsoft.com/office/powerpoint/2010/main" val="11133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187394C-594E-46C4-9D1C-B697CDD4B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490" y="4554568"/>
            <a:ext cx="4712840" cy="2226858"/>
          </a:xfrm>
          <a:prstGeom prst="rect">
            <a:avLst/>
          </a:prstGeom>
        </p:spPr>
      </p:pic>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466473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05.Processing Flow</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灯片编号占位符 2">
            <a:extLst>
              <a:ext uri="{FF2B5EF4-FFF2-40B4-BE49-F238E27FC236}">
                <a16:creationId xmlns:a16="http://schemas.microsoft.com/office/drawing/2014/main" id="{5408D0BA-ACD4-4243-A861-7E20FDBF1076}"/>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15</a:t>
            </a:fld>
            <a:endParaRPr lang="zh-CN" altLang="en-US" dirty="0"/>
          </a:p>
        </p:txBody>
      </p:sp>
      <p:sp>
        <p:nvSpPr>
          <p:cNvPr id="6" name="文本框 5">
            <a:extLst>
              <a:ext uri="{FF2B5EF4-FFF2-40B4-BE49-F238E27FC236}">
                <a16:creationId xmlns:a16="http://schemas.microsoft.com/office/drawing/2014/main" id="{E33A5B8D-4D07-453B-8085-81EC0001FAB4}"/>
              </a:ext>
            </a:extLst>
          </p:cNvPr>
          <p:cNvSpPr txBox="1"/>
          <p:nvPr/>
        </p:nvSpPr>
        <p:spPr>
          <a:xfrm>
            <a:off x="563418" y="1093882"/>
            <a:ext cx="6216019" cy="461665"/>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2400">
                <a:latin typeface="Times New Roman" panose="02020603050405020304" pitchFamily="18" charset="0"/>
                <a:ea typeface="+mj-ea"/>
                <a:cs typeface="Times New Roman" panose="02020603050405020304" pitchFamily="18" charset="0"/>
              </a:defRPr>
            </a:lvl1pPr>
          </a:lstStyle>
          <a:p>
            <a:pPr>
              <a:buFont typeface="Wingdings" panose="05000000000000000000" pitchFamily="2" charset="2"/>
              <a:buChar char="Ø"/>
            </a:pPr>
            <a:r>
              <a:rPr lang="en-US" altLang="zh-CN" dirty="0"/>
              <a:t>Estimate the Speed and Direction of Motion</a:t>
            </a:r>
            <a:endParaRPr lang="zh-CN" altLang="en-US" dirty="0"/>
          </a:p>
        </p:txBody>
      </p:sp>
      <p:pic>
        <p:nvPicPr>
          <p:cNvPr id="13" name="图片 12">
            <a:extLst>
              <a:ext uri="{FF2B5EF4-FFF2-40B4-BE49-F238E27FC236}">
                <a16:creationId xmlns:a16="http://schemas.microsoft.com/office/drawing/2014/main" id="{049CCDDC-A3D4-4AED-AA6F-F63710C5AFCE}"/>
              </a:ext>
            </a:extLst>
          </p:cNvPr>
          <p:cNvPicPr>
            <a:picLocks noChangeAspect="1"/>
          </p:cNvPicPr>
          <p:nvPr/>
        </p:nvPicPr>
        <p:blipFill>
          <a:blip r:embed="rId6"/>
          <a:stretch>
            <a:fillRect/>
          </a:stretch>
        </p:blipFill>
        <p:spPr>
          <a:xfrm>
            <a:off x="684439" y="1629863"/>
            <a:ext cx="4089937" cy="1901233"/>
          </a:xfrm>
          <a:prstGeom prst="rect">
            <a:avLst/>
          </a:prstGeom>
        </p:spPr>
      </p:pic>
      <p:pic>
        <p:nvPicPr>
          <p:cNvPr id="10" name="图片 9">
            <a:extLst>
              <a:ext uri="{FF2B5EF4-FFF2-40B4-BE49-F238E27FC236}">
                <a16:creationId xmlns:a16="http://schemas.microsoft.com/office/drawing/2014/main" id="{6607BC99-3E30-4172-9B38-9E9E57D9AABA}"/>
              </a:ext>
            </a:extLst>
          </p:cNvPr>
          <p:cNvPicPr>
            <a:picLocks noChangeAspect="1"/>
          </p:cNvPicPr>
          <p:nvPr/>
        </p:nvPicPr>
        <p:blipFill>
          <a:blip r:embed="rId7"/>
          <a:stretch>
            <a:fillRect/>
          </a:stretch>
        </p:blipFill>
        <p:spPr>
          <a:xfrm>
            <a:off x="5274177" y="1984043"/>
            <a:ext cx="6290191" cy="1251553"/>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DBB21F93-4C42-4808-A334-709E84FFBE02}"/>
                  </a:ext>
                </a:extLst>
              </p:cNvPr>
              <p:cNvSpPr txBox="1"/>
              <p:nvPr/>
            </p:nvSpPr>
            <p:spPr>
              <a:xfrm>
                <a:off x="1050202" y="3419300"/>
                <a:ext cx="10728357" cy="1150315"/>
              </a:xfrm>
              <a:prstGeom prst="rect">
                <a:avLst/>
              </a:prstGeom>
              <a:noFill/>
            </p:spPr>
            <p:txBody>
              <a:bodyPr wrap="square" rtlCol="0">
                <a:spAutoFit/>
              </a:bodyPr>
              <a:lstStyle>
                <a:defPPr>
                  <a:defRPr lang="zh-CN"/>
                </a:defPPr>
                <a:lvl1pPr indent="0" algn="just">
                  <a:buFont typeface="Wingdings" panose="05000000000000000000" pitchFamily="2" charset="2"/>
                  <a:buNone/>
                  <a:defRPr sz="1700">
                    <a:latin typeface="Times New Roman" panose="02020603050405020304" pitchFamily="18" charset="0"/>
                    <a:cs typeface="Times New Roman" panose="02020603050405020304" pitchFamily="18" charset="0"/>
                  </a:defRPr>
                </a:lvl1pPr>
              </a:lstStyle>
              <a:p>
                <a:r>
                  <a:rPr lang="en-US" altLang="zh-CN" dirty="0"/>
                  <a:t>In </a:t>
                </a:r>
                <a:r>
                  <a:rPr lang="en-US" altLang="zh-CN" b="1" dirty="0"/>
                  <a:t>the above </a:t>
                </a:r>
                <a:r>
                  <a:rPr lang="zh-CN" altLang="en-US" b="1" dirty="0"/>
                  <a:t>binary system of first order equations</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i="1">
                        <a:latin typeface="Cambria Math" panose="02040503050406030204" pitchFamily="18" charset="0"/>
                      </a:rPr>
                      <m:t> </m:t>
                    </m:r>
                  </m:oMath>
                </a14:m>
                <a:r>
                  <a:rPr lang="en-US" altLang="zh-CN" dirty="0"/>
                  <a:t>and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𝜑</m:t>
                        </m:r>
                      </m:e>
                      <m:sub>
                        <m:r>
                          <a:rPr lang="en-US" altLang="zh-CN" b="0" i="1" smtClean="0">
                            <a:latin typeface="Cambria Math" panose="02040503050406030204" pitchFamily="18" charset="0"/>
                          </a:rPr>
                          <m:t>𝑘</m:t>
                        </m:r>
                      </m:sub>
                    </m:sSub>
                  </m:oMath>
                </a14:m>
                <a:r>
                  <a:rPr lang="en-US" altLang="zh-CN" dirty="0"/>
                  <a:t> be the corresponding AoAs and AoD of the surveillance channel at the two receivers and the transmitter and the </a:t>
                </a:r>
                <a14:m>
                  <m:oMath xmlns:m="http://schemas.openxmlformats.org/officeDocument/2006/math">
                    <m:r>
                      <a:rPr lang="en-US" altLang="zh-CN" i="1" dirty="0" smtClean="0">
                        <a:latin typeface="Cambria Math" panose="02040503050406030204" pitchFamily="18" charset="0"/>
                      </a:rPr>
                      <m:t>𝑘</m:t>
                    </m:r>
                  </m:oMath>
                </a14:m>
                <a:r>
                  <a:rPr lang="en-US" altLang="zh-CN" dirty="0"/>
                  <a:t>-th sensing iteration time respectively. They can be obtained through </a:t>
                </a:r>
                <a:r>
                  <a:rPr lang="en-US" altLang="zh-CN" b="1" dirty="0"/>
                  <a:t>the below equation</a:t>
                </a:r>
                <a:r>
                  <a:rPr lang="en-US" altLang="zh-CN" dirty="0"/>
                  <a:t>. Then, by solving this equation, we can get the velocity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en-US" altLang="zh-CN" dirty="0"/>
                  <a:t>) and direction (</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𝜃</m:t>
                        </m:r>
                      </m:e>
                      <m:sub>
                        <m:r>
                          <a:rPr lang="en-US" altLang="zh-CN" i="1">
                            <a:latin typeface="Cambria Math" panose="02040503050406030204" pitchFamily="18" charset="0"/>
                          </a:rPr>
                          <m:t>𝑘</m:t>
                        </m:r>
                      </m:sub>
                    </m:sSub>
                  </m:oMath>
                </a14:m>
                <a:r>
                  <a:rPr lang="en-US" altLang="zh-CN" dirty="0"/>
                  <a:t>) of the target at the </a:t>
                </a:r>
                <a14:m>
                  <m:oMath xmlns:m="http://schemas.openxmlformats.org/officeDocument/2006/math">
                    <m:r>
                      <a:rPr lang="en-US" altLang="zh-CN" i="1" dirty="0" smtClean="0">
                        <a:latin typeface="Cambria Math" panose="02040503050406030204" pitchFamily="18" charset="0"/>
                      </a:rPr>
                      <m:t>𝑘</m:t>
                    </m:r>
                  </m:oMath>
                </a14:m>
                <a:r>
                  <a:rPr lang="en-US" altLang="zh-CN" dirty="0"/>
                  <a:t>-th sensing iteration time.</a:t>
                </a:r>
                <a:endParaRPr lang="zh-CN" altLang="en-US" dirty="0"/>
              </a:p>
            </p:txBody>
          </p:sp>
        </mc:Choice>
        <mc:Fallback>
          <p:sp>
            <p:nvSpPr>
              <p:cNvPr id="14" name="文本框 13">
                <a:extLst>
                  <a:ext uri="{FF2B5EF4-FFF2-40B4-BE49-F238E27FC236}">
                    <a16:creationId xmlns:a16="http://schemas.microsoft.com/office/drawing/2014/main" id="{DBB21F93-4C42-4808-A334-709E84FFBE02}"/>
                  </a:ext>
                </a:extLst>
              </p:cNvPr>
              <p:cNvSpPr txBox="1">
                <a:spLocks noRot="1" noChangeAspect="1" noMove="1" noResize="1" noEditPoints="1" noAdjustHandles="1" noChangeArrowheads="1" noChangeShapeType="1" noTextEdit="1"/>
              </p:cNvSpPr>
              <p:nvPr/>
            </p:nvSpPr>
            <p:spPr>
              <a:xfrm>
                <a:off x="1050202" y="3419300"/>
                <a:ext cx="10728357" cy="1150315"/>
              </a:xfrm>
              <a:prstGeom prst="rect">
                <a:avLst/>
              </a:prstGeom>
              <a:blipFill>
                <a:blip r:embed="rId8"/>
                <a:stretch>
                  <a:fillRect l="-341" t="-1587" r="-398" b="-6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868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466473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05.Processing Flow</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灯片编号占位符 2">
            <a:extLst>
              <a:ext uri="{FF2B5EF4-FFF2-40B4-BE49-F238E27FC236}">
                <a16:creationId xmlns:a16="http://schemas.microsoft.com/office/drawing/2014/main" id="{5408D0BA-ACD4-4243-A861-7E20FDBF1076}"/>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16</a:t>
            </a:fld>
            <a:endParaRPr lang="zh-CN" altLang="en-US" dirty="0"/>
          </a:p>
        </p:txBody>
      </p:sp>
      <p:pic>
        <p:nvPicPr>
          <p:cNvPr id="5" name="图片 4">
            <a:extLst>
              <a:ext uri="{FF2B5EF4-FFF2-40B4-BE49-F238E27FC236}">
                <a16:creationId xmlns:a16="http://schemas.microsoft.com/office/drawing/2014/main" id="{03842057-9991-4F64-AFC2-853AAE15E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711" y="1324715"/>
            <a:ext cx="6391746" cy="4614678"/>
          </a:xfrm>
          <a:prstGeom prst="rect">
            <a:avLst/>
          </a:prstGeom>
        </p:spPr>
      </p:pic>
      <p:sp>
        <p:nvSpPr>
          <p:cNvPr id="6" name="文本框 5">
            <a:extLst>
              <a:ext uri="{FF2B5EF4-FFF2-40B4-BE49-F238E27FC236}">
                <a16:creationId xmlns:a16="http://schemas.microsoft.com/office/drawing/2014/main" id="{E33A5B8D-4D07-453B-8085-81EC0001FAB4}"/>
              </a:ext>
            </a:extLst>
          </p:cNvPr>
          <p:cNvSpPr txBox="1"/>
          <p:nvPr/>
        </p:nvSpPr>
        <p:spPr>
          <a:xfrm>
            <a:off x="6992987" y="1079851"/>
            <a:ext cx="4137433" cy="461665"/>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2400">
                <a:latin typeface="Times New Roman" panose="02020603050405020304" pitchFamily="18" charset="0"/>
                <a:ea typeface="+mj-ea"/>
                <a:cs typeface="Times New Roman" panose="02020603050405020304" pitchFamily="18" charset="0"/>
              </a:defRPr>
            </a:lvl1pPr>
          </a:lstStyle>
          <a:p>
            <a:pPr>
              <a:buFont typeface="Wingdings" panose="05000000000000000000" pitchFamily="2" charset="2"/>
              <a:buChar char="Ø"/>
            </a:pPr>
            <a:r>
              <a:rPr lang="en-US" altLang="zh-CN" dirty="0"/>
              <a:t>Continuous Iteration</a:t>
            </a:r>
            <a:endParaRPr lang="zh-CN" altLang="en-US" dirty="0"/>
          </a:p>
        </p:txBody>
      </p:sp>
      <p:sp>
        <p:nvSpPr>
          <p:cNvPr id="9" name="矩形 8">
            <a:extLst>
              <a:ext uri="{FF2B5EF4-FFF2-40B4-BE49-F238E27FC236}">
                <a16:creationId xmlns:a16="http://schemas.microsoft.com/office/drawing/2014/main" id="{D942925A-EB67-4109-90D9-5C7375193046}"/>
              </a:ext>
            </a:extLst>
          </p:cNvPr>
          <p:cNvSpPr/>
          <p:nvPr/>
        </p:nvSpPr>
        <p:spPr>
          <a:xfrm>
            <a:off x="5252866" y="3514358"/>
            <a:ext cx="1428592" cy="4057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4A3D0FB-8652-41EC-AAF1-E36234412499}"/>
                  </a:ext>
                </a:extLst>
              </p:cNvPr>
              <p:cNvSpPr txBox="1"/>
              <p:nvPr/>
            </p:nvSpPr>
            <p:spPr>
              <a:xfrm>
                <a:off x="6992987" y="1591022"/>
                <a:ext cx="4450593" cy="1400383"/>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700">
                    <a:latin typeface="Times New Roman" panose="02020603050405020304" pitchFamily="18" charset="0"/>
                    <a:cs typeface="Times New Roman" panose="02020603050405020304" pitchFamily="18" charset="0"/>
                  </a:defRPr>
                </a:lvl1pPr>
              </a:lstStyle>
              <a:p>
                <a:r>
                  <a:rPr lang="en-US" altLang="zh-CN" dirty="0"/>
                  <a:t>Knowing the position of the object at the current time (</a:t>
                </a:r>
                <a14:m>
                  <m:oMath xmlns:m="http://schemas.openxmlformats.org/officeDocument/2006/math">
                    <m:r>
                      <a:rPr lang="en-US" altLang="zh-CN" i="1" dirty="0" smtClean="0">
                        <a:latin typeface="Cambria Math" panose="02040503050406030204" pitchFamily="18" charset="0"/>
                      </a:rPr>
                      <m:t>𝑘</m:t>
                    </m:r>
                  </m:oMath>
                </a14:m>
                <a:r>
                  <a:rPr lang="en-US" altLang="zh-CN" dirty="0"/>
                  <a:t>) and the speed and direction of the motion, we can deduce the position of the object at the next time (</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en-US" altLang="zh-CN" dirty="0"/>
                  <a:t>) by the following equation. </a:t>
                </a:r>
              </a:p>
            </p:txBody>
          </p:sp>
        </mc:Choice>
        <mc:Fallback xmlns="">
          <p:sp>
            <p:nvSpPr>
              <p:cNvPr id="3" name="文本框 2">
                <a:extLst>
                  <a:ext uri="{FF2B5EF4-FFF2-40B4-BE49-F238E27FC236}">
                    <a16:creationId xmlns:a16="http://schemas.microsoft.com/office/drawing/2014/main" id="{74A3D0FB-8652-41EC-AAF1-E36234412499}"/>
                  </a:ext>
                </a:extLst>
              </p:cNvPr>
              <p:cNvSpPr txBox="1">
                <a:spLocks noRot="1" noChangeAspect="1" noMove="1" noResize="1" noEditPoints="1" noAdjustHandles="1" noChangeArrowheads="1" noChangeShapeType="1" noTextEdit="1"/>
              </p:cNvSpPr>
              <p:nvPr/>
            </p:nvSpPr>
            <p:spPr>
              <a:xfrm>
                <a:off x="6992987" y="1591022"/>
                <a:ext cx="4450593" cy="1400383"/>
              </a:xfrm>
              <a:prstGeom prst="rect">
                <a:avLst/>
              </a:prstGeom>
              <a:blipFill>
                <a:blip r:embed="rId6"/>
                <a:stretch>
                  <a:fillRect l="-548" t="-1304" r="-959" b="-521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40E3A3C5-C69E-4B70-AEC4-D392EEB5E14E}"/>
              </a:ext>
            </a:extLst>
          </p:cNvPr>
          <p:cNvSpPr txBox="1"/>
          <p:nvPr/>
        </p:nvSpPr>
        <p:spPr>
          <a:xfrm>
            <a:off x="6992987" y="5278239"/>
            <a:ext cx="4576723" cy="1138773"/>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700">
                <a:latin typeface="Times New Roman" panose="02020603050405020304" pitchFamily="18" charset="0"/>
                <a:cs typeface="Times New Roman" panose="02020603050405020304" pitchFamily="18" charset="0"/>
              </a:defRPr>
            </a:lvl1pPr>
          </a:lstStyle>
          <a:p>
            <a:r>
              <a:rPr lang="en-US" altLang="zh-CN" dirty="0"/>
              <a:t>At this point, we will </a:t>
            </a:r>
            <a:r>
              <a:rPr lang="en-US" altLang="zh-CN" b="1" dirty="0"/>
              <a:t>continue to iterate and repeat the above process </a:t>
            </a:r>
            <a:r>
              <a:rPr lang="en-US" altLang="zh-CN" dirty="0"/>
              <a:t>to achieve the continuous tracking of the target's motion trajectory.</a:t>
            </a:r>
            <a:endParaRPr lang="zh-CN" altLang="en-US" dirty="0"/>
          </a:p>
        </p:txBody>
      </p:sp>
      <p:pic>
        <p:nvPicPr>
          <p:cNvPr id="7" name="图片 6">
            <a:extLst>
              <a:ext uri="{FF2B5EF4-FFF2-40B4-BE49-F238E27FC236}">
                <a16:creationId xmlns:a16="http://schemas.microsoft.com/office/drawing/2014/main" id="{57026E7A-F1F9-4F31-93D8-3A7A57534E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7645" y="3082525"/>
            <a:ext cx="4808209" cy="1329743"/>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E77B4E2-6356-468F-BEC8-6706B38FDF20}"/>
                  </a:ext>
                </a:extLst>
              </p:cNvPr>
              <p:cNvSpPr txBox="1"/>
              <p:nvPr/>
            </p:nvSpPr>
            <p:spPr>
              <a:xfrm>
                <a:off x="6992987" y="4412268"/>
                <a:ext cx="4571381" cy="877163"/>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l"/>
                  <a:defRPr sz="1700">
                    <a:latin typeface="Times New Roman" panose="02020603050405020304" pitchFamily="18" charset="0"/>
                    <a:cs typeface="Times New Roman" panose="02020603050405020304" pitchFamily="18" charset="0"/>
                  </a:defRPr>
                </a:lvl1pPr>
              </a:lstStyle>
              <a:p>
                <a:pPr marL="0" indent="0">
                  <a:buNone/>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0</m:t>
                        </m:r>
                      </m:sub>
                    </m:sSub>
                  </m:oMath>
                </a14:m>
                <a:r>
                  <a:rPr lang="en-US" altLang="zh-CN" dirty="0"/>
                  <a:t> is the sample size of the interval between the </a:t>
                </a:r>
                <a14:m>
                  <m:oMath xmlns:m="http://schemas.openxmlformats.org/officeDocument/2006/math">
                    <m:r>
                      <a:rPr lang="en-US" altLang="zh-CN" i="1" dirty="0" smtClean="0">
                        <a:latin typeface="Cambria Math" panose="02040503050406030204" pitchFamily="18" charset="0"/>
                      </a:rPr>
                      <m:t>𝑘</m:t>
                    </m:r>
                  </m:oMath>
                </a14:m>
                <a:r>
                  <a:rPr lang="en-US" altLang="zh-CN" dirty="0"/>
                  <a:t> sensing time and </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en-US" altLang="zh-CN" dirty="0"/>
                  <a:t> sensing time, and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b="0" i="1" dirty="0" smtClean="0">
                            <a:latin typeface="Cambria Math" panose="02040503050406030204" pitchFamily="18" charset="0"/>
                          </a:rPr>
                          <m:t>𝑠</m:t>
                        </m:r>
                      </m:sub>
                    </m:sSub>
                  </m:oMath>
                </a14:m>
                <a:r>
                  <a:rPr lang="en-US" altLang="zh-CN" dirty="0"/>
                  <a:t> is the baseband sampling rate of the receivers.</a:t>
                </a:r>
                <a:endParaRPr lang="zh-CN" altLang="en-US" dirty="0"/>
              </a:p>
            </p:txBody>
          </p:sp>
        </mc:Choice>
        <mc:Fallback xmlns="">
          <p:sp>
            <p:nvSpPr>
              <p:cNvPr id="8" name="文本框 7">
                <a:extLst>
                  <a:ext uri="{FF2B5EF4-FFF2-40B4-BE49-F238E27FC236}">
                    <a16:creationId xmlns:a16="http://schemas.microsoft.com/office/drawing/2014/main" id="{7E77B4E2-6356-468F-BEC8-6706B38FDF20}"/>
                  </a:ext>
                </a:extLst>
              </p:cNvPr>
              <p:cNvSpPr txBox="1">
                <a:spLocks noRot="1" noChangeAspect="1" noMove="1" noResize="1" noEditPoints="1" noAdjustHandles="1" noChangeArrowheads="1" noChangeShapeType="1" noTextEdit="1"/>
              </p:cNvSpPr>
              <p:nvPr/>
            </p:nvSpPr>
            <p:spPr>
              <a:xfrm>
                <a:off x="6992987" y="4412268"/>
                <a:ext cx="4571381" cy="877163"/>
              </a:xfrm>
              <a:prstGeom prst="rect">
                <a:avLst/>
              </a:prstGeom>
              <a:blipFill>
                <a:blip r:embed="rId8"/>
                <a:stretch>
                  <a:fillRect l="-800" t="-2083" r="-933" b="-90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423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3818353"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06. Future Plan</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C9871855-B80D-491E-A3EA-11DD9E85E1FA}"/>
              </a:ext>
            </a:extLst>
          </p:cNvPr>
          <p:cNvSpPr txBox="1"/>
          <p:nvPr/>
        </p:nvSpPr>
        <p:spPr>
          <a:xfrm>
            <a:off x="506614" y="1225689"/>
            <a:ext cx="11308158" cy="5170646"/>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基于实验室已有的毫米波被动雷达平台进行实验，使用上面提到的信号处理算法得出处理后的时间</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多普勒图像</a:t>
            </a:r>
            <a:r>
              <a:rPr lang="en-US" altLang="zh-CN" sz="2200" b="1" dirty="0">
                <a:latin typeface="宋体" panose="02010600030101010101" pitchFamily="2" charset="-122"/>
                <a:ea typeface="宋体" panose="02010600030101010101" pitchFamily="2" charset="-122"/>
              </a:rPr>
              <a:t>(</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CAF</a:t>
            </a:r>
            <a:r>
              <a:rPr lang="zh-CN" altLang="en-US" sz="2200" b="1" dirty="0">
                <a:latin typeface="宋体" panose="02010600030101010101" pitchFamily="2" charset="-122"/>
                <a:ea typeface="宋体" panose="02010600030101010101" pitchFamily="2" charset="-122"/>
              </a:rPr>
              <a:t>依据实验室之前的</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Work</a:t>
            </a:r>
            <a:r>
              <a:rPr lang="zh-CN" altLang="en-US" sz="2200" b="1" dirty="0">
                <a:latin typeface="宋体" panose="02010600030101010101" pitchFamily="2" charset="-122"/>
                <a:ea typeface="宋体" panose="02010600030101010101" pitchFamily="2" charset="-122"/>
              </a:rPr>
              <a:t>实现，基于最小二乘法的杂波消除算法需要自己研究进行实现</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a:p>
            <a:pPr marL="285750" indent="-285750" algn="just">
              <a:buFont typeface="Wingdings" panose="05000000000000000000" pitchFamily="2" charset="2"/>
              <a:buChar char="Ø"/>
            </a:pPr>
            <a:endParaRPr lang="en-US" altLang="zh-CN" sz="2200" b="1" dirty="0">
              <a:latin typeface="宋体" panose="02010600030101010101" pitchFamily="2" charset="-122"/>
              <a:ea typeface="宋体" panose="02010600030101010101" pitchFamily="2" charset="-122"/>
            </a:endParaRPr>
          </a:p>
          <a:p>
            <a:pPr marL="285750" indent="-285750" algn="just">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利用两条监视信道处理后的时间</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多普勒图像，结合每个传感时刻两个监视信道获得的多普勒频率与求解二元一次方程，得到物体当前时刻的运动速度与方向。</a:t>
            </a:r>
            <a:endParaRPr lang="en-US" altLang="zh-CN" sz="2200" b="1" dirty="0">
              <a:latin typeface="宋体" panose="02010600030101010101" pitchFamily="2" charset="-122"/>
              <a:ea typeface="宋体" panose="02010600030101010101" pitchFamily="2" charset="-122"/>
            </a:endParaRPr>
          </a:p>
          <a:p>
            <a:pPr algn="just"/>
            <a:endParaRPr lang="en-US" altLang="zh-CN" sz="2200" b="1" dirty="0">
              <a:latin typeface="宋体" panose="02010600030101010101" pitchFamily="2" charset="-122"/>
              <a:ea typeface="宋体" panose="02010600030101010101" pitchFamily="2" charset="-122"/>
            </a:endParaRPr>
          </a:p>
          <a:p>
            <a:pPr marL="285750" indent="-285750" algn="just">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不断迭代上述过程来实现对感知目标</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手写笔</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的追踪。</a:t>
            </a:r>
            <a:endParaRPr lang="en-US" altLang="zh-CN" sz="2200" b="1" dirty="0">
              <a:latin typeface="宋体" panose="02010600030101010101" pitchFamily="2" charset="-122"/>
              <a:ea typeface="宋体" panose="02010600030101010101" pitchFamily="2" charset="-122"/>
            </a:endParaRPr>
          </a:p>
          <a:p>
            <a:pPr marL="285750" indent="-285750" algn="just">
              <a:buFont typeface="Wingdings" panose="05000000000000000000" pitchFamily="2" charset="2"/>
              <a:buChar char="Ø"/>
            </a:pPr>
            <a:endParaRPr lang="en-US" altLang="zh-CN" sz="22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通过分析我们获得的追踪笔迹与</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Ground Truth</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的偏差，通过绘制</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CDF</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来说明我们方案的追踪误差分布如何。</a:t>
            </a:r>
            <a:endParaRPr lang="en-US" altLang="zh-CN" sz="22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Ø"/>
            </a:pPr>
            <a:endParaRPr lang="en-US" altLang="zh-CN" sz="22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尝试当发射机与参考信道之间的路径为</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NLOS</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200" b="1" dirty="0">
                <a:latin typeface="宋体" panose="02010600030101010101" pitchFamily="2" charset="-122"/>
                <a:ea typeface="宋体" panose="02010600030101010101" pitchFamily="2" charset="-122"/>
                <a:cs typeface="Times New Roman" panose="02020603050405020304" pitchFamily="18" charset="0"/>
              </a:rPr>
              <a:t>(</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例如经由墙壁或障碍物反射，此时接收信号强度将比</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LOS</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情形大大降低</a:t>
            </a:r>
            <a:r>
              <a:rPr lang="en-US" altLang="zh-CN" sz="2200" b="1" dirty="0">
                <a:latin typeface="宋体" panose="02010600030101010101" pitchFamily="2" charset="-122"/>
                <a:ea typeface="宋体" panose="02010600030101010101" pitchFamily="2" charset="-122"/>
                <a:cs typeface="Times New Roman" panose="02020603050405020304" pitchFamily="18" charset="0"/>
              </a:rPr>
              <a:t>)</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，我们的追踪误差分布相比上面的</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LOS</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情况将如何变化。</a:t>
            </a:r>
            <a:endParaRPr lang="en-US" altLang="zh-CN" sz="22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Ø"/>
            </a:pPr>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25" name="灯片编号占位符 2">
            <a:extLst>
              <a:ext uri="{FF2B5EF4-FFF2-40B4-BE49-F238E27FC236}">
                <a16:creationId xmlns:a16="http://schemas.microsoft.com/office/drawing/2014/main" id="{B0109FB7-7A33-4A3B-BEBC-9E822A486FAF}"/>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17</a:t>
            </a:fld>
            <a:endParaRPr lang="zh-CN" altLang="en-US" dirty="0"/>
          </a:p>
        </p:txBody>
      </p:sp>
    </p:spTree>
    <p:extLst>
      <p:ext uri="{BB962C8B-B14F-4D97-AF65-F5344CB8AC3E}">
        <p14:creationId xmlns:p14="http://schemas.microsoft.com/office/powerpoint/2010/main" val="193158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形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73399" y="549275"/>
            <a:ext cx="2502664" cy="459853"/>
          </a:xfrm>
          <a:prstGeom prst="rect">
            <a:avLst/>
          </a:prstGeom>
        </p:spPr>
      </p:pic>
      <p:sp>
        <p:nvSpPr>
          <p:cNvPr id="6" name="文本框 5"/>
          <p:cNvSpPr txBox="1"/>
          <p:nvPr/>
        </p:nvSpPr>
        <p:spPr>
          <a:xfrm>
            <a:off x="2149116" y="2146375"/>
            <a:ext cx="8387554" cy="1200329"/>
          </a:xfrm>
          <a:prstGeom prst="rect">
            <a:avLst/>
          </a:prstGeom>
          <a:noFill/>
        </p:spPr>
        <p:txBody>
          <a:bodyPr wrap="none" rtlCol="0">
            <a:spAutoFit/>
          </a:bodyPr>
          <a:lstStyle/>
          <a:p>
            <a:pPr marL="0" marR="0" lvl="0" indent="0" algn="ctr" defTabSz="914400" rtl="0" eaLnBrk="1" fontAlgn="ctr" latinLnBrk="0" hangingPunct="1">
              <a:lnSpc>
                <a:spcPct val="120000"/>
              </a:lnSpc>
              <a:spcBef>
                <a:spcPts val="0"/>
              </a:spcBef>
              <a:spcAft>
                <a:spcPts val="300"/>
              </a:spcAft>
              <a:buClrTx/>
              <a:buSzTx/>
              <a:buFontTx/>
              <a:buNone/>
              <a:tabLst/>
              <a:defRPr/>
            </a:pPr>
            <a:r>
              <a:rPr kumimoji="0" lang="en-US" altLang="zh-CN" sz="6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ea"/>
              </a:rPr>
              <a:t>Thanks for watching</a:t>
            </a:r>
            <a:r>
              <a:rPr kumimoji="0" lang="zh-CN" altLang="en-US" sz="6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ea"/>
              </a:rPr>
              <a:t>！</a:t>
            </a:r>
          </a:p>
        </p:txBody>
      </p:sp>
      <p:sp>
        <p:nvSpPr>
          <p:cNvPr id="2" name="灯片编号占位符 1">
            <a:extLst>
              <a:ext uri="{FF2B5EF4-FFF2-40B4-BE49-F238E27FC236}">
                <a16:creationId xmlns:a16="http://schemas.microsoft.com/office/drawing/2014/main" id="{ED25D05F-F095-4FC3-9BA0-A45DCE14C5E9}"/>
              </a:ext>
            </a:extLst>
          </p:cNvPr>
          <p:cNvSpPr>
            <a:spLocks noGrp="1"/>
          </p:cNvSpPr>
          <p:nvPr>
            <p:ph type="sldNum" sz="quarter" idx="4"/>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DDDBAC-295D-4340-B084-961D275728E1}" type="slidenum">
              <a:rPr kumimoji="0" lang="zh-CN" altLang="en-US" sz="1200" b="1" i="0" u="none" strike="noStrike" kern="1200" cap="none" spc="0" normalizeH="0" baseline="0" noProof="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2994202"/>
      </p:ext>
    </p:extLst>
  </p:cSld>
  <p:clrMapOvr>
    <a:masterClrMapping/>
  </p:clrMapOvr>
  <mc:AlternateContent xmlns:mc="http://schemas.openxmlformats.org/markup-compatibility/2006" xmlns:p14="http://schemas.microsoft.com/office/powerpoint/2010/main">
    <mc:Choice Requires="p14">
      <p:transition spd="slow" p14:dur="2000" advTm="9084"/>
    </mc:Choice>
    <mc:Fallback xmlns="">
      <p:transition spd="slow" advTm="908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形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73399" y="549275"/>
            <a:ext cx="2502664" cy="459853"/>
          </a:xfrm>
          <a:prstGeom prst="rect">
            <a:avLst/>
          </a:prstGeom>
        </p:spPr>
      </p:pic>
      <p:sp>
        <p:nvSpPr>
          <p:cNvPr id="2" name="灯片编号占位符 1">
            <a:extLst>
              <a:ext uri="{FF2B5EF4-FFF2-40B4-BE49-F238E27FC236}">
                <a16:creationId xmlns:a16="http://schemas.microsoft.com/office/drawing/2014/main" id="{ED25D05F-F095-4FC3-9BA0-A45DCE14C5E9}"/>
              </a:ext>
            </a:extLst>
          </p:cNvPr>
          <p:cNvSpPr>
            <a:spLocks noGrp="1"/>
          </p:cNvSpPr>
          <p:nvPr>
            <p:ph type="sldNum" sz="quarter" idx="4"/>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DDDBAC-295D-4340-B084-961D275728E1}" type="slidenum">
              <a:rPr kumimoji="0" lang="zh-CN" altLang="en-US" sz="1200" b="1" i="0" u="none" strike="noStrike" kern="1200" cap="none" spc="0" normalizeH="0" baseline="0" noProof="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E25781A-D8C9-477F-B2DD-68B3A817E6BE}"/>
              </a:ext>
            </a:extLst>
          </p:cNvPr>
          <p:cNvSpPr txBox="1"/>
          <p:nvPr/>
        </p:nvSpPr>
        <p:spPr>
          <a:xfrm>
            <a:off x="5084344" y="2146375"/>
            <a:ext cx="2023311" cy="1200329"/>
          </a:xfrm>
          <a:prstGeom prst="rect">
            <a:avLst/>
          </a:prstGeom>
          <a:noFill/>
        </p:spPr>
        <p:txBody>
          <a:bodyPr wrap="none" rtlCol="0">
            <a:spAutoFit/>
          </a:bodyPr>
          <a:lstStyle/>
          <a:p>
            <a:pPr marL="0" marR="0" lvl="0" indent="0" algn="ctr" defTabSz="914400" rtl="0" eaLnBrk="1" fontAlgn="ctr" latinLnBrk="0" hangingPunct="1">
              <a:lnSpc>
                <a:spcPct val="120000"/>
              </a:lnSpc>
              <a:spcBef>
                <a:spcPts val="0"/>
              </a:spcBef>
              <a:spcAft>
                <a:spcPts val="300"/>
              </a:spcAft>
              <a:buClrTx/>
              <a:buSzTx/>
              <a:buFontTx/>
              <a:buNone/>
              <a:tabLst/>
              <a:defRPr/>
            </a:pPr>
            <a:r>
              <a:rPr kumimoji="0" lang="en-US" altLang="zh-CN" sz="6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ea"/>
              </a:rPr>
              <a:t>Q&amp;A</a:t>
            </a:r>
            <a:endParaRPr kumimoji="0" lang="zh-CN" altLang="en-US" sz="60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54875052"/>
      </p:ext>
    </p:extLst>
  </p:cSld>
  <p:clrMapOvr>
    <a:masterClrMapping/>
  </p:clrMapOvr>
  <mc:AlternateContent xmlns:mc="http://schemas.openxmlformats.org/markup-compatibility/2006" xmlns:p14="http://schemas.microsoft.com/office/powerpoint/2010/main">
    <mc:Choice Requires="p14">
      <p:transition spd="slow" p14:dur="2000" advTm="9084"/>
    </mc:Choice>
    <mc:Fallback xmlns="">
      <p:transition spd="slow" advTm="90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5CCD0E8-25C5-4CED-8B11-6A9F08086F2E}"/>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2</a:t>
            </a:fld>
            <a:endParaRPr lang="zh-CN" altLang="en-US" dirty="0"/>
          </a:p>
        </p:txBody>
      </p:sp>
      <p:cxnSp>
        <p:nvCxnSpPr>
          <p:cNvPr id="4" name="直接连接符 3">
            <a:extLst>
              <a:ext uri="{FF2B5EF4-FFF2-40B4-BE49-F238E27FC236}">
                <a16:creationId xmlns:a16="http://schemas.microsoft.com/office/drawing/2014/main" id="{3B9D750F-1A1C-4D2F-BC42-3C5802CE9F49}"/>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990D12AF-196A-490A-B6EE-3E5870C3352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6" name="文本框 5">
            <a:extLst>
              <a:ext uri="{FF2B5EF4-FFF2-40B4-BE49-F238E27FC236}">
                <a16:creationId xmlns:a16="http://schemas.microsoft.com/office/drawing/2014/main" id="{F129C221-969E-4301-9E77-FC100CBB8A5C}"/>
              </a:ext>
            </a:extLst>
          </p:cNvPr>
          <p:cNvSpPr txBox="1"/>
          <p:nvPr/>
        </p:nvSpPr>
        <p:spPr>
          <a:xfrm>
            <a:off x="397039" y="165895"/>
            <a:ext cx="563102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01.Intro &amp; </a:t>
            </a:r>
            <a:r>
              <a:rPr kumimoji="0" lang="en-US" altLang="zh-CN"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Background</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746F67AC-9DC8-44FF-A335-26B5632F8857}"/>
              </a:ext>
            </a:extLst>
          </p:cNvPr>
          <p:cNvSpPr txBox="1"/>
          <p:nvPr/>
        </p:nvSpPr>
        <p:spPr>
          <a:xfrm>
            <a:off x="944609" y="1164090"/>
            <a:ext cx="9289322" cy="6407908"/>
          </a:xfrm>
          <a:prstGeom prst="rect">
            <a:avLst/>
          </a:prstGeom>
          <a:noFill/>
        </p:spPr>
        <p:txBody>
          <a:bodyPr wrap="square">
            <a:spAutoFit/>
          </a:bodyPr>
          <a:lstStyle/>
          <a:p>
            <a:pPr marL="285750" indent="-285750" algn="just">
              <a:lnSpc>
                <a:spcPct val="90000"/>
              </a:lnSpc>
              <a:buFont typeface="Wingdings" panose="05000000000000000000" pitchFamily="2" charset="2"/>
              <a:buChar char="Ø"/>
            </a:pPr>
            <a:r>
              <a:rPr lang="en-US" altLang="zh-CN" sz="1950" dirty="0">
                <a:solidFill>
                  <a:srgbClr val="000000"/>
                </a:solidFill>
                <a:effectLst/>
                <a:latin typeface="Times New Roman" panose="02020603050405020304" pitchFamily="18" charset="0"/>
                <a:cs typeface="Times New Roman" panose="02020603050405020304" pitchFamily="18" charset="0"/>
              </a:rPr>
              <a:t>Device-free handwriting trajectory reconstruction is an emerging scenario in the field of human-computer interaction (HCI).</a:t>
            </a:r>
          </a:p>
          <a:p>
            <a:pPr algn="just">
              <a:lnSpc>
                <a:spcPct val="90000"/>
              </a:lnSpc>
            </a:pPr>
            <a:endParaRPr lang="en-US" altLang="zh-CN" sz="195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r>
              <a:rPr lang="en-US" altLang="zh-CN" sz="1950" dirty="0">
                <a:solidFill>
                  <a:srgbClr val="000000"/>
                </a:solidFill>
                <a:effectLst/>
                <a:latin typeface="Times New Roman" panose="02020603050405020304" pitchFamily="18" charset="0"/>
                <a:cs typeface="Times New Roman" panose="02020603050405020304" pitchFamily="18" charset="0"/>
              </a:rPr>
              <a:t>There have been a number of works exploiting the channel state information (CSI) estimated for wireless communications in human motion tracking. </a:t>
            </a:r>
          </a:p>
          <a:p>
            <a:pPr marL="285750" indent="-285750" algn="just">
              <a:lnSpc>
                <a:spcPct val="90000"/>
              </a:lnSpc>
              <a:buFont typeface="Wingdings" panose="05000000000000000000" pitchFamily="2" charset="2"/>
              <a:buChar char="Ø"/>
            </a:pPr>
            <a:endParaRPr lang="en-US" altLang="zh-CN" sz="195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r>
              <a:rPr lang="en-US" altLang="zh-CN" sz="1950" dirty="0">
                <a:solidFill>
                  <a:srgbClr val="000000"/>
                </a:solidFill>
                <a:effectLst/>
                <a:latin typeface="Times New Roman" panose="02020603050405020304" pitchFamily="18" charset="0"/>
                <a:cs typeface="Times New Roman" panose="02020603050405020304" pitchFamily="18" charset="0"/>
              </a:rPr>
              <a:t>However</a:t>
            </a:r>
            <a:r>
              <a:rPr lang="en-US" altLang="zh-CN" sz="1950" dirty="0">
                <a:solidFill>
                  <a:srgbClr val="000000"/>
                </a:solidFill>
                <a:latin typeface="Times New Roman" panose="02020603050405020304" pitchFamily="18" charset="0"/>
                <a:cs typeface="Times New Roman" panose="02020603050405020304" pitchFamily="18" charset="0"/>
              </a:rPr>
              <a:t>,</a:t>
            </a:r>
            <a:r>
              <a:rPr lang="zh-CN" altLang="en-US" sz="1950" dirty="0">
                <a:solidFill>
                  <a:srgbClr val="000000"/>
                </a:solidFill>
                <a:latin typeface="Times New Roman" panose="02020603050405020304" pitchFamily="18" charset="0"/>
                <a:cs typeface="Times New Roman" panose="02020603050405020304" pitchFamily="18" charset="0"/>
              </a:rPr>
              <a:t> </a:t>
            </a:r>
            <a:r>
              <a:rPr lang="en-US" altLang="zh-CN" sz="1950" dirty="0">
                <a:solidFill>
                  <a:srgbClr val="000000"/>
                </a:solidFill>
                <a:latin typeface="Times New Roman" panose="02020603050405020304" pitchFamily="18" charset="0"/>
                <a:cs typeface="Times New Roman" panose="02020603050405020304" pitchFamily="18" charset="0"/>
              </a:rPr>
              <a:t>t</a:t>
            </a:r>
            <a:r>
              <a:rPr lang="en-US" altLang="zh-CN" sz="1950" dirty="0">
                <a:solidFill>
                  <a:srgbClr val="000000"/>
                </a:solidFill>
                <a:effectLst/>
                <a:latin typeface="Times New Roman" panose="02020603050405020304" pitchFamily="18" charset="0"/>
                <a:cs typeface="Times New Roman" panose="02020603050405020304" pitchFamily="18" charset="0"/>
              </a:rPr>
              <a:t>he sensing performance was constrained by the wavelength of signals. Moreover, the CSI-based sensing methods exhibit high sensitivity to received signal strength. This is because an accurate estimation of CSI is critical for capturing the phase shift due to the finger motions. </a:t>
            </a:r>
          </a:p>
          <a:p>
            <a:pPr marL="285750" indent="-285750" algn="just">
              <a:lnSpc>
                <a:spcPct val="90000"/>
              </a:lnSpc>
              <a:buFont typeface="Wingdings" panose="05000000000000000000" pitchFamily="2" charset="2"/>
              <a:buChar char="Ø"/>
            </a:pPr>
            <a:endParaRPr lang="en-US" altLang="zh-CN" sz="1950"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r>
              <a:rPr lang="en-US" altLang="zh-CN" sz="1950" dirty="0">
                <a:solidFill>
                  <a:srgbClr val="000000"/>
                </a:solidFill>
                <a:effectLst/>
                <a:latin typeface="Times New Roman" panose="02020603050405020304" pitchFamily="18" charset="0"/>
                <a:cs typeface="Times New Roman" panose="02020603050405020304" pitchFamily="18" charset="0"/>
              </a:rPr>
              <a:t>As a result, the experiments of handwriting tracking in many exist works were conducted close to both the Wi-Fi transmitter and receivers, where there were line-of-sight (LoS) paths between each other</a:t>
            </a:r>
            <a:r>
              <a:rPr lang="en-US" altLang="zh-CN" sz="1950" baseline="30000" dirty="0">
                <a:solidFill>
                  <a:srgbClr val="000000"/>
                </a:solidFill>
                <a:effectLst/>
                <a:latin typeface="Times New Roman" panose="02020603050405020304" pitchFamily="18" charset="0"/>
                <a:cs typeface="Times New Roman" panose="02020603050405020304" pitchFamily="18" charset="0"/>
              </a:rPr>
              <a:t>[1, 2, 3]</a:t>
            </a:r>
            <a:r>
              <a:rPr lang="en-US" altLang="zh-CN" sz="1950" dirty="0">
                <a:solidFill>
                  <a:srgbClr val="000000"/>
                </a:solidFill>
                <a:latin typeface="Times New Roman" panose="02020603050405020304" pitchFamily="18" charset="0"/>
                <a:cs typeface="Times New Roman" panose="02020603050405020304" pitchFamily="18" charset="0"/>
              </a:rPr>
              <a:t>.</a:t>
            </a:r>
            <a:endParaRPr lang="en-US" altLang="zh-CN" sz="1950"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endParaRPr lang="en-US" altLang="zh-CN" sz="195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r>
              <a:rPr lang="en-US" altLang="zh-CN" sz="1950" dirty="0">
                <a:solidFill>
                  <a:srgbClr val="000000"/>
                </a:solidFill>
                <a:effectLst/>
                <a:latin typeface="Times New Roman" panose="02020603050405020304" pitchFamily="18" charset="0"/>
                <a:cs typeface="Times New Roman" panose="02020603050405020304" pitchFamily="18" charset="0"/>
              </a:rPr>
              <a:t>Therefore, it is difficult to use CSI information to track the trajectory with high accuracy under NLoS link, where the received signal power is significantly degraded due to the loss in scattering and reflection.</a:t>
            </a:r>
          </a:p>
          <a:p>
            <a:pPr marL="285750" indent="-285750" algn="just">
              <a:lnSpc>
                <a:spcPct val="90000"/>
              </a:lnSpc>
              <a:buFont typeface="Wingdings" panose="05000000000000000000" pitchFamily="2" charset="2"/>
              <a:buChar char="Ø"/>
            </a:pPr>
            <a:endParaRPr lang="en-US" altLang="zh-CN" sz="1950" dirty="0">
              <a:solidFill>
                <a:srgbClr val="000000"/>
              </a:solidFill>
              <a:latin typeface="Times New Roman" panose="02020603050405020304" pitchFamily="18" charset="0"/>
              <a:cs typeface="Times New Roman" panose="02020603050405020304" pitchFamily="18" charset="0"/>
            </a:endParaRPr>
          </a:p>
          <a:p>
            <a:pPr algn="just">
              <a:lnSpc>
                <a:spcPct val="90000"/>
              </a:lnSpc>
            </a:pPr>
            <a:endParaRPr lang="en-US" altLang="zh-CN" sz="195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endParaRPr lang="en-US" altLang="zh-CN" sz="195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90000"/>
              </a:lnSpc>
              <a:buFont typeface="Wingdings" panose="05000000000000000000" pitchFamily="2" charset="2"/>
              <a:buChar char="Ø"/>
            </a:pPr>
            <a:endParaRPr lang="zh-CN" altLang="en-US" sz="1950" dirty="0">
              <a:latin typeface="Times New Roman" panose="02020603050405020304" pitchFamily="18" charset="0"/>
              <a:cs typeface="Times New Roman" panose="02020603050405020304" pitchFamily="18" charset="0"/>
            </a:endParaRPr>
          </a:p>
          <a:p>
            <a:pPr algn="just">
              <a:lnSpc>
                <a:spcPct val="90000"/>
              </a:lnSpc>
            </a:pPr>
            <a:endParaRPr lang="zh-CN" altLang="en-US" sz="195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461586E-306D-4885-8121-99EF583293BC}"/>
              </a:ext>
            </a:extLst>
          </p:cNvPr>
          <p:cNvSpPr txBox="1"/>
          <p:nvPr/>
        </p:nvSpPr>
        <p:spPr>
          <a:xfrm>
            <a:off x="0" y="6029342"/>
            <a:ext cx="11178540" cy="1015663"/>
          </a:xfrm>
          <a:prstGeom prst="rect">
            <a:avLst/>
          </a:prstGeom>
          <a:noFill/>
        </p:spPr>
        <p:txBody>
          <a:bodyPr wrap="square">
            <a:spAutoFit/>
          </a:bodyPr>
          <a:lstStyle/>
          <a:p>
            <a:r>
              <a:rPr lang="en-US" altLang="zh-CN" sz="1000" dirty="0"/>
              <a:t>[1] </a:t>
            </a:r>
            <a:r>
              <a:rPr lang="zh-CN" altLang="en-US" sz="1000" dirty="0"/>
              <a:t>L. Sun, S. Sen, D. Koutsonikolas, and K.-H. Kim, “Widraw: Enabling hands-free drawing in the air on commodity wifi devices,” in Proceedings of the 21st Annual International Conference on Mobile Computing and Networking, 2015, pp. 77–89.</a:t>
            </a:r>
            <a:endParaRPr lang="en-US" altLang="zh-CN" sz="1000" dirty="0"/>
          </a:p>
          <a:p>
            <a:r>
              <a:rPr lang="en-US" altLang="zh-CN" sz="1000" dirty="0"/>
              <a:t>[2]Z. Han, Z. Lu, X. Wen, W. Zheng, J. Zhao, and L. Guo, “Centitrack: Towards centimeter-level passive gesture tracking with commodity wifi,” IEEE Internet of Things Journal, 2023.</a:t>
            </a:r>
          </a:p>
          <a:p>
            <a:r>
              <a:rPr lang="en-US" altLang="zh-CN" sz="1000" dirty="0"/>
              <a:t>[3] L. Wang, K. Sun, H. Dai, A. X. Liu, and X. Wang, “Witrace: Centimeterlevel passive gesture tracking using wifi signals,” in 2018 15th Annual IEEE International Conference on Sensing, Communication, and Networking (SECON). IEEE, 2018, pp. 1–9.</a:t>
            </a:r>
          </a:p>
          <a:p>
            <a:endParaRPr lang="zh-CN" altLang="en-US" sz="1000" dirty="0"/>
          </a:p>
        </p:txBody>
      </p:sp>
    </p:spTree>
    <p:extLst>
      <p:ext uri="{BB962C8B-B14F-4D97-AF65-F5344CB8AC3E}">
        <p14:creationId xmlns:p14="http://schemas.microsoft.com/office/powerpoint/2010/main" val="38684697"/>
      </p:ext>
    </p:extLst>
  </p:cSld>
  <p:clrMapOvr>
    <a:masterClrMapping/>
  </p:clrMapOvr>
  <mc:AlternateContent xmlns:mc="http://schemas.openxmlformats.org/markup-compatibility/2006" xmlns:p14="http://schemas.microsoft.com/office/powerpoint/2010/main">
    <mc:Choice Requires="p14">
      <p:transition spd="slow" p14:dur="2000" advTm="65774"/>
    </mc:Choice>
    <mc:Fallback xmlns="">
      <p:transition spd="slow" advTm="657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5CCD0E8-25C5-4CED-8B11-6A9F08086F2E}"/>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3</a:t>
            </a:fld>
            <a:endParaRPr lang="zh-CN" altLang="en-US" dirty="0"/>
          </a:p>
        </p:txBody>
      </p:sp>
      <p:cxnSp>
        <p:nvCxnSpPr>
          <p:cNvPr id="4" name="直接连接符 3">
            <a:extLst>
              <a:ext uri="{FF2B5EF4-FFF2-40B4-BE49-F238E27FC236}">
                <a16:creationId xmlns:a16="http://schemas.microsoft.com/office/drawing/2014/main" id="{3B9D750F-1A1C-4D2F-BC42-3C5802CE9F49}"/>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990D12AF-196A-490A-B6EE-3E5870C3352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8" name="文本框 7">
            <a:extLst>
              <a:ext uri="{FF2B5EF4-FFF2-40B4-BE49-F238E27FC236}">
                <a16:creationId xmlns:a16="http://schemas.microsoft.com/office/drawing/2014/main" id="{D4C8AC0A-FF13-4C0A-9703-8D94C890C503}"/>
              </a:ext>
            </a:extLst>
          </p:cNvPr>
          <p:cNvSpPr txBox="1"/>
          <p:nvPr/>
        </p:nvSpPr>
        <p:spPr>
          <a:xfrm>
            <a:off x="397039" y="165895"/>
            <a:ext cx="380552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02.Preliminary</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1FEC4DF6-6C2F-4366-855C-C0D396AA270D}"/>
              </a:ext>
            </a:extLst>
          </p:cNvPr>
          <p:cNvSpPr txBox="1"/>
          <p:nvPr/>
        </p:nvSpPr>
        <p:spPr>
          <a:xfrm>
            <a:off x="-10159" y="6605984"/>
            <a:ext cx="10323195" cy="246221"/>
          </a:xfrm>
          <a:prstGeom prst="rect">
            <a:avLst/>
          </a:prstGeom>
          <a:noFill/>
        </p:spPr>
        <p:txBody>
          <a:bodyPr wrap="square" rtlCol="0">
            <a:spAutoFit/>
          </a:bodyPr>
          <a:lstStyle/>
          <a:p>
            <a:r>
              <a:rPr lang="en-US" altLang="zh-CN" sz="1000" dirty="0"/>
              <a:t>[4] </a:t>
            </a:r>
            <a:r>
              <a:rPr lang="zh-CN" altLang="en-US" sz="1000" dirty="0"/>
              <a:t>Li, J., Yu, C., Luo, Y., Sun, Y., &amp; Wang, R. (2022). Passive Motion Detection via mmWave Communication System.</a:t>
            </a:r>
          </a:p>
        </p:txBody>
      </p:sp>
      <p:pic>
        <p:nvPicPr>
          <p:cNvPr id="11" name="图片 10">
            <a:extLst>
              <a:ext uri="{FF2B5EF4-FFF2-40B4-BE49-F238E27FC236}">
                <a16:creationId xmlns:a16="http://schemas.microsoft.com/office/drawing/2014/main" id="{827CF8E0-65E0-47BF-99F2-05E817423616}"/>
              </a:ext>
            </a:extLst>
          </p:cNvPr>
          <p:cNvPicPr>
            <a:picLocks noChangeAspect="1"/>
          </p:cNvPicPr>
          <p:nvPr/>
        </p:nvPicPr>
        <p:blipFill>
          <a:blip r:embed="rId5"/>
          <a:stretch>
            <a:fillRect/>
          </a:stretch>
        </p:blipFill>
        <p:spPr>
          <a:xfrm>
            <a:off x="5763491" y="2192725"/>
            <a:ext cx="6059180" cy="3230456"/>
          </a:xfrm>
          <a:prstGeom prst="rect">
            <a:avLst/>
          </a:prstGeom>
        </p:spPr>
      </p:pic>
      <p:pic>
        <p:nvPicPr>
          <p:cNvPr id="12" name="图片 11">
            <a:extLst>
              <a:ext uri="{FF2B5EF4-FFF2-40B4-BE49-F238E27FC236}">
                <a16:creationId xmlns:a16="http://schemas.microsoft.com/office/drawing/2014/main" id="{65B9DD85-B7D5-42F4-BA89-D123CD613BE0}"/>
              </a:ext>
            </a:extLst>
          </p:cNvPr>
          <p:cNvPicPr>
            <a:picLocks noChangeAspect="1"/>
          </p:cNvPicPr>
          <p:nvPr/>
        </p:nvPicPr>
        <p:blipFill>
          <a:blip r:embed="rId6"/>
          <a:stretch>
            <a:fillRect/>
          </a:stretch>
        </p:blipFill>
        <p:spPr>
          <a:xfrm>
            <a:off x="591127" y="2101411"/>
            <a:ext cx="4950692" cy="3283686"/>
          </a:xfrm>
          <a:prstGeom prst="rect">
            <a:avLst/>
          </a:prstGeom>
        </p:spPr>
      </p:pic>
      <p:sp>
        <p:nvSpPr>
          <p:cNvPr id="13" name="文本框 12">
            <a:extLst>
              <a:ext uri="{FF2B5EF4-FFF2-40B4-BE49-F238E27FC236}">
                <a16:creationId xmlns:a16="http://schemas.microsoft.com/office/drawing/2014/main" id="{127ED11C-06C7-4FD6-AA74-EEE4260BC16C}"/>
              </a:ext>
            </a:extLst>
          </p:cNvPr>
          <p:cNvSpPr txBox="1"/>
          <p:nvPr/>
        </p:nvSpPr>
        <p:spPr>
          <a:xfrm>
            <a:off x="397039" y="1341410"/>
            <a:ext cx="9302546" cy="461665"/>
          </a:xfrm>
          <a:prstGeom prst="rect">
            <a:avLst/>
          </a:prstGeom>
          <a:noFill/>
        </p:spPr>
        <p:txBody>
          <a:bodyPr wrap="square" rtlCol="0">
            <a:spAutoFit/>
          </a:bodyPr>
          <a:lstStyle/>
          <a:p>
            <a:pPr marL="285750" indent="-285750">
              <a:buFont typeface="Wingdings" panose="05000000000000000000" pitchFamily="2" charset="2"/>
              <a:buChar char="Ø"/>
            </a:pPr>
            <a:r>
              <a:rPr lang="fr-FR" altLang="zh-CN" sz="2400" b="1" dirty="0">
                <a:latin typeface="Times New Roman" panose="02020603050405020304" pitchFamily="18" charset="0"/>
                <a:cs typeface="Times New Roman" panose="02020603050405020304" pitchFamily="18" charset="0"/>
              </a:rPr>
              <a:t>Activity Recognition </a:t>
            </a:r>
            <a:r>
              <a:rPr lang="fr-FR" altLang="zh-CN" sz="2400" dirty="0">
                <a:latin typeface="Times New Roman" panose="02020603050405020304" pitchFamily="18" charset="0"/>
                <a:cs typeface="Times New Roman" panose="02020603050405020304" pitchFamily="18" charset="0"/>
              </a:rPr>
              <a:t>via </a:t>
            </a:r>
            <a:r>
              <a:rPr lang="en-US" altLang="zh-CN" sz="2400" dirty="0">
                <a:latin typeface="Times New Roman" panose="02020603050405020304" pitchFamily="18" charset="0"/>
                <a:cs typeface="Times New Roman" panose="02020603050405020304" pitchFamily="18" charset="0"/>
              </a:rPr>
              <a:t>passive </a:t>
            </a:r>
            <a:r>
              <a:rPr lang="fr-FR" altLang="zh-CN" sz="2400" dirty="0">
                <a:latin typeface="Times New Roman" panose="02020603050405020304" pitchFamily="18" charset="0"/>
                <a:cs typeface="Times New Roman" panose="02020603050405020304" pitchFamily="18" charset="0"/>
              </a:rPr>
              <a:t>mmWave Sensing System</a:t>
            </a:r>
            <a:r>
              <a:rPr lang="en-US" altLang="zh-CN" sz="2400" baseline="30000" dirty="0">
                <a:latin typeface="Times New Roman" panose="02020603050405020304" pitchFamily="18" charset="0"/>
                <a:cs typeface="Times New Roman" panose="02020603050405020304" pitchFamily="18" charset="0"/>
              </a:rPr>
              <a:t>[4]</a:t>
            </a:r>
            <a:endParaRPr lang="zh-CN" altLang="en-US" sz="2400" baseline="30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AE3B245-8CDD-4D33-8AB6-D4100FAF18C5}"/>
              </a:ext>
            </a:extLst>
          </p:cNvPr>
          <p:cNvSpPr txBox="1"/>
          <p:nvPr/>
        </p:nvSpPr>
        <p:spPr>
          <a:xfrm>
            <a:off x="2201430" y="5512323"/>
            <a:ext cx="9790545" cy="400110"/>
          </a:xfrm>
          <a:prstGeom prst="rect">
            <a:avLst/>
          </a:prstGeom>
          <a:noFill/>
        </p:spPr>
        <p:txBody>
          <a:bodyPr wrap="square" rtlCol="0">
            <a:spAutoFit/>
          </a:bodyPr>
          <a:lstStyle>
            <a:defPPr>
              <a:defRPr lang="zh-CN"/>
            </a:defPPr>
            <a:lvl1pPr marL="285750" indent="-285750">
              <a:buFont typeface="Wingdings" panose="05000000000000000000" pitchFamily="2" charset="2"/>
              <a:buChar char="Ø"/>
              <a:defRPr sz="2400">
                <a:latin typeface="Times New Roman" panose="02020603050405020304" pitchFamily="18" charset="0"/>
                <a:cs typeface="Times New Roman" panose="02020603050405020304" pitchFamily="18" charset="0"/>
              </a:defRPr>
            </a:lvl1pPr>
          </a:lstStyle>
          <a:p>
            <a:pPr marL="0" indent="0">
              <a:buNone/>
            </a:pPr>
            <a:r>
              <a:rPr lang="zh-CN" altLang="en-US" sz="2000" dirty="0"/>
              <a:t>Fig. Illustration of the </a:t>
            </a:r>
            <a:r>
              <a:rPr lang="en-US" altLang="zh-CN" sz="2000" dirty="0"/>
              <a:t>passive gesture recognition</a:t>
            </a:r>
            <a:r>
              <a:rPr lang="zh-CN" altLang="en-US" sz="2000" dirty="0"/>
              <a:t> system </a:t>
            </a:r>
            <a:r>
              <a:rPr lang="en-US" altLang="zh-CN" sz="2000" dirty="0"/>
              <a:t>based on mmWave</a:t>
            </a:r>
            <a:endParaRPr lang="zh-CN" altLang="en-US" sz="2000" baseline="30000" dirty="0"/>
          </a:p>
        </p:txBody>
      </p:sp>
    </p:spTree>
    <p:extLst>
      <p:ext uri="{BB962C8B-B14F-4D97-AF65-F5344CB8AC3E}">
        <p14:creationId xmlns:p14="http://schemas.microsoft.com/office/powerpoint/2010/main" val="120991281"/>
      </p:ext>
    </p:extLst>
  </p:cSld>
  <p:clrMapOvr>
    <a:masterClrMapping/>
  </p:clrMapOvr>
  <mc:AlternateContent xmlns:mc="http://schemas.openxmlformats.org/markup-compatibility/2006" xmlns:p14="http://schemas.microsoft.com/office/powerpoint/2010/main">
    <mc:Choice Requires="p14">
      <p:transition spd="slow" p14:dur="2000" advTm="65774"/>
    </mc:Choice>
    <mc:Fallback xmlns="">
      <p:transition spd="slow" advTm="657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5CCD0E8-25C5-4CED-8B11-6A9F08086F2E}"/>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4</a:t>
            </a:fld>
            <a:endParaRPr lang="zh-CN" altLang="en-US" dirty="0"/>
          </a:p>
        </p:txBody>
      </p:sp>
      <p:cxnSp>
        <p:nvCxnSpPr>
          <p:cNvPr id="4" name="直接连接符 3">
            <a:extLst>
              <a:ext uri="{FF2B5EF4-FFF2-40B4-BE49-F238E27FC236}">
                <a16:creationId xmlns:a16="http://schemas.microsoft.com/office/drawing/2014/main" id="{3B9D750F-1A1C-4D2F-BC42-3C5802CE9F49}"/>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990D12AF-196A-490A-B6EE-3E5870C3352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9" name="文本框 8">
            <a:extLst>
              <a:ext uri="{FF2B5EF4-FFF2-40B4-BE49-F238E27FC236}">
                <a16:creationId xmlns:a16="http://schemas.microsoft.com/office/drawing/2014/main" id="{1FEC4DF6-6C2F-4366-855C-C0D396AA270D}"/>
              </a:ext>
            </a:extLst>
          </p:cNvPr>
          <p:cNvSpPr txBox="1"/>
          <p:nvPr/>
        </p:nvSpPr>
        <p:spPr>
          <a:xfrm>
            <a:off x="-10159" y="6611779"/>
            <a:ext cx="10323195" cy="246221"/>
          </a:xfrm>
          <a:prstGeom prst="rect">
            <a:avLst/>
          </a:prstGeom>
          <a:noFill/>
        </p:spPr>
        <p:txBody>
          <a:bodyPr wrap="square" rtlCol="0">
            <a:spAutoFit/>
          </a:bodyPr>
          <a:lstStyle/>
          <a:p>
            <a:r>
              <a:rPr lang="en-US" altLang="zh-CN" sz="1000" dirty="0"/>
              <a:t>[4] </a:t>
            </a:r>
            <a:r>
              <a:rPr lang="zh-CN" altLang="en-US" sz="1000" dirty="0"/>
              <a:t>Li, J., Yu, C., Luo, Y., Sun, Y., &amp; Wang, R. (2022). Passive Motion Detection via mmWave Communication System.</a:t>
            </a:r>
          </a:p>
        </p:txBody>
      </p:sp>
      <p:pic>
        <p:nvPicPr>
          <p:cNvPr id="14" name="图片 13">
            <a:extLst>
              <a:ext uri="{FF2B5EF4-FFF2-40B4-BE49-F238E27FC236}">
                <a16:creationId xmlns:a16="http://schemas.microsoft.com/office/drawing/2014/main" id="{5F7F273C-4CCF-4A9B-A718-FF6146933DCF}"/>
              </a:ext>
            </a:extLst>
          </p:cNvPr>
          <p:cNvPicPr>
            <a:picLocks noChangeAspect="1"/>
          </p:cNvPicPr>
          <p:nvPr/>
        </p:nvPicPr>
        <p:blipFill>
          <a:blip r:embed="rId5"/>
          <a:stretch>
            <a:fillRect/>
          </a:stretch>
        </p:blipFill>
        <p:spPr>
          <a:xfrm>
            <a:off x="492288" y="1374802"/>
            <a:ext cx="5698961" cy="3716648"/>
          </a:xfrm>
          <a:prstGeom prst="rect">
            <a:avLst/>
          </a:prstGeom>
        </p:spPr>
      </p:pic>
      <p:pic>
        <p:nvPicPr>
          <p:cNvPr id="16" name="图片 15">
            <a:extLst>
              <a:ext uri="{FF2B5EF4-FFF2-40B4-BE49-F238E27FC236}">
                <a16:creationId xmlns:a16="http://schemas.microsoft.com/office/drawing/2014/main" id="{E90F9D55-27B1-4BC5-ABD3-49CB0A8EFA1E}"/>
              </a:ext>
            </a:extLst>
          </p:cNvPr>
          <p:cNvPicPr>
            <a:picLocks noChangeAspect="1"/>
          </p:cNvPicPr>
          <p:nvPr/>
        </p:nvPicPr>
        <p:blipFill>
          <a:blip r:embed="rId6"/>
          <a:stretch>
            <a:fillRect/>
          </a:stretch>
        </p:blipFill>
        <p:spPr>
          <a:xfrm>
            <a:off x="6621870" y="1374802"/>
            <a:ext cx="5077842" cy="3712827"/>
          </a:xfrm>
          <a:prstGeom prst="rect">
            <a:avLst/>
          </a:prstGeom>
        </p:spPr>
      </p:pic>
      <p:sp>
        <p:nvSpPr>
          <p:cNvPr id="17" name="文本框 16">
            <a:extLst>
              <a:ext uri="{FF2B5EF4-FFF2-40B4-BE49-F238E27FC236}">
                <a16:creationId xmlns:a16="http://schemas.microsoft.com/office/drawing/2014/main" id="{45DEB917-4C26-487B-8F6B-E1461C24A97C}"/>
              </a:ext>
            </a:extLst>
          </p:cNvPr>
          <p:cNvSpPr txBox="1"/>
          <p:nvPr/>
        </p:nvSpPr>
        <p:spPr>
          <a:xfrm>
            <a:off x="2686050" y="5298532"/>
            <a:ext cx="1943100" cy="369332"/>
          </a:xfrm>
          <a:prstGeom prst="rect">
            <a:avLst/>
          </a:prstGeom>
          <a:noFill/>
        </p:spPr>
        <p:txBody>
          <a:bodyPr wrap="square">
            <a:spAutoFit/>
          </a:bodyPr>
          <a:lstStyle>
            <a:defPPr>
              <a:defRPr lang="zh-CN"/>
            </a:defPPr>
            <a:lvl1pPr>
              <a:defRPr sz="2000">
                <a:latin typeface="Times New Roman" panose="02020603050405020304" pitchFamily="18" charset="0"/>
                <a:cs typeface="Times New Roman" panose="02020603050405020304" pitchFamily="18" charset="0"/>
              </a:defRPr>
            </a:lvl1pPr>
          </a:lstStyle>
          <a:p>
            <a:r>
              <a:rPr lang="en-US" altLang="zh-CN" dirty="0"/>
              <a:t>LOS Scenario</a:t>
            </a:r>
            <a:endParaRPr lang="zh-CN" altLang="en-US" dirty="0"/>
          </a:p>
        </p:txBody>
      </p:sp>
      <p:sp>
        <p:nvSpPr>
          <p:cNvPr id="18" name="文本框 17">
            <a:extLst>
              <a:ext uri="{FF2B5EF4-FFF2-40B4-BE49-F238E27FC236}">
                <a16:creationId xmlns:a16="http://schemas.microsoft.com/office/drawing/2014/main" id="{CD212A7A-457A-467A-99B4-EB027F937181}"/>
              </a:ext>
            </a:extLst>
          </p:cNvPr>
          <p:cNvSpPr txBox="1"/>
          <p:nvPr/>
        </p:nvSpPr>
        <p:spPr>
          <a:xfrm>
            <a:off x="8405777" y="5298532"/>
            <a:ext cx="1943100" cy="369332"/>
          </a:xfrm>
          <a:prstGeom prst="rect">
            <a:avLst/>
          </a:prstGeom>
          <a:noFill/>
        </p:spPr>
        <p:txBody>
          <a:bodyPr wrap="square">
            <a:spAutoFit/>
          </a:bodyPr>
          <a:lstStyle>
            <a:defPPr>
              <a:defRPr lang="zh-CN"/>
            </a:defPPr>
            <a:lvl1pPr>
              <a:defRPr sz="2000">
                <a:latin typeface="Times New Roman" panose="02020603050405020304" pitchFamily="18" charset="0"/>
                <a:cs typeface="Times New Roman" panose="02020603050405020304" pitchFamily="18" charset="0"/>
              </a:defRPr>
            </a:lvl1pPr>
          </a:lstStyle>
          <a:p>
            <a:r>
              <a:rPr lang="en-US" altLang="zh-CN" dirty="0"/>
              <a:t>NLOS Scenario</a:t>
            </a:r>
            <a:endParaRPr lang="zh-CN" altLang="en-US" dirty="0"/>
          </a:p>
        </p:txBody>
      </p:sp>
      <p:sp>
        <p:nvSpPr>
          <p:cNvPr id="11" name="文本框 10">
            <a:extLst>
              <a:ext uri="{FF2B5EF4-FFF2-40B4-BE49-F238E27FC236}">
                <a16:creationId xmlns:a16="http://schemas.microsoft.com/office/drawing/2014/main" id="{84BC16D6-689E-4292-A5DD-3A71BC09D5E3}"/>
              </a:ext>
            </a:extLst>
          </p:cNvPr>
          <p:cNvSpPr txBox="1"/>
          <p:nvPr/>
        </p:nvSpPr>
        <p:spPr>
          <a:xfrm>
            <a:off x="397039" y="165895"/>
            <a:ext cx="380552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02.Preliminary</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42367249"/>
      </p:ext>
    </p:extLst>
  </p:cSld>
  <p:clrMapOvr>
    <a:masterClrMapping/>
  </p:clrMapOvr>
  <mc:AlternateContent xmlns:mc="http://schemas.openxmlformats.org/markup-compatibility/2006" xmlns:p14="http://schemas.microsoft.com/office/powerpoint/2010/main">
    <mc:Choice Requires="p14">
      <p:transition spd="slow" p14:dur="2000" advTm="65774"/>
    </mc:Choice>
    <mc:Fallback xmlns="">
      <p:transition spd="slow" advTm="657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5CCD0E8-25C5-4CED-8B11-6A9F08086F2E}"/>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5</a:t>
            </a:fld>
            <a:endParaRPr lang="zh-CN" altLang="en-US" dirty="0"/>
          </a:p>
        </p:txBody>
      </p:sp>
      <p:cxnSp>
        <p:nvCxnSpPr>
          <p:cNvPr id="4" name="直接连接符 3">
            <a:extLst>
              <a:ext uri="{FF2B5EF4-FFF2-40B4-BE49-F238E27FC236}">
                <a16:creationId xmlns:a16="http://schemas.microsoft.com/office/drawing/2014/main" id="{3B9D750F-1A1C-4D2F-BC42-3C5802CE9F49}"/>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990D12AF-196A-490A-B6EE-3E5870C3352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11" name="文本框 10">
            <a:extLst>
              <a:ext uri="{FF2B5EF4-FFF2-40B4-BE49-F238E27FC236}">
                <a16:creationId xmlns:a16="http://schemas.microsoft.com/office/drawing/2014/main" id="{84BC16D6-689E-4292-A5DD-3A71BC09D5E3}"/>
              </a:ext>
            </a:extLst>
          </p:cNvPr>
          <p:cNvSpPr txBox="1"/>
          <p:nvPr/>
        </p:nvSpPr>
        <p:spPr>
          <a:xfrm>
            <a:off x="397039" y="165895"/>
            <a:ext cx="380552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02.Preliminary</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3743AC1-3D1A-4A53-88ED-9291F83CBFE7}"/>
              </a:ext>
            </a:extLst>
          </p:cNvPr>
          <p:cNvSpPr txBox="1"/>
          <p:nvPr/>
        </p:nvSpPr>
        <p:spPr>
          <a:xfrm>
            <a:off x="397039" y="1341410"/>
            <a:ext cx="9302546" cy="461665"/>
          </a:xfrm>
          <a:prstGeom prst="rect">
            <a:avLst/>
          </a:prstGeom>
          <a:noFill/>
        </p:spPr>
        <p:txBody>
          <a:bodyPr wrap="square" rtlCol="0">
            <a:spAutoFit/>
          </a:bodyPr>
          <a:lstStyle/>
          <a:p>
            <a:pPr marL="285750" indent="-285750">
              <a:buFont typeface="Wingdings" panose="05000000000000000000" pitchFamily="2" charset="2"/>
              <a:buChar char="Ø"/>
            </a:pPr>
            <a:r>
              <a:rPr lang="fr-FR" altLang="zh-CN" sz="2400" b="1" dirty="0">
                <a:latin typeface="Times New Roman" panose="02020603050405020304" pitchFamily="18" charset="0"/>
                <a:cs typeface="Times New Roman" panose="02020603050405020304" pitchFamily="18" charset="0"/>
              </a:rPr>
              <a:t>Indoor Localization </a:t>
            </a:r>
            <a:r>
              <a:rPr lang="fr-FR" altLang="zh-CN" sz="2400" dirty="0">
                <a:latin typeface="Times New Roman" panose="02020603050405020304" pitchFamily="18" charset="0"/>
                <a:cs typeface="Times New Roman" panose="02020603050405020304" pitchFamily="18" charset="0"/>
              </a:rPr>
              <a:t>system</a:t>
            </a:r>
            <a:r>
              <a:rPr lang="fr-FR" altLang="zh-CN" sz="2400" b="1" dirty="0">
                <a:latin typeface="Times New Roman" panose="02020603050405020304" pitchFamily="18" charset="0"/>
                <a:cs typeface="Times New Roman" panose="02020603050405020304" pitchFamily="18" charset="0"/>
              </a:rPr>
              <a:t> </a:t>
            </a:r>
            <a:r>
              <a:rPr lang="fr-FR" altLang="zh-CN" sz="2400" dirty="0">
                <a:latin typeface="Times New Roman" panose="02020603050405020304" pitchFamily="18" charset="0"/>
                <a:cs typeface="Times New Roman" panose="02020603050405020304" pitchFamily="18" charset="0"/>
              </a:rPr>
              <a:t>via </a:t>
            </a:r>
            <a:r>
              <a:rPr lang="en-US" altLang="zh-CN" sz="2400" dirty="0">
                <a:latin typeface="Times New Roman" panose="02020603050405020304" pitchFamily="18" charset="0"/>
                <a:cs typeface="Times New Roman" panose="02020603050405020304" pitchFamily="18" charset="0"/>
              </a:rPr>
              <a:t>passive </a:t>
            </a:r>
            <a:r>
              <a:rPr lang="fr-FR" altLang="zh-CN" sz="2400" dirty="0">
                <a:latin typeface="Times New Roman" panose="02020603050405020304" pitchFamily="18" charset="0"/>
                <a:cs typeface="Times New Roman" panose="02020603050405020304" pitchFamily="18" charset="0"/>
              </a:rPr>
              <a:t>mmWave Sensing System</a:t>
            </a:r>
            <a:r>
              <a:rPr lang="en-US" altLang="zh-CN" sz="2400" baseline="30000" dirty="0">
                <a:latin typeface="Times New Roman" panose="02020603050405020304" pitchFamily="18" charset="0"/>
                <a:cs typeface="Times New Roman" panose="02020603050405020304" pitchFamily="18" charset="0"/>
              </a:rPr>
              <a:t>[5]</a:t>
            </a:r>
            <a:endParaRPr lang="zh-CN" altLang="en-US" sz="2400" baseline="30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7A425C1-ACB0-4A27-8985-FE8CB62F2C53}"/>
              </a:ext>
            </a:extLst>
          </p:cNvPr>
          <p:cNvSpPr txBox="1"/>
          <p:nvPr/>
        </p:nvSpPr>
        <p:spPr>
          <a:xfrm>
            <a:off x="0" y="6624907"/>
            <a:ext cx="10801350" cy="246221"/>
          </a:xfrm>
          <a:prstGeom prst="rect">
            <a:avLst/>
          </a:prstGeom>
          <a:noFill/>
        </p:spPr>
        <p:txBody>
          <a:bodyPr wrap="square" rtlCol="0">
            <a:spAutoFit/>
          </a:bodyPr>
          <a:lstStyle>
            <a:defPPr>
              <a:defRPr lang="zh-CN"/>
            </a:defPPr>
            <a:lvl1pPr>
              <a:defRPr sz="1000"/>
            </a:lvl1pPr>
          </a:lstStyle>
          <a:p>
            <a:r>
              <a:rPr lang="en-US" altLang="zh-CN" dirty="0"/>
              <a:t>[5] Sun Y, Li J, Zhang T, et al. An indoor environment sensing and localization system via mmWave phased array[J]. Journal of Communications and Information Networks, 2022, 7(4): 383-393.</a:t>
            </a:r>
            <a:endParaRPr lang="zh-CN" altLang="en-US" dirty="0"/>
          </a:p>
        </p:txBody>
      </p:sp>
      <p:pic>
        <p:nvPicPr>
          <p:cNvPr id="7" name="图片 6">
            <a:extLst>
              <a:ext uri="{FF2B5EF4-FFF2-40B4-BE49-F238E27FC236}">
                <a16:creationId xmlns:a16="http://schemas.microsoft.com/office/drawing/2014/main" id="{74BB9EB8-B167-47BA-AF4E-1D1C9B26A687}"/>
              </a:ext>
            </a:extLst>
          </p:cNvPr>
          <p:cNvPicPr>
            <a:picLocks noChangeAspect="1"/>
          </p:cNvPicPr>
          <p:nvPr/>
        </p:nvPicPr>
        <p:blipFill>
          <a:blip r:embed="rId5"/>
          <a:stretch>
            <a:fillRect/>
          </a:stretch>
        </p:blipFill>
        <p:spPr>
          <a:xfrm>
            <a:off x="6233108" y="2071633"/>
            <a:ext cx="5195506" cy="3597312"/>
          </a:xfrm>
          <a:prstGeom prst="rect">
            <a:avLst/>
          </a:prstGeom>
        </p:spPr>
      </p:pic>
      <p:pic>
        <p:nvPicPr>
          <p:cNvPr id="10" name="图片 9">
            <a:extLst>
              <a:ext uri="{FF2B5EF4-FFF2-40B4-BE49-F238E27FC236}">
                <a16:creationId xmlns:a16="http://schemas.microsoft.com/office/drawing/2014/main" id="{BA335643-5D1B-428B-A995-4A5E6B7BD882}"/>
              </a:ext>
            </a:extLst>
          </p:cNvPr>
          <p:cNvPicPr>
            <a:picLocks noChangeAspect="1"/>
          </p:cNvPicPr>
          <p:nvPr/>
        </p:nvPicPr>
        <p:blipFill>
          <a:blip r:embed="rId6"/>
          <a:stretch>
            <a:fillRect/>
          </a:stretch>
        </p:blipFill>
        <p:spPr>
          <a:xfrm>
            <a:off x="1241872" y="2071632"/>
            <a:ext cx="4615428" cy="3463599"/>
          </a:xfrm>
          <a:prstGeom prst="rect">
            <a:avLst/>
          </a:prstGeom>
        </p:spPr>
      </p:pic>
      <p:sp>
        <p:nvSpPr>
          <p:cNvPr id="19" name="文本框 18">
            <a:extLst>
              <a:ext uri="{FF2B5EF4-FFF2-40B4-BE49-F238E27FC236}">
                <a16:creationId xmlns:a16="http://schemas.microsoft.com/office/drawing/2014/main" id="{9AF6A6C4-D4CA-4BC9-8A7B-FAA58ACE910F}"/>
              </a:ext>
            </a:extLst>
          </p:cNvPr>
          <p:cNvSpPr txBox="1"/>
          <p:nvPr/>
        </p:nvSpPr>
        <p:spPr>
          <a:xfrm>
            <a:off x="1346647" y="5661230"/>
            <a:ext cx="6110286"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Experimental</a:t>
            </a:r>
            <a:r>
              <a:rPr lang="zh-CN" altLang="en-US" sz="2000" dirty="0"/>
              <a:t> </a:t>
            </a:r>
            <a:r>
              <a:rPr lang="zh-CN" altLang="en-US" sz="2000" dirty="0">
                <a:latin typeface="Times New Roman" panose="02020603050405020304" pitchFamily="18" charset="0"/>
                <a:cs typeface="Times New Roman" panose="02020603050405020304" pitchFamily="18" charset="0"/>
              </a:rPr>
              <a:t>environment</a:t>
            </a:r>
            <a:r>
              <a:rPr lang="zh-CN" altLang="en-US" sz="2000" dirty="0"/>
              <a:t> </a:t>
            </a:r>
            <a:r>
              <a:rPr lang="zh-CN" altLang="en-US" sz="2000" dirty="0">
                <a:latin typeface="Times New Roman" panose="02020603050405020304" pitchFamily="18" charset="0"/>
                <a:cs typeface="Times New Roman" panose="02020603050405020304" pitchFamily="18" charset="0"/>
              </a:rPr>
              <a:t>of the corridor</a:t>
            </a:r>
          </a:p>
        </p:txBody>
      </p:sp>
      <p:sp>
        <p:nvSpPr>
          <p:cNvPr id="21" name="文本框 20">
            <a:extLst>
              <a:ext uri="{FF2B5EF4-FFF2-40B4-BE49-F238E27FC236}">
                <a16:creationId xmlns:a16="http://schemas.microsoft.com/office/drawing/2014/main" id="{660B7F7A-A46F-4514-8483-48416C58775D}"/>
              </a:ext>
            </a:extLst>
          </p:cNvPr>
          <p:cNvSpPr txBox="1"/>
          <p:nvPr/>
        </p:nvSpPr>
        <p:spPr>
          <a:xfrm>
            <a:off x="7579519" y="5661230"/>
            <a:ext cx="6110286" cy="400110"/>
          </a:xfrm>
          <a:prstGeom prst="rect">
            <a:avLst/>
          </a:prstGeom>
          <a:noFill/>
        </p:spPr>
        <p:txBody>
          <a:bodyPr wrap="square">
            <a:spAutoFit/>
          </a:bodyPr>
          <a:lstStyle>
            <a:defPPr>
              <a:defRPr lang="zh-CN"/>
            </a:defPPr>
            <a:lvl1pPr>
              <a:defRPr sz="2400">
                <a:latin typeface="Times New Roman" panose="02020603050405020304" pitchFamily="18" charset="0"/>
                <a:cs typeface="Times New Roman" panose="02020603050405020304" pitchFamily="18" charset="0"/>
              </a:defRPr>
            </a:lvl1pPr>
          </a:lstStyle>
          <a:p>
            <a:r>
              <a:rPr lang="zh-CN" altLang="en-US" sz="2000" dirty="0"/>
              <a:t>Corridor layout reconstruction</a:t>
            </a:r>
          </a:p>
        </p:txBody>
      </p:sp>
    </p:spTree>
    <p:extLst>
      <p:ext uri="{BB962C8B-B14F-4D97-AF65-F5344CB8AC3E}">
        <p14:creationId xmlns:p14="http://schemas.microsoft.com/office/powerpoint/2010/main" val="1878216858"/>
      </p:ext>
    </p:extLst>
  </p:cSld>
  <p:clrMapOvr>
    <a:masterClrMapping/>
  </p:clrMapOvr>
  <mc:AlternateContent xmlns:mc="http://schemas.openxmlformats.org/markup-compatibility/2006" xmlns:p14="http://schemas.microsoft.com/office/powerpoint/2010/main">
    <mc:Choice Requires="p14">
      <p:transition spd="slow" p14:dur="2000" advTm="65774"/>
    </mc:Choice>
    <mc:Fallback xmlns="">
      <p:transition spd="slow" advTm="6577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5CCD0E8-25C5-4CED-8B11-6A9F08086F2E}"/>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6</a:t>
            </a:fld>
            <a:endParaRPr lang="zh-CN" altLang="en-US" dirty="0"/>
          </a:p>
        </p:txBody>
      </p:sp>
      <p:cxnSp>
        <p:nvCxnSpPr>
          <p:cNvPr id="4" name="直接连接符 3">
            <a:extLst>
              <a:ext uri="{FF2B5EF4-FFF2-40B4-BE49-F238E27FC236}">
                <a16:creationId xmlns:a16="http://schemas.microsoft.com/office/drawing/2014/main" id="{3B9D750F-1A1C-4D2F-BC42-3C5802CE9F49}"/>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990D12AF-196A-490A-B6EE-3E5870C3352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11" name="文本框 10">
            <a:extLst>
              <a:ext uri="{FF2B5EF4-FFF2-40B4-BE49-F238E27FC236}">
                <a16:creationId xmlns:a16="http://schemas.microsoft.com/office/drawing/2014/main" id="{84BC16D6-689E-4292-A5DD-3A71BC09D5E3}"/>
              </a:ext>
            </a:extLst>
          </p:cNvPr>
          <p:cNvSpPr txBox="1"/>
          <p:nvPr/>
        </p:nvSpPr>
        <p:spPr>
          <a:xfrm>
            <a:off x="397039" y="165895"/>
            <a:ext cx="380552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02.Preliminary</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3743AC1-3D1A-4A53-88ED-9291F83CBFE7}"/>
              </a:ext>
            </a:extLst>
          </p:cNvPr>
          <p:cNvSpPr txBox="1"/>
          <p:nvPr/>
        </p:nvSpPr>
        <p:spPr>
          <a:xfrm>
            <a:off x="397038" y="1341410"/>
            <a:ext cx="11585411"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ea typeface="+mj-ea"/>
                <a:cs typeface="Times New Roman" panose="02020603050405020304" pitchFamily="18" charset="0"/>
              </a:rPr>
              <a:t>Human Respiration Detection </a:t>
            </a:r>
            <a:r>
              <a:rPr lang="fr-FR" altLang="zh-CN" sz="2400" dirty="0">
                <a:latin typeface="Times New Roman" panose="02020603050405020304" pitchFamily="18" charset="0"/>
                <a:cs typeface="Times New Roman" panose="02020603050405020304" pitchFamily="18" charset="0"/>
              </a:rPr>
              <a:t>system</a:t>
            </a:r>
            <a:r>
              <a:rPr lang="fr-FR" altLang="zh-CN" sz="2400" b="1" dirty="0">
                <a:latin typeface="Times New Roman" panose="02020603050405020304" pitchFamily="18" charset="0"/>
                <a:cs typeface="Times New Roman" panose="02020603050405020304" pitchFamily="18" charset="0"/>
              </a:rPr>
              <a:t> </a:t>
            </a:r>
            <a:r>
              <a:rPr lang="fr-FR" altLang="zh-CN" sz="2400" dirty="0">
                <a:latin typeface="Times New Roman" panose="02020603050405020304" pitchFamily="18" charset="0"/>
                <a:cs typeface="Times New Roman" panose="02020603050405020304" pitchFamily="18" charset="0"/>
              </a:rPr>
              <a:t>via </a:t>
            </a:r>
            <a:r>
              <a:rPr lang="en-US" altLang="zh-CN" sz="2400" dirty="0">
                <a:latin typeface="Times New Roman" panose="02020603050405020304" pitchFamily="18" charset="0"/>
                <a:cs typeface="Times New Roman" panose="02020603050405020304" pitchFamily="18" charset="0"/>
              </a:rPr>
              <a:t>passive </a:t>
            </a:r>
            <a:r>
              <a:rPr lang="fr-FR" altLang="zh-CN" sz="2400" dirty="0">
                <a:latin typeface="Times New Roman" panose="02020603050405020304" pitchFamily="18" charset="0"/>
                <a:cs typeface="Times New Roman" panose="02020603050405020304" pitchFamily="18" charset="0"/>
              </a:rPr>
              <a:t>mmWave Sensing System</a:t>
            </a:r>
            <a:endParaRPr lang="zh-CN" altLang="en-US" sz="2400" baseline="30000"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4F8CC7B8-A732-4684-A596-43163B082415}"/>
              </a:ext>
            </a:extLst>
          </p:cNvPr>
          <p:cNvPicPr>
            <a:picLocks noChangeAspect="1"/>
          </p:cNvPicPr>
          <p:nvPr/>
        </p:nvPicPr>
        <p:blipFill>
          <a:blip r:embed="rId5"/>
          <a:stretch>
            <a:fillRect/>
          </a:stretch>
        </p:blipFill>
        <p:spPr>
          <a:xfrm>
            <a:off x="1255216" y="2032861"/>
            <a:ext cx="3793204" cy="3711281"/>
          </a:xfrm>
          <a:prstGeom prst="rect">
            <a:avLst/>
          </a:prstGeom>
        </p:spPr>
      </p:pic>
      <p:pic>
        <p:nvPicPr>
          <p:cNvPr id="17" name="图片 16">
            <a:extLst>
              <a:ext uri="{FF2B5EF4-FFF2-40B4-BE49-F238E27FC236}">
                <a16:creationId xmlns:a16="http://schemas.microsoft.com/office/drawing/2014/main" id="{704D35AC-6250-4B80-A29C-A7463BA9CB77}"/>
              </a:ext>
            </a:extLst>
          </p:cNvPr>
          <p:cNvPicPr>
            <a:picLocks noChangeAspect="1"/>
          </p:cNvPicPr>
          <p:nvPr/>
        </p:nvPicPr>
        <p:blipFill>
          <a:blip r:embed="rId6"/>
          <a:stretch>
            <a:fillRect/>
          </a:stretch>
        </p:blipFill>
        <p:spPr>
          <a:xfrm>
            <a:off x="5373882" y="2305120"/>
            <a:ext cx="5979918" cy="3166761"/>
          </a:xfrm>
          <a:prstGeom prst="rect">
            <a:avLst/>
          </a:prstGeom>
        </p:spPr>
      </p:pic>
      <p:sp>
        <p:nvSpPr>
          <p:cNvPr id="2" name="文本框 1">
            <a:extLst>
              <a:ext uri="{FF2B5EF4-FFF2-40B4-BE49-F238E27FC236}">
                <a16:creationId xmlns:a16="http://schemas.microsoft.com/office/drawing/2014/main" id="{CE21D1EB-0EE0-452E-ACA7-169B451B310B}"/>
              </a:ext>
            </a:extLst>
          </p:cNvPr>
          <p:cNvSpPr txBox="1"/>
          <p:nvPr/>
        </p:nvSpPr>
        <p:spPr>
          <a:xfrm>
            <a:off x="4264817" y="5789260"/>
            <a:ext cx="4072261" cy="369332"/>
          </a:xfrm>
          <a:prstGeom prst="rect">
            <a:avLst/>
          </a:prstGeom>
          <a:noFill/>
        </p:spPr>
        <p:txBody>
          <a:bodyPr wrap="square" rtlCol="0">
            <a:spAutoFit/>
          </a:bodyPr>
          <a:lstStyle/>
          <a:p>
            <a:r>
              <a:rPr lang="en-US" altLang="zh-CN" sz="1800" dirty="0">
                <a:latin typeface="Times New Roman" panose="02020603050405020304" pitchFamily="18" charset="0"/>
                <a:ea typeface="+mj-ea"/>
                <a:cs typeface="Times New Roman" panose="02020603050405020304" pitchFamily="18" charset="0"/>
              </a:rPr>
              <a:t>Fig. Human Respiration Detection </a:t>
            </a:r>
            <a:r>
              <a:rPr lang="fr-FR" altLang="zh-CN" sz="1800" dirty="0">
                <a:latin typeface="Times New Roman" panose="02020603050405020304" pitchFamily="18" charset="0"/>
                <a:cs typeface="Times New Roman" panose="02020603050405020304" pitchFamily="18" charset="0"/>
              </a:rPr>
              <a:t>system</a:t>
            </a:r>
            <a:endParaRPr lang="zh-CN" altLang="en-US" dirty="0"/>
          </a:p>
        </p:txBody>
      </p:sp>
    </p:spTree>
    <p:extLst>
      <p:ext uri="{BB962C8B-B14F-4D97-AF65-F5344CB8AC3E}">
        <p14:creationId xmlns:p14="http://schemas.microsoft.com/office/powerpoint/2010/main" val="3685203600"/>
      </p:ext>
    </p:extLst>
  </p:cSld>
  <p:clrMapOvr>
    <a:masterClrMapping/>
  </p:clrMapOvr>
  <mc:AlternateContent xmlns:mc="http://schemas.openxmlformats.org/markup-compatibility/2006" xmlns:p14="http://schemas.microsoft.com/office/powerpoint/2010/main">
    <mc:Choice Requires="p14">
      <p:transition spd="slow" p14:dur="2000" advTm="65774"/>
    </mc:Choice>
    <mc:Fallback xmlns="">
      <p:transition spd="slow" advTm="6577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D71EF7E-1202-4463-9333-3BA971153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0425" y="4229962"/>
            <a:ext cx="3659022" cy="2439348"/>
          </a:xfrm>
          <a:prstGeom prst="rect">
            <a:avLst/>
          </a:prstGeom>
        </p:spPr>
      </p:pic>
      <p:pic>
        <p:nvPicPr>
          <p:cNvPr id="18" name="图片 17">
            <a:extLst>
              <a:ext uri="{FF2B5EF4-FFF2-40B4-BE49-F238E27FC236}">
                <a16:creationId xmlns:a16="http://schemas.microsoft.com/office/drawing/2014/main" id="{FCAEF6AA-B860-4E50-8CEB-18DD56805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1855" y="4229962"/>
            <a:ext cx="3560345" cy="2373564"/>
          </a:xfrm>
          <a:prstGeom prst="rect">
            <a:avLst/>
          </a:prstGeom>
        </p:spPr>
      </p:pic>
      <p:grpSp>
        <p:nvGrpSpPr>
          <p:cNvPr id="13" name="组合 12">
            <a:extLst>
              <a:ext uri="{FF2B5EF4-FFF2-40B4-BE49-F238E27FC236}">
                <a16:creationId xmlns:a16="http://schemas.microsoft.com/office/drawing/2014/main" id="{0F3A326D-B003-46B4-B970-144E9BD7E3AC}"/>
              </a:ext>
            </a:extLst>
          </p:cNvPr>
          <p:cNvGrpSpPr/>
          <p:nvPr/>
        </p:nvGrpSpPr>
        <p:grpSpPr>
          <a:xfrm>
            <a:off x="2367277" y="1651349"/>
            <a:ext cx="7644932" cy="2469634"/>
            <a:chOff x="4337517" y="2036700"/>
            <a:chExt cx="7644932" cy="2469634"/>
          </a:xfrm>
        </p:grpSpPr>
        <p:pic>
          <p:nvPicPr>
            <p:cNvPr id="8" name="图片 7">
              <a:extLst>
                <a:ext uri="{FF2B5EF4-FFF2-40B4-BE49-F238E27FC236}">
                  <a16:creationId xmlns:a16="http://schemas.microsoft.com/office/drawing/2014/main" id="{E49B7F20-7233-4C57-A990-7D3988FBD5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7517" y="2036700"/>
              <a:ext cx="3704451" cy="2469634"/>
            </a:xfrm>
            <a:prstGeom prst="rect">
              <a:avLst/>
            </a:prstGeom>
          </p:spPr>
        </p:pic>
        <p:pic>
          <p:nvPicPr>
            <p:cNvPr id="10" name="图片 9">
              <a:extLst>
                <a:ext uri="{FF2B5EF4-FFF2-40B4-BE49-F238E27FC236}">
                  <a16:creationId xmlns:a16="http://schemas.microsoft.com/office/drawing/2014/main" id="{5F0485F7-EE4F-45B8-B3C2-53A778F425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9245" y="2036700"/>
              <a:ext cx="3793204" cy="2469634"/>
            </a:xfrm>
            <a:prstGeom prst="rect">
              <a:avLst/>
            </a:prstGeom>
          </p:spPr>
        </p:pic>
      </p:grpSp>
      <p:sp>
        <p:nvSpPr>
          <p:cNvPr id="3" name="灯片编号占位符 2">
            <a:extLst>
              <a:ext uri="{FF2B5EF4-FFF2-40B4-BE49-F238E27FC236}">
                <a16:creationId xmlns:a16="http://schemas.microsoft.com/office/drawing/2014/main" id="{95CCD0E8-25C5-4CED-8B11-6A9F08086F2E}"/>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7</a:t>
            </a:fld>
            <a:endParaRPr lang="zh-CN" altLang="en-US" dirty="0"/>
          </a:p>
        </p:txBody>
      </p:sp>
      <p:cxnSp>
        <p:nvCxnSpPr>
          <p:cNvPr id="4" name="直接连接符 3">
            <a:extLst>
              <a:ext uri="{FF2B5EF4-FFF2-40B4-BE49-F238E27FC236}">
                <a16:creationId xmlns:a16="http://schemas.microsoft.com/office/drawing/2014/main" id="{3B9D750F-1A1C-4D2F-BC42-3C5802CE9F49}"/>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990D12AF-196A-490A-B6EE-3E5870C3352F}"/>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061704" y="320826"/>
            <a:ext cx="2502664" cy="459853"/>
          </a:xfrm>
          <a:prstGeom prst="rect">
            <a:avLst/>
          </a:prstGeom>
        </p:spPr>
      </p:pic>
      <p:sp>
        <p:nvSpPr>
          <p:cNvPr id="11" name="文本框 10">
            <a:extLst>
              <a:ext uri="{FF2B5EF4-FFF2-40B4-BE49-F238E27FC236}">
                <a16:creationId xmlns:a16="http://schemas.microsoft.com/office/drawing/2014/main" id="{84BC16D6-689E-4292-A5DD-3A71BC09D5E3}"/>
              </a:ext>
            </a:extLst>
          </p:cNvPr>
          <p:cNvSpPr txBox="1"/>
          <p:nvPr/>
        </p:nvSpPr>
        <p:spPr>
          <a:xfrm>
            <a:off x="397039" y="165895"/>
            <a:ext cx="3805529"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02.Preliminary</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3743AC1-3D1A-4A53-88ED-9291F83CBFE7}"/>
              </a:ext>
            </a:extLst>
          </p:cNvPr>
          <p:cNvSpPr txBox="1"/>
          <p:nvPr/>
        </p:nvSpPr>
        <p:spPr>
          <a:xfrm>
            <a:off x="397038" y="1341410"/>
            <a:ext cx="11585411"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ea typeface="+mj-ea"/>
                <a:cs typeface="Times New Roman" panose="02020603050405020304" pitchFamily="18" charset="0"/>
              </a:rPr>
              <a:t>Human Respiration Detection </a:t>
            </a:r>
            <a:r>
              <a:rPr lang="fr-FR" altLang="zh-CN" sz="2400" dirty="0">
                <a:latin typeface="Times New Roman" panose="02020603050405020304" pitchFamily="18" charset="0"/>
                <a:cs typeface="Times New Roman" panose="02020603050405020304" pitchFamily="18" charset="0"/>
              </a:rPr>
              <a:t>system</a:t>
            </a:r>
            <a:r>
              <a:rPr lang="fr-FR" altLang="zh-CN" sz="2400" b="1" dirty="0">
                <a:latin typeface="Times New Roman" panose="02020603050405020304" pitchFamily="18" charset="0"/>
                <a:cs typeface="Times New Roman" panose="02020603050405020304" pitchFamily="18" charset="0"/>
              </a:rPr>
              <a:t> </a:t>
            </a:r>
            <a:r>
              <a:rPr lang="fr-FR" altLang="zh-CN" sz="2400" dirty="0">
                <a:latin typeface="Times New Roman" panose="02020603050405020304" pitchFamily="18" charset="0"/>
                <a:cs typeface="Times New Roman" panose="02020603050405020304" pitchFamily="18" charset="0"/>
              </a:rPr>
              <a:t>via </a:t>
            </a:r>
            <a:r>
              <a:rPr lang="en-US" altLang="zh-CN" sz="2400" dirty="0">
                <a:latin typeface="Times New Roman" panose="02020603050405020304" pitchFamily="18" charset="0"/>
                <a:cs typeface="Times New Roman" panose="02020603050405020304" pitchFamily="18" charset="0"/>
              </a:rPr>
              <a:t>passive </a:t>
            </a:r>
            <a:r>
              <a:rPr lang="fr-FR" altLang="zh-CN" sz="2400" dirty="0">
                <a:latin typeface="Times New Roman" panose="02020603050405020304" pitchFamily="18" charset="0"/>
                <a:cs typeface="Times New Roman" panose="02020603050405020304" pitchFamily="18" charset="0"/>
              </a:rPr>
              <a:t>mmWave Sensing System</a:t>
            </a:r>
            <a:endParaRPr lang="zh-CN" altLang="en-US" sz="2400" baseline="30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C08C9A0-622F-4895-8985-D81A0B81B44A}"/>
              </a:ext>
            </a:extLst>
          </p:cNvPr>
          <p:cNvSpPr txBox="1"/>
          <p:nvPr/>
        </p:nvSpPr>
        <p:spPr>
          <a:xfrm>
            <a:off x="3481514" y="4046340"/>
            <a:ext cx="229552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均匀呼吸</a:t>
            </a: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次</a:t>
            </a:r>
          </a:p>
        </p:txBody>
      </p:sp>
      <p:sp>
        <p:nvSpPr>
          <p:cNvPr id="16" name="文本框 15">
            <a:extLst>
              <a:ext uri="{FF2B5EF4-FFF2-40B4-BE49-F238E27FC236}">
                <a16:creationId xmlns:a16="http://schemas.microsoft.com/office/drawing/2014/main" id="{37BABE31-8D67-4F6E-8447-9015C5B7C3AF}"/>
              </a:ext>
            </a:extLst>
          </p:cNvPr>
          <p:cNvSpPr txBox="1"/>
          <p:nvPr/>
        </p:nvSpPr>
        <p:spPr>
          <a:xfrm>
            <a:off x="7392689" y="4046340"/>
            <a:ext cx="229552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均匀呼吸</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次</a:t>
            </a:r>
          </a:p>
        </p:txBody>
      </p:sp>
      <p:sp>
        <p:nvSpPr>
          <p:cNvPr id="19" name="文本框 18">
            <a:extLst>
              <a:ext uri="{FF2B5EF4-FFF2-40B4-BE49-F238E27FC236}">
                <a16:creationId xmlns:a16="http://schemas.microsoft.com/office/drawing/2014/main" id="{ABA7CF0A-46AA-4674-BE31-D7B953A3EC6F}"/>
              </a:ext>
            </a:extLst>
          </p:cNvPr>
          <p:cNvSpPr txBox="1"/>
          <p:nvPr/>
        </p:nvSpPr>
        <p:spPr>
          <a:xfrm>
            <a:off x="7716684" y="6516424"/>
            <a:ext cx="229552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无人呼吸</a:t>
            </a:r>
          </a:p>
        </p:txBody>
      </p:sp>
      <p:sp>
        <p:nvSpPr>
          <p:cNvPr id="20" name="文本框 19">
            <a:extLst>
              <a:ext uri="{FF2B5EF4-FFF2-40B4-BE49-F238E27FC236}">
                <a16:creationId xmlns:a16="http://schemas.microsoft.com/office/drawing/2014/main" id="{62B59BED-5A9F-4985-AB56-36ADA8B1717C}"/>
              </a:ext>
            </a:extLst>
          </p:cNvPr>
          <p:cNvSpPr txBox="1"/>
          <p:nvPr/>
        </p:nvSpPr>
        <p:spPr>
          <a:xfrm>
            <a:off x="3610978" y="6516424"/>
            <a:ext cx="229552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均匀呼吸</a:t>
            </a:r>
            <a:r>
              <a:rPr lang="en-US" altLang="zh-CN" b="1" dirty="0">
                <a:latin typeface="宋体" panose="02010600030101010101" pitchFamily="2" charset="-122"/>
                <a:ea typeface="宋体" panose="02010600030101010101" pitchFamily="2" charset="-122"/>
              </a:rPr>
              <a:t>6</a:t>
            </a:r>
            <a:r>
              <a:rPr lang="zh-CN" altLang="en-US" b="1" dirty="0">
                <a:latin typeface="宋体" panose="02010600030101010101" pitchFamily="2" charset="-122"/>
                <a:ea typeface="宋体" panose="02010600030101010101" pitchFamily="2" charset="-122"/>
              </a:rPr>
              <a:t>次</a:t>
            </a:r>
          </a:p>
        </p:txBody>
      </p:sp>
    </p:spTree>
    <p:extLst>
      <p:ext uri="{BB962C8B-B14F-4D97-AF65-F5344CB8AC3E}">
        <p14:creationId xmlns:p14="http://schemas.microsoft.com/office/powerpoint/2010/main" val="3783461214"/>
      </p:ext>
    </p:extLst>
  </p:cSld>
  <p:clrMapOvr>
    <a:masterClrMapping/>
  </p:clrMapOvr>
  <mc:AlternateContent xmlns:mc="http://schemas.openxmlformats.org/markup-compatibility/2006" xmlns:p14="http://schemas.microsoft.com/office/powerpoint/2010/main">
    <mc:Choice Requires="p14">
      <p:transition spd="slow" p14:dur="2000" advTm="65774"/>
    </mc:Choice>
    <mc:Fallback xmlns="">
      <p:transition spd="slow" advTm="657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5066772"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03.Theoretical Basis</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5ECB888B-A836-4FCD-B71E-F73CD7F07A56}"/>
              </a:ext>
            </a:extLst>
          </p:cNvPr>
          <p:cNvSpPr txBox="1"/>
          <p:nvPr/>
        </p:nvSpPr>
        <p:spPr>
          <a:xfrm>
            <a:off x="397039" y="1174036"/>
            <a:ext cx="10815906" cy="46166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a:latin typeface="Times New Roman" panose="02020603050405020304" pitchFamily="18" charset="0"/>
                <a:ea typeface="+mj-ea"/>
                <a:cs typeface="Times New Roman" panose="02020603050405020304" pitchFamily="18" charset="0"/>
              </a:rPr>
              <a:t>Doppler-Velocity Model</a:t>
            </a:r>
            <a:r>
              <a:rPr lang="en-US" altLang="zh-CN" sz="2400" baseline="30000" dirty="0">
                <a:latin typeface="Times New Roman" panose="02020603050405020304" pitchFamily="18" charset="0"/>
                <a:ea typeface="+mj-ea"/>
                <a:cs typeface="Times New Roman" panose="02020603050405020304" pitchFamily="18" charset="0"/>
              </a:rPr>
              <a:t>[6]</a:t>
            </a:r>
          </a:p>
        </p:txBody>
      </p:sp>
      <p:sp>
        <p:nvSpPr>
          <p:cNvPr id="37" name="灯片编号占位符 2">
            <a:extLst>
              <a:ext uri="{FF2B5EF4-FFF2-40B4-BE49-F238E27FC236}">
                <a16:creationId xmlns:a16="http://schemas.microsoft.com/office/drawing/2014/main" id="{8FC36D80-B81E-4342-999F-9550DB6C65BA}"/>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8</a:t>
            </a:fld>
            <a:endParaRPr lang="zh-CN" altLang="en-US" dirty="0"/>
          </a:p>
        </p:txBody>
      </p:sp>
      <p:pic>
        <p:nvPicPr>
          <p:cNvPr id="3" name="图片 2">
            <a:extLst>
              <a:ext uri="{FF2B5EF4-FFF2-40B4-BE49-F238E27FC236}">
                <a16:creationId xmlns:a16="http://schemas.microsoft.com/office/drawing/2014/main" id="{487D3464-146E-4947-B147-510E505692F4}"/>
              </a:ext>
            </a:extLst>
          </p:cNvPr>
          <p:cNvPicPr>
            <a:picLocks noChangeAspect="1"/>
          </p:cNvPicPr>
          <p:nvPr/>
        </p:nvPicPr>
        <p:blipFill>
          <a:blip r:embed="rId5"/>
          <a:stretch>
            <a:fillRect/>
          </a:stretch>
        </p:blipFill>
        <p:spPr>
          <a:xfrm>
            <a:off x="2461564" y="1577163"/>
            <a:ext cx="7268872" cy="2679079"/>
          </a:xfrm>
          <a:prstGeom prst="rect">
            <a:avLst/>
          </a:prstGeom>
        </p:spPr>
      </p:pic>
      <p:sp>
        <p:nvSpPr>
          <p:cNvPr id="11" name="文本框 10">
            <a:extLst>
              <a:ext uri="{FF2B5EF4-FFF2-40B4-BE49-F238E27FC236}">
                <a16:creationId xmlns:a16="http://schemas.microsoft.com/office/drawing/2014/main" id="{81AC04CE-EE89-4A33-98F5-B5D4824CB07F}"/>
              </a:ext>
            </a:extLst>
          </p:cNvPr>
          <p:cNvSpPr txBox="1"/>
          <p:nvPr/>
        </p:nvSpPr>
        <p:spPr>
          <a:xfrm>
            <a:off x="0" y="6611779"/>
            <a:ext cx="11212945" cy="246221"/>
          </a:xfrm>
          <a:prstGeom prst="rect">
            <a:avLst/>
          </a:prstGeom>
          <a:noFill/>
        </p:spPr>
        <p:txBody>
          <a:bodyPr wrap="square" rtlCol="0">
            <a:spAutoFit/>
          </a:bodyPr>
          <a:lstStyle>
            <a:defPPr>
              <a:defRPr lang="zh-CN"/>
            </a:defPPr>
            <a:lvl1pPr>
              <a:defRPr sz="1000"/>
            </a:lvl1pPr>
          </a:lstStyle>
          <a:p>
            <a:r>
              <a:rPr lang="en-US" altLang="zh-CN" dirty="0"/>
              <a:t>[6] Niu K, Wang X, Zhang F, et al. Rethinking Doppler effect for accurate velocity estimation with commodity WiFi devices[J]. IEEE Journal on Selected Areas in Communications, 2022, 40(7): 2164-2178.</a:t>
            </a:r>
            <a:endParaRPr lang="zh-CN" altLang="en-US" dirty="0"/>
          </a:p>
        </p:txBody>
      </p:sp>
      <p:pic>
        <p:nvPicPr>
          <p:cNvPr id="8" name="图片 7">
            <a:extLst>
              <a:ext uri="{FF2B5EF4-FFF2-40B4-BE49-F238E27FC236}">
                <a16:creationId xmlns:a16="http://schemas.microsoft.com/office/drawing/2014/main" id="{6403CF17-C176-4E80-9751-87A18CDA0893}"/>
              </a:ext>
            </a:extLst>
          </p:cNvPr>
          <p:cNvPicPr>
            <a:picLocks noChangeAspect="1"/>
          </p:cNvPicPr>
          <p:nvPr/>
        </p:nvPicPr>
        <p:blipFill>
          <a:blip r:embed="rId6"/>
          <a:stretch>
            <a:fillRect/>
          </a:stretch>
        </p:blipFill>
        <p:spPr>
          <a:xfrm>
            <a:off x="2737502" y="4342913"/>
            <a:ext cx="7132938" cy="81541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1F3374-90D0-4FA6-B37E-EF036926B2DF}"/>
                  </a:ext>
                </a:extLst>
              </p:cNvPr>
              <p:cNvSpPr txBox="1"/>
              <p:nvPr/>
            </p:nvSpPr>
            <p:spPr>
              <a:xfrm>
                <a:off x="2011869" y="5222181"/>
                <a:ext cx="8584204" cy="1261884"/>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sz="2400">
                    <a:latin typeface="Times New Roman" panose="02020603050405020304" pitchFamily="18" charset="0"/>
                    <a:ea typeface="+mj-ea"/>
                    <a:cs typeface="Times New Roman" panose="02020603050405020304" pitchFamily="18" charset="0"/>
                  </a:defRPr>
                </a:lvl1pPr>
              </a:lstStyle>
              <a:p>
                <a:pPr marL="0" indent="0">
                  <a:buNone/>
                </a:pPr>
                <a:r>
                  <a:rPr lang="en-US" altLang="zh-CN" sz="1900" dirty="0"/>
                  <a:t>Where </a:t>
                </a:r>
                <a14:m>
                  <m:oMath xmlns:m="http://schemas.openxmlformats.org/officeDocument/2006/math">
                    <m:sSub>
                      <m:sSubPr>
                        <m:ctrlPr>
                          <a:rPr lang="en-US" altLang="zh-CN" sz="1900" i="1" smtClean="0">
                            <a:latin typeface="Cambria Math" panose="02040503050406030204" pitchFamily="18" charset="0"/>
                          </a:rPr>
                        </m:ctrlPr>
                      </m:sSubPr>
                      <m:e>
                        <m:r>
                          <a:rPr lang="zh-CN" altLang="en-US" sz="1900" i="1" smtClean="0">
                            <a:latin typeface="Cambria Math" panose="02040503050406030204" pitchFamily="18" charset="0"/>
                          </a:rPr>
                          <m:t>𝛼</m:t>
                        </m:r>
                      </m:e>
                      <m:sub>
                        <m:r>
                          <a:rPr lang="en-US" altLang="zh-CN" sz="1900" b="0" i="1" smtClean="0">
                            <a:latin typeface="Cambria Math" panose="02040503050406030204" pitchFamily="18" charset="0"/>
                          </a:rPr>
                          <m:t>𝑅</m:t>
                        </m:r>
                      </m:sub>
                    </m:sSub>
                  </m:oMath>
                </a14:m>
                <a:r>
                  <a:rPr lang="en-US" altLang="zh-CN" sz="1900" dirty="0"/>
                  <a:t> is the AOA of receiver, </a:t>
                </a:r>
                <a14:m>
                  <m:oMath xmlns:m="http://schemas.openxmlformats.org/officeDocument/2006/math">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𝛼</m:t>
                        </m:r>
                      </m:e>
                      <m:sub>
                        <m:r>
                          <a:rPr lang="en-US" altLang="zh-CN" sz="1900" b="0" i="1" smtClean="0">
                            <a:latin typeface="Cambria Math" panose="02040503050406030204" pitchFamily="18" charset="0"/>
                          </a:rPr>
                          <m:t>𝑇</m:t>
                        </m:r>
                      </m:sub>
                    </m:sSub>
                    <m:r>
                      <a:rPr lang="en-US" altLang="zh-CN" sz="1900" b="0" i="0" smtClean="0">
                        <a:latin typeface="Cambria Math" panose="02040503050406030204" pitchFamily="18" charset="0"/>
                      </a:rPr>
                      <m:t> </m:t>
                    </m:r>
                  </m:oMath>
                </a14:m>
                <a:r>
                  <a:rPr lang="en-US" altLang="zh-CN" sz="1900" dirty="0"/>
                  <a:t>is the AOD of the transmitter and </a:t>
                </a:r>
                <a14:m>
                  <m:oMath xmlns:m="http://schemas.openxmlformats.org/officeDocument/2006/math">
                    <m:r>
                      <a:rPr lang="zh-CN" altLang="en-US" sz="1900" i="1" smtClean="0">
                        <a:latin typeface="Cambria Math" panose="02040503050406030204" pitchFamily="18" charset="0"/>
                      </a:rPr>
                      <m:t>𝜃</m:t>
                    </m:r>
                  </m:oMath>
                </a14:m>
                <a:r>
                  <a:rPr lang="en-US" altLang="zh-CN" sz="1900" dirty="0"/>
                  <a:t> is the moving direction of the target. Therefore, it can be seen from the above equation that if we want to obtain the speed and direction of the target's current movement according to the doppler frequency, we need a binary equations to solve these two unknowns. </a:t>
                </a:r>
                <a:endParaRPr lang="zh-CN" altLang="en-US" sz="1900" dirty="0"/>
              </a:p>
            </p:txBody>
          </p:sp>
        </mc:Choice>
        <mc:Fallback xmlns="">
          <p:sp>
            <p:nvSpPr>
              <p:cNvPr id="9" name="文本框 8">
                <a:extLst>
                  <a:ext uri="{FF2B5EF4-FFF2-40B4-BE49-F238E27FC236}">
                    <a16:creationId xmlns:a16="http://schemas.microsoft.com/office/drawing/2014/main" id="{FF1F3374-90D0-4FA6-B37E-EF036926B2DF}"/>
                  </a:ext>
                </a:extLst>
              </p:cNvPr>
              <p:cNvSpPr txBox="1">
                <a:spLocks noRot="1" noChangeAspect="1" noMove="1" noResize="1" noEditPoints="1" noAdjustHandles="1" noChangeArrowheads="1" noChangeShapeType="1" noTextEdit="1"/>
              </p:cNvSpPr>
              <p:nvPr/>
            </p:nvSpPr>
            <p:spPr>
              <a:xfrm>
                <a:off x="2011869" y="5222181"/>
                <a:ext cx="8584204" cy="1261884"/>
              </a:xfrm>
              <a:prstGeom prst="rect">
                <a:avLst/>
              </a:prstGeom>
              <a:blipFill>
                <a:blip r:embed="rId7"/>
                <a:stretch>
                  <a:fillRect l="-639" t="-2415" r="-710" b="-772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B7FA6F9-C1D6-4DFA-8E4F-F73BCC2908CB}"/>
              </a:ext>
            </a:extLst>
          </p:cNvPr>
          <p:cNvSpPr txBox="1"/>
          <p:nvPr/>
        </p:nvSpPr>
        <p:spPr>
          <a:xfrm>
            <a:off x="790575" y="4581243"/>
            <a:ext cx="2228850" cy="384721"/>
          </a:xfrm>
          <a:prstGeom prst="rect">
            <a:avLst/>
          </a:prstGeom>
          <a:noFill/>
        </p:spPr>
        <p:txBody>
          <a:bodyPr wrap="square" rtlCol="0">
            <a:spAutoFit/>
          </a:bodyPr>
          <a:lstStyle/>
          <a:p>
            <a:r>
              <a:rPr lang="en-US" altLang="zh-CN" sz="1900" dirty="0">
                <a:latin typeface="Times New Roman" panose="02020603050405020304" pitchFamily="18" charset="0"/>
                <a:ea typeface="+mj-ea"/>
                <a:cs typeface="Times New Roman" panose="02020603050405020304" pitchFamily="18" charset="0"/>
              </a:rPr>
              <a:t>Doppler frequency</a:t>
            </a:r>
            <a:endParaRPr lang="zh-CN" altLang="en-US" sz="19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8566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FB6182EC-905A-4EC7-B66B-A8807647B354}"/>
              </a:ext>
            </a:extLst>
          </p:cNvPr>
          <p:cNvCxnSpPr>
            <a:cxnSpLocks/>
          </p:cNvCxnSpPr>
          <p:nvPr/>
        </p:nvCxnSpPr>
        <p:spPr>
          <a:xfrm>
            <a:off x="0" y="918607"/>
            <a:ext cx="12192000" cy="0"/>
          </a:xfrm>
          <a:prstGeom prst="line">
            <a:avLst/>
          </a:prstGeom>
          <a:ln w="57150">
            <a:solidFill>
              <a:srgbClr val="008FB2"/>
            </a:solidFill>
          </a:ln>
        </p:spPr>
        <p:style>
          <a:lnRef idx="1">
            <a:schemeClr val="accent1"/>
          </a:lnRef>
          <a:fillRef idx="0">
            <a:schemeClr val="accent1"/>
          </a:fillRef>
          <a:effectRef idx="0">
            <a:schemeClr val="accent1"/>
          </a:effectRef>
          <a:fontRef idx="minor">
            <a:schemeClr val="tx1"/>
          </a:fontRef>
        </p:style>
      </p:cxnSp>
      <p:pic>
        <p:nvPicPr>
          <p:cNvPr id="30" name="图形 29">
            <a:extLst>
              <a:ext uri="{FF2B5EF4-FFF2-40B4-BE49-F238E27FC236}">
                <a16:creationId xmlns:a16="http://schemas.microsoft.com/office/drawing/2014/main" id="{E1A29C3B-3A1E-4878-B7CD-E27899D50E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1704" y="320826"/>
            <a:ext cx="2502664" cy="459853"/>
          </a:xfrm>
          <a:prstGeom prst="rect">
            <a:avLst/>
          </a:prstGeom>
        </p:spPr>
      </p:pic>
      <p:sp>
        <p:nvSpPr>
          <p:cNvPr id="31" name="文本框 30">
            <a:extLst>
              <a:ext uri="{FF2B5EF4-FFF2-40B4-BE49-F238E27FC236}">
                <a16:creationId xmlns:a16="http://schemas.microsoft.com/office/drawing/2014/main" id="{83EE1BBE-94DE-4B01-BEA9-28C2A64E8CF5}"/>
              </a:ext>
            </a:extLst>
          </p:cNvPr>
          <p:cNvSpPr txBox="1"/>
          <p:nvPr/>
        </p:nvSpPr>
        <p:spPr>
          <a:xfrm>
            <a:off x="397039" y="165895"/>
            <a:ext cx="5066772" cy="646331"/>
          </a:xfrm>
          <a:prstGeom prst="rect">
            <a:avLst/>
          </a:prstGeom>
          <a:noFill/>
        </p:spPr>
        <p:txBody>
          <a:bodyPr wrap="none" rtlCol="0">
            <a:spAutoFit/>
          </a:bodyPr>
          <a:lstStyle/>
          <a:p>
            <a:pPr marR="0" indent="0" defTabSz="914400" fontAlgn="auto">
              <a:lnSpc>
                <a:spcPct val="100000"/>
              </a:lnSpc>
              <a:spcBef>
                <a:spcPts val="0"/>
              </a:spcBef>
              <a:spcAft>
                <a:spcPts val="300"/>
              </a:spcAft>
              <a:buClrTx/>
              <a:buSzTx/>
              <a:buFontTx/>
              <a:buNone/>
              <a:defRPr/>
            </a:pPr>
            <a:r>
              <a:rPr kumimoji="0" lang="en-US" altLang="zh-CN" sz="3600" b="1" i="0" kern="1200" cap="none" spc="300" normalizeH="0" baseline="0" noProof="0" dirty="0">
                <a:solidFill>
                  <a:srgbClr val="E7E6E6">
                    <a:lumMod val="25000"/>
                  </a:srgbClr>
                </a:solidFill>
                <a:latin typeface="Times New Roman" panose="02020603050405020304" pitchFamily="18" charset="0"/>
                <a:ea typeface="黑体" panose="02010609060101010101" pitchFamily="49" charset="-122"/>
                <a:cs typeface="Times New Roman" panose="02020603050405020304" pitchFamily="18" charset="0"/>
              </a:rPr>
              <a:t>03.Theoretical Basis</a:t>
            </a:r>
            <a:endParaRPr kumimoji="0" lang="zh-CN" altLang="en-US" sz="3600" b="1" i="0" kern="1200" cap="none" spc="300" normalizeH="0" baseline="0" noProof="0" dirty="0">
              <a:solidFill>
                <a:srgbClr val="E7E6E6">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5ECB888B-A836-4FCD-B71E-F73CD7F07A56}"/>
              </a:ext>
            </a:extLst>
          </p:cNvPr>
          <p:cNvSpPr txBox="1"/>
          <p:nvPr/>
        </p:nvSpPr>
        <p:spPr>
          <a:xfrm>
            <a:off x="397039" y="1174036"/>
            <a:ext cx="10815906" cy="46166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a:latin typeface="Times New Roman" panose="02020603050405020304" pitchFamily="18" charset="0"/>
                <a:ea typeface="+mj-ea"/>
                <a:cs typeface="Times New Roman" panose="02020603050405020304" pitchFamily="18" charset="0"/>
              </a:rPr>
              <a:t>The least-square-based (LS-based) clutter cancellation</a:t>
            </a:r>
          </a:p>
        </p:txBody>
      </p:sp>
      <p:sp>
        <p:nvSpPr>
          <p:cNvPr id="37" name="灯片编号占位符 2">
            <a:extLst>
              <a:ext uri="{FF2B5EF4-FFF2-40B4-BE49-F238E27FC236}">
                <a16:creationId xmlns:a16="http://schemas.microsoft.com/office/drawing/2014/main" id="{8FC36D80-B81E-4342-999F-9550DB6C65BA}"/>
              </a:ext>
            </a:extLst>
          </p:cNvPr>
          <p:cNvSpPr>
            <a:spLocks noGrp="1"/>
          </p:cNvSpPr>
          <p:nvPr>
            <p:ph type="sldNum" sz="quarter" idx="4"/>
          </p:nvPr>
        </p:nvSpPr>
        <p:spPr>
          <a:xfrm>
            <a:off x="8610600" y="6356350"/>
            <a:ext cx="2743200" cy="365125"/>
          </a:xfrm>
          <a:prstGeom prst="rect">
            <a:avLst/>
          </a:prstGeom>
        </p:spPr>
        <p:txBody>
          <a:bodyPr/>
          <a:lstStyle/>
          <a:p>
            <a:fld id="{63DDDBAC-295D-4340-B084-961D275728E1}" type="slidenum">
              <a:rPr lang="zh-CN" altLang="en-US" smtClean="0"/>
              <a:t>9</a:t>
            </a:fld>
            <a:endParaRPr lang="zh-CN" altLang="en-US" dirty="0"/>
          </a:p>
        </p:txBody>
      </p:sp>
      <p:sp>
        <p:nvSpPr>
          <p:cNvPr id="2" name="文本框 1">
            <a:extLst>
              <a:ext uri="{FF2B5EF4-FFF2-40B4-BE49-F238E27FC236}">
                <a16:creationId xmlns:a16="http://schemas.microsoft.com/office/drawing/2014/main" id="{013D4863-A8B8-42E2-90E6-05D7D2F8FDAF}"/>
              </a:ext>
            </a:extLst>
          </p:cNvPr>
          <p:cNvSpPr txBox="1"/>
          <p:nvPr/>
        </p:nvSpPr>
        <p:spPr>
          <a:xfrm>
            <a:off x="770208" y="1699058"/>
            <a:ext cx="10913791" cy="156966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400" dirty="0">
                <a:latin typeface="Times New Roman" panose="02020603050405020304" pitchFamily="18" charset="0"/>
                <a:ea typeface="+mj-ea"/>
                <a:cs typeface="Times New Roman" panose="02020603050405020304" pitchFamily="18" charset="0"/>
              </a:rPr>
              <a:t>Motivation: The signal components with zero Doppler frequency in surveillance channel (e.g. Strong LOS component) might interfere the estimation of target doppler frequency. Therefore, the LS-based clutter cancellation is applied for suppressing the above interference</a:t>
            </a:r>
            <a:r>
              <a:rPr lang="en-US" altLang="zh-CN" sz="2400" baseline="30000" dirty="0">
                <a:latin typeface="Times New Roman" panose="02020603050405020304" pitchFamily="18" charset="0"/>
                <a:ea typeface="+mj-ea"/>
                <a:cs typeface="Times New Roman" panose="02020603050405020304" pitchFamily="18" charset="0"/>
              </a:rPr>
              <a:t>[7]</a:t>
            </a:r>
            <a:r>
              <a:rPr lang="en-US" altLang="zh-CN" sz="2400" dirty="0">
                <a:latin typeface="Times New Roman" panose="02020603050405020304" pitchFamily="18" charset="0"/>
                <a:ea typeface="+mj-ea"/>
                <a:cs typeface="Times New Roman" panose="02020603050405020304" pitchFamily="18" charset="0"/>
              </a:rPr>
              <a:t>.</a:t>
            </a:r>
            <a:endParaRPr lang="zh-CN" altLang="en-US" sz="2400" dirty="0">
              <a:latin typeface="Times New Roman" panose="02020603050405020304" pitchFamily="18" charset="0"/>
              <a:ea typeface="+mj-ea"/>
              <a:cs typeface="Times New Roman" panose="02020603050405020304" pitchFamily="18" charset="0"/>
            </a:endParaRPr>
          </a:p>
        </p:txBody>
      </p:sp>
      <p:sp>
        <p:nvSpPr>
          <p:cNvPr id="20" name="文本框 19">
            <a:extLst>
              <a:ext uri="{FF2B5EF4-FFF2-40B4-BE49-F238E27FC236}">
                <a16:creationId xmlns:a16="http://schemas.microsoft.com/office/drawing/2014/main" id="{520BE9E0-AEE2-4E1C-9A7B-551C2B214D26}"/>
              </a:ext>
            </a:extLst>
          </p:cNvPr>
          <p:cNvSpPr txBox="1"/>
          <p:nvPr/>
        </p:nvSpPr>
        <p:spPr>
          <a:xfrm>
            <a:off x="1344615" y="3344225"/>
            <a:ext cx="3750992" cy="646331"/>
          </a:xfrm>
          <a:prstGeom prst="rect">
            <a:avLst/>
          </a:prstGeom>
          <a:noFill/>
        </p:spPr>
        <p:txBody>
          <a:bodyPr wrap="square">
            <a:spAutoFit/>
          </a:bodyPr>
          <a:lstStyle/>
          <a:p>
            <a:pPr algn="just"/>
            <a:r>
              <a:rPr lang="en-US" altLang="zh-CN" sz="1800" b="1" dirty="0">
                <a:solidFill>
                  <a:srgbClr val="000000"/>
                </a:solidFill>
                <a:effectLst/>
                <a:latin typeface="Times New Roman" panose="02020603050405020304" pitchFamily="18" charset="0"/>
                <a:cs typeface="Times New Roman" panose="02020603050405020304" pitchFamily="18" charset="0"/>
              </a:rPr>
              <a:t>V</a:t>
            </a:r>
            <a:r>
              <a:rPr lang="en-US" altLang="zh-CN" sz="1800" b="1" baseline="-25000" dirty="0">
                <a:solidFill>
                  <a:srgbClr val="000000"/>
                </a:solidFill>
                <a:effectLst/>
                <a:latin typeface="Times New Roman" panose="02020603050405020304" pitchFamily="18" charset="0"/>
                <a:cs typeface="Times New Roman" panose="02020603050405020304" pitchFamily="18" charset="0"/>
              </a:rPr>
              <a:t>r </a:t>
            </a:r>
            <a:r>
              <a:rPr lang="en-US" altLang="zh-CN" sz="1800" b="1" dirty="0">
                <a:solidFill>
                  <a:srgbClr val="000000"/>
                </a:solidFill>
                <a:effectLst/>
                <a:latin typeface="Times New Roman" panose="02020603050405020304" pitchFamily="18" charset="0"/>
                <a:cs typeface="Times New Roman" panose="02020603050405020304" pitchFamily="18" charset="0"/>
              </a:rPr>
              <a:t>is the matrix of delayed reference signal of the reference channel</a:t>
            </a:r>
            <a:endParaRPr lang="zh-CN" altLang="en-US" b="1"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BCF14D1D-C591-45BD-A431-66777032D953}"/>
              </a:ext>
            </a:extLst>
          </p:cNvPr>
          <p:cNvPicPr>
            <a:picLocks noChangeAspect="1"/>
          </p:cNvPicPr>
          <p:nvPr/>
        </p:nvPicPr>
        <p:blipFill>
          <a:blip r:embed="rId5"/>
          <a:stretch>
            <a:fillRect/>
          </a:stretch>
        </p:blipFill>
        <p:spPr>
          <a:xfrm>
            <a:off x="250877" y="4123939"/>
            <a:ext cx="5212934" cy="1621365"/>
          </a:xfrm>
          <a:prstGeom prst="rect">
            <a:avLst/>
          </a:prstGeom>
        </p:spPr>
      </p:pic>
      <p:sp>
        <p:nvSpPr>
          <p:cNvPr id="22" name="文本框 21">
            <a:extLst>
              <a:ext uri="{FF2B5EF4-FFF2-40B4-BE49-F238E27FC236}">
                <a16:creationId xmlns:a16="http://schemas.microsoft.com/office/drawing/2014/main" id="{6BD9A1E8-7CD7-418D-8D3F-5215A57CA2C7}"/>
              </a:ext>
            </a:extLst>
          </p:cNvPr>
          <p:cNvSpPr txBox="1"/>
          <p:nvPr/>
        </p:nvSpPr>
        <p:spPr>
          <a:xfrm>
            <a:off x="6669446" y="3259123"/>
            <a:ext cx="8046998" cy="369332"/>
          </a:xfrm>
          <a:prstGeom prst="rect">
            <a:avLst/>
          </a:prstGeom>
          <a:noFill/>
        </p:spPr>
        <p:txBody>
          <a:bodyPr wrap="square">
            <a:spAutoFit/>
          </a:bodyPr>
          <a:lstStyle/>
          <a:p>
            <a:r>
              <a:rPr lang="en-US" altLang="zh-CN" sz="1800" b="1" dirty="0">
                <a:solidFill>
                  <a:srgbClr val="000000"/>
                </a:solidFill>
                <a:effectLst/>
                <a:latin typeface="Times New Roman" panose="02020603050405020304" pitchFamily="18" charset="0"/>
                <a:cs typeface="Times New Roman" panose="02020603050405020304" pitchFamily="18" charset="0"/>
              </a:rPr>
              <a:t>V</a:t>
            </a:r>
            <a:r>
              <a:rPr lang="en-US" altLang="zh-CN" sz="1800" b="1" baseline="-25000" dirty="0">
                <a:solidFill>
                  <a:srgbClr val="000000"/>
                </a:solidFill>
                <a:effectLst/>
                <a:latin typeface="Times New Roman" panose="02020603050405020304" pitchFamily="18" charset="0"/>
                <a:cs typeface="Times New Roman" panose="02020603050405020304" pitchFamily="18" charset="0"/>
              </a:rPr>
              <a:t>s </a:t>
            </a:r>
            <a:r>
              <a:rPr lang="en-US" altLang="zh-CN" sz="1800" b="1" dirty="0">
                <a:solidFill>
                  <a:srgbClr val="000000"/>
                </a:solidFill>
                <a:effectLst/>
                <a:latin typeface="Times New Roman" panose="02020603050405020304" pitchFamily="18" charset="0"/>
                <a:cs typeface="Times New Roman" panose="02020603050405020304" pitchFamily="18" charset="0"/>
              </a:rPr>
              <a:t>is the matrix of the surveillance channel</a:t>
            </a:r>
            <a:endParaRPr lang="zh-CN" altLang="en-US" b="1" dirty="0">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F83E7F2A-00E7-45C0-9123-1F98613A05D8}"/>
              </a:ext>
            </a:extLst>
          </p:cNvPr>
          <p:cNvPicPr>
            <a:picLocks noChangeAspect="1"/>
          </p:cNvPicPr>
          <p:nvPr/>
        </p:nvPicPr>
        <p:blipFill>
          <a:blip r:embed="rId6"/>
          <a:stretch>
            <a:fillRect/>
          </a:stretch>
        </p:blipFill>
        <p:spPr>
          <a:xfrm>
            <a:off x="6950469" y="3630549"/>
            <a:ext cx="4035617" cy="739682"/>
          </a:xfrm>
          <a:prstGeom prst="rect">
            <a:avLst/>
          </a:prstGeom>
        </p:spPr>
      </p:pic>
      <p:sp>
        <p:nvSpPr>
          <p:cNvPr id="24" name="文本框 23">
            <a:extLst>
              <a:ext uri="{FF2B5EF4-FFF2-40B4-BE49-F238E27FC236}">
                <a16:creationId xmlns:a16="http://schemas.microsoft.com/office/drawing/2014/main" id="{D8CA6897-C32D-49C7-899B-88B27787D3A0}"/>
              </a:ext>
            </a:extLst>
          </p:cNvPr>
          <p:cNvSpPr txBox="1"/>
          <p:nvPr/>
        </p:nvSpPr>
        <p:spPr>
          <a:xfrm>
            <a:off x="6485954" y="4292955"/>
            <a:ext cx="5451411"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it the delay coefficient </a:t>
            </a:r>
            <a:r>
              <a:rPr lang="en-US" altLang="zh-CN" b="1" dirty="0">
                <a:latin typeface="Times New Roman" panose="02020603050405020304" pitchFamily="18" charset="0"/>
                <a:cs typeface="Times New Roman" panose="02020603050405020304" pitchFamily="18" charset="0"/>
              </a:rPr>
              <a:t>by t</a:t>
            </a:r>
            <a:r>
              <a:rPr lang="zh-CN" altLang="en-US" b="1" dirty="0">
                <a:latin typeface="Times New Roman" panose="02020603050405020304" pitchFamily="18" charset="0"/>
                <a:cs typeface="Times New Roman" panose="02020603050405020304" pitchFamily="18" charset="0"/>
              </a:rPr>
              <a:t>he least square method </a:t>
            </a:r>
          </a:p>
        </p:txBody>
      </p:sp>
      <p:pic>
        <p:nvPicPr>
          <p:cNvPr id="25" name="图片 24">
            <a:extLst>
              <a:ext uri="{FF2B5EF4-FFF2-40B4-BE49-F238E27FC236}">
                <a16:creationId xmlns:a16="http://schemas.microsoft.com/office/drawing/2014/main" id="{EF820E82-A348-4DC5-B4E0-F9AD5721963F}"/>
              </a:ext>
            </a:extLst>
          </p:cNvPr>
          <p:cNvPicPr>
            <a:picLocks noChangeAspect="1"/>
          </p:cNvPicPr>
          <p:nvPr/>
        </p:nvPicPr>
        <p:blipFill>
          <a:blip r:embed="rId7"/>
          <a:stretch>
            <a:fillRect/>
          </a:stretch>
        </p:blipFill>
        <p:spPr>
          <a:xfrm>
            <a:off x="7749688" y="4742166"/>
            <a:ext cx="2624032" cy="539993"/>
          </a:xfrm>
          <a:prstGeom prst="rect">
            <a:avLst/>
          </a:prstGeom>
        </p:spPr>
      </p:pic>
      <p:sp>
        <p:nvSpPr>
          <p:cNvPr id="26" name="文本框 25">
            <a:extLst>
              <a:ext uri="{FF2B5EF4-FFF2-40B4-BE49-F238E27FC236}">
                <a16:creationId xmlns:a16="http://schemas.microsoft.com/office/drawing/2014/main" id="{C461431D-B7F9-4D2B-B0E8-F29E17E7EBFD}"/>
              </a:ext>
            </a:extLst>
          </p:cNvPr>
          <p:cNvSpPr txBox="1"/>
          <p:nvPr/>
        </p:nvSpPr>
        <p:spPr>
          <a:xfrm>
            <a:off x="5971176" y="5242232"/>
            <a:ext cx="7276829" cy="369332"/>
          </a:xfrm>
          <a:prstGeom prst="rect">
            <a:avLst/>
          </a:prstGeom>
          <a:noFill/>
        </p:spPr>
        <p:txBody>
          <a:bodyPr wrap="square" rtlCol="0">
            <a:spAutoFit/>
          </a:bodyPr>
          <a:lstStyle/>
          <a:p>
            <a:r>
              <a:rPr lang="en-US" altLang="zh-CN" sz="1800" b="1" dirty="0">
                <a:solidFill>
                  <a:srgbClr val="000000"/>
                </a:solidFill>
                <a:effectLst/>
                <a:latin typeface="Times New Roman" panose="02020603050405020304" pitchFamily="18" charset="0"/>
                <a:cs typeface="Times New Roman" panose="02020603050405020304" pitchFamily="18" charset="0"/>
              </a:rPr>
              <a:t>Surveillance channel signal after</a:t>
            </a:r>
            <a:r>
              <a:rPr lang="en-US" altLang="zh-CN" sz="1800" dirty="0">
                <a:latin typeface="Times New Roman" panose="02020603050405020304" pitchFamily="18" charset="0"/>
                <a:ea typeface="+mj-ea"/>
                <a:cs typeface="Times New Roman" panose="02020603050405020304" pitchFamily="18" charset="0"/>
              </a:rPr>
              <a:t> </a:t>
            </a:r>
            <a:r>
              <a:rPr lang="en-US" altLang="zh-CN" sz="1800" b="1" dirty="0">
                <a:latin typeface="Times New Roman" panose="02020603050405020304" pitchFamily="18" charset="0"/>
                <a:ea typeface="+mj-ea"/>
                <a:cs typeface="Times New Roman" panose="02020603050405020304" pitchFamily="18" charset="0"/>
              </a:rPr>
              <a:t>LS-based clutter cancellation</a:t>
            </a:r>
            <a:r>
              <a:rPr lang="en-US" altLang="zh-CN" sz="1800" b="1" dirty="0">
                <a:solidFill>
                  <a:srgbClr val="000000"/>
                </a:solidFill>
                <a:effectLst/>
                <a:latin typeface="Times New Roman" panose="02020603050405020304" pitchFamily="18" charset="0"/>
                <a:cs typeface="Times New Roman" panose="02020603050405020304" pitchFamily="18" charset="0"/>
              </a:rPr>
              <a:t> </a:t>
            </a:r>
            <a:endParaRPr lang="zh-CN" altLang="en-US" b="1" dirty="0"/>
          </a:p>
        </p:txBody>
      </p:sp>
      <p:pic>
        <p:nvPicPr>
          <p:cNvPr id="27" name="图片 26">
            <a:extLst>
              <a:ext uri="{FF2B5EF4-FFF2-40B4-BE49-F238E27FC236}">
                <a16:creationId xmlns:a16="http://schemas.microsoft.com/office/drawing/2014/main" id="{2F7B1D89-5C28-4DB2-8FFF-B1619A943CED}"/>
              </a:ext>
            </a:extLst>
          </p:cNvPr>
          <p:cNvPicPr>
            <a:picLocks noChangeAspect="1"/>
          </p:cNvPicPr>
          <p:nvPr/>
        </p:nvPicPr>
        <p:blipFill>
          <a:blip r:embed="rId8"/>
          <a:stretch>
            <a:fillRect/>
          </a:stretch>
        </p:blipFill>
        <p:spPr>
          <a:xfrm>
            <a:off x="7945726" y="5745304"/>
            <a:ext cx="2531865" cy="598441"/>
          </a:xfrm>
          <a:prstGeom prst="rect">
            <a:avLst/>
          </a:prstGeom>
        </p:spPr>
      </p:pic>
      <p:sp>
        <p:nvSpPr>
          <p:cNvPr id="32" name="文本框 31">
            <a:extLst>
              <a:ext uri="{FF2B5EF4-FFF2-40B4-BE49-F238E27FC236}">
                <a16:creationId xmlns:a16="http://schemas.microsoft.com/office/drawing/2014/main" id="{738862C7-C25B-4F54-A79B-3125161250D0}"/>
              </a:ext>
            </a:extLst>
          </p:cNvPr>
          <p:cNvSpPr txBox="1"/>
          <p:nvPr/>
        </p:nvSpPr>
        <p:spPr>
          <a:xfrm>
            <a:off x="0" y="6413027"/>
            <a:ext cx="10815905" cy="415498"/>
          </a:xfrm>
          <a:prstGeom prst="rect">
            <a:avLst/>
          </a:prstGeom>
          <a:noFill/>
        </p:spPr>
        <p:txBody>
          <a:bodyPr wrap="square">
            <a:spAutoFit/>
          </a:bodyPr>
          <a:lstStyle/>
          <a:p>
            <a:r>
              <a:rPr lang="en-US" altLang="zh-CN" sz="1000" dirty="0"/>
              <a:t>[7] </a:t>
            </a:r>
            <a:r>
              <a:rPr lang="zh-CN" altLang="en-US" sz="1000" dirty="0"/>
              <a:t>D. K. Tan, H. Sun, Y. Lu, M. Lesturgie, and H. L. Chan, “Passive radar using global system for mobile communication signal: theory, implementation and measurements,” IEE Proceedings-Radar, Sonar and Navigation, vol. 152, no. 3, pp. 116–123, 2005.</a:t>
            </a:r>
          </a:p>
        </p:txBody>
      </p:sp>
    </p:spTree>
    <p:extLst>
      <p:ext uri="{BB962C8B-B14F-4D97-AF65-F5344CB8AC3E}">
        <p14:creationId xmlns:p14="http://schemas.microsoft.com/office/powerpoint/2010/main" val="23884313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RjMWViM2RlM2QyMTk2Y2ExYTdjZjk0N2JkNGEyMzcifQ=="/>
</p:tagLst>
</file>

<file path=ppt/theme/theme1.xml><?xml version="1.0" encoding="utf-8"?>
<a:theme xmlns:a="http://schemas.openxmlformats.org/drawingml/2006/main" name="已停用母版样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gyMTgyOTU5OTc0IiwKCSJHcm91cElkIiA6ICI3Mjc5NjIyNjMiLAoJIkltYWdlIiA6ICJpVkJPUncwS0dnb0FBQUFOU1VoRVVnQUFCWVVBQUFKSUNBWUFBQUErWklzOUFBQUFDWEJJV1hNQUFBc1RBQUFMRXdFQW1wd1lBQUFnQUVsRVFWUjRuT3pkZDJDTjUvLy84ZWM1MlluRUNERWoyaGkxU2xHejJxSlVVYVhVcUpFaTl0N1ZVRnZ0MnJOcUZLVzIrdEtpTGEyV0lvaGRuMnBqaXhGRUVwbm4vUDdJNzl6TmtZUVliWnA2UGY3cE9mZDlYL2Q5M1NlSDFPdTh6L3ND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ZtUE1XWDBCSjZVZFFTTzBRbDBBTm9BeFlFY3hrNFRDenhHMDluMk5Hb29IWUVGRHoycHhtbWN4bW1jeGoyVmNaRkQrZEVFMVUydzEyTGxxM05ubUZOeURYRVBQWStJaUlpSWlJaUkvRzNNR1QyQkoyRWRnZU85Qkw0RDVnSFZTQjRJQXc3bE8zYXlKdVBjY1A3REF3Mk4wemlOMHppTmUycmpIUEsrVkIzQUNsVk1KajR0Vkl5OUo5N0RPVDNuRWhFUkVSRVJFWkcvUjZhdUZJNGFTbWRnSGc3T09OWCtCTWNYVzJES2toZE1tZnEyUkVUK082eFdyRkhYU0RpeGx2aHQvU0V4Rml4ODdER08wUms5TlJFUkVSRVJFWkZuVmFhdUZDYXBaUVJPdFQvQnFWby9USjc1RkFpTGlQeWJtRXlZc3VUR3FWSjNuTi85SEFDcmlhWVpQQ3NSRVJFUkVSR1JaMXFtRG9WTmtBZkE4Y1VXR1QwVkVSRjVDQWYvMmtrUFRCVEswSW1JaUlpSWlJaUlQT015ZFNoc0JYOGdxV1dFaUlqOHE1bmNjeWI5Rjd3eWVDb2lJaUlpSWlJaXo3Uk1IUW9iMURKQ1JPVGZUMzlYaTRpSWlJaUlpUHdyL0RkQ1lSRVJFUkVSRVJFUkVSRkpGNFhDSWlMeWozSHRmdzZUbFlJWlBROFJFUkVSRVJHUlo1bENZUkVSK2NlWXN4WEVmU3dYTW5vZUlpSWlJaUlpSXMreXpCNEtIemY1bE16b09ZaUlpSWlJaUlpSWlJaGtHcGwrMVIrcjFXck42RG1JaUVqNm1VeGFjVTVFUkVSRVJFUWtJMlg2ZjVnckZBYXIxVXBJU0FnclY2NWsvLzc5M0wxN042T25KUEpBYm01dWxDeFprcFl0VzFLdFdqV2NuSnd5ZWtyeUQ3azN5UmZybllzWFBNYXFyN0NJaUlpSWlJaElSbEVvbk1sWnJWWm16cHpKMHFWTE0zb3FJbytsY3VYS1RKczJUY0h3TXlKNldOS3ZIWTh4bWYvM2o0aUlpSWlJaUVobTVaalJFM2dTc2NNb2FRazdqamwzcVl5ZVNvYlp0MjhmUzVjdXhkUFRrLzc5KzFPNWNtVnk1Y3FWMGRNU2VhQTdkKzV3NHNRSkprMmFaTHlIQXdNRE0zcGFJaUlpSWlJaUlpTFBoRXk5MEZ5Q2xlTXhzMHBuOURReTFGZGZmUVhBeHg5L3pOdHZ2NjFBV0RLRnJGbXpVclZxVmViUG53OGt2WStmOGFKL0VSRVJFUkVSRVpGL1RLWU9oUVVPSHo0TVFKa3laVEo0SmlLUHpzZkhoMnpac25IejVrM0N3OE16ZWpvaUlpSWlJaUlpSXM4RWhjS1puRzFST1c5djd3eWVpY2pqOGZUMEJDQTZPanFEWnlJaUlpSWlJaUlpOG14UUtDd2lJaUlpSWlJaUlpTHlERkVvTENJaUlpSWlJaUlpSXZJTVVTZ3NJaUlpSWlJaUlpSWk4Z3hSS0N3aUlpSWlJaUlpSWlMeURGRW9MQ0lpL3hqWC91Y3dXU21ZMGZNUUVSRVJFUkVSZVpZcEZCWVJrWCtNT1Z0QjNNZHlJYVBuSVNJaUlpSWlJdklzeSt5aDhIR1RUOG1Nbm9PSWlJaUlpSWlJaUloSXB1R1kwUk40RWg1aktHMjFIcmRtOUR4RVJFUkVSRVJFUkVSRU1vdk1YaWtzSWlLWnlMMUp2a1FGY1Q2ajV5RWlJaUlpSWlMeUxGTW9MQ0lpL3hocnhFVXc0WnZSOHhBUkVSRVJFUkY1bG1YcVVEaDJHQ1V0WWNjemVob2lJaUlpSWlJaUlpSWltVWFtRG9VVHJCeVBtVlU2bzZjaElpSWlJaUlpSWlJaWttbGs2bEJZUkVSRVJFUkVSRVJFUkI2TlFtRVJFUkVSRVJFUkVSR1JaNGhDWVJFUkVSRVJFUkVSRVpGbmlFSmhFUkVSRVJFUkVSRVJrV2VJWTBaUFFQNjd6cDgvVDRFQ0JUQ2IvL3JzNGNpUkl3Qmt6NTRkUHorL2pKcWFpSWlJaUlpSWlJaklNMHVoc0JqT25UdEh1M2J0U0V4TUpDZ29pRHAxNmp6MnVXSmlZbWpUcGcwT0RnNDBiTmlRUG4zNkFOQ2hRd2NBM25yckxjYU1HWlBtK1AzNzk3Tmp4dzZHREJtQzJXem0xcTFiM0xseko5M1hMMVNva1BINDd0MjdqM2NUZ0xPek15NHVMbW51VDBoSVlQVG8wVnk1Y29XWW1CaVdMRmxpRjRJblo3RllTRWhJU0xIZGJEYmo2T2hvZDl6bXpadEpTRWpBMzkrZmwxNTZLY1VZcTlYSyt2WHJ5Wm8xSzIrODhZYXhQVEl5a2hzM2JxUTUzM3o1OHVIczdHdzh2M3YzTG5QbnpnVmcwS0JCcVk0Wk9uUW8yN1p0QXlBNE9Eak5jNHVJaUlpSWlJaUlTT2FnVUZnQVNFeE1aTVNJRVVid09tVElFSVlNR1pMdThWT21UT0gxMTE4M25uLzc3YmRFUmtZQ2tDMWJ0a2VhUzNCd01GMjdkZ1hBMDlPVFhyMTZzV1RKRXBZdlgvNUk1d0NJam82Mm05ZWphdGFzR1lNSER5WTZPanJOY1BuU3BVc2NQbndZZ0YyN2RsR3laTWtVeDNoNmVySng0MGFtVEptU1lsK2pSbzBZTm15WThYek5talZNbkRnUmdLSkZpL0xGRjEvWWhjWUFreWRQWnRXcVZiaTZ1dUxyNjB1eFlzVUEyTGx6SjZOSGowN3pmcFlzV1VMcDBxV041OU9uVDJmRGhnMEFWS3RXaldyVnFxVTVWdVJwY08xL2p0akpmZ1V6ZWg0aUlpSWlJaUlpenpLRndnTEF4SWtUT1hyMEtNQmp0WFZ3ZDNjM0hsc3NGcFl0V3dhQWw1Y1hUWnMyZmVEWThQQndSbzhlVGUvZXZTbFVxQkRseTVlblNwVXE3TjI3bDZWTGw2WmFLZnRQU3l2UXZkL0FnUU5UM2Q2L2YvODB4eVFQelVORFE1azFheGFRVktWODVzd1o1czJiUjQ4ZVBlekdCQVFFc0hQblRtN2N1TUdBQVFOWXNXSUZYbDVlajF3VjNibHpaNzc5OWx1aW82TVpNMllNYTlldXhjUEQ0NUhPSWZJb3pOa0s0ajZXQ3hrOUR4RVJFUkVSRVpGbldXWVBoWStiZkVxV3l1aEpaSFpYcmx4aDgrYk5BTHp6empzVUxsejRrY2EvLy83N2RzKzNiOTlPYUdnb0FCOTg4QUZac21SSmMyeGtaQ1RkdTNmbnpKa3pIRHg0a0lrVEoxS2xTaFdDZ29KbzJyUXBNVEV4ZlBYVlY4eWNPWk8rZmZzYTQrYk9uY3RubjMyR282TWoyN1p0STBlT0hBK2Q1NGdSSTNqNzdiZU41K2ZQbjZkeDQ4WkFVc1hzSzYrODhpaTMvY2lhTm0ySzFXcmwzcjE3MUs1ZG03bHo1N0pqeHc2eVo4OE9RRVJFQkFNR0RDQTZPcG95WmNyUXRtMWIrdmZ2eitMRml5bFNwQWh2dnZtbWNTNGZIeC9Hang5UHAwNmR5SjQ5Tzlldlg4Zkx5NHRkdTNZQjRPTGl3aSsvL0FJa0JjMU5talFCa2dKNGk4VUNKTFd0eUpVckY0R0JnY3lZTVlQYnQyOFRFaEpDMWFwVi85YlhRVVJFUkVSRVJFUkVNbGFtRG9VOXhsRGFhajF1emVoNVpIWjU4K1psK1BEaDdONjltNENBQU41OTk5MUhHcDg4Rkk2TmpUVXFYUUZhdG15WjVyZzdkKzdRczJkUHpwdzVBMERPbkRtTk5naDU4K2FsUjQ4ZXhNWEYwYVpORzd0eDBkSFJyRm16Qm9EYXRXdW5LeEMydVhUcEVqMTc5Z1F3MmxzQVRKMDZsYWxUcDlvZE8zUG1UUExuejUvaUhNSEJ3V3phdEluNCtIamVmZmRkekdZellXRmhSalh3Z0FFREtGdTJMQURseTVjM3hqazdPek5uemh4aVltSjQ1NTEzaUk2T0JwSVczWXVJaUtCcjE2NzgrZWVmdUxpNDhQSEhIMU9vVUNFYU4yN01oZzBialBZU3lZUGhsMTU2aWVYTGwxTzBhRkZNSmhNTEZpd3dGdktyV0xHaWNWenkxaFA5K3ZVRGt0cUQyQ3E0Vzdac3lSOS8vRUhIamgwcFVLQkF1bDlMRVJFUkVSR1JUTXF4WExseWJheFdheUJReG1ReTZldVNJcEplQ1ZhcjlhTEpaTnBvTXBrK0RRNE9QcC9SRTNwY21Ub1VscWNqTkRTVUJRc1dBTkMzYjk5SGFoL1JyVnMzdStlTEZpM2l5cFVyeHZQa2k1b2xkLzM2ZFRwMDZNQ2ZmLzRKZ0srdkwvUG16Yk1MZU5NS2xCY3RXbVQwUHI1OSt6WjM3dHpCWkRMaDVlWDEwUG5HeDhkejd0eTVGTnRUMnhZZkg1L3FPV0ppWXBnMWF4Ymg0ZUY4OWRWWERCNDhtT3paczNQcTFDa0E0dUxpVWgwWEZSVkZURXdNWnJNWmIyOXZidDI2WmR4RG16WnR1SGp4SWdBZE8zWWtXN1pzM0w1OW00NGRPM0xvMENIT25UdkhSeDk5UkZoWUdJMGFOVExtbGpOblR1TGo0emx6NWd4TGxpd0JrcXFFdTNmdmJsdzNYNzU4bEN4WmtoTW5UaGpiU3BVcVJYeDhQRlpyMG1jcVFVRkJSbmk4ZGV0V3UzbGZ2bnpaZUh6L1BqOC92MVI3S0l1azVkNGtYNktDT084eEZ2VVZGaEVSRVpHTTRGaXVYTG12Z01ZbWt5bWo1eUlpbVkranlXUXFCUFN4V0N4dHk1VXJWK1BRb1VOSE0zaE9qMFdoc0JBYkc1dHFLSm9leWF0dGp4MDdaZ1NURDNQdzRFSGpjZUhDaFprelp3N2UzdDVBVXB1SGt5ZFBHdnQ3OXV4SjllclZBVGh4NGdSZmZQR0ZzVy92M3IyTUdER0NFeWRPTUhmdVhQejkvZE05ZDl0aWRQZExYdDFyVTdac1dhUENPQ1ltaGpadDJ2REZGMTl3OXV4WnVuVHBZcmU0Vy9LZXZMWXhaY3VXNWNhTkcwQlNrR3MybTQxUTJNSEJ3UWlFQVdiTm1tVlhiWjFjd1lJRkdUeDRNUHYzN3plMmpSczNqamZmZkpQUFAvK2Nqejc2aVA3OSsxT2tTQkZqdjlsc1pzbVNKVnkrZkptNHVEaWNuSnpJbno4L2JkdTJOWUxzNU9kSnZ1amQvZTdmMTZSSkU0WEM4a2lzRVJmQmhHOUd6ME5FUkVSRW5rM2x5cFZyQXpSKzdybm5DQW9Lb25EaHduaDZlbWIwdEVRa2s0aVBqK2ZxMWF1c1diT0dGU3RXNUFDV0FPVXllRnFQSlZPSHdySERLR2tKTzQ0NXQ5b0tQNGxpeFlvWkFlbXlaY3VZUFhzMkFRRUJSaFZ3Nzk2OStlV1hYMmpWcWhWOSt2UUJVZzlPUjQwYVJXSmlZcHJYc1ZXbEpsZXhZa1VtVFpwazEzZjQ4dVhMbkQxNzFuaHVXenp0eG8wYkRCdzRrTVRFUkV3bWszRysvZnYzRXhNVFE4ZU9IWmt6Wnc0dnZQQkN1dTQ3dFh0SVM0a1NKU2hSb2dTWExsMmljZVBHeHJ3UEhUckV2WHYzN0txVWt6Lys0SU1Qak1lSERoMENJRmV1WEFCR0tQejY2Njl6OU9oUlhuMzFWWUtDZ2xLOWZybHk1U2hhdENpdnZmWWFxMWV2VHZXWVZxMWFBZENyVjY4SDNzdUNCUXZ3OVZVbUp5SWlJaUlpeng2cjFScG9NcGtJQ2dyNlZ5eHFMaUtaaTVPVEU3Nit2dlR0MjVlZmYvNlowTkRRbDhxVUtWTXlKQ1RreE1OSC83dGs2bEE0d2NyeGhGbWxjUit0dHNKUGF2NzgrVUJTSUp1UWtNREtsU3RwMmJJbHYvLytPM3YyN0FHU0ZpbWJQMzgrcFV1WFR2VWN0Z1hUOHVYTFo5ZHlBT0QwNmROODhza25kdHRhdEdoQnYzNzljSEJ3c052Kzl0dHZVNzU4ZWFPbEJjRE5temZwMXEwYllXRmhtRXdtQWdJQ2pLcmtVYU5HTVh6NGNPN2N1VVBYcmwyWk4yK2UwWnM0SVNIQk9JZlpiTGE3VG9NR0RWSzlqeTFidHFTNkhaSmFiV1RKa29XZE8zZXljK2RPbWpadHlwQWhROWk0Y2FOeGpLM2krWDQzYjk0RWtxcWRrd2ZTOWV2WFo4ZU9IZVRJa1lNMzNuaURHemR1c0hqeFluTGt5RUhuenAyNWZmczJKMDZjb0VLRkNwaE1KcnAzNzA2elpzMFlNR0JBbXZOTWoyblRwaEVYRjJlMytCNmtyS0FlT25RbzI3WnRTM1dmaUlpSWlJaElKbE1HZU9RRjFrVkVrak9aVFBqNyt4TWFHb3JaYkg0UlVDZ3NtVlB5QUJiZzNyMTd2UEhHRzNiYi91Ly8vZzlJdTlkdjZkS2w4Zkh4SVhmdTNFWmdlK25TSlJZc1dNRFdyVnV4V0N6R3NUVnExR0Rnd0lHcG5zY1dVdHJtZFBic1dlYk5tOGVsUzVjQTZOS2xDeSs5OUpKeGplTEZpek4rL0hqNjl1MUxSRVFFWGJwMFlmNzgrUlF0V3BUWTJGamp2UGYzTng0NWNtU3ExMzlRS0Z5dFdqVTJidHpJeG8wYldiUm9rZkVhWGJod0FVaXFFblozZDA5MXJDMFVUczIyYmR0WXUzWXRiNzc1Sm8wYk4yYnQyclhrejUrZnpwMDdjL2p3WVFZTUdFQ2xTcFdZTTJjT3BVcVZTclZ2OGVyVnExbTllalhidDI5bit2VHBaTXVXemRnM2E5WXNmdmpoQnp3OFBJei8rY21aTTJlYTh4RVJFUkVSRWZrdnNpMHFwNVlSSXZLa2JOOFV0MXF0V1I1eTZMK1NRbUVCVWxhQWJ0MjYxZWdmbTFwMTZKZGZmcGxpVzkyNmRmSHo4ek9xamdIbXpadVhZbkV5QUZkWFY3dm4vZnYzcDNqeDRsU3ZYdDJvOHJVNWRlcVVVWG5jb2tVTEFnTURVOHpwbFZkZW9YLy8va3lhTkFsbloyY2pnSTZJaURDT1NkNmlBdExmUHVMMjdkdlVxbFVyMVgxZHVuU3hleDRSRVpIbWVYLzY2U2RxMUtoaFBJK0tpdUs5OTk0RGt2b1FuejkvbnExYnQ5SzVjMmR5NTg3TnBVdVh1SGJ0R3NlUEh3Zmd4UmRmVEhPT1I0NGNJVFkybGcwYk5tQzFXcGs3ZHk0elo4N0UyZG1aWDMvOWxkMjdkd01RR0JoSTFxeFowM1hmSWlJaUlpSWlJaUx5MzZSUVdBRFl1SEdqM1dKcHlkMGZjbTdmdmgyejJZekZZc0Zpc1hEbnpoMDhQVDN0RmpleitmREREd2tKQ2VIdTNidDA3OTQ5UlFzSm03MTc5N0pyMXk2Q2c0T1pPM2V1M2I0R0RScFFwVW9WSWlJaTZONjllNXIzMEtKRkMySmlZcWhidHk1NTh1UUI0TXFWSzhiK25EbHo0dVRraEorZm43SE5ZckVZVmI3ZTN0NTJ3YkdUazFPYTEzb2NlL2Z1NWZUcDAxeTdkbzNMbHkvVHBFa1RBRnhjWEtoYnR5NVRwMDdsMHFWTEhEMTZsRktsU2hFV0ZzYng0OGM1ZlBnd1FKcjlyZzRkT3NUWFgzL05qaDA3Nk55NU0vUG16ZVBnd1lQMDY5ZVBWcTFhTVhqd1lDd1dDNlZMbHpiNkRxY2xPanFhbFN0WEVoZ1krRlR2WFVSRVJFUkVSRVJFL2owVUNndVExSUtoYTlldXh2UC8vZTkvN055NUU4QnVPNEM3dXp0dWJtNUVSVVVSRnhmSHpwMDdXYlZxRlN0V3JFalJvc0hEdzRQcDA2Zmo3ZTJObDVkWHFxSHduVHQzakRZUCtmUG5UM1YrYmRxMFNkZDlKRi9ZelhZZmtOVHJKWC8rL0xpN3U5TzNiMTlXcjE3TlJ4OTloTHU3dTFFRjNMMTdkMjdmdnMwUFAvekExS2xUeVpFakI1RDBkWUIxNjlhbGVyMlltQmpHamgzTHlaTW5nYVJxNlhmZmZUZlZ2c0p6NXN6aHUrKytNNTYvK3VxclFOTHI2ZXJxU3AwNmRkaXdZUVBidDIrbmNPSENmUGZkZHh3OGVKRGp4NC9qN094TTJiSmxVNTNEMnJWcmdhUnE0WTRkT3hJVkZjVVhYM3pCM3IxNzJidDNMd0ErUGo1TW1EQWhSZi9tNVBidjM4K01HVE1JRHcrblE0Y09tRXltTkk4VkVSRVJFUkVSRVpITVM2R3dBRkNzV0RHN3RnMWJ0MjQxUXVIVXFrYXpaODlPVkZRVXQyN2RBcElXcUxzL0VMWjU3cm5uak1jbWt3bXIxY3I1OCtleFdDeVl6V1lPSERoZzdDOVlzQ0FBVTZkT05iWnQyclNKVjE1NXhlalY4aWhzNS9iejg4UGQzWjNkdTNmejRZY2ZFaGNYeC9UcDB4a3laSWh4YkVSRUJLdFdyZUxhdFd1MGI5K2V1WFBua2pkdlhzeG1NNFVLRmJJN2IzUjBOTnUzYitmenp6ODNlaDBEZlBQTk4yemZ2cDN5NWN0VHAwNGQzbmpqRFdQZXBVcVZJalkybGtLRkN1SHI2NHVQancvd1Z5K3J0OTU2aXcwYk5uRGh3Z1ZhdEdoQmxTcFZ1SGJ0R3F0WHI2WmN1WEs0dUxnWTEwbmVLeG5BMzkrZklrV0tFQjhmVDZsU3BjaVNKUXVSa1pIRy9qeDU4aEFhR2txdVhMbFNMTGhuWTFzc3oydzJjL2Z1M2NkNnZVVkVSRVJFUkVSRTVOOVBvYkF3ZWZMa1ZIc0UyNlRXSTdkcTFhcGN2SGlSMzMvL0hWZFgxeFNoYVZxeVo4OU9lSGc0SjA2Y29HN2R1bmg0ZUhEeDRrVmpmOUdpUlprOWV6WXJWcXd3dGgwOGVKREdqUnZUcEVrVEtsV3FSTzdjdWZIMTlXWDc5dTFBVWd1SXExZXZFaDhmVDN4OFBIRnhjV1RQbmgzNEt4U3VWS2tTcTFldlp2TGt5VmdzRnZMbno4L2d3WVB0Mmt0a3k1YU44ZVBIMDZsVEp5NWN1RURIamgyWlAzOCsrZlBuSnlvcWlzT0hEM1A2OUdrT0h6N01vVU9IN0JaN2E5V3FGUVVLRkdERGhnMmNPWE9HQXdjT2NPREFBU1pPbk1ncnI3eEM0OGFOYWR1MkxUVnExT0R1M2J1NHU3dXpiZHMyNHpVSkRnN0dZckV3ZVBCZy9QMzl1WGJ0R29CeFRPN2N1UWtPRHFaSWtTSjRlWGx4NHNSZmkxb1dMRmlReG8wYk0ydldMSDc2NlNlN1BzcTJOaDlIang2bFc3ZHVaTXVXamZMbHk5TzhlWFBLbHk5UFdGaVkzYytuWU1HQ2pCdzVVb0d3aUlpSWlJaUlpTWgvbUVKaHdkdmIyNjdQTGlRdGduYmp4ZzJBRlBzZ3FiL3RMNy84d3U3ZHUzRndjS0J4NDhicHVsYmR1blZadVhJbEFEZHYzdVRtelp2R1BqOC9QOHFYTDgvTW1UTUJ5SnMzTDdWcTFXTDU4dVhjdm4yYlJZc1dzV2pSb25SZFo4YU1HZno0NDQvR2duT1ZLbFZpN3R5NVdDd1c4dVRKdzZ1dnZrcnQyclh0eG5oNGVGQ21UQmw2OU9qQnRHblR1SFBuRG9jUEh5Wi8vdnc0T0Rnd2FkSWt1d0FiNFBubm42ZFBuejVVcTFZTmdHYk5tbkhpeEFuV3IxL1BOOTk4UTB4TURELzg4QVA1OCtlbldyVnEvUHJycnlsYWFCUXZYcHhPblRvOThINjJiTm5DbGkxYm1EbHpKbFdyVnFWOCtmSVVMVm9VVjFkWEprMmFSRUJBQUZldlhqV096NTA3TiszYnQ2ZEdqUm9zV0xDQVRaczJFUjhmeiszYnQ5bTdkeStEQnc4RzRPclZxMGIxZHNPR0RSazBhQkJ1Ym03cGVvMUZIb2RyLzNQRVR2WXJtTkh6RUJFUkVSSEpTTGR2M3lZeE1SRWcxZmFESWlKL040WENRcnQyN1dqWHJwM2R0cTFidHpKczJEQUExcTlmbjJMTWpSczNXTHAwS1pHUmtTUWtKRkNuVHAxMFhhdFhyMTU0ZVhteFo4OGVvNzJCaDRjSEw3NzRJdTNhdGNQSnlZbVdMVnN5ZmZwMDVzeVpROEdDQlhuampUZjQ4c3N2Q1E0TzV1Yk5tMWl0MWdkZXc5dmJteXBWcWxDc1dESE9uRG1EbzZNanI3MzJHbFdxVkdIKy9QazBiTmlRR3pkdTJGVkhGeXRXak1xVkt3UFF1blZyNHVQamFkQ2dnZEhpd2RYVmxROC8vSkFlUFhvWTU2OWJ0eTZWSzFkTzBYdTNaTW1TbEN4WmtqNTkrckI1ODJZMmJkcEU2OWF0Z2I4Q2RnY0hCMXhjWENoUm9nVHQyN2ZuK1BIajZYcjliSzBtbkp5Y0dEOSt2TEU0WHBjdVhSZy9mandWSzFia3JiZmVvbWJObWpnNkp2M3hIakprQ0lHQmdXelpzb1dkTzNkU3ZYcDE0Mzg2eXBRcFE0Y09IY2lWS3hkTm16Wk4xeHhFbm9RNVcwSGN4M0lobytjaElpSWlJcEtSMnJkdno3bHo1d0FJRGc3K1c2OTE0c1FKZnZ6eFI0b1VLVUtsU3BXTWYxY21sNWlZeU9USmsvSDE5Y1hQejQ4cVZhcWsybm93UGo2ZVE0Y09VYWxTcFFkZWM4T0dEWVNHaHBJdlh6NGFOV3BrMXc0eHZhNWR1OGFtVFp1NGNPRUNGeTVjWU55NGNlVE5tL2VSendOSkxSaGpZMk1mKzF1eFZxdVZpeGN2NHV2cmEydzdlL2FzMGRxeFJJa1NEOTJlWEZoWVdKcnRIUzlmdm13VTBKVXVYZnFSNW1uN3B2ZGJiNzNGbURGampPMURodzQxdm9uOEpPODMyL21kbloyTk5Zd2U1T2JObTl5K2ZSdC9mMzhBUHYvOGMrclZxMGVlUEhuc2psdTNiaDIvL1BJTG9hR2gxS3RYanc0ZE9qejJIQ1g5TXZWS1VsRkRPV2J5S1ZuS3JXZjZBclgvSXRzZnlLZjlTeVE0T0pobHk1WUJNSDM2OUZTUCtlMjMzMWkvZmoxRml4YWxTWk1tVCszYThmSHhuRHQzanNLRkM2ZllaN0ZZaUltSklTRWhnWVNFQkN3V0N4YUx4UzRvZG5GeElWdTJiRURTUW5EaDRlSGt5NWN2eFRYT256K1AyV3pHM2QyZDNMbHpwMnR1WVdGaDZUNzJuMlN4V0VoTVRNVEp5ZW1wbnpza0pNVG9tMXl2WHIybmZ2NUdqUnB4NGNJRk5tN2NhUGNMVnY2N1RGckZVRVJFUkVReVNMbHk1YXp3OXdleEQvUHV1KyttR2dvM2FOQUFnSG56NW5INDhHR3laTW5DZ0FFREFOaTFheGZ2dnZzdTRlSGhEejEvOG5PT0d6Zk9XRHg5NjlhdHFmNmI5dlRwMDdScTFRcEkra2JzbWpWclVoeVRtSmpJb0VHRDJMVnJGMjNidHFWbno1NXBybG5UcVZNbmdvT0RqYlY5MGpydVFXSmlZbmp6elRlTmdyS09IVHZTcFV1WE5JOC9jT0FBWjg2YzRkYXRXOFkzazY5ZnY4NjFhOWU0ZmZ0MmlxRDBVUnc3ZG93UFB2Z0FYMTlmSmsrZVRPSENoZFA4R2FhMTNTWXhNWkdhTld0aXNWaW9VYU1HbzBhTnN0cy9ZY0lFdnZycXF6VEgyeHc1Y2lURk5sdVlXcmx5WlRwMjdHaHNYN2h3SWZ2MjdRTkk5UnZZcFVxVk1nckxyRllyWDN6eEJSRVJFZlRvMGNQdXVMUkM0WVNFQklZT0hVckxsaTBwVTZZTUFJY1BIMmJRb0VFNE9UbXhZc1VLOXUvZnowY2ZmWVNYbHhkcjE2NjFxNUQvK3V1dkdURmlCSkRVMW5MRGhnMHA1amh2M2p5dVg3K2U1dXZ4S0d4RmtFOXF6Smd4Yk5pd0FZdkYwdW5Ja1NNTG44cEovMEdadWxMWVl3eWxyZGJqRHk0YmxjZFN2bno1VkhzSkoxZXNXREc3aGRxZUZpY25wMVFEWWNBSWNkUEwxZFUxUlNCc3U0YnRrNnBIOFc4TWhDSHBkWG1jWDdMcFVhWk1HZU12ZFJFUkVSRVJFVW15ZHUzYUZPMEI3N2RyMTY1VUszUFRZbHYzSmlFaGdSRWpScVRhenZGUnhNWEZzV1BIRGdBS0ZTckV2WHYzQ0EwTk5aN2JIRHg0MEhqY3FGR2pWTTkxOCtaTnpwNDlDOEN5WmNzNGUvWXNRNFlNU2ZGdlVZdkZZbndidG5EaHdxa0dlYlovV3lmL2x2TERMRnk0a0lVTFU4L2RXcmR1VFdSa3BMR0FlbXBPblRyRjZOR2pIM2dNcEI3RWZ2Lzk5MEJTOVhLQkFnWFNOZCswSERseXhBaTZjK1RJOGRqbmVWQTE3YjU5KzR3UU9EM2p0bS9manJlM054YUxoWDc5K3ZIVFR6OEJTVmxEdDI3ZEhqcVhLVk9tc0dQSERyNzc3anM2ZCs1TVlHQWdMaTR1UkVSRWtKQ1F3TUNCQS9udHQ5OEFLRmV1SEFFQkFYWnJQQ1YzL3Z6NUZIbFVjSEF3MzMvL3ZmSCtlMUpQS3hUTzdESjFLQ3dpSXBuTHZVbStSQVZ4M21NczZpc3NJaUlpSXZLSWdvS0NqTllFaHc4ZlpzMmFOVGc3T3h0Vmx2ZmJ1bldyc1JoNWFHaW8zYmQ4bXpWclpsU2tKamQxNmxTbVRwMXF0eTA0T0JnZkh4K1dMbDFLNzk2OU9YYnNHS2RQbjJiTW1ERnBobzhBUjQ4ZVRmVWJwMzlIcFhhK2ZQa3dtODE0ZVhrUkZ4ZEhkSFEwRGc0T3RHN2Rtang1OHBBL2YzNGozSDBVVnF1Vm5UdDNBbEMxYWxWY1hWMmZhSjY3ZCs4MkhwY3FWWXJWcTFmYjdmLzk5OStOeC9mdnMybmV2UGtUelNFdFpyT1oxMTkvM1FpRkZ5MWFoSnViVzRxV284bHQyTERCZUI5WkxCYWNuWjJCcE5ZWkhUcDBZUDc4K1J3K2ZCaElhaDg2WU1BQXV5cG15VGdLaFVWRTVCOWpqYmdJSnRRblJFUkVSRVF5dlNKRml0Q3laY3NVMjNmdjNzM2x5NWNCV0w1OE9aOTk5dGtEejFPK2ZIbUtGeS9POHVYTEgzck4xMTkvM1ZpZ3psWnBtU2RQSHQ1NDR3M2pHQWNIQnlDcDJuakpraVhwdXBmMHlwbzFLM1BtekdIVXFGRjA2ZEtGMWF0WFB6QVVmaFN6Wjg4bVQ1NDhSRVZGR1pXMHFYMWJOeXdzRElBc1diTGc0Zjc2S21nQUFDQUFTVVJCVk9GaHpNdlQwNU4yN2RwaE5wdU5IcnJPenM3MDZ0WExHSnM4RkU0ZWtCODhlTkJvK1hDLy9mdjNHei9QK3ZYck0zejRjTFpzMldKM1RGcmZ0RTZ0NWFkdERvVUxGOGJSMFpHSkV5ZW1PaFpJYzEvejVzMVREZlNiTldzR1FQWHExZW5aczZleGZlYk1tVWJRbTlvNFd3dE9TS29VdjNuekpuUG16QUZnMXF4WlpNdVdqY2FORzZjWXQyZlBIcnRxK1ZhdFd0RzJiVnZqK1Z0dnZjWENoUXV4V0N4QTBwcEhlZlBtWmRDZ1FkeTdkNCtqUjQ5aXNWanc4UENnU0pFaXhyaHo1ODV4NjlZdGN1Zk9iZlNSVG0zZXlkV3JWNCt3c0RCTUpoUDc5Ky8vMjc1Ti9WK1NxVVBoMkdHVXRJUWR4NXk3VkVaUFJVUkVSRVJFUkVTZUlXWEtsS0ZreVpKOC9mWFh2UFBPTzBZSXRYLy9maUFwMEhSemMzdXExN3kvMmhlU3ZtNWZzV0pGNC9tNmRlc29WS2dRR3paczRNS0ZwRFdlQnc0Y1NJc1dMZXpHVFpnd3dXN00vVDc3N0ROamNUS2I0T0JnQ2hRb3dQang0MU1jUDJmT0hPN2R1OGZBZ1FPTkVQQ1RUejRoYTlhc1FGS290MnZYcmpUdnpkUFRFemMzTjlhdlg4K0tGU3VBcEVybis5bmFHYlJxMWNyb2c1dzllL1kwejV1V2p6NzZ5SGc4ZlBqd05FUGg5ZXZYRzQ4clZxejR3SHQ0bUpDUUVDUE1iOWl3NFdPZkIwaTFKZWE0Y2VPQXBLcnA1UHM3ZE9qQVcyKzlsZWE0KzNYbzBJSExseSt6Y2VOR3pHWnptbjJzVjY1Y2FYeEkwYUJCQS9yMjdXdnNPM3YyTEwxNjlUTGVDNERSZXVQVlYxL2x5cFVyeHMvZ25YZmU0YzAzM3pTT2E5NjhPYi8vL2p0RGhneXgydzVKSHdyNCtQaHcvMUkxVVZGUlFGSTFjbXFCY0hSMDlDTzFJMzBXWk9wUU9NSEs4WVJacFhFZnJiYkNJaUlpSWlJaUl2TFB1WERoQW9NR0RlTE1tVE5FUkVRUUVCQkFRa0tDRVM0V0wxNmM0c1dMRzlXYnlXM2J0bzI3ZCs4Q1NkV2R0bXJJcHlsNWFEWnAwaVFtVFpwa1BMOS9mYURrL1lWdDd1K0ZmUExrU1hyMzdvMnpzek5qeDQ2bFNwVXFkdnNyVmFyRWloVXI3RUpBWjJkbktsV3FCUERRTUhYS2xDbUVoSVRZYlh2UVl1Y3JWcXd3d3VQZzRPQlVxM1h2M2J0bnQ3MU9uVG9Qbk1QOUxseTRZRmRkYkRLWnFGR2pCdm55NVdQMTZ0WGN1WE1IU0ZwWXp5YXQ3WUJkaFhIT25EbDU3YlhYakE4UnZ2MzIyMVI3M1RaczJKQ2hRNGVtMkQ1Ly9ud1dMRmp3U1BjRDltRzRUV3J0UElZTUdVSmtaQ1JObWpTeCs5QWh1V25UcGpGa3lCRGMzTndZUG55NDNYdHU2OWF0WEwxNjFlNzRIMy84a2RLbFN3UHc4ODgvRzl1clZhdG1QTDU2OWFyUlFxTmt5WkoyNDMvKytXZUNnb0pvMkxBaC9mcjFNN2JIeGNVWjFlVzI2dkhrVnF4WXdjcVZLeGsrZkhpYTkvSXN5dFNoc0lpSWlJaUlpSWhJUnNpZVBic1IvczJiTjQvcTFhdHo5KzVkRWhJU0FIanBwWmVvVktrU3VYUG5wbURCZ25iVmk3LysrcXNSQ2c4ZVBQaXhycjlod3dZalJDMVJva1NLOFBubGwxOStyUE9tNVk4Ly9pQTJOcFo3OSs3UnExY3ZldmZ1YlJlNDNyMTdsOFdMRjl1TjJidDNMNisvL2pvQTdkcTFvM1RwMG8rMTZIdEdXYng0c1YzSURVa3RQRjUvL1hXKy9mWmI0K2ZmdVhOblkzOWEyNk9pb3ZqbW0yL3N6bVV5bVl4Mkg1czNid2FTS3N4dExUSzh2YjM1NXB0djZOYXRHN2x5NVhyS2Q1ZlMvYTFPaWhRcHd0R2pSemw2OUtqZDlzVEVST1BZRjE1NEFZRFBQLy9jMko4alJ3NDZkZXJFenAwN0tWcTBLSGZ1M0NFNE9KZ2pSNDRZeHlRUHlOZXZYMCtOR2pVd204MTJyOUZubjMzR3BFbVRNSnZOeE1URU1HTEVDTzdldmN1S0ZTdklsU3NYYmRxMEFiQmJ0Tzc2OWV0MlZjSEhqeDlueG93WkpDUWswSzFiTnhZdFdrU1pNbVdlNkhYNnIxQW9MQ0lpSWlJaUlpTHlpTEpreWNMSEgzOU05KzdkaVl1TFkvanc0WFpCYkxseTVaZ3hZd2JMbHkrblpjdVdkbCt0ZnhyeTVNbGo5SG45K3V1dlUrejM4L01qTURDUUtsV3EwS0ZEQndCYXRteEowNlpOOGZiMk5uckdwbGVEQmcxd2QzY25LQ2lJdUxnNHJsKy9UdXZXclkxK3htUEdqT0hXclZ0QVVvdUNzMmZQOHROUFAvSGhoeDlpTXBsWXYzNDlpeFl0NHNNUFA2UllzV0lwemo5eTVFaDhmWDN0S21CVHEyQzFCZEdkT25XeUMxMXQ5eGdaR1drczBPYm82RWhBUUlCeHpQMlZxdy95MjIrL3BmcTZQcTUxNjlZUkhSMmQ2cjR6Wjg1dzhPQkJuSjJkcVZpeG9uSGRHalZxc0hidFd1Yk1tY1B3NGNNZmVPN2tFaE1UamRZYjd1N3UxS3BWSzhXWTFhdFhwK2pUTzNmdTNIVGRTMkppNGdPUDlmZjM1OTEzMzJYNjlPa1VMRmlRMmJObkV4d2NiRlFBSHpseWhHUEhqaG5INzl1M2o5bXpaOU90V3pmV3JsMXJiTisxYXhlVEprMWk4T0RCdUxxNk1tYk1HSHIwNklIRlltSDY5T25reVpPSDJyVnJjL2JzV1dPTXhXTGg2TkdqVks1Y21iQ3dNUHIzNzI5OFVOT3NXVE1Gd3Nrb0ZCWVJFUkVSRVJFUmVReVZLMWVtU1pNbXJGdTNqcE1uVC9MYmI3OEJTWUhzQ3krOHdMUnAwMGhNVEdUNTh1VVVLVktFQmcwYXBIbXU1QldwOS9kTGZWeWRPM2MyZ2xwSVdsQXN0VllSb2FHaEtiYlpLcG1UcTFtekp0T21UV1BYcmwzMDZkUEgyTDVyMXk0MmJOZ0FnSStQRHhNblRxUkpreWFFaFlWeDZOQWh2dnZ1T3lPb25UeDVNbVhLbEtGdzRjSllyWCsxQTAydEQyeGFDN2lseHRack9IbTFzcE9UazdFZFlQVG8wZWsrMy9yMTYxTlVDVCtKQndYTWMrZk94V3ExVXIxNmRicysxUFhxMVdQdDJyVjgvZlhYMUt0WHorNURCd2NIQjV5ZG5ZR2tmcm5GaXhjMzNqZlIwZEhHSW9QNTgrYzNBbk9ia0pBUXZMMjlqZkYvbDBLRkNoa2hMVUJFUkFSMzd0eGgyclJwUUZLcmh3OCsrSURaczJlemRPbFNMbDY4YUZUOVZxaFFnWU1IRC9MVlYxOVJvRUFCV3JWcVJhVktsZWphdFN1elo4L0dhclV5YXRRb0tsYXNtS0x0eU02ZE82bGN1VExEaGczanhvMGJBTHp5eWlzTUdERGdiNzNmekVhaHNJaUlpSWlJaUlqSVkrclRwdy83OXUzajBxVkx4cUpiOWV2WHgydzJNM2JzV0ZxMmJNbXRXN2NZTzNZc1JZb1VTYlZLRm5ob1FQcW83dHk1dzYxYnQ3aDkrN2F4N2ZidDIwWUFuUHg2OXk5ZTl5Q0ZDaFd5YTNseDl1eFpQdjc0WStONXhZb1ZLVlNva0ZFdDNLZFBINk5DMXQvZm56Rmp4bEM0Y0dIQVBnaC9HdmNjRVJIQnNtWExqT2NXaTRWKy9mclJyRmt6S2xldS9Fam5zclZGOFBMeUlpSWk0b25ubGk5ZlB2NzQ0NDhVMi9mdDI4ZVBQLzRJSkMyNHRtZlBIbU5mbVRKbGVQNzU1L25qano4WU9uUW9LMWV1eE52Ykc0REF3RUE2ZE9qQW9rV0xDQWdJb0ZHalJnUUZCUUVZL1hVaHFWbzZ1WTBiTnpKNjlHZ3FWYXJFNXMyYjdkcFNMRnEweU83WXlNaElldmZ1RFNUOWZCWXVYQWpBZ0FFRGpBOGI3aDhEMkFYYnMyZlA1dENoUThiei8vM3ZmMGJmN2ZidDJ4TVFFTUR1M2J0SlNFaWdYcjE2SER4NGtLeFpzL0xwcDUvU3BFa1R3c1BEN2Q2cjdkcTE0OWl4WXh3L2Zwd0pFeWFRTld0V2Z2cnBKN3ZyNzlpeGd6NTkrakJxMUNnR0RScEVmSHc4bjN6eXlWTjVqLzJYS0JRV0VSRVJFUkVSRVhsTTd1N3VEQjgrM0c1UnNkcTFhd09RSzFjdWhnOGZUcDgrZllpTGkyUGd3SUhHNG1qM2k0dUxNeDdmSCtROXp2RnIxcXhKOFJYL0w3LzhraSsvL0JMZ2dWWExhWW1QajZkaHc0YVVMVnVXVHAwNmtTOWZQbnIyN0VsVVZGU0tZK3ZVcWNQY3VYT0pqbzdHWkRMUnNtVkxldmJzYVZlZGV1L2VQZU94aTRzTFlXRmhOR3JVaUVhTkdxVnJQamR2M2pSQ1VraGErQ3g1Z0JzYkc4dnUzYnZaczJjUEkwZU9mS1I3ZmZIRkYzRjNkNmRkdTNaTW56N2QySjVhOVhKYUZjMjI3Y1dMRjZkeTVjcFlyVmE3QmRhaW82T042bVYvZjMrcVZxMXFGd29EdEduVGhwRWpSM0xqeGcxNjkrN05nZ1VMakg2NWNYRng3Tm16QjR2Rnd2cjE2M0YxZGFWLy8vNzgrZWVmeHZocjE2NFJIaDVPamh3NTJMcDFLMlBIamdYZ3dJRUQvUHJycjNidmc3Smx5OXBkKytMRmk4WmpOemMzWTcrVGsxT2FZNUpidTNhdFViRnM0K3pzek5TcFU1azhlVEt0VzdmR1pESXhmdng0bzNKNS92ejVYTGx5QlhkM2R3WU5Ha1N1WExrb1ZhcVVNZDVrTWpGcTFDaWlvNlBKblRzM0J3OGVORUxtZ2dVTGN2NzhlU0lqSTFtNWNpV2RPblhpczg4K0l6SXkwbmpONUM4S2hVVkVSRVJFUkVSRW5vQ3RiWVROd29VTGpiQ3ZldlhxTkdqUWdHM2J0bEdqUm8wMEE5L2svV1pkWEZ3ZWVrM2JZbVlBcnE2dWp6TnRRMnE5ZXlkTW1KQ2k1K3o1OCtkSlNFamc0TUdEbEMxYmxtM2J0aG1Mb3QydmZ2MzZ6SjgvSDR2RlFzV0tGZW5mdjMrS1k1SlhNYnU3dTFPdFdyVkhtbmVCQWdYWXRHa1RBTnUzYnpjZXU3dTdFeDBkamFPakkxbXpadVhtelp1TUdER0NTcFVxcGZ2Y3p6MzNIQU1IRGt4WFFKOGVMN3p3QW8wYU5lS2RkOTRCa2lxMWh3MGJadlE1N3R5NWM2cHRRK3JYcjgvbm4zL09oUXNYT0hYcUZEMTY5R0RHakJsa3laSUZGeGNYWnN5WVFZY09IZmpqano5WXVYSWxQajQrZGd1djNidDNqeWxUcGxDNmRHa21UNTZNMVdyRnhjV0ZjZVBHR1lzQXBpWDUrenB2M3J3UHZjZkF3RUFLRnk1TW5UcDErTi8vL3Nla1NaT0FwTFlsdHA5MWJHd3NMNy84TW9zV0xUSmUyN3g1OHhvQnVwK2ZIK3ZYcndlU2VpcW54dFBURTA5UFR4SVNFdmowMDArTjdVRkJRWXdlUFpxTEZ5K3llUEZpYXRXcWhiKy9Qemx5NUhqbzNKOUZDb1ZGUk9RZjQ5ci9ITEdUL1FwbTlEeEVSRVJFUko2V0V5ZE9NSFBtVEx0dFc3ZHVwVnExYXRTdFd4ZEkrcnA5MjdadDhmZjNUL004eVFQU0xGbXlQUFM2dGxZRUxpNHVlSGw1cGRnZkdCaElZR0FnTjIvZXBFNmRPZ0IwN2RxVndNQkFJQ24wZlZUSjJ4OHNXYkxFV01DcmFOR2luRGx6eHU3WXZIbnpVcU5HRGI3NzdqdCsvZlZYMXF4WnczdnZ2V2QzakMxUWRuTnplNkpnT3pJeWtoRWpSZ0JKRmJlRkN4Zm0yMisveGNuSmlRVUxGdEN4WTBlYU4yOXVGNVkrak5sc3BtSERoc2FDYlRiSks4SWpJaUpTZmUxalkyUHRndjFjdVhJWkMvTFpMRjY4MkZoNHJYang0cFFxVllxd3NEQzc2bW5iNjlPMmJWdWp3amNrSklSNTgrWVovWEc5dkx5WU5tMGFyVnUzeHRQVGsxeTVjcVZZUlBDYmI3NGhNaklTVjFkWDNOemMrUFRUVCsycWI5UHl6VGZmR0k5dDdUUWU1T3pac3h3K2ZKaDE2OVl4WU1BQXJGWXIzdDdlakI0OTJ1anRiTEZZSGxpbGZ2SGl4UlQ3bjMvK2VXYk1tSkhpMlBIangzUDY5R2tBWG5ycEpTcFVxRUQ3OXUwWk5Xb1VjWEZ4REJvMGlFV0xGcEV0VzdhSHp2MVpwRkJZUkVUK01lWnNCWEVmeTRXTW5vZUlpSWlJeU5Odzd0dzUrdmJ0YTdSeWFOeTRzYkhnMmllZmZNS0xMNzVJdm56NWpNckdCN0VGbG01dWJ1bGFBT3lISDM0QWtzTEwxQ3A5SHlTMWhlWFN3eGI4bXMxbUtsZXV6SjQ5ZXloU3BBaHo1ODZsVnExYUtZNFBDQWhnMTY1ZEpDWW1NbkhpUkZ4Y1hHallzS0d4MzlibXdNZkhCMGlxV0I0K2ZEaGJ0bXpCMDlPVGlSTW5VckZpUmVQNGE5ZXVNV2pRSUk0ZE80YlpiRFlDN2l4WnNsQ2dRQUhPbmoxTHYzNzkyTEpsaXpHbVVLRkNMRjY4bUh6NThobkJLc0M0Y2VPTXg4ZU9IVXYzYTlDNWMyY0FqaHc1UXZmdTNZMit1STZPamlRa0pMQm8wU0kyYk5qQXRHblRLRk9tVEpybnNiMGZIQjBkaVlpSW9GNjllaW1PU2I2dFdMRmkvUGJiYitUSWtTUEZ3bkg1OCtkbnhvd1pYTGx5aFFrVEpoanZ4MmJObXZITk45OFFFUkhCbmoxN3FGQ2hBaDkvL0RINTgrZC82SDBlUG56WWVJOEJ2UHJxcXc4OFBqWTIxbWpkNGVQalE5T21UZG0rZmJ0ZHYybElldTg4S0p4UFRFeE1zZi8rUHpzSkNRbU1HemZPcUF4M2NuTGl3dzgvQk9EdHQ5OW16Wm8xbkRwMWl0RFFVTHAxNjhhMGFkT005NWo4SmJPSHdzZE5QaVVmL3RHR2lJaUlpSWlJaU1oVGRPclVLZnIwNmNQTm16ZUJwSys2RHgwNmxQajRlTFpzMlVKa1pDUXpac3hnL1BqeGR1TWlJaUtNTWNuWnZxcWZPM2Z1TksvcDUrZkgzcjE3T1hic21GRjVlZS9lUFRwMzdreno1czNwM3IzN0EzdW4vdm5ubjNUcjFvM1kyRmlLRmkxcWJMY3RrSmRjOHNXOTdwK2puNThmWThhTVlkeTRjWHowMFVjcFFydmp4NCt6YXRVcXJseTVRbUJnb05GR1l1VElrWncrZlpxZVBYdmk0T0JnVkhrV0tsVElHQnNVRk1UMTY5ZjU5ZGRmNmQ2OU8rKzk5eDRCQVFIODhNTVB6SjgvbjRpSUNKeWRuUms1Y3FSUkFRMUpmWnhMbHk1TjVjcVY3VUpoU0dvemNiOTE2OWFsK1RvOVRFeE1EQ05HakNBbUpvWTVjK2JnNit0TG5UcDEyTFZyRndzV0xBQ2dSNDhlVEo4K25YTGx5cVY2anZmZWU0OHNXYkxnNysvUHlaTW51WFRwMGdPdjJhOWZQNzc4OGt2cTFxMUw5dXpaN2ZhZE9IR0M1Y3VYczNQblRtTmJzV0xGNk51M0w2Kzg4Z3A5K3ZUQllyRnc4T0JCK3ZYclI5ZXVYWG4xMVZmVFhIZ3RORFNVUVlNR0dlK0JQSG55VUwxNjlWU1B0VnF0bUV3bW82OHZKTDAvSEJ3Y1dMaHdJV2F6bWJObnp4cjdYRnhjNk5telo0cnoyS3J0czJmUFR1dldyZTMySlcvL2NPN2NPWVlORzhhSkV5ZU1iUU1HRERBV0x6U2J6WXdjT1pLQWdBRHUzYnZIYjcvOVJxdFdyUWdLQ25wb3U0eG5UYVlPaFQzR1VOcHFQWjd5YnlrUkVSRVJFUkVSa2IvUmdRTUh1SEhqQnBBVWd0a1dNdXZidHk4Ly8vd3pOV3JVTUVMakZpMWE0T2JtaHFPakk5ZXZYemY2QnlldkNONi9mejhBUllvVVNmT2FWcXVWTFZ1Mk1IWHFWQklTRW5CMGRNVEh4NGZMbHkremV2VnFRa0pDK09TVFR5aFk4SytPYmNrWGdiTzFBMGdld2dKMjFiZ1BjdXJVS1dPT25wNmVmUExKSjRCOVArVHQyN2Nib1d5Wk1tVUlEQXprK1BIanhnSnJYMzMxRlRWcjFpUStQcDdZMkZnQVNwUW9ZWXgzZG5abTJyUnBCQVVGOGYzMzM3TjY5V3BXcjE1dDdNK1ZLeGRUcGt5aFpNbVNkbk9yWDcvK1A5WW1ZT3pZc1Z5NGtQUUZ5S1pObXhyaDlCdHZ2RUdmUG4yWU5tMGEwZEhSOU83ZG05bXpaL1BpaXkrbWVwNFJJMGJnN3U3T3NXUEhqTVgxTm0vZXpMNTkrd0Q3YXViQ2hRc3phZElrekdZekNRa0o3TnUzajBPSERyRjc5KzRVbGQvRmloVmoxcXhaT0RzN1U2MWFOY2FQSDgvUW9VT0ppNHZqOTk5L3AzLy8vdVRNbVpPcVZhdFNxbFFwYXRldWJiVEIyTFp0R3hNbVRPRHUzYnZHK1hyMzdtMzNYazIrME55QkF3ZW9VS0dDWFJCdis4REJGam9uWC9qTzI5dWJEejc0SU1WcllRdUZ2Ynk4VXQwZkdSbkpraVZMV0xGaWhkMGlpNEdCZ1RSdDJ0VHVXSDkvZjhhTUdjT2dRWU5JVEV3a1BEeWMvdjM3OC9MTEw5TzJiVnVxVkttU2F2L21aMDJtRG9VbDZST1cyTmhZSWlNajA5VnpTT1RmSmlZbUJyRC9wU0wvWGZjbStSSVZ4SG1Qc2FpdnNJaUlpSWhrYWkxYXRHRFZxbFVBeko0OUd3OFBEeUJwVWExMTY5YVJOV3RXQUR3OFBIQnpjMHUxRXRRV0ZzYkZ4WEhreUJFQUtsU29rT3IxTm03Y3lNYU5HKzBDd0k0ZE8vTE9PKy9RdVhObnpwMDd4K25UcDJuVHBnMWZmLzIxRWZKdDNyelo3andWSzFia2d3OCtZTmV1WFk5MHYxZXZYaVU4UEJ6QXJzb1k0SmRmZmpFZTJ3STdOemMzS2xXcWhObHNac0tFQ2ZUczJaUERody9UcGswYktsU293SkFoUTR3eGVmTGtZZWZPblZ5L2ZwMkxGeTl5NXN3WnUwclE1SzVmdjA2WExsM0ltemN2T1hQbXhOUFRrMXExYXRsVkRhZEg4cFlidHBZVjZiRnMyVEtqejNEVnFsVVpOR2lRM2Y0MmJkcHc4K1pOdnZqaUM2S2pvK25ac3lmejU4OVB0U2V2TGNTMkxiSUdTVzBwYktId20yKyttZW9jSEJ3Y1dMRmloZkZCZ28yVGt4UHZ2LzgrWGJwMHNRdHhhOVdxaForZkg2TkdqVEplMXhzM2JyQjU4MmIyNzk5UHc0WU5DUThQcDNmdjNwdzhlVExGL2R6LzJoWXFWTWg0UDNmdDJqWEYvQ3BXckVoSVNBaGp4NDdGdzhQRGFEdVNOV3ZXZEMxWWQ3L0V4RVE2ZGVwa3QvQ2QyV3ltVjY5ZXRHblRKdFV4cjcvK09oTW1UR0RvMEtGRzduRGd3QUd1WGJ2R3NtWExsS0doVURqVEsxeTRNQ2RPbkNBME5EUmRUY0pGL2szaTQrTzVlZk1tVGs1TzVNcVZLNk9uSS84QWE4UkZNT0diMGZNUUVSRVJFWGxTenM3TzlPL2ZueGRlZUNGRjBHVUxoRzJLRmkxcUZ3cWJ6V1pLbHk3TnNHSERqSFBaUXVhYU5Xc0NmNFdXdHNBd01UR1I4K2ZQRytkNC8vMzNqWjY2Q3hjdXBGT25Ub1NHaHRLd1lVTzd4YzlxMWFyRm1qVnJ5SnMzTHdNSERqVE9sendVM3JoeFk0cjdXN0JnZ2QwaWE4a0R1ZnRENFp3NWMySXltYkJhcmVUTm01ZldyVnZUb0VFREkzaHpjM05qOXV6WkxGcTBpSTRkT3dKSkM1ZnQzTG1UM0xselU2SkVDVnExYW1WWEFRcEpyVFNxVktsQzJiSmxqYkQwNnRXclJFZEhjL2JzV2M2ZVBZdlpiS1o3OSs0cDVwOGFmMzkvcWxTcGttTDd5eSsvYkxjdzNJUFkyaVNVS2xXS2lSTW40dURna09LWTNyMTdjL0hpUlg3NDRRZGNYRnpzcW02ZkJwUEp4TkNoUTNudnZmZUlqWTNGeDhlSGV2WHEwYXhac3pUYmp4UXVYSmlsUzVleWE5Y3UxcTVkeThHREIwbElTS0JObXpZNE9UbVJJMGNPNnRldmI0VEN6czdPZE92V0xkWFFOU0FnZ1AzNzl4TWZINTlpWC9IaXhhbGN1VEszYnQyeWF4c0IwTHAxNnpSYlZqeUlnNE1ERXlaTW9IMzc5b1NIaCtQajQ4UElrU01mV3VGZW8wWU5saXhad3JCaHcvamYvLzZIdTdzN1U2Wk1VU0Q4LzJYcVVEaDJHQ1V0WWNjeDUzNTJ3OUJHalJweDRzUUpwa3lad3R5NWM1OW90VTZSZjVMVmFtWDgrUEZZTEJicTFhdVg2aTlTRVJFUkVSR1JmN1BVRmxkTHplalJvNG1MaThOa011SG82SWlycTJ1S2NNeFczWm04ZnlwZzlFRnQzcnc1UGo0K0xGMjZsTzdkdTlzdC9PWHQ3YzI4ZWZNWVBYbzBQWHIwc0J0ZnZIaHhsaTFiUnY3OCtYRjAvQ3NHNnRpeEk4MmJOd2ZBMXpkbDNVYmZ2bjN0RmpSNzdiWFgyTHg1TXp0MjdLQjQ4ZUoyeDVZdFc1Wk9uVHFSUFh0MkdqVnFsT28zUVYxY1hJdyt5SkFVTE9iTGw0K0lpQWllZi81NVdyVnFSVWhJQ0VXTEZxVkVpUktVS1ZQR3JoZncyMisvRFNRdE52ZmJiNy94KysrL2MrSENCWHg4Zk96YVpRRFVyRmtUWDEvZkZQTjQvLzMzZWYvOTkxUE1yVUdEQmpSbzBDREZkb0I4K2ZJWmxiS09qbzU4OU5GSHVMdTcwNmxUSjl6YzNGSWRZektaR0RWcUZETm16S0J6NTg1MlBZQnRGYnhQK20vZy9QbnpNMlhLRkR3OVBTbFJva1M2d2xhVHlVU05HaldvVWFNR2taR1JIRDkrM0s2MVJZc1dMYmgxNnhaWHIxNmxmZnYyK1BuNXBYcWU4dVhMOCtXWFgvTGRkOTl4NTg0ZHJGWXJUazVPK1B2N1U3dDJiY3htTTk3ZTNqUnExSWo0K0hnOFBUMnBYTGx5bW4ySjRhL0ZCblBtekpucWZsOWZYejc5OUZPKy9mWmJPbmZ1bk81Z3QwaVJJaXhmdnB6MTY5ZVRJMGNPbm52dXVYU05leFprNmdZYVVVT3hBcmlQZm5iYkNzZkd4dEtoUXdkT25UcUZvNk1qV2JObVRmZW5XeUlaSlQ0K25ydDM3eElURTRPbnB5ZnIxcTNEMjlzN282Y2wvNERvWVVtL2RqekdaTzdmUHlJaUlpS1NPWlVyVjg0SzlxMERSRVFleDVneFk5aXdZUU1XaTZYVGtTTkhGbWIwZkI1VnBxNFVscVJQMnViTm04ZkNoUXRadFdwVnFpdVlpdnhiMWFwVmkzNzkraWtRRmhFUkVSRVJFUkg1QnlrVS9nL0lraVVMZmZ2MnBYdjM3bHkvZmoxRkR4NTVmTFlWTE5ldVhadkJNL2x2Y1hKeUludjI3TVpDRENJaUlpSWlJaUlpOHM5UktQd2Y0dXpzVFA3OCtUTjZHdjlKNmpraklpSWlJaUlpSWlML0ZZKys1SitJaUlpSWlJaUlpSWlJWkZxcUZCWVJFUkVSRVJFUmVRYkV4c1lTR2hxS3Q3YzNPWFBtZktybnZuYnRHcHMyYmVMQ2hRdGN1SENCY2VQR2tUZHYza2M2aDhWaTRkQ2hRMVNvVUNIVi9YZnYzdVdQUC82Z1RKa3lUMlBLNlhMcjFpMnVYYnRHc1dMRjdMWnYzcnpaV0xCdzVNaVJ4dmJodzRjRFVMNThlUm8yYkpqbWVYLy8vWGZtelp2SGtDRkRubWlkblppWUdENzU1Qk1BYXRldXpTdXZ2Skt1Y1gvODhRZFdxeFZQVDA5OGZId2VlbnhVVkJTZmZ2b3A4Zkh4d01QdlQvNzlGQXFMaUlpSWlJaUlpUHpIN05xMWk4T0hEeE1lSGs1WVdCaVhMbDNpMnJWcldDd1d1blRwUXMyYU5XbldyRm02em1VTFB4L0V5OHVMNWN1WEV4a1pDY0NtVFp2bzBxVkx1dWQ3NmRJbGhnMGJSa2hJQ0NOR2pPRHR0OTlPY2N5TUdUTll2MzQ5MWFwVm8zdjM3aW1DMnREUVVPTGo0N0ZZTEZpdFZpd1dDL0h4OGNURnhSRVhGMGRzYkN3eE1URkVSVVVSRlJYRjNidDNpWXlNNVBidDI0U0hoeE1lSHM0TEw3ekEyTEZqZ2FUWGNNeVlNVGc1T2ZIbGwxK1NMVnMyNDFvaElTRnMyYklGc0ErRmJkc2NIUjNUREUzUG5UdEhqeDQ5dUg3OU9pRWhJY3lZTVlNOGVmS3daTW1TZEwxV2ZmdjJOUjdIeDhjYjEzenV1ZWQ0NVpWWFdMQmdBU3RXckFCZzkrN2RXSzFXenA0OVMrSENoWTF4clZxMUlpNHVqb1lOR3hwQmRsb3NGZ3REaHc3bHh4OS9OTFlWTFZvMFhYT1ZmeStGd2lJaThvOXg3WCtPMk1sK0JUTjZIaUlpSWlJaS8zVW5UNTVrK2ZMbHFlN2J2MzgvTld2V2ZPUnpidDI2bFdIRGhxWHIySVVMRjdKdzRjSlU5N1Z1M2RvdTJBUTRjdVFJSVNFaEFJd2VQWnBjdVhKUnVYSmxZLy9odzRmWnNHRURBRC8vL0RNMWE5Wk1FUXFQSERtU28wZVBwdnQrVWhNZEhXMDhQblBtRExkdTNRS1NLb0NuVDUvK1JPY0dPSFhxRkwxNjlTSThQQnlBSERseTRPZm54N1ZyMTlMOGVkM3YvdGZ1ZnJHeHNVWTRIeElTd3RDaFE3bDY5U3ByMTY3Rno4OFBnSVNFQkFETTVnZDNsazFNVEdUWXNHRjJnVERBOU9uVHlaVXJGM1hxMUVuWG5PWGZSNkd3aUlqOFk4elpDdUkrbGdzWlBROFJFUkVSa2YrNmZQbnk0ZUxpUXM2Y09ibDA2UklBMWF0WHAzbno1aFFyVnN3SU93RUNBd041NjYyMzdNYlBueitmN2R1My8yUHpyVisvUGlkUG5tVFZxbFVrSmlZU0ZCVEU1czJiOGZEd0lEbzZtdUhEaDJPMVdnRUlDQWlnVWFOR0tjNVJ0R2hSSXhRMm04MjR1TGlRbUpoSVhGeWNjWXl2cnkvKy92NWt5WktGTEZteTRPWGxoWmVYRjlteVpTTmJ0bXhrejU3ZE9MWmR1M1pzMzc2ZFAvLzhrejE3OXJCcTFTcGVlKzAxamg0OXlzV0xGNDNqdnYzMjJ4Unp1WGp4b3JIOXpUZmZCT0Q3NzcvbjQ0OC81dDY5ZTBEU3oyakdqQm00dTdzLzZjdVhKbDlmWDI3Y3VJSEZZbUh4NHNXTUdESENxS0lHY0hCd1NIUHNuVHQzR0R4NE1BY09IQURBdzhPRGdJQUE1czJiWi95TXJsMjdSdXZXcmYrMitjdmZKN09Id3NkTlBpVkxaZlFrUkVSRVJFUkVSRVQrVGQ1NTV4MGpPQzFmdmp3QXhZc1hwMHFWS2dCMm9YQ09IRGtvVktpUTNYaFBUODhIbm4vMjdObmt5Wk9IcUtnb295bzFkKzdjS1k0TEN3c0RJRXVXTEhoNGVBQ1FOV3RXSUtrSzliUFBQak9PZFhkM3g4bkppZmo0ZU1xWEwyOVV6aDQ5ZXRRSXRqMDhQSEIyZG1iKy9Qbkd1TURBUUJ3Y0hPalhyeCs5ZS9mRzFkV1Z5TWhJbGk1ZHlzcVZLd0h3OXZhbWMrZk9ORzdjMks0Nk5qUTBsS2xUcDFLOWV2VVV3YmlUa3hPREJ3ODIybURzM2JzWFQwOVBQdjc0LzdGMzMyRk5uVzhmd0w4bllGaWlGaFVVUWR5TFdvWjFWSzNGMlZyM2FGR3NwVlorS2xwWG5WV3hEcHpWdXFpcmFsMTFWbkZUVzlEV3ZSQndWTEdpb0tEaVFBVUpFRUxPKzBmZW5DWWtMRmNNZmovWDVkV2M1enpubkR1UkVuUG5QdmN6V1cvZUs5Q01OQUFBSUFCSlJFRlVoQWtUREo3M3VYUG5jTzdjT1FDYXBIQm9hQ2lDZzRPbC9VNU9UbGkrZkxuMG1sV3BVcVZRYlRwMGFmOWV0WllzV1lKVnExYkIxOWRYR25Od2NFRHIxcTBSRmhhR3NMQXdEQmt5Uks4TmhxV2w4ZFRndVhQbk1IbnlaT252ejg3T0RrdVdMSUdIaHdmS2x5K1BhZE9tUWExV1k4R0NCVGgvL2p3bVRwejRRcjJSNmZVejY2U3dYVERxaStJbDBkUnhFQkVSRVJFUkVSRzlTUVJCS1BUY2xKUVV4TWZINjQybHBhWGxlNHk5dlQxc2JHeXdjK2RPcVgvdGdRTUhET1lOSGp3WWdLYUhiWjgrZlFCQXFzYk55Y25CeXBVcmpaNC9JaUlDRVJFUkJ1UHA2ZWtHYlNuNjllc0hDd3NMV0ZsWklURXhFYi85OWh0Mjd0eUo5UFIwbEM5ZkhyMTY5VUw3OXUwaGlpSnUzYnFGakl3TVpHUmtJQ0lpQXR1M2IwZE9UZzZPSHorT0VpVktHRlFnTjJ6WUVEMTY5SUNIaHdjNmRPaGc5RGtXUnFOR2pXQnJhd3VGUW9GS2xTcGh4WW9WT0gzNk5HeHRiZldxazErRkhqMTZJQ3dzRENxVkNsdTNic1hYWDM4dDdTdFJvb1RlM0NkUG5pQWtKQVM3ZHUyU0tyTXJWcXlJUllzV29YcjE2Z0NBenAwN3c5cmFHdDkvL3oyVVNpWCsvdnR2bkQ5L0hnRUJBZmo4ODg4aGw4dGY2Zk9obDZQd3Z5SGVVS0wySjVUb0ZkQis2MWJVYit1SXlMaU1IMXdoUGsyOGJUY0Q3Q3RNUkVSRVJLK2R0N2UzQ0x3ZG4vRm16cHlKSFR0MkdOM1hxRkVqakI0OXVzZ0x6ZW4yRlBidzhKQjZBQmVWOW54S3BWS3FYSDRSSjArZWxCS1J2WHYzeHJWcjE0cDB2SjJkSGZyMjdZcytmZm9VdXBYRDlPblRzV3ZYTGdENlAwL2FQRUxYcmwwTitpOXYyN1lOZS9ic3dlTEZpM0hseWhVTUh6NGM1Y3VYeCt6WnMrSGg0VkdrbUFGTml3K2xVaWt0VU5lb1VTTTBiTmdRNmVucDBsaGtaQ1JFVVVTWExsMlFsSlFFWjJkbnJGdTNEbTNidGdXZ3FiSU9EQXlFVXFuRTFxMWJzV2JOR3FTbXBrclhzTEN3UU0rZVBhWHFibDJYTDEvRzhlUEg5Y1ljSFIzUnAwOGY5T2pSQXpZMk5rVitUdVlrT0RnWW9hR2hVS3ZWQTZLam80MDMwSDZEbVhXbE1CRVJtUmN4TlJFUTRHcnFPSWlJaUlpSXlQVGtjbm0rQ2ZyR2pSdERwVkxCM3Q0ZWYvMzFWNkhPMmFKRkM0T2tzS1dsSmVSeXVkNGljb0FtR2R5elowLzA3ZHZYb0ZyM24zLyt3WWtUSi9UR0FnSUNwTWZhR3NXQ0ZtclQxYk5uVDNUcTFBa3BLU2tJQ2dxQ0tJcTRmLzgrL3YzM1g0T0YzUEpUbzBZTnRHL2ZIZ01IRGtSYVdwcVVBRzdjdURHKyt1b3JMRm15UkcrK0lBZ1lPSEFnWkRJWldyWnNxZGM2Ukp1NHZYZnZIbGF2WGkxVmlGdGFXa0tsVWlFbkp3ZGJ0MjR0TUNaQkVLVG5FeDRlcnRmQ2d0NU1acDBVemdxQ3V6cjVFbVJPYkN0TVJFUkVSRVJFUktRMWFOQWcrUG41WWNPR0RWSkY2K2VmZnc1ZlgxL1kyTmpBeWNucGhTcW1wMDZkQ2xkWFY2eFlzVUpxQVdIc2ZOcksyUUVEQm1EZ3dJRkZ1b1pLcFFKUXRGWVlYYnQyUmJWcTFWQ2hRZ1dVSzFjT1ZsWlcyTGR2SDlhdlh5L05jWEJ3Z0srdkx6cDI3SWhaczJaaDd0eTVtRDU5dWw1LzNZc1hMMkxac21WNjU5Wk5DbWRuWndNb1dsSllKcE5CcFZKaDVNaVJlUHIwS1FCTklyZEhqeDU0Ly8zM0MzMmUxcTFiRy9RL0xraUhEaDJreCtucDZkTGpVcVZLQVFBcVY2Nk1xVk9uWXZUbzBXalhyaDM4L1B6dzVaZGZGdnI4R3pkdXhOS2xTM0g1OG1YTW1UUEhvQzBGdlhuTU9pbXNFbkZKRlZJZnR0UFpRWUtJaUlpSWlJaUlTTXZCd1FGbHlwVEI2ZE9ucGJFeVpjcWdjdVhLRUVYUllKR3kvS3hldlJxZW5wN1E3ZUJwTEJsYWxITm1aMmRqelpvMWVlN1h2VlpXVnBiZXduTEdhQlBPRlN0V1JNV0tGZkgwNlZOczNib1ZtemR2bHRvaDFLNWRHNzE3OThiSEgzOE11VnlPeFlzWDQ5aXhZd0NBakl3TXpKMDd0OEIrdUxtZm8wcWxNdnE4ZCszYUpTWGpLMWFzaUgzNzlpRWpJd1BEaGcxRFhGeWNOQzg0T0xoSVNlL2N0TWxwQURoeDRnVCsvZmRmb3d2K3FWUXFLQlFLbENwVkNuZnYzcFhHeTVVckp6Mys2S09Qc0dmUEhsU3NXQkZBMGR1c0xGNjhHQXFGb3RBdE9NaTB6RG9wVEVSRVJFUkVSRVJFeGgwNWNrUXZBYmh6NTA1RVIwY2pPRGo0dWM2blZxdWx4MFdwa0RVbU96czd6MFhtY3N2S3lpcHdyallwZk8zYU5XemZ2aDM3OSs5SFZsWVdiR3hzMEtsVEozVHIxZzBlSGg0UVJSRUtoUUlwS1NuNCtPT1BjZXJVS2NUR3h1TG8wYU1ZUFhvMDVzMmJCN2xjRGw5ZlgvajYrbUxCZ2dYWXVISGpDejFYUUZPZE8zejRjRnk0Y0VGdjNNSEJBWUR4Qkd4T1RnNGFOV29FQUtoVnF4WTJiOTRzN2J0NDhTTEdqQm1EaHc4ZlNtT1JrWkdReVdRR0ZiNTM3OTdGK1BIak1YRGdRRFJ0MmhRSkNRblN2a3FWS3VuTnJWaXhJaFlzV1BCY3o5SEJ3UUgrL3Y3UGRTeTlma3dLRXhFUkVSRVJFUkVWUTdrcmNSOCtmSWlIRHgvQzM5OGZzMmZQUnMyYU5hVjlZV0ZoV0xWcUZRQk5hNGgzMy8ydlZhZTJjalFqSTBNYXM3S3lRbkp5TXJwMjdZcXVYYnNXS3A1SGp4NmhiTm15ei8xOENoSVZGYVhYNGdIUUxIeDI4ZUpGbkQ1OUd1bnA2Y2pJeU5CTGJ1czZmdnc0Um8wYWhmbno1K2RaTVR4ejVreGtaR1JnK3ZUcEFBQXZMeTk4OXRsbjB2NEpFeVlBQU41Ly8zMTA3OTRkZ0tadjc1dzVjeEFWRmZYQ3oxSEwxdFlXRHg0OE1EcXVXMlVkRVJHQjRPQmdwS2FtNHNtVEp3QWc5VXEyc3JKQ2xTcFZETTd4dkVsd056YzNKb1hOQ0pQQ1JFUkVSRVJFUkVURnpCOS8vSUhMbHkvRHpjMU5xZ3l0V3JVcWJ0NjhpYnQzNytMSWtTTm8xYXFWTkY5M29UVkhSMGU0dXY2M1ByU0ZoUVVBU0VsRlFKTjhiTmFzV1pGaWNuRnh3ZTdkdTZYajgycFBvRmFyOGNVWFh5QTJObFlhYTlHaVJZRVZyTzd1N3JDeXNrSldWcFkwcGxzVnF5VUlBdXp0N1dGdGJRMGJHeHRZVzFzak16TVRDUWtKT0hIaUJINzU1WmM4K3g5Ly9QSEhpSWlJa0xZLy9QQkRmUHp4eDlLMk5pbnM0dUtpTjU2UmtZSDkrL2VqWExseVVLbFVlcS9sODNCeWNvS0Rnd05xMXF3cHRRZ0pDQWhBWUdBZzVzNmRLODBiTzNZc0FFMWx0NTJkSGU3ZnZ5Kzk3cDZlbnRMZkxiMTltQlFtSWlJaUlpSWlJaXBtb3FPakFRQ2ZmdnFwdEdCYTI3WnRrWnFhaXRLbFM4UGIyMXRxVFpCYllHQ2czdmFCQXdmZzVPU0U1T1JrQUpBU3FhL0tpaFVyOUJMQ2dLWVZ4bzRkTzlDalI0ODhqNVBMNVJnK2ZEZ3lNek1oazhsUXNXSkZsQzlmSGlWTGxrVEpraVh4NmFlZkF0QXNxclp6NTA0QW10WUt6NTQ5UTVVcVZUQml4QWlVS2xVS1gzLzlkYjd4YmQyNlZYcmNwRW1UUWoyblZxMWF3Y1BEQTlPblQ4ZlFvVU5mT0NsY3NtUkovUG5ubjBoTFM0T1BqdzhBemQ4TG9Ha3RvY3ZKeVFrelo4NkVwNmNudnZ2dU8ya0J2MnZYcnVIZXZYdW9VS0dDMFd1NHVibEpyMU4raXRKTG10NGNMOVlBaG9pSWlJaUlpSWlJM2pnZmZmUVJMQ3dzMEtsVEo3M3hNV1BHWU1DQUFjKzF1Tm5ObXpjQmFDcUpBVTBQMjQ0ZE93SUE3TzN0c1d6Wk1rUkdSa3Avd3NMQ1VMOStmUUNhU3RYY3JSMXlFMFVSSzFldWxOcFlXRmhZSUNnb1NPcGZQSHYyYkd6WnNpWGZjL2o2K3VLamp6N0M5dTNic1duVEpsU3BVZ1hWcTFjM3V2amEvZnYzTVhEZ1FIejU1WmZZdW5VcjVzK2ZqNWt6WjZKRWlSTFNITjJxWTBCVExSMGZIdzlBa3pTdFhidDJ2dkZvbFNoUkFxdFdyVExvNGZ1eXhjYkc0cDkvL3BHMm16VnJoczJiTjhQVDB4TnIxNjdGSDMvOEllMTcvUGd4dnYzMlcyUm1acjdTbU9qTnhLUXdFUkVSRVJFUkVWRXg0K25waWM2ZE94dE5oZ0xBdSsrK2kxMjdka2wvQmd3WUlPMExEZzdXMjFlK2ZIa29sVXBjdlhvVkFQVDYwRTZjT0JHTkd6ZEdXbG9haGd3WmdybHo1eUk1T1JsYnRteUJyNjh2TGw2OENMbGNqaGt6Wmhna3FIVWxKQ1JnOE9EQldMRmloVFEyZlBod2RPM2FWYXJjVmF2VitPR0hIekI0OEdDRFNtS3Rnd2NQb20vZnZraEtTa0pNVEV5K0M5UWxKQ1FnTFMwTlNxVVNDeFlzd0toUm8vUXFlSGZ2M28wZE8zWkkyN05uejRhTmpRM1dyVnNIVjFkWDlPclZLODl6RzFQVXhmbHljbktLTkI4QWF0ZXVqVWFOR2tFbWt5RXdNQkNMRmkxQ3laSWxzV0RCQWl4WnNrU0tvMnJWcWdBMFNlUnAwNllWK1Rway90Zytnb2lJWGh2clVRbkltdWRXMmRSeEVCRVJFUkVWZDFaV1ZoZzVjcVRSZlhmdTNBRUF2WDZ5dWdsTG1VeW10Ky9Ka3llSWpZMlZxbWJyMWFzbjdaUEw1Vmk0Y0NFbVRweUlRNGNPWWV2V3JYcnRGY3FYTDQvNTgrZkQzZDNkYUN5WEwxL0cxcTFiRVJZV3ByY0FYRUJBQVByMDZRTUFHRFJvRUI0K2ZJaGR1M1lCQUU2ZlBnMC9Qejk0ZUhpZ1RaczJhTml3SVVxVktvVWZmL3dSNGVIaDBqbDY5dXlKb1VPSFFoUkZKQ1VsR1Z5N1ljT0crUFhYWHpGbXpCaGN2WG9WcDA2ZFF1L2V2VEZyMWl5a3BLUmcrdlRwZW91MmJkKytIUkVSRVdqVHBnMDZkZXFFZDk1NUIwZVBIcFgyaTZLSStmUG5RNjFXUTYxVzQvZmZmMGQyZGpheXNyTFF2WHYzQXBQQzJkblpzTFMwbEtxNGp4MDdKdTJ6dERTZXdrdEpTVEVZbXpScEV1TGk0dENpUlF2RXg4ZGp5cFFwVWtzSlFSQXdmdng0TkcvZUhMNit2a2hMUzBONGVEaEdqeDROQndjSHZmTThmdnk0d0Q3T1pMNllGQ1lpb3RkR1ZxWXliR2ZndHFuaklDSWlJaUo2RzlqWjJSa2R6NjlpRi9odnNUUXRIeDhmeU9WeWFidENoUW9JRHcvSGd3Y1BrSmlZaUd2WHJ1SHk1Y3RHei9YZ3dRTU1HalFJRlN0V1JMbHk1V0J2YjQvV3JWdWpSWXNXQ0FnSXdKVXJWL1RtMjlyYVlzS0VDV2pmdnIwMEpnZ0Nnb0tDVUtWS0ZTeGR1aFJLcFJJQUVCTVRnNWlZR0RScTFBamR1bldURm9DenNyTENtREZqVUtkT0hhT0w0ZWttdkoyZG5mSExMNzhnT0RnWSsvZnZ4NE1IRDNEdDJqWFVxRkZEU2dpM2FkTUdjWEZ4dUhuekpsSlNVckJ0MjdaOFg3L2NHamR1ako0OWV4WTRiLzM2OVZpMmJCbXNyS3dnazhtZ1VDaWtmWlVyNjlmV3hNWEZ3Yy9QVDYrYVdOdFR1RktsU3FoVXFSTCsvdnR2akJzM0R0bloyUUEwcjh2MzMzOHZMWUEzYnR3NFRKbzBDVzNidGpWSUNBTkFhbW9xTm03Y1dLVG5TdWJEM0pQQ2x3Ukg5M2ROSFFRUkVSRVJFUkVSVVhGV3AwNGRoSWVIdzhuSkNmWHExVU9mUG4yazVLeVdrNU1UUHZqZ0EzaDZlaUk2T2hxblRwM0N2WHYzb0ZBb0VCY1hoN2k0T01oa01nd1pNZ1RXMXRZSURBekVpQkVqb0ZhcklRZ0MyclZyaCtIRGgrZlo4cUp2Mzc1bzBhSUZsaTFiaG9pSUNLalZhamc0T0dER2pCbHdjSERBN2R1M0VSRVJnWmt6WjZKS2xTckl5Y21CcGFXbHRMQ2FWdTZGMGVSeU9hWk5teVlsZ24xOWZTR0tJaXBWcWdSM2QzZk1tREVES3BVS08zZnV4SUVEQjNEbHloVzlxdWFDZlBMSko0V2ExN1JwVXl4ZHV0U2d4NisxdFRYNjl1MnJOMWE5ZW5YWTI5dmo4ZVBIQURRSjM2Wk5teHFjejlQVEUyZlBua1cxYXRVd2MrWk0xS3haVTlyZnZuMTdoSWVINDRzdnZpajBjNkhpbytoZHhkOHdvbTRkUDlGTHBuMmppSXlNTkhFa1JNV0g4RHdyV2hBUkVSRVJ2UVRlM3Q0aThQWjl4cHN6Wnc0QW9Ibno1bWpXckpsQk1yY2dNcGtNbHBhVytQUFBQNUdhbW9vZVBYb2dKQ1FFTVRFeHFGV3JGdXJWcXdjUER3KzR1TGdZSEh2Ly9uM0V4c2JpK3ZYcnVIMzdOaHdkSFRGbzBDQnAvL2J0MjNIeDRrWDA3ZHRYTDJGWmtPVGtaQnc4ZUJCMTZ0UkJvMGFOQUdqYU4yZ1R3VnJMbHk5SGFtb3FaRElaNUhJNWF0U29nWTgvL2xpdldqZ3ZaOCtlaGJlM3Q4RmNwVktKNU9Sa3BLZW41NWtjbHNsa0VBUUJscGFXY0hWMTFhdTBYckZpQlI0OWVnUkF2eXBiclZaajBxUkowbkhXMXRad2RIVEVKNTk4WW5TQnVtM2J0dUhodzRjb1Zhb1VtamR2cnRmcldTczFOUldob2FIbzNidTNYZ3hhQ29VQ3RyYTJlbU5MbHk0RkFMenp6anZvM2J0M0hxL084ODh2TG9LRGd4RWFHZ3ExV2owZ09qcjZaMVBIVTFSbS84R2NTV0Y2bFpnVUpucTVNbjV3aGZnMDhiYmRETEN2TUJFUkVSRzlkbTlyVXBpSVhqNXpUd29YYmRsRElpS2lGeUNtSmdJQ1hFMGRCeEVSRVJFUkVkSGJ6S3lUd2xsQmNGY25YekoxR0VSRVJFUkVSRVJFUkVSbXc2eVR3aW9SbHpKRDZwczZEQ0lpSWlJaUlpSWlJaUt6WWRaSllTSWlJaUlpSWlJaUlpSXFHaWFGaVlpSWlJaUlpSWlJaU40aWxxWU9nT2hORWhvYWlnMGJOaGlNZCsvZVhYcmN2bjE3L085Ly8zdWRZUkVSRVJFUkVkSExrUVBBUXFWU3dkS1NLUkVpZW43WjJka0FBSmxNcGpKeEtNK0Z2d0dKZE5TdFd4Y0pDUWtHNDdwakRSbzBlSjBoRVJFUkVSRVIwY3R6QjRCcmNuSXlLbFdxWk9wWWlNaU0zYjkvWC92d2ppbmplRjVzSDBHa28xYXRXcWhRb1VLZSs4dVdMUXRQVDgvWEdCRVJFUkVSRVJHOUxLSW83Z09BUFh2Mm1Eb1VJakpqU1VsSmlJNk9oaWlLejFRcTFURlR4L004V0NsTXBFTW1rK0dUVHo3QjJyVnJqZTV2MHFRSlpESitsMEpFTDQybHQ3ZDNYMUVVQXdCNENJSmdaK3FBaU9pRlpJdWlHQTlnUjA1T3pvSUxGeTdjTCtnQUlpSjZ2Ykt6cytmTDVmSStxMWF0S25YcTFDblVxRkVEOXZiMnBnNkxpTXhFZG5ZMjd0MjdoOU9uVDBPcFZBTEFqeGN1WEVnM2RWelBRekIxQUM4aWZSSkVBTENkTHBvNkZDcEdMbHk0Z0g3OStobmR0MlRKRWpSdDJ2UTFSMFJVZktpZjNFTFdQTGZLdGpOdzI5U3h2QUVzdmIyOXR3SG9adXBBaU9qbEUwVXhTUlRGNXRIUjBmR21qb1dJaVBTOTk5NTdUU3dzTE5ZSmdsREwxTEVRa2RsU0FGaDQvdno1aWFZTzVIbXhVcGdvRjNkM2Q1UXRXeGFQSGozU0d5OWR1alFhTjI1c29xaUlpZ2RabWNwZ1FsakQyOXU3TDRCdVZhdFd4Y1NKRTFtbFFsUU1LSlZLM0xsekIrdldyY09lUFhzcUFWZ0pvSjJwNHlJaUluMFhMbHc0QmFDdXA2Zm5CNElndkNjSVFrbFR4MFJ2RmxFVVhRQllDWUlRWitwWTZJMmpFa1h4dGtxbGlyaDQ4ZUpqVXdmeklzdzlLWHhKY0hSLzE5UkJVUEZpWVdHQmR1M2FZZlBtelhyampSbzFnb1dGaFltaUlxTGlSaFRGQUVFUU1ISGlSSGg1ZVprNkhDSjZDZVJ5T2FwVXFZS2dvQ0FjUDM0Y2p4NDlhbHUzYnQyS1Y2NWN1V3ZxMklpSXlJQTZPanI2T0lEanBnNkUzanhlWGw1VEFUaWZQMy8rQjFQSFF2U3FtSFZ6Vkx0ZzFMY1plc25VWVZBeDlORkhIeG1NdFczYjFnU1JFRkV4NWdFQU5XclVNSFVjUlBTU3lXUXl1THE2QWdEa2Nua2RFNGREUkVSRVJkY1h3S2N3ODdhclJQa3g2NlF3MGF2aTVlV2xkeHUzblowZFdyUm9ZY0tJaUlxSGpCOWNrVDRSdDB3ZHg1dEF1NmdjVzBZUUZVOGxTMnJ1Ukxhd3NPQUNra1JFUkdiRTI5djdQVUVRcWdxQzRPenA2Y2xGaGFqWVlsS1l5QWhMUzB1OXl1QkdqUnFoUklrU0pveUlxSGdRVXhNQkFhNm1qb09JaUlpSWlDZ1BuYlFQWkRLWm55a0RJWHFWekRvcG5CVUVkM1V5MjBmUXErSGo0eU05YnRteXBla0NJU0lpSWlJaUlxTFhwWS8yZ1NpS241b3lFS0pYeWF5VHdpb1JsekpENnBzNkRDcW0zbi8vZlZoYlc4UEt5Z3F0V3JVeWRUaEVSRVJFUkVSRTlBcDVlM3ZYQlZCWHV5MElRaFV2TDYvM1RSZ1MwU3RqYWVvQWlONVVWbFpXYU4yNk5SNC9mZ3diR3h0VGgwTkVSRVJFUkVSRXI1QmFyZTRnaytuWFR3cUMwQWZBT2RORVJQVHFNQ2xjaktoVUtodzRjQUNob2FHNGR1MGFNak16VFIxU3NkR2dRUU5UaDFBc1dGcGF3dG5aR1czYnRvV2ZueC9LbENsajZwQ0lpSWlJaUlpSUFFZ0pZRDMvMzBKaXBBbkNJWHFsekxwOUJQMUhwVkpoL1BqeG1EcDFLaTVjdU1DRU1MMlJWQ29WYnQyNmhkV3JWK09MTDc3QWd3Y1BUQjBTRVJFUkVSRVJFUm8wYUZCZEVBVFAzT09DSU5ScTBLQUJlNWRTc2NOSzRXTGl3SUVET0h6NE1LcFdyWXFKRXllaVJvMGFzTGUzTjNWWVJIcXlzcktRbEpTRU5XdldJQ3dzRERObXpNRENoUXROSFJZUkVSRVJFUkc5NWRScWRRZEJFUExhMXdmQStOY2JFZEdyeFVyaFlpSTBOQlFBTUhIaVJIaDVlVEVoVEc4a0t5c3JWS3RXRFpNblQ0YU5qUTFPbmp5SjlQUjBVNGRGUkVSRVJFUkViemxCRVB6eTJkM3h0UVZDOUpvd0tWeE1YTHQyRFFCUW8wWU5FMGRDVkRDNVhBNVhWMWVvVkNyRXg4ZWJPaHdpSWlJaUlpSjZpN203dTFjRzBEaXYvWUlndUh0NGVOUjZqU0VSdlhKTUNoY1QyaDdDckJBbWM2SDlXVlVvRkNhT2hGNG42MUVKRUVSVU5uVWNSRVJFUkVSRVdsWldWdTBMbWlPVHlRd1dvU015Wit3cFRFUkVyNDJzVEdYWXpzQnRVOGRCUkVSRVJFU2tkZjc4K1JVQVZtaTN2YjI5eGY4Zk45NWttS2dZTVBkSzRVdUNvN3VwWXlBaUlpSWlJaUlpSWlJeUcyWmRLV3dYalBxaWVFazBkUnhFUkVSRVJFUkVSRVJFNXNMY0s0V0ppTWlNWlB6Z2l2U0p1R1hxT0lpSWlJaUlpSWplWmt3S0V4SFJheU9tSmdJQ1hFMGRCeEVSRVJFUkVkSGJ6S3lUd2xsQmNGY25YekoxR0VSRVJFUkVSRVJFUkVSbXc2eVR3aW9SbHpKRDZwczZEQ0lpSWlJaUlpSWlJaUt6WWRaSllTSWlJaUlpSWlJaUlpSXFHaWFGaVlpSWlJaUlpSWlJaU40aVRBb1RFUkhSRzB1dFZrTVVSVk9IUVVSRVJFUkVWS3d3S1V4RVJGU01UWmt5QlczYnRrWGJ0bTJsc2NXTEY2TlZxMVpvM2JvMUhqeDQ4TnpuenN6TVJHUmtKTmFzV1lQWTJOaENIeGNYRjRjR0RScWdRWU1HdUhqeG90RTVNVEV4bURwMUt0cTFhNGVqUjQ4VzZyeFhyMTU5NlFsa2hVS0JuMzc2Q1k4ZlB6YTZQeVltQmx1MmJJRlNxY3ozUEhmdTNNRS8vL3lEZi83NUI2bXBxUzgxUm5QVXNHRkROR2pRQUFjUEhueWwxMUVxbGJoOSt6YlVhdlVydlE0UkVSRVJrYm14TkhVQVJFUkU5UEpzMkxBQkN4Y3VCQUJFUmtZaUxTME5LU2twMG42bFVvbTllL2ZpNmRPbnFGYXRHc3FYTC8vYzF3b0tDc0toUTRjQUFMZHYzOGIzMzM5ZjRERzZzZWlPV1ZwYW9sU3BVdEpZZkh3ODl1elpBd0RZdW5VcldyUm9rZTk1WTJOajBhOWZQelJyMWd6VHBrMURkSFEwMHRMU0N2VThQdjc0WTZQajE2OWZ4K2pSbzNINzltMGNPWElFSzFldVJPblNwYVg5U3FVU1U2ZE9SVUpDQXRhdlg0K3hZOGZDeDhmSDZMbENRa0trQk9qOCtmUHpuUGMyNjlpeFk2SG1yVjY5R2s1T1RnQTBsZVE3ZCs1RVptWW12dmppQzRPNWh3OGZ4b1FKRXlDWHl4RVFFSUQrL2Z1LzFKaUppSWlJaU13Vms4SkVSRVJ2a2YzNzkwdUoyWHYzN3FGTGx5NUc1ODJkT3hlMWE5ZkdybDI3OGp5WHZiMjk5RGc4UEJ3ZUhoNTV6dTNhdFNzR0RCaUFKMCtlWU5hc1dYcjdObXpZZ0Y5Ly9SWCsvdjRZTW1RSUFLQjE2OWFZTldzV3NyT3pjZnIwYWR5NWN3Zk96czVHejMzLy9uMk1IRGtTU3FVU2h3OGZ4cFl0Vy9ENzc3OGpMaTR1ejNoMDVaVVVMbHUyckZSNWZQMzZkUXdmUGh4cjFxeUJUS2E1MFdyUm9rVklTRWdBQUdSa1pLQnExYXA1WHVQWnMyZlNZOTNYN1hrMGFOREFZRXdtazhIT3pnN096czd3OFBCQSsvYnQ4ZDU3N3hWNHZMT3pNMzc3N1RkWVdWbmxPMi9UcGsyb1hidTIwZk10V2JJRWE5ZXVsYlk3ZCs1czlBdUNCdzhlSUQwOTNXQXNQajRlVmFwVXdkMjdkNDJlUDdlY25CenA4YXhaczdCejUwNElnZ0FYRnhmNCtQam9YVWY3eFlKU3FZU3JxeXZpNCtPTm5yTktsU3FGdWpZUkVSRVJVWEhCcERBUkViMDIxcU1Ta0RYUHJiS3A0M2hiWldWbDRlZWZmNWEyRlFvRkZBcUYwYm5hZGdqVHAwOHYxTGtWQ2tXK2M3dDI3WXJ5NWNzak1qTFNvRnI0eUpFanlNbkpRVUpDQXJadTNTcU5Pem82SWprNUdWNWVYZ2dQRDlkTFhQcjYrZ0xRVkJrSEJnWWlPVGtaQU5Db1VTUDQrL3ZqOTk5L0wxVGN1VDE5K2hRWExseVF0bnYwNklGRml4WkJKcFBCdzhNRHg0OGZCNkJwQjZFYmE0OGVQWERyMWkzY3VuVUxBT0R0N1EwN096dHB2MjVTZU1DQUFVV09Lekl5TXQvOWFyVWFhV2xwaUkyTlJXeHNMTFp0MjRhV0xWdGk2dFNwZW5Ia2R1Zk9IYXhhdFVwS3hoZVZXcTFHV0ZpWTNsaEVSQVMrKys0N3lPVnl2ZkVmZnZnQkVSRVJlbU1MRml6QWdnVUw5SjdmM3IxNzRlenNMQ1dsZCt6WWdTcFZxaGhOaGdjRUJPRHZ2Ly9HbzBlUEVCUVVoSTBiTjJMNTh1WDQ0NDgvRE9aKzk5MTNlVDZQZ2w1ZklpSWlJcUxpaGtsaE1ya3JWNjZnYk5teUtGZXVuRlI5UllXalZxdjVtcEZaa1pXcEROc1p1RzNxT041V1AvLzhzNVE4N2RLbEN6cDA2SUJ0MjdZaFBEd2NyVnUzbGhLdEFGQ3RXcldYZm4wUER3LzgvdnZ2aUltSmtjWmlZMk1SSHg4UEt5c3JsQ2hSQW5QbnpqVTQ3dXpac3poNzlxemVtSyt2TCs3ZHU0ZkJnd2RMMWJxMWF0WEN2SG56WUdGaGdXM2J0aG1OSVRrNUdlUEdqWk42R1gvenpUZDYrNjlmdjQ0UkkwWVlIS2RXcTdGeDQwWnMzTGpSNkhsLytlVVh2ZTNjbGJXNlNlR1hxWC8vL25CMGRFUm1aaVp1M3J5SlE0Y09TVDJMRHg4K2pDZFBubURGaWhXd3NMREk4eHdiTm14QXg0NGQ0ZWJtVnVUcm56MTdWdnFaS2wrK3ZGU2wrOWRmZjZGZHUzYlA5WndHRFJvRVM4di8vb2s2Yk5nd3ZXMWRUazVPbURObkRnWU9IQWlGUW9HVksxYysxeldKaUlpSWlONDI1cDRVdmlRNHVyOXI2aURlRm5GeGNiaC8vejdxMXEyTEowK2VvRWVQSGdEeXI2NUpTRWhBejU0OUFjRGdBejBBckZxMUNzdVdMUU9nK2REbjcrLy93bkZtWm1iaWwxOStnVXFsQWdBMGFkSUVEUnMyTFBDNGhRc1h3c2JHQmwyN2RwVjZGV285ZVBCQVNwYnMyN2NQdHJhMmVaN0hXS0pXVzkwMGRPaFFmUFhWVi9uTzFlcmV2VHNTRWhJd2R1eFl2VVFOQUNRbEpXSHAwcVU0Y2VJRWdvT0QwYXhac3dLZkh4RzlPcDZlbm9NdExDeU9Sa1pHR2w4MTdRM1J2SGx6S1ZHb1RYemV2SGtUZ0thNk15c3JDOU9uVDlmcjdhdmw1dWFHblR0M0Z1bDYydDlqV3ZYcTFRTUF2Y1hsdEJXZFgzLzlOVEl5TW9wMC9sT25Ua25uZDNOenc1SWxTL0tzaWhWRkVidDM3OGFpUll1UW1wb0tRUkR3elRmZjZQMU9mcFYwK3h0Lzl0bG5lU1k1aTZwMTY5WjZ5ZWRSbzBaaDZ0U3BDQThQQndCRVJVVmgxNjVkMG51Mk1kbloyWmd6Wnc2V0xsMWE1T3Z2MjdkUGV0eWxTeGVzV3JVS2dLWk5TZTZrOE96WnM2VzJEcTFhdFlKYXJjYmt5WlBScWxVcnZYbEpTVW41YnVmbTVlV0YrZlBudzluWkdkV3JWd2NBakJrekJwMDdkMFpHUmdZYU5HaUFsU3RYU3UvRkhUdDJ4TlNwVTR2OFhJbUlpSWlJaWhPelRncmJCYU8rS0Y1NnVjdU1VNTUrKyswM2JOdTJEV1BIamtYanhvM3puSGYvL24xTW1qUUpBREJod29ROFYvd09EUTNGOHVYTHBlM2R1M2RqOSs3ZGVaNjNiZHUyQ0F3TXpEZkc3T3hzakJzM0RzZU9IWlBHUEQwOTh6MEdBQjQrZklndFc3WWdPenNiam82TzZOYXRtOTUrdFZxTnAwK2ZBa0MrMVZaWHIxN0ZwRW1UTUhic1dEUnExQ2pmYTZyVmFnd2VQQmgxNnRUQmtDRkRVS0pFQ1R4Ky9CaC8vLzAzMnJadHF6YzNJU0VCRnk5ZVJPdldyV0ZqWTRQU3BVdmowS0ZEVUNxVitQWFhYL05NQ2h1NzFiWXdhdFdxaGMyYk56L1hzVVJ2STBFUVJvdWkrSk8zdC9kMUFEdHpjbkoyeE1URW5BWHdScjFIclZ1M0Roa1pHVkFxbGVqYnR5KzZkZXVHOWV2WFkrWEtsZGl3WVFQT25UdUhzMmZQb25YcjF0SXgydVN4N2dKcmhmWFZWMTlKdnpzQnplK1dwVXNvVDlxdEFBQWdBRWxFUVZTWHd0YldWdm85SFJnWWlOVFVWRFJyMWd5Q0lHRGd3SUZHdnpCVEtwVlFLcFVvV2JLa05OYW1UUnZNbVRNSHpzN09XTEZpQmZidTNZdVltQmhNbURBQmpvNk9BRFRKNENOSGptREZpaFdJalkyVmptM1pzaVY2OWVwbEVITzlldlgwcW94SGpod3BKU1dOVlIvbnRkL1YxVlZ2bnJaU1dDYVRZZHk0Y1JBRUliK1g3cm5aMnRwaTVzeVp1SC8vdnRRR0l6UTBOTStrc0llSEIySmlZbkQ2OUduODhjY2ZSYXJ1VlNnVU9IejRNQUJOcXc5L2YzOXMzTGdSbVptWk9IbnlKRkpTVXVEZzRDRE52M2Z2SGpwMTZxUjNqbW5UcG1IYXRHblAzVDVDNjhNUFA5VGJYcjE2dGZRbFErNXFjQ0lpSWlJaU12T2tNTDFlMnR0OWM5L2FxL3NoN2N5Wk04akt5aXF3TjkrR0RSdXdhTkVpYVFFZkFIclZaTVk4ZlBndzMvMnBxYWtZTTJZTXpwMDdCd0N3czdORGVubzZSbzhlallrVEo2Sno1ODU1SHJ0cDB5WmtaMmVqY3VYSzZOeTVNN0t6cy9VcWt4NDhlQ0E5VGt4TTFFc011N2k0d05MU0VsbFpXUmc2ZENoU1VsSXdidHc0ckYrLzNpQXBvR3ZwMHFYU0xkRnBhV2tJQ2dyQ3hZc1hNWDM2ZElORmlQYnMyWU8xYTllaWV2WHFjSE56ZzB3bVE5T21UWEgwNkZFb2xVbzhlZkpFNnQxb1pXV1ZiK0theUpReWZuQkYra1Rjc3B1QjR0cFh1QWFBc1JZV0ZtTzl2YjF2QWRncENNS095TWpJRXdDTWYwUDJrblh1M0JsTm16YVZ0a2VOR2dXRlFvRXpaODdneUpFamtNbGtVS3ZWVUNnVTJMMTdOMnJXcklsaHc0YWhXYk5tZU9lZGQvVGFSc1RGeFdIaHdvWFM5b3RVVjlhdlh4LzkrL2MzR0E4SUNKQWU5KzNiRjNmdjNzWFpzMmV4ZHUxYVZLNzgzNDlKWkdRa2hnNGRDamMzTi9qNit1THp6ejlIeVpJbDRlL3ZqMTY5ZWlFdUxnN0xsaTFEVGs0T1Jvd1lnU1ZMbGlBc0xBdzdkKzQwK3Y1eTZOQWhuRDE3RnAwN2Q4Ym5uMzhPRnhjWEFJQ05qWTFVYlFwQXI2SlhkN3l3K3dGSXI3ZDJ2dllPbWNMcTJiT25sT1F1REFzTEMvVHIxdzhqUjQ0RW9HblJrWm1aQ1d0cmE0TzVBUUVCR0RkdUhCUUtCWDc4OFVjMGI5NDgzN3RoZEIwNmRFaEt2TFpxMVFxMnRyWm8yclFwRGgwNmhKeWNIUHp4eHg5R0UrOEY2ZCsvdjk3N1dPNTJFbHJ4OGZFNGZmcTAzcGl2cnkvaTR1S3dmZnQyQUVEanhvMVJxVklsUEhyMFNKcVRsWldsdDIxaFlZRXlaY29VT1U0aUlpSWlJblBHcERBVnlzT0hEM0h0MnJVWFBrOWFXaHBtejU2dHR3Q1FoWVVGUm84ZWpjOC8vMXdhVTZ2VjJMQmhBMEpDUXFCV3ExR21USmw4UDFpZVBYc1czMy8vdmRUWDhNc3Z2MFN2WHIwUUdCaUloSVFFVEowNkZjZU9IY080Y2VOUXRteFp2V01mUDM0c2ZYalVKblhUMDlQenJLclNqUlA0cjZMSnlzb0tFeWRPeEtoUm82UUU5YnAxNjR5dTZCNFJFU0d0MUY2dVhEa01HalFJZ0daaElwbE1obE9uVGtselJWSEV3WU1IVWFsU0pYenh4UmNHNTRxS2l0S3I2Z3NLQ2tMWHJsMEJBRE5uenN6ek5kTjY4T0FCTm16WUlDWGRTNVFvOGR4OUlGK0hoSVFFSER0MkRIMzY5REYxS1BRY3hOUkVRRURlMzVhWVNQMzY5ZCt4dExTMGVkN2pCVUV3OWsxTVpRQWpSRkVjNGUzdGZWY1V4VjJpS0I2MHNiSDU0K1RKazBYcmsxQUVwVXVYUnVuU3BaR1dsb2FRa0JCczJyUUpXVmxabW9BcVY4YWNPWE1RRXhPREgzLzhFYmR1M2NLd1ljUGc3dTZPTDcvOEV2WHIxMzlWWVJWS1RrNk8xUGJneElrVGVrbmhLMWV1UUJSRnhNZkhHeVFNRXhNVE1XYk1HT1RrNU1EUzBoS1dscGI0NUpOUDlPNVVxVktsQ29ZTUdRSW5KeWVzV0xFQ3g0OGZSMXBhR243OTlWZHMzcndaWDMzMTFYTXZ0bFlRM1g3Q1NxVVNxMWV2THRMeDdkcTFLMUpTR05CVUFHdXAxV29rSnljYjdSbGNybHc1REJ3NEVBc1dMTUNEQncrd2ZQbHlmUHZ0dDRXNnh0NjllNlhIMmhZUXJWdTN4cUZEaHdBQUJ3NGMwSHZ2cmxDaGdyVFFYTnUyYmFGV3F6RnAwaVMwYk5sUzc3ejM3OS9YMjliOVlsYlh4WXNYRGI2bzl2WDF4UjkvL0lHY25Cd0F3T25UcHczZTAvNzg4MC84K2VlZjB2Ynp0RVo1RG9MT2Y2WEhQajQrU0V0TEV3QWdNek5UQUlDc3JDeEJwVklKQUtCU3FRUW5KeWNCQUxLenN3VUF5TW5Ka2ZacEg2dlZhZ0VBU3BVcUpjM1JqdW5PVWF2VmdyMjlQWElmSjRxaVlHdHJLODNSSGRmT1U2bFVpcXRYci82WFRTY2lJaUlpczJiV1NlR3NJTGlya3k5QjVzUzJ3cS9hc1dQSElJb2lPblhxaEtDZ0lNVEh4MHZKMFRObnpranpDcXBRL2ZISEg2V0VjTy9ldlhIcjFpMGNQMzRjYytiTXdhRkRoekIwNkZBOGUvWU1JU0VoK09lZmZ3Qm9LcTkrL1BGSHFZcExWM0p5TWtKQ1FoQVdGZ1pSRkEwU3pHdldyTUhvMGFNUkZSV0ZpSWdJSEQ5K0hMMTY5WUtmbjUrVUhGNitmRGtVQ2dYZWYvOTllSGw1b1V1WExxaFFvY0p6dlU0K1BqN28xYXNYdG16WmduLy8vUmNiTjI0MHFJeExUVTNGbENsVElJb2k1SEk1NXMyYmgvTGx5d01BU3BZc2lXclZxdWxWV2g4L2ZoeDM3OTVGWUdCZ2thdkxQdjc0NHp6M3BhV2xZZTNhdGRpOGViT1VNR3JhdENsR2p4NzlYSXNOdlVvM2J0ekEwYU5Ic1cvZlB0eTRjUU1BbUJTbWw4YkR3OE5kSnBPZEZ3UkIvZ292VTFFUWhFQkJFQUl6TXpOVHZMMjk5N3lxQzhYR3htTFhybDNZdTNldlhvL2VWcTFhWWVUSWtiQzF0VVhidG0xUnMyWk56Smd4QXpkdTNNRGx5NWN4YnR3NGxDcFZDcTFhdFVMejVzM1JzR0ZEbEM5Zkh0OTk5MTIrMTVzMWF4WUF3TUhCQVFNSERzeHpucXVySzNiczJBRUFtRDkvUGs2Y09DRWRYNnRXTFFCQTJiSmxzVy9mUHFTbXB1TFlzV042Q2NVclY2NUlqNXMwYVNJOWZ2andJUVlQSGl5MXFmajIyMi9oNHVLQ1ljT0dBUURlZmZkZDlPblRCMjNhdEpGYVVpeGV2QmovL1BNUGZ2cnBKNXc2ZFFwV1ZsYm8yTEZqQWEvczgzdlJSZVpzYklyK2ZVWHUzc3JhUHZ1NWlhS0kzcjE3WSsvZXZiaCsvVHEyYk5tQ3pwMDdvMGFOR3ZtZS85NjllOUo3bFlPREE3eTh2QUFBTFZxMGdGd3VoMUtweE9YTGw1R1FrQ0M5cDNUdTNCbDM3OTdWTzA5d2NEQ0NnNE94YWRNbWc3dU1jcmVQS0N6ZHU1RGVFSHU5dmIyTjd0QXVDZ2hBK2hJNTk1ZkoydWVqclpiVy90ZllsODVhQlMxQ2E2enlXcHRJRndUQjZML241SEs1eXN2TDY1T29xS2lJZkU5T1JFUkVSR2JCckpQQ0toR1hWQ0gxWVR2OWpmdkhmN0hUdm4xN1pHUmt3TVhGQlJZV0Zub2ZGb3JTcW1EOCtQRjQ5T2dSMnJkdmovYnQyeU1uSndmTGxpM0QyclZyY2Zic1dYejU1WmQ2NSszVHB3OENBd09sMWdoYVNVbEpXTDkrUFhidjNvM3M3R3dBbWo2SzQ4YU5nNGVIQjI3ZnZpM05uVFJwRXBZdlg0NC8vL3dUbVptWldMdDJMVFpzMklDV0xWdWlSNDhlVW5WUW5UcDFNSDM2ZEtTbnAwT3BWRXJIUjBaRzR0OS8vMFd2WHIwZ2w4dHg4dVJKS0pWS2ZQREJCMGFmNC9EaHd4RVpHWW5hdFd1amI5KytCdnRMbFNxRktWT21ZUExreVpnOGViSkJaZDdZc1dOaGIyK1A4ZVBIQTlEYyt0cWxTeGMwYWRMRW9CZWpsa0toa05wR0ZLYnY1NVl0VzdCaXhRcnB3MmlsU3BYdzdiZmZ3c2ZIcDhCalg1ZlkyRmdjUFhvVUJ3NGNLTEMxQ05HTEVBU2hoazVDK001em5zWVJSWHRQZlNWdlhBc1dMTURHalJ2MXhyVHRJZzRkT2lSVmNPWldybHc1UEh6NEVLbXBxZGkxYXhkMjdkcUYzcjE3WS9UbzBkSmlvYUdob1VoT1RvYXpzek02ZHV3b0paMjBTV0Y3ZTN0cGJsN0tsaTJMbEpRVXFjMFBvRm1vek1IQkFWT21UQUVBdlAvKyt6aDA2QkFpSXlQMVdoNWN1blFKZ0tiYXVWS2xTZ0EwWHd3T0hqeFlyOTJQZG1IT3JsMjdvbkhqeHFoYnR5NEF3OFhLdEw5bnRkZHhjM05EZUhnNHhvMGJsMmY4QmZWcHo3MWZtK1IwZG5ZdXNLMVNiajE2OUVCOGZEd0FHRzM3VUpDVWxCUzk3ZHh0aVhSWldGaGd3b1FKNk4rL1AzSnljakJ6NXN3Q3E1bjM3OTh2SlN0OWZIeWtud2RiVzFzMGFkSUVSNDRja2VZTkhqeTR5UEVYeGllZmZBSWZIeCtFaElUZ3Q5OStrOFlEQWdLTXZ2OXEzK00rK2VRVDZUMFdLTnEvWTE2QUNFQVVSUkdDSUlnNlk1ckIvMzRuaUFCeXo5R2RCd0JpN25Qby92Zi9wMG5IL2YvY1BPZnBuaXYzc1RybmNJSG1kNXduQUNhRmlZaUlpSW9CczA0SzArc3paY29VYVlYNDNISi9DTjYxYTFlZTU3R3lzc0tVS1ZNUUZ4ZUhqUnMzNHZMbHk0aU9qalphMVpPVGs0TkRodzRoTVRFUmxTdFhocU9qSTBxWExvMEdEUnJnNGNPSDJMRmpCLzcvd3hVcVY2Nk1oSVFFZlAvOTkvaytEM2QzZDF5K2ZCazVPVG1vV3JVcUZBcUZkSHV4TnBGaWFXbUpFU05HWU5Tb1VkSngyZ28wM1FWemRPWHVRZnpkZDkraGRPblN1SE5IUDcvMCtQRmp4TWZIbzNyMTZsaTBhQkhLbFNzbmZlZ0hOTGZpYXR0S2FDMVlzRUI2UEdyVUtPemV2UnVmZnZvcC9QMzlwZkhseTVkajQ4YU5jSGQzeDVJbFMvSjlEUUROWWtqYWhQQ0FBUVBRcjE4L2c4VDc2eWFLSWc0ZlBvelkyRmpzMzcvZm9Kb3NOKzBDU204amEydHJxYktTWHFwZDU4K2Y3MWJ3TkVOZVhsNDNCRUdvbXMrVU93QjJBZGhSdW5UcEkzLzk5WmZLMjl1NzMzTkZtUTkvZjMvczJiTUhxYW1wYU42OE9RSURBekZod29RQ3YxaVpPWE1tUkZIRXRtM2JjT1RJRWRqWjJVbHRiYlMyYjkrTzJOaFl2UFBPTzBaN3RLZWxwZWtsNW5RMWF0UklhZ1d4WWNNR3ZTL2VqaDgvRGdDb1dyVXEvUDM5cGFTd1VxbEVkSFEwbWpScGd1VGtaS21sZ0c2VjhFOC8vYVQzTzFTWE5ybGRHSFhyMW4ydTNyZXZrdllMVCtENUtvVjFrOUJseXBRcHNQMkVoNGNIdW5UcGdsMjdkaUVtSmdaNzkrNlZ2bEF3WnYvKy9kTGpuVHQzNXRsKzRjQ0JBd2dNRElRZ0NGaStmRGxVS2hWQ1EwT2w5OXlSSTBlaWVmUG1VQ3FWZVNiZGpiVnppb3lNUklrU0phUS91dVJ5ZWI3dmFaYVdsdmtteVYrQlR1ZlBuOS8zT2kvNHNubDVlZjBxQ0lLZktJcjV2emtURVJFUmtkbGdVcGhlcTM3OStobE41c2xrTXJpN3U2Tmx5NVpJVFUxRlJFUUVidCsramNURVJDUW1Ka3J6Ykd4c3NILy9mbmg0ZUtCNzkrNUlTRWpBc0dIRGNPWEtGYWxhTFQ5cjFxekJYMy85aFFNSER1RHJyNzhHb0tsS0sxdTJMQ0lpSXFCU3FlRG41MmR3bStyMTY5Y0JhSkxEOSs3ZE0wZ09KeVVsNWRtRFdOZkdqUnNOcXZoMGZmWFZWL2tlZi9QbVRWeS9maDBuVDU3VVN3cGZ1M1lOR1JrWlNFbEpnVnd1eDdObno2U1lqZEcyaXdBMGxjamFWaDI1ZVhwNjVodlB5M0RqeGcyY1BuMGFCdzRja0hwQ0YwYS9maTg5bjJaV3hvOGZqODgrKzh6VVlWRCtiZ0hZbVpPVHN5TW1KdWExTERUbjRPQ0FXYk5td2Q3ZUhqVnIxZ1NndVROQXExZXZYbEtDK09USmt3Ykh2L2ZlZTNqNjlDa2VQWHFFa2lWTFN1UFBuajNEdi8vK0MwRFRqc0dZbEpTVVBIOFBUNTgrSFpVclYwWnljaksyYnQxcUVITktTZ3BDUWtMZzd1NnUxd3YzekpremFOS2tDYUtpb3FReDNhU3d0N2MzOXUvZkQwRVFYa3JMZ0pvMWEyTEVpQkhTdGxxdHhwSWxTeUNLSW14dGJURmd3QUNEWTlhdFc0ZkhqeDhEZ042eGdDWWhHaFFVVk9RNHROWExXa1d0Rk03T3pzYTZkZXVrN1RadDJoVHF1R0hEaHVIdzRjTjQrdlFwRmk5ZURMbGNyaGVIMXFWTGx3cDlCOGZkdTNjUkZSVUZiMjl2dUxpNDRQSGp4M3E5aU5QUzBwQ1NrcUwzdnFwTjZHcS9QQ2hSb29UMGQ2eWJMTTlMUVJYZCsvYnR3NzU5K2puYS92Mzd2N0tLWmlJaUlpS2lOeEdUd2xRb3MyYk4wdnV3SHg4Zkx5VkJjOThTcTl1NkliY09IVHJnd29VTHNMT3pRNjFhdGVEdTdnNVBUMDgwYU5BQXBVcVZrdVlOSFRwVStpQVpHeHVMR3pkdUlDa3BDYzJiTjVmYUk0d2RPMWJxaWVmdTdpN2R0cXhRS1BEaGh4OEMwQ3dLbC90VzREWnQydWg5UUY2eFlnVzJiZHNtTGVZMmNPQkEzTHQzVCsrWXMyZlBBZ0F5TWpJd1k4WU16SjgvdnhDdld0SDE3OThmZm41KytQdnZ2ekZqeGd3QXdEZmZmSVAyN2R1alJJa1NPSHYyTEhidTNJbVltQmk5MjZxdlhyMEtRRk9OQjJoYUx4aExYdVIxemJ3VTlYYm5vaEpGRVptWm1Yanc0RUdoUHVqck12V0NXS1p5NDhZTnBLZW5HOXdLVDIrTTY0SWc3TWpKeWRrUkhSMTlEcStvVFVSK21qUnBnbzRkT3haWWJaOVhDeHpBOFAvOUkwZU9TQldqMm1UejgvamhoeCtRbFpVRmEydHJLZGtZR0JpSVdiTm1vVXFWS3BETDVhaFZxeFpzYkd5UWtaRWg5YXcvZi80OEFFMkZaOE9HRGFYek5XclVTSG92Q1EwTjFidldoZzBiOUxhWEwxOHVWU1hQblRzWEZTdFdsUFpwSzNIZDNOejAyZzdjdUhFRGl4Y3ZCcUJwVzJHc0pVRm9hS2lVRk02OS84Q0JBNFY5YVF4byswSEw1ZklDKzhQcVVpZ1VtRHg1c3BURXQ3R3hLZkFMUjYzU3BVdGorUERobURadG12U2NqTkZONnJxN3V4dXRITit4WTRlMFFPMkJBd2VnN2FrN1k4WU02ZTRiQUZpOWVqWFdyRm1EN3QyN1MyUGFMeXkweVYxdEQrclBQLzljYng0UkVSRVJFVDAvSm9XcDBQS3F2TkVkTCtnRGNPZk9uZkhCQngrZ2MrZk9pSXFLUWxSVVZMNlZzN3JHamgwcjlZb0VOTW1CYjc3NXhtaTFtOWEyYmR1d2JkczJnM0hkaEVkQ1FvTDBvZi9iYjcvRnZYdjNrSmFXSnUyL2UvZXUxQnNSQUU2Y09HSHdQS3RVcVdLUVJCRkZFVUZCUVFnTEM5TWJMMXUyTEZhdlhnMVhWMWVqTWR2YTJ1cmRscnQzNzE0Y1Bud1lhOWFza1Y1cnBWS0p5TWhJTkd2V0RJOGVQWklxYkhXVEplWkFFQVRVcTFjUC92NytFRVVSNTg2ZHc4R0RCM0gwNkZFOGZQZ3czMk56dDlsNFc4eWZQeCtiTm0yU0ZpZWtONE1vaXZOeWNuS09YTGh3NFpLcFkza1ZkRnNEN04rL0gvMzY5WU90cmEzZUhEYzN0enhiQ0FDYXFsdnRGMnpkdTNmSHBrMmJBR2lTekFzWExrVGp4bzMxdnVnN2QrNGNrcE9Ub1ZRcXBSN0U5ZXZYMTd1dXM3TXpmdjc1Wi96eXl5OEcxNnRYcjU3ZXR1NFhqOVdyVnkvVXdtVi8vZldYOUxoT25Ub0Z6cyt0YXRXcTZOMjdkNUdQeTg3T2hrS2hBRkJ3bFhCRVJBUXVYcnlJek14TXhNZkg0OUNoUTFMU1ZTYVRZY3FVS1hvSjhJSjA3dHdadTNmdlJreE1USjZ4NmJhVDZ0NjlPN3AyN1dwMDNyeDU4d0FBNGVIaEdEdDJMTmF2WDQvRGh3OURMcGNqT3pzYm9paml2ZmZlUTB4TWpGNnJqK0hEaDB2dFFnQklpd2JxM3VXUysxcGFPVGs1MG9LR3VXbS96UGJ4OGNIUW9VUDE5cFVwVThib01VUkVSRVJFeFJXVHd2UmF5ZVZ5YVlFZ1FIUGJzTGF2bjBxbGtxb2Z0U3VWQTNpbGk0eXBWQ3FNSGoxYXFzalM5aEdlUEhteU5HZmF0R2xRcTlWd2NuSkMyN1p0c1hIalJyMCt2OGFvMVdyTW1UTUhZV0ZoS0ZHaWhQU0JWU2FUNGRHalJ4ZzBhQkNXTFZzbTlkalVkZnIwYVVSSFIwdmIydWUvY3VWS0RCNDhHSlVxVlVKU1VoTE9uVHVIWnMyYTRlTEZpOUs1dFVsamQzZjNQRDhVQTVvUDJOclhPcjk1cjVNZ0NHallzS0dVMkQ1Ly9qd09IanlJNDhlUEYxanhTR1JxMGRIUlMwMGRnNjZkTzNjaUt5c0xLMWFzd0prelo3QjY5V3BZV1ZrWmJSK3hlZk5tYk42OFdhckN6SjNzUFhQbWpGNzdodVRrWkl3YU5RcXpaODh1MU1LV1dqS1pEQTBiTnNTVksxZlFvVU1IS1NrTUFNMmFOZE9iTzJEQUFBd2JOZ3gxNjlaRmNuS3lGTE51NndndDNUWVhMMU5HUm9aZXE0djhLcXZ6VXJkdVhXbWh1Nkw0L2ZmZnBjY0Z2Y1o1TFFoWHJsdzVUSmt5cGNoeEM0S0FDUk1td00vUER6azVPUWI3anh3NUl2V2tsOGxrYU5HaWhkSHorUGo0U0VuaHRMUTAvUDMzMzlpOWV6Y0FUU0o1MjdadEVFVVJ2cjYrOFBUMGhMdTdPOGFPSFF0QTB6TmVldzFBazlBWEJFRTZYdGV1WGJ2MHFzU0hEaDJLQ1JNbXdNWEZKYy9uV0xKa3lVSjlLVUJFUkVSRVZKd3hLVXhGdG0vZlBpZ1VDbnorK2VjQU5Ba0RiZHVDb2dvSUNKQ3FmM1ZiVXVoV20rWFhHM0RLbENsSVMwdkQrdlhyVWJWcVZiUnMyUktabVpuU2drR2Zmdm9wQmd3WUFMVmFqYUNnSUhUcDBrVXZWa3RMU3dpQ29IZE9Cd2NIdlFWNXRMY3ZEeG8wQ0czYXRNR0JBd2NNVm5YWGxaV1ZoY21USnlNOFBCeUFwdmZyOU9uVEFRQ2ZmZllad3NQRGNlL2VQZmo3KzJQMjdObG8zTGl4ZEt4S3BUSm9UZUhsNVlXb3FDaXNXN2NPbjMzMkdlclhyNCtrcENTcE1sbGJ6VlczYmwwcHdXNXRiWjN2QjE1dE5SNkFOL2FEc2JlM3QzUzc4ZVhMbHhFV0ZvWWpSNDZ3YlFKUlBrUlJ4TE5uendCb3ZwelMvait6YXRVcUJBUUU2UFhkemNyS3d2Mzc5L0h6eno4akl5TUQrL2Z2UjhlT0hXRmhZWUdzckN6WTJka2hNek1UTTJmT2xJNXAwS0FCSWlNamNlYk1HWFR1M0JrK1BqN1N2dlQwZFB6KysrOVNxd05SRktGV3E1R1Rrd09WU29VS0ZTcWdRWU1HK1BUVFR3MFdCZ09NVi8rZlBYdFdhb01BQUhmdTNKSG0rZnI2NXJrQTI4R0RCdzNHZEw5Y09uYnNHR0pqWS9YMk96bzZ3c3ZMUzlxZU4yK2VkTWVDZzRORG5zblBGM0h0MmpXTUdUTUdWbFpXMHZ2Umt5ZFA5Rm9ZRmJaZGgwd21RNWt5WlZDelprMzQrUGlnVTZkT3o3VkFIUURVcUZFRGZuNStCaTA0QVAwRjV1clhyNS9uQXF3VksxWkVuVHAxcFBaR1lXRmg2TmF0RzlhdFc0ZisvZnZyM2NVemJOZ3d2UVVEUjQwYWhUSmx5c0RaMlJrVksxYUVsWlVWYnQrK2pmUG56eU00T0ZpYUZ4NGVMcjIvYXAwK2ZScmR1blhEZSsrOUIzZDNkNVFwVTBiNmVldlJvd2ZVYWpWc2JHeXdhdFVxNldkVHFWU2lZc1dLYjl4aWcwUkVSRVJFcnhLVHdsUmtNcGtNRmhZVzByYnU0NkthTzNjdTVzNmRhekJlMENJeFd1WEtsY1A0OGVNUkZSVUZXMXRiK1BqNDZGVWlseXhaRXE2dXJsaTNiaDB1WDc2TXk1Y3ZJeVFrUks5MXc1QWhRNUNTa29MYXRXdWpTcFVxc0xXMTFmdHdPblRvVVB6Nzc3OVN6MFR0UWtLNjFjUmF0Mjdkd3RpeFk2VWt4bGRmZllXdVhidEtIMW9kSFIyeFlNRUNEQm8wQ0ttcHFSZ3laQWg2OXV5SlljT0d3ZGJXRnIvOTlodmk0dUpRcWxRcDJOallJRGs1R1czYnRvV0Rnd002ZE9pQTh1WExvMzc5K3ZqOTk5OXg1Y29WS0JRS0tTbHNicTBqaXNMZDNSM3U3dTRZUFhvMHJsNjlhdENTZzh5SDlhZ0VaTTF6TXl5UnA1ZmkyYk5uZW9sYUxXT0xYT2FlRng4ZmovYnQyMHZiZS9mdXhlN2R1NlUrOGExYnQwWndjREMrK2VZYlJFWkc0dG16WjNxTGRUMTgrQkFUSjA3TU03YVJJMGVpUzVjdXNMZTNSMXhjbk1IK0pVdVdGUGo4ZEN0RjgwdDZUcGd3SWQvekdMdmJvM256NXZEeThvSmFyY2FpUll2MDJoa01IRGhRV3Z6c1phcGV2VHBTVWxLa1ZoRzVXVmhZb0UrZlBnYmpMOXJ2dlRESGp4Z3h3bURoUEFENDhjY2ZDMzJkWDMvOVZXODdLU2tKNzd6elRwNkpaSzJPSFR2cWJYL3h4UmU0Y2VPRzFENUMyK3FoZHUzYTBoeC9mMzhrSlNVaFBEd2NhclVhMGRIUmVuZmRGTVRZY3lVaUlpSWlLczZZRktZWHB2dGhWaEFFdUxxNlNoODRkWk9yeHJ6NzdydFNwZXF6Wjgray9vMjZId2h6cnhDZVcwQkFBSVlPSFFxRlFtRTB5WnlRa0lEbHk1Y0QwTnorbS92Mll5OHZMOXk1Y3dlSmlZazRmZm8wYnQrK3JWZVpsWHVCbmc0ZE9rQ3BWT29saGRWcU5iWnQyNGFRa0JDcEZZV2ZuNTlCejBKQWsrQU1DUW5Cc0dIRDhPelpNMnpmdmgzaDRlSDQ4c3N2NGVUa0JFRHpBVmkzR2t2M09YbDRlT0NERHo1QWl4WXRrSm1aaWN1WEx3TkFvYXUxMVdvMW5qeDVBZ0JGV3J6b1RWR25UcDNuNnUxSmJ3WlptY3F3bllHOFY2T2tONHFmbng5Q1EwTmhaV1dGaVJNblFpNlhZOW15WmZqdHQ5K3dmLzkrWEw5K1BjOCtyN2w5K09HSDB0ME1iem8zTnplVUtsVUtxYW1wYU5XcWxYUVh5OHRtWVdHQjk5NTdENmRPbmRJYkwxbXlKTjU5OTExOC9mWFg4UFQwZkNYWE5vVktsU3FoVzdkdVJUN093OE1EVjY1Y2tiWS8rK3d6QUlDcnF5czhQRHpnNWVVbHZkK2VPM2NPWVdGaGlJNk94djM3OTVHWm1Ta3RrcGdYbVV5R2R1M2FGVGt1SWlJaUlpSnpadTVKNFV1Q28vdTdwZzdpYmVmdjd3OUFreEMydDdlSFdxMUdYRndjYkcxdHBaNlZ1VnMwYUgzNjZhZDY3U08wU2VHcFU2ZEtjL0pLQ21zVHpoVXFWRUNIRGgxdzllcFZmUDMxMTdoMTY1WTBKeTB0RFdxMUduNStmdGl4WXdmNjllc245YVlzVmFvVURoNDhLUFU4MU5XL2YzK0RNWVZDZ1VlUEhrRXVsMHQ5ZkFITmgvb3JWNjVnd1lJRlVLbFVBRFRWeDE5Ly9iWFJ1QUhOQjl5MWE5ZGl4SWdSU0V4TXhPUEhqM0htekJsTW16WU5MaTR1Nk5PbmoxNVNHQUFTRXhPaFVxbGdZMk9EMGFOSEE5RGNBcTFTcWFUYmhyV3ZpVzVMaUNkUG5tREJnZ1VvVTZZTUxDMHRjZVhLRldrUm9uZmVlU2ZQR0luSS9OamIyK1BvMGFNdjVWdzJOallRQkFGVHAwNkZzN096MU52V3dzSUN2cjYrMHUvdXpNeE1aR1JrSUNzckM5bloyY2pPenBiYVJxalZhb2lpQ0psTXB0Y3J2bEtsU2xJdjNPclZxd040c2VyWGhnMGI2dDIxOGlMbmtzbGs2TjY5T3o3NjZDT0Vob2JDMzk4L3ovY3dRRk5ocW0zWjhUeCsrdW1uNXo3V25JV0doa0lVUlpRdFd4WUE0T1RrbEdlMWVKOCtmZkRSUngvQjJ0b2FqbzZPcUZDaGdyUlArNzZwOWY3NzcrUDk5OS9YTzE2dFZrdC90QVJCZ0V3bWcwd215L2Z2bDRpSWlJaW91RExycExCZE1PcUw0aVd4NEpuMEtybTV1ZUhHalJ0bzA2YU5kQ3Z2Z0FFRDlCYUowVmJBNXZZaTdTT01WVzc5NzMvLzA5c09Dd3ZUYXpVd1lNQUE2WEh2M3IzUnZIbHphVnNtazhIWjJSblZxbFV6dWdCY1NrcUt3UXJyY3JrY0RnNE9jSEp5d3FSSmsvREREejlneXBRcGFOV3FWWUh4VjYxYUZSczNic1NjT1hPUWxKU0VlZlBtd2RyYUdvc1hMemE2MnZ5Z1FZUHlYSEJObS9qVzBrMklsQ2xUQmlkUG5zU2pSNDhNam12WnNtV0JjUktSZWNtOVVOeUxLbWloTW10cmE2Ty9zd282NW1WV3dEWnAwc1RvSW5Rdm9telpzZ2dJQ0NodzNxdm9OZncyeUwwUW5JMk5EWm8yYldwMHJyT3pNNXlkblF0MUhtTzB5VjhpSWlJaUl2cVBXU2VGNmZXS2lJZ0FvS213MWEzR25UUnBFc2FORzRmeTVjdExZM1hxMUpFV2FKUEpaSGwrc0had2NDandkbUp0WmUrclVLOWVQUVFGQmFGV3JWcW9YcjA2ckt5c0FCaHZlK0hpNG9MU3BVdExWYll5bVF3REJ3NlVGckRwMUtrVG1qZHZYcVRxVzN0N2V3UUhCME9sVWttTHYrbFcwNzBzbnA2ZTB0OGZvTGsxMmNmSEI4T0hEMy9wMXlMS1Q4WVBya2lmaUZ0Mk04Qyt3a1JFUkVSRVJFUW13cVF3RlpwMllSZEFzOEJiVUZDUXdialc2Tkdqa1pLU0FrdExTN2k0dU9nbGpJSC9GblJwMUtpUjNrSXh4bWhYUDg5ZFZmYWlDKzFvNWE3K0JUUXRLVmF1WEdrdy90TlBQMEdwVk1MR3hnWVZLMVkwU0dqbmxSRFczaEtiVjhKWG14RFdOWDc4ZUNnVUNxbS9jVUc5bGZPanJjWVdSVkc2bFp2SUZNVFVSRUNBYThFemlZaUlpSWlJaU9oVk1ldWtjRllRM05YSmx5QnpZbHZoMTYxa3laSkdrNmxhMWF0WGwvcEVHdE8zYjk5Q1g2c29jMThXYTJ0cm95MHM2dGF0KzF6bnkrdVcyUHdVZHVHNG9oQUVnYjBUaVlpSWlJaUlpSWplY21aZExxZ1NjU2t6cEw2cHd5QWlJaUlpSWlJaUlpSXlHMmFkRkNZaUlpSWlJaUlpSWlLaW9tRlNtSWlJaUlpSWlJaUlpT2d0d3FRd0VSRVJFUkVSRVJFUjBWdUVTV0VpSWlJaUlpSWlJaUtpdHdpVHdrUkVSRVJFUkVSRVJFUnZFU2FGaVlpSWlGdDhRbVlBQUNBQVNVUkJWSWlJaUlpSWlONGlUQW9URWRGcll6MHFBWUtJeXFhT2c0aUlpSWlJaU9odHhxUXdFUkc5TnJJeWxXRTdBN2ROSFFjUkVSRVJFUkhSMjh6Y2s4S1hCRWQzVThkQVJFUkVSRVJFUkVSRVpEWXNUUjNBaTdBTFJuMVJ2Q1NhT2c0aUlpSWlJaUlpSWlJaWMySHVsY0pFUkdSR01uNXdSZnBFM0RKMUhFUkVSRVJFUkVSdk15YUZpd2xyYTJzQXdMTm56MHdjQ1ZIaHBLZW5Bd0JzYkd4TUhBbTlUbUpxSWlEQTFkUnhFQkVSRVJFUkViM056RG9wbkJVRWQzWHlKVk9IOFVhb1ZxMGFBT0RtelpzbWpvU29ZTm5aMlVoTVRJU0ZoUVhjM054TUhRNFJFUkVSRVJFUjBWdkZySlBDS2hHWE1rUHFtenFNTjBLWExsMEFBSFBuemtWc2JLeFVoVW4wSmxFcWxVaEtTc0xDaFF2eDdOa3pOR3pZRVBiMjlxWU9pNGlJaUlpSWlJam9yV0xXQzgzUmY3cDA2WUx3OEhDY1BYc1dmbjUrcGc2SHFFQmx5NWJGZDk5OVorb3dpSWlJaUlpSWlJamVPbVpkS1V6L0tWR2lCSllzV1lKdnZ2a0dOV3ZXaEpXVmxhbERJakpnYVdtSkNoVXFvR3ZYcnRpMGFSTmNYRnhNSFJLUktTa0E5b0luS3E0VUNvWDAwSlJ4RUJFUkVSRVp3MHJoWXFSRWlSTG8xNjhmK3ZYclorcFFpbzBHRFJvQUFDSWpJMDBjQ1JFVk42SW9YaFlFb2VITm16ZFJ2ejViSVJFVkoycTFHb21KaVFBQXBWTDVyNG5ESVNJaUlpSXl3RXBoSWlJaTAxZ0RzQmM4VVhHU25aMk51M2Z2WXZIaXhiaC8vejRBSEwxMDZkSnRVOGRGUkVSRVJKUWJLNFdKaUloTUlDb3FhcldYbDFmUGYvNzVwelY3d1JNVlN3OEFERFIxRUdUSTI5djdLSURtcG82RDZDMTI0OTY5ZS9YdjNMbkQ5anBFUkNiRVNtRWlJaUxUeUk2S2ltb3ZpdUozQUM0QXlEQjFRRVQwd2xRQWJnTllxMUtwdk0rZlAzL0YxQUdSVVV3SUU1bFdOVWRIeDFxbURvS0k2RzNIU21FaUlucHRyRWNsSUd1ZVcyVlR4L0VHeVk2S2lwb05ZTGFwQXlFaWV0dHd6UWlpMTY5TGx5NUlURXlFVENialNydEVSQ2JHU21FaUlucHRaR1VxdzNZRzJGK1RpSWlJaUlpSXlJVE1QU2w4U1hCME4zVU1SRVJFUkVSRVJFUkVSR2JEck50SDJBV2p2aWhlRWswZEJ4RVJFUkVSRVJFUkVaRzVNUGRLWVNJaU1pTVpQN2dpZlNKdW1Ub09JaUlpSWlJaW9yY1prOEpFUlBUYWlLbUpnQUJYVThkQlJFUkVSRVJFOURZejY2UndWaERjMWNtWFRCMEdFUkVSRVJFUkVSRVJrZGt3NjZTd1NzU2x6SkQ2cGc2RGlJaUlpSWlJaUlpSXlHeVlkVktZaUlpSWlJaUlpSWlJaUlxR1NXRWlJaUlpSWlLaVlrQ3RWa01VUlZPSFFVUkVac0RTMUFFUUVSRVJFUkdaQTRWQ2dVMmJOc0hQencrMnRyWXZmRDZWU29VdFc3YkExZFVWSDMzMFVhR09HVDU4T0FDZ1FvVUsvOGZlbmNmWGRHNlBILy9zazFGaWlFak1KSVpRZ2tqVVBNY2NNeVdwQmxIVHoweVYwbFlyRkZlTnJhaFdVVEdrUkVJb29ZcWFXbU5FaW1xb0s2WVFORWlJak9mOC9zZzMrK1k0SjVFb2pyRGVyMWRlcjdQMzgreG5yMzNpM2lZcjY2eUhxVk9uL3VzWVhxWXpaODRBNE9qb1NPblNwZlhHVHA0OFNaRWlSU2hSb2dRT0RnN1B0UDZOR3pjNGRlcVVlbHlwVWlWcTFhcVZwMnR2M3J6SjNidDNxVjA3NS9hRUFRRUI2SFE2M243N2JSbzNidnhNTWY3NTU1OEFXRmxaVWFWS2xUeGRjK25TSmZyMjdRdkE2dFdyamNZWUZSVkZXRmdZaHc0ZDRyUFBQcU5GaXhiUEZKOFFRb2czaHlTRmhSQkNDQ0dFRU9JcHJseTV3dWpSbzRtTmpTVXlNcEt2di80YU16TXo2dFdybDY5MWV2ZnV6Y2NmZjB4cWFpcSt2cjVjdW5RSmUzdDczTnpjc0xPemUrcjFodzhmQnNESnllbVpuc09VL1B6OEFQRDE5V1hDaEFucStZMGJOL0xsbDE4Q01HTEVDSVlNR1pMdnRlL2V2Y3VJRVNPNGNlTUdBQnFOaHVEZzREeGZ2MmJOR29LRGczRnhjZUg3NzcrblNKRWlCbk1DQXdQUmFyV1ltNXMvTlNtY2taSEJnd2NQc0xlMzF6dmZ2MzkvSVBQN3QzbnpacjJ4dUxnNFNwVXFwWGN1UGo3ZVlPMzQrSGpNemMwcFdyU29laTRtSm9adDI3WUJtZTluYmtuaG1UTm41aHI3MDdSdjM1NkdEUnYrcXpXRUVFS1luaVNGaFJCQ0NDR0VFT0lweXBVcmg0T0RBN0d4c1J3OWVwU0ZDeGN5YWRLa1oxN1AwdEtTMnJWcmMrblNKZUxqNDVrM2J4NnpaczE2amhFYnA5VnErZm5ubjltNWN5ZlIwZEhjdjM4ZkFEczdPeXBWcWtTL2Z2MzBFb3Jaazk1QlFVRlVyMTdkWU0zbzZHajY5ZXVuSGtkRVJPaU5wNmVuWTI1dS9GZlBnd2NQc21EQkF2VjQyYkpsTEZ1MnpHRGUzTGx6YWR1MnJkRTFidHk0d1pneFk5U0VjTlp6VHBnd2dhVkxsMUt1WERtajEyVkpTRWpncDU5K0FxQlVxVkpHRThMWmFUUzVkMkU4Zi80OE0yYk00TkdqUjZ4YXRTcFBsYzhuVDU1azFLaFJkTzdjbVFrVEpsQ2tTQkdHRFJ2Ry9mdjNtVE5uanQ3Y3RXdlhzbjc5ZWdZT0hNaW9VYU1BYU5PbURYUG16Q0V0TFkxang0NFJHeHRMMmJKbGpkNHJMQ3pzcWZIa3BrcVZLcElVRmtLSTE0QWtoWVVRUWdnaGhCRGlLY3pOelprN2R5N2UzdDRrSkNTd1ljTUdXclpzeVpFalI3aDM3eDRqUjQ0a0xTMk53WU1IMDZGREJ6UWFEY2VQSHljd01GQnRhZEM0Y1dPNmQrK3VyamxtekJqMjd0MUxZbUlpdTNidG9tdlhydHk1Y3lkUDhUeDgrRkJOWkxxNnVsSzVjdVduWHBPVWxNUzRjZVAwV2l4a3VYdjNMbmZ2M3FWcTFhclByZlhBNzcvL3p2TGx5eWxldkRpTEZpMHlHTit6WncvVHBrMGpJeVBqbWUveDIyKy84ZGxubjZuSjdWYXRXbEc0Y0dHMmI5L090V3ZYOFBYMVplclVxYlJ2M3o3SE5ZS0RnM244K0RFYWpVWk5zdjc1NTU4R3lXMnRWZ3RrdHNGWXUzYXQzdGg3NzcybkpvdlhyVnZIaFFzWEFCZzllalFyVnF5Z2NPSENPZDcvMnJWclRKbzBpZlQwZExadTNVcUZDaFVZTkdnUWpvNk9SRVJFR0ZRTEh6eDRrSXlNREs1Y3VjTEdqUnZWOHlWTGxpUXVMZzUzZDNmMjdObURsWldWT3VidDdaM2ovWVVRUXJ5WkpDa3NoQkRpcGJHZWVJV1UrVTRWVFIySEVFSUk4U3hLbGl6SnRHblRXTHAwS1dQR2pLRkJnd1lBMk5qWTBLcFZLMzc4OFVkbXpKakJ1blhyc0xLeTR2ejU4NWlibTlPbFN4ZjY5KzlQMWFwVjlkYXpzN05qOE9EQkJBUUUwTGR2WDJyV3JFbnIxcTN6Rk1zLy8vekQ5T25UQVpnNGNXS2Vrc0lCQVFGcVF0akt5b3IyN2R2ajR1SUN3TldyVjlYV0ZNOUxhbW9xWjg2Y3djek1URTNhQXVoME9nSUNBbGk5ZWpVNm5ZNTY5ZW94ZE9oUWloY3ZybFlVcDZhbU1uWHFWR0ppWW9ETTl6NjdoSVFFdnY3NmE3WnMyYUtlNjk2OU81OTg4Z21Lb21CdGJVMUlTQWdKQ1FsTW5UcVZuMy8rbVZHalJobThUdzhmUG1UOSt2VUFlSGw1NGVqb3lNV0xGNG1JaUdEeDRzVkduK3ZJa1NNY09YSkU3NXkzdHplV2xwWUFmUDc1NTF5L2ZwMnpaODl5OGVKRlB2endRd0lDQW94V1M4Zkh4ek42OUdnU0VoSUE2Tml4bzlwbXc4M05qVjI3ZGhFVkZhWE9qNDZPSmlZbUJpc3JLeXdzTE5TMkc5bWRPSEdDRXlkT0dNU1g1Y2xrZDA2T0hEbkNva1dMdUhUcEVwQlpJZDIzYjErOVAyd0lJWVFvdUNRcExJUVE0cVhSMkZYRVpoYlhUQjJIRUVJSThhdzhQVDFwM2JvMWlxS1FscGFtbDJ5enNiRWhKU1dGLy83M3YrbzVXMXRienB3NXcrVEprd0VZT25Rb25UcDFVc2Q5Zkh4bzBhTEZTK2tSL01zdnY2aXZaOHlZWWRDT1FhdlZjdjM2OWVkMnY4YU5HMk50YlUxeWNqSzdkKzlXenl1S2dwbVpHVHFkamdZTkd0Q3paMCttVEptQ3U3czdjK2ZPSlRFeGtjbVRKNnNKWVY5ZlgrclVxUU5rSm9zM2JkckV5cFVyZWZEZ0FRQm1abWFNSFRzV1gxOWY5UjVUcDA2bFVxVktMRnEwaVBUMGRQYnYzOC9CZ3dkcDM3NDl2WHIxd3NQREEwVlIrUDc3NzBsSVNLQlFvVUtNR2pXS2I3LzlsdERRVUJ3ZEhaLzV1UzB0TFZtMGFCRyt2cjdFeGNVUkdSbEpSRVNFMFpZTEd6WnNVTi96K3ZYck0zMzZkQlJGQWFCbXpackEvemJvQTlUMzhmMzMzK2Z4NDhmUEhHTnVMbDI2eE9MRmkvbjk5OS9WYzNYcTFHSEtsQ2xHMjRjSUlZUW9tQXA2VXZpc1V0STFiOXZKQ2lHRUVFSUlJY1J6a0pXMDArbDBYTGx5SmRlNUR4NDhVSk9YZ0ZvUm1zWEN3a0l2SVJ3UkVjSERodzhKQ2dyQ3o4OVByVDdOa3RYajE5aEdaVStUbUppb3ZrNU5UVFVZMTJnMFZLejQvRDdRWTJWbFJhTkdqZGkvZnovaDRlRjZZeU5HaktCbXpabzBiZHFVMWF0WGMvLytmWDc5OVZmR2pCbkR4WXNYMVpZSkhUdDJaTnk0Y1FCczJiS0ZaY3VXOGM4Ly8raXQ1ZVhsUmVIQ2hRMTY1VnBiVzlPelowOUNRa0xRNlhSb3RWcDI3ZHJGcmwyNzZOR2pCOTI3ZHljb0tBaUFCZzBhY1BUb1ViWnMyWUpPcDhQTXpFeGRKeUlpZ3FTa0pKbzNidzdBcEVtVDhQSHhJU2dvU0s4ZmNuYjI5dllzWExpUVR6LzlsT25UcDFPcmx2RmZXMGVNR0lHbHBTVUhEeDVrNGNLRldGaFlxR1BWcWxYam0yKyt3Y2JHUnEzaUhqRmlCQWtKQ1RSdDJoUkZVUmcrZkRoYXJkYWd6M0ZxYWlxcHFhbTV0cTB3WnU3Y3VZU0VoS2l0TW9vVks4YllzV1BwM3IyNyt1OWVDQ0hFNjZGQUo0VnR2NkMyVG5kV1orbzRoQkJDQ0NHRUVLKzNFU05HY1B6NGNmVjQ0c1NKdlBQT08rcng1TW1UOGZiMkppTWpRMjBya2JVNVdtcHFLbzBiTjlaYjcvUFBQMmY3OXUxNjV5SWlJamh6NWd4VHAwN2w1czJiWEw1OG1kbXpaeiszWk54YmI3MmxWcDErOGNVWHhNYkc0dVBqaysvRVlYNjBhdFdLL2Z2MzYxVzdabW5ac2lVQTdkdTNaK3ZXcmNUR3huTHMyREVnTS9FK1lNQUFSbzhlclNZOG5aMmR1WGZ2bm5wOS9mcjFPWEhpQkQvOTlKUGFYemtuSFRwMDROaXhZMm9iaTNmZWVZZkxseStyeWM4REJ3NXc0TUFCOVQ1ZHVuUWhJQ0JBdlQ1N1F0M096czdvUGRMVDAvVXFvZ0VHRFJyRTFhdFh1WHIxcXQ3NVI0OGVxWW55c21YTDByZHZYL2J2MzY4M1o5cTBhUWIzR0RKa2lQcTZmLy8rM0x4NWt4TW5UckI2OVdxOWhINUVSQVJqeG96Qnlja0piMjl2K3ZidGEveU5lVUpZV0pqNm52VHMyWk94WThkU3RHalJQRjByaEJDaVlDblFTV0VoaEJBRnkrTjVGWGowQ1ZkdFp5RjloWVVRUXJ4V1ZxeFlvYmZwRjhEOCtmUDU1cHR2OHJXT3RiVzFtdmpjdlhzM0ZTcFVZT1RJa2M4bHh0R2pSek55NUVneU1qSklTVWxoMmJKbEJBWUdxajJQeTVZdG0rdjEvZnIxeS9jOW16VnJSdVBHamVuY3VUT2ZmdnFwZW43djNyMmNPSEdDNDhlUEcxUmJ1N201TVdEQUFKeWRuYmw2OVNyT3pzNEF1THU3TTJ6WU1MWnQyOGJVcVZNcFVhSkVubVBxMHFVTG4zNzZLYUdob1Z5L2ZwMGFOV3BRc1dKRkxDd3MwR3ExbUptWnFkWFRreWRQVmplS3k1SzlyY2JEaHcrTjN1UHg0OGRHRTduRzNMMTdOODl6YzVLUmtjR2VQWHVBekUzOXNpZUZ6NTgvajA2bkl5WW1ScS9xT1QreWY3K0VFRUs4ZmlRcExJUVE0cVhSSlZ3SGhRcW1qa01JSVlUSXIxYXRXdUhzN0V4d2NMRFI4Zmo0ZUxYbFFaWTdkKzdrdUY3RGhnMnhzYkZoNTg2ZGVsV29MaTR1VEo4K25TbFRwZ0N3Y3VWS3FsU3BRb2NPSFo0YVkwaElpTkh6V1JYTmI3LzlOb3NYTDhiZjM1KzdkKzhDa0pTVVJIQndNRnUyYkdISWtDRjZsYWpQUS9IaXhkV0syK3hKeHJ0Mzc3SnAweWIxdUdqUm9uaDZldEt6WjA5cTFhckYvUG56bVRoeElxQy9NZHJnd1lQcDM3OC8xdGJXQm1OcjE2NVZONGNiUDM0OC9mdjNONGduK3psYlcxdkN3OE94dExTa2I5Kyt4TVhGMGJGalJ4bzJiR2lRRk01ZTZmemRkOS9Sdm4zNy9MOForUlFhR2dyQWdnVUwxUDYrYytiTW9WcTFhZ0NVS0ZHQzdkdTNrNUNRd09IRGgvSHg4Vkd2UFgvK3ZQcTZVYU5HQU1URXhOQzdkKzg4M3orclZVbE84cnBoblJCQ2lGZFRnVTRLcDB6RFZSdDNGazBwYVNzc2hCQkNDQ0dFZUhHeU5wVExLU21jMy9ZUlhsNWVlSGw1Y2V6WU1iMmtNRUM3ZHUzNDg4OC9XYk5tRFFDYk4yK21mZnYyVDIwak1XZk9IS1BuczdlNWFOS2tDV0ZoWVd6ZHVwWGc0R0MxU2pjdExZMWx5NWFoMVdvWk5teVkwWFVHRHg1TXlaSWxEYzdmdm4yYmxTdFg1aHJieVpNbjlZNjl2YjI1ZlBreVJZb1VvVkdqUnRTdFd6ZFBGYTBhallha3BDUzlUZk95L1Bubm4zcXZjMm9wMGJWclYvVzF2YjA5YytiTUlTNHVEanM3T3laTm1tVDBtcjE3OTZxdjQrUGpDUWdJVUN1WXN4UXVYTmlnZlFSazlwNys5Tk5QT1hIaWhNSFlpQkVqNk5tenA5RjdsaWhSZ3ZqNGVMMzNidnYyN2RqYjJ6TjkrblFnTTlHL2I5OCtJaUlpU0U1T1ZwUGxaOCtlQmFCaXhZcVVLMWZPNlBwQ0NDSGViQVU2S1p5dTQyeDZRRzFzWmtwYllTR0VFRUlJSVlUcFBLLzJFVm5HakJuRFgzLzloWnViRzhPR0RVTlJGTFhYNjc5VnFGQWhmSHg4OFBiMjV0ZGZmMlgrL1BuRXhjVUJFQmdZYUhTRE80QTJiZHBRdlhwMWcvUFIwZEU1Sm9WVFVsSll1blNwdXFGYmx1eFZxS3RXcmNvMTNucjE2dUhtNXFiT3UzcjFxcG9VemNudTNidU5KbWhCUHltOGYvOSt0Y0s2Um8wYXJGMjdsdVRrWkVxWExxM09PWHIwcUpwd0xsMjZOTGR1M1dMTGxpMEcxY0tLb2xDaVJBbUQreTFhdE1ob1FoaGcrZkxsMUs1ZG00WU5HeG9kWDd0MnJkNm1nTC85OWhzQWxTcFZZdURBZ1dwU09EVTFsZE9uVDlPb1VTUGk0dUs0ZmZzMjhMOHFZVERjMU5DWXExZXZvdE5sL243OXRMbENDQ0VLdGdLZEZCWkNDQ0dFRUVLSVYwRisyMGM4alVhalllblNwZW9tYXdEbnpwM1RHMzlTZmovT3J5Z0tucDZlT0RzNzA2ZFBId0NTazVPNWNlTUdsU3BWZXNiSS8rZmN1WE5NbXpiTm9HZndxMEtyMWVMdjc2OGVIemx5aENOSGp1RGk0a0xuenAzVjh6Tm16QURBeHNhRzVjdVg0K2ZuUjN4OFBMdDI3WHJxUFJZdlhzeTZkZXNBYU5DZ2dicFpvYjI5UFRxZGpudjM3dkhCQngvdzVaZGYwclJwVTcxcjQrTGlEUDdRWUc5dnIxWXF1N3E2NHVibXBvNGRQMzZjUm8wYUVSa1pxWjdMbmhRdVY2NGNtemR2empYZXhvMGJxMG5vcDgwVlFnaFJzQm4rSkNHRUVFSUlJWVFRSWw4bVQ1NU1SRVNFbXZTRHpQWVJFUkVSZW0wTWpDVnpjN0pnd1FKNjkrNU4vLzc5R1RCZ0FNT0hEMWZIN08zdDh4M2pWMTk5UlZKU2tzRjVjM1A5V3FHaVJZdm1lMjFqSWlNajFZU3dsWldWM2xob2FDaXJWcTNDMmRrWmpVYkRKNTk4UW1ob3FQclZwVXNYdmJtelo4OVdqK3ZXcmN2Smt5ZVpNbVVLclZ1MzV0aXhZMFJFUkRCKy9IaDF6dmp4NDRtSWlPREVpUk0wYk5pUVRwMDZzWDc5ZXIzRXVVYWowYXRZdHJXMXBVYU5HclJzMlZJdjFxd3E2cUZEaDFLdVhEbEdqUm9GWkZiZTVpUTlQWjJaTTJleWR1MWFBQndjSEpnMWE1WTZYcVJJRVdiTW1JR2lLQ1FuSnpOaHdnU0RudER6NXMwakpTVkZiUWtCbWUwbU5Cb056czdPV0ZwYVVxMWFOUW9WS2dTZy90czdkZW9Va1BsOXJWKy9mbzR4Q2lHRWVMTkpwYkFRUWdnaGhCQkM1RUYrMnplY09uV0txVk9uNnAwclc3WnNucSt2WHIwNkd6WnNNRHJtNmVtWnIxZ0ExcXhadytiTm0ybldyQmt1TGk3WTJOZ1FHeHZMamgwNzFEbTFhdFV5MmdMaFdXUlZxWll0VzViNTgrZlRyMTgvZGN6WjJabmZmdnVOcTFldm90VnFXYlJvRWQ5Kyt5MnVycTVBWnRJMCs5d25oWWFHOHAvLy9BZkk3S1U4YmRvMG96R3NYTG1TWThlT0FYRHMyREUyYk5pZzkzeERodzZsUzVjdTFLeFpVNjlmY2xZeUZ6S1RzL3YyN2NQWDF4ZUFidDI2Y2ZmdVhjek16TlJOOUxLTGo0L253dzgvSkNvcUNzaXNNUDdxcTY4TUV2bE5talJoMUtoUkJBUUVrSkdSd1p3NWN6aDI3QmlmZnZvcFJZb1VVVnRPOU9yVlMyMi80ZUxpd3VMRmkybllzS0dhekhkMWRlWGt5WlBFeGNXUm1wcXE5aUN1WGJzMk5qWTJSdCtYbkR5dkZpVkNDQ0ZlZlZJcExJUVFRZ2doaEJCUGtaR1J3U2VmZktJZUJ3Y0g4ODgvLzFDalJnMXExS2loSnZ3VVJjSE56UTAzTnplYU4yK09wYVVsR28yR1lzV0swYXRYTDcwTjUxYXRXc1hWcTFmVjQzbno1cEdlbnE0ZXU3dTdHOFJoYjIvUDRNR0Q2ZHUzN3pNOXg4T0hEOW0xYXhkTGxpeGg3dHk1ckYyN1ZtMTc0ZURnd09lZmYvNU02eHBUdFdwVk9uYnN5THAxNjR6MkltN2F0S2xhM1p1U2tzTDU4K2Z6dkhhUEhqMm9WU3R6dy9HZE8zZHk0Y0lGZ3puWHIxOVhleDBYS1ZLRWdJQUFnNFIzMWFwVmNYRng0Yi8vL1MrYk5tMWl3WUlGakIwN1Z1Lzc0T25weVJkZmZLRldlV3MwR29ZTUdXSlEvUXlaUFlyNzl1MnJKb1F0TFMyWlAzOCtiNzMxbHRIbkdEUm9FRDQrUHVyeHZuMzc2TjY5TzJ2WHJxVmV2WHFVTGwxYXI1VUZaTDV2MmF1N2h3MGJ4cG8xYS9qNTU1LzU1NTkvMU9yczdLMGo4aUl5TWxKOTdyeHMraWVFRUtKZ2swcGhJY1FiSXowOW5kRFFVTFp1M1VwTVRBd3BLU21tRHNtQXViazU1Y3VYcDNQbnpyejc3cnZxeHdHRkVFSUlZVm96Wjg3VTI3anMyclZyOU92WGo1NDllK0x1N2s3eDRzV0pqbzdHM055Y2FkT21ZV1ptaHFJby9QampqK2gwT2pJeU10QnF0Vnk0Y0lIaXhZdXpZY01HMXF4Wm8zZVBEUnMyY1Bqd1lkcTFhMGY1OHVXeHRyWm0yclJwbUp1Ym85Rm8xRVNnVnF0bDU4NmRaR1Jra0pHUlFkbXlaWFBjcUN5N1R6NzVoQU1IRG5EeDRrWHUzYnRIZW5vNmhRc1hwbEtsU2pScjFvdytmZnJvVmVnK0Q5bGJKaGp6M252dmNldldMUm8xYW9TSGh3ZGFyWmFIRHg5eTVzd1pnN2tQSHo1VU4xb0RhTjY4T1pjdlgrYjk5OS9uOHVYTFJFZEhxMlBSMGRHVUxGbVM5OTkvbi9YcjE5TzFhMWRpWW1LSWlZa0JNaE9tTzNmdVpNR0NCUWJWc1lxaTVOaDJJVDA5SFhOemM3UmFMWC85OVpmZU5kSFIwWHo0NFlmcVJtMDJOallzV3JTSXQ5OStPOWYzWU5La1NWaFpXUkVZR0FoQVltSWkyN2R2eDh2TGl5NWR1aGh0VTdGNjlXcURjeWRPbk9EaXhZdnFjV3hzckRyUDI5dmI0T2ZLQVFNR2NQUG1UZlg4elpzMzFiRlNwVXJsR3JNUVFvaUNUNUxDUW9nM1FucDZPc09IRCtmMDZkT21EaVZYNmVucHhNVEVzSFRwVW5iczJNR2FOV3V3dGJVMWRWaENDQ0hFSzZkdTNib0xGVVVKaW95TVBQa3k3cGYxMzJNTEN3dTh2YjBKQ2dvaUlTR0J3TUJBTlptWFYwdVhMc1hPems0OTl2SHg0ZGRmZnlVdUxvN3IxNi96d3c4LzVHdTlLVk9tNUNrcDNLdFhMM3IxNnBXdnRmT3llVjMxNnRYenZjbGRkaE1uVGlRa0pJUm16Wm9aakdWdnVSQVhGOGZISDM5c01HZkpraVVHNTNidTNNbk9uVHZWNDZ6MkMxbFdyMTVONmRLbGpiWkx5SzJuY3NlT0hVbElTRUNuMDZuWFdsdGJZMkZoUWZYcTFSazllalJMbGl6QndjR0JoUXNYcXUwd25tYnMyTEdVS1ZPR0JRc1dVS1JJRVpZc1dZS3RyUzFGaWhUaDBxVkxlWHJtSjIzZHVsVjkzYlZyVjRPa3NJZUhoMTZiak95OHZMenlGTGNRUW9pQ1M1TENRb2czd3ZMbHl6bDkralJ1Ym01TW1qUUpKeWVuZlBkWWV4bVNrNU81ZnYwNjMzenpEUWNPSEdEV3JGbDZHNnNVZE5ZVHI1QXkzNm1pcWVNUVFnaFI4Q21LTWtGUmxBbnU3dTRQZ1kycHFhbXJ6NTA3ZC9oRjNhOUxseTVzM0xpUjZkT24wN0ZqUjlxMWE4ZXlaY3M0Y2VJRUdSa1plVjZuZE9uU05HalFnRXFWS2hFUUVNQ1lNV01ZTUdBQWd3Y1BadVhLbFJ3NGNJQzR1TGc4OTNaVkZNVmdZN1NDS1B1R2IxazBHZzNEaGcxN1lmZDBjWEdoY3VYS1ZLOWVuV3JWcWxHdFdqV3FWcTJLZzRORGpzbFNWMWRYRGgvVy8yZld2SGx6OWJXZm54OUpTVW04ODg0N2VqMks4NkpQbno3VXJGbVRqSXdNU3BjdW5mOEh5aWMzTnpmV3JWdW5WallET0RvNjBybHpaNFlPSGZyQzd5K0VFTUswSkNrc2hIZ2o3Tm16QjRCcDA2WlJxVklsRTBlVE0ydHJhNnBXcmNxbm4zN0tnUU1IMUkxUlhoY2F1NHJZek9LYXFlTVFRZ2p4K2xBVXBUQXcyTXJLYXJDSGg4ZGpuVTYzSlQwOS9ZY3paODdzZVo3M3FWR2pCbDk4OFFVZE8zWUVNamRrVzdwMEthbXBxZHk0Y1lPSER4K2kxV3JWcjZ4S1VwMU9wL2Zhd2NFQmpVWkRxVktsV0x4NE1VMmJOZ1V5SzJJblRackVwRW1UMEdxMXBLU2txTzBoTWpJeVNFOVBOM3FzS0VxK2s0K3ZJaWNuSno3NjZDTVVSY0hDd29LaVJZdmk2dXFxMThhZ1VxVktIRHAwNkxuY3o5cmFHbzFHdzZaTm00eU9GeXRXRENjbko0UHo5ZXZYSnpZMlZpL0dRWU1HNmMwWk9YTGtNOGRsckxLNFhMbHlhbS9rS2xXcUFIbXI0SDZhMXExYnE1dlNaZjBSSXF0dnNoQkNpTmRmUVU4S24xVkt1dFl5ZFJCQ2lGZGZWbyswbDFGMThUd1VMMTRjUzB0TDd0Ky9UMUpTMGl0WjFTeUVFRUs4Z2dvcGl0TFB3c0tpbjd1N2V5cXdYYWZUclRwOSt2Uk9JRytsdDduSVNnaG5aMmxwK2N4L2NNNUtDRDlKbzlHOGx2c0s1SmJJMUdnMFQ5MDhUNlBSdkxTZmlicDE2MGEzYnQwTXp2djYrdUxyNi92TTZ6NUxNdGZhMnBxNmRlcys4ejN6UXBMQlFnang1aW5RU1dIYkw2aXQwNTNWUFgybUVPSk5sNXFhQ2xCZ2ZzRlNGSVZpeFlweDU4NGRIajU4S0VsaElZUVFwbVFMb05Gb1B2UHc4QmhvNm1EeVNsRVVTNkNYb2lpOVBEdzgwblU2M1c2dFZydlMxSEVKSVFENHk4UERRd3VrQStrNm5TNU5VWlFNSUMzYnVYUWdYVkdVOVA4N2w2YlQ2ZFE1V2VlZm1KZVd3N1hwT3AwdURValhhcldSVVZGUlcxNzJBd3NoeEt1bVFDZUZoUkJDRkN5UDUxWGcwU2RjdFoyRjlCVVdRb2dDUWxHVXJNK3pWLysvcjRMSVRGR1V0eFZGdVdEcVFJUVFBSmo5MzVjRlpCWkVQT2xGblRNek0wc0dDa2FsaUJCQ3ZFQ1NGQlpDQ1BIUzZCS3VnMElGVThjaGhCQWk3N1JhN1ZsRlVhb3FpdkpmNEphcDQ4bW1TVzZET3AxT0M5elY2WFMzdFZwdG96LysrT01SZ0llSHgvaVhFcDBRSWtkYXJiYWFtWmxaVEZ4Y25MbXRyYTI1cGFXbHVibTV1VGxna1pxYWFxN1JhTlF2UlZITTA5TFNMQlJGVVk4QmMwVlJ6TFZhclRsZ29TaUtHV0NoMVdyTnpjek16TFZhcmJtaUtPcGNyVlpyb1NoS0lVVlIvTWxNUmdzaHhCdXZRQ2VGVTZiaHFvMDdpNmFVdEJVV1FnZ2hoQkRpUlZBVUpVbFJGTFJhN2JUVHAwOEhtVHFlTE83dTdqb2oxWUFaT3AwdUZsZ2FHUms1MXdSaENaRXJyVllyL1hzQmpVYWppNGlJU0NPejNjUExZdUhoNGVIL0V1OG5oQkN2dEFLZEZFN1hjVFk5b0RZMk02V3RzQkJDQ0NHRUVHK29ESjFPZDFXbjB5MDRmZnIwVWxNSDg3enMzcjBialVhRGg0Y0g5dmIyZW1QYnQyL25yNy8rUWxFVWhnNGRTdEdpUlhOZDYvRGh3eVFuSjFPN2RtMUtsU3BsTUw1cDB5YnM3ZTJwWDcvK1U5Zkt5WklsUzdodzRRTEZpaFhqdmZmZW8wYU5HcyswVGtFVUZoYkdxbFdyY0hkM3g5OC9NK2U0YmRzMmZ2dnRONW8yYmFwdVdLZlZhbW5YcmgyRkN4Zm1ndzgrb0dYTGx2bTZ6MDgvL2FTK2J0V3FGVVdLRkhsK0R5R0VFT0tOVTZDVHdrSUlJWVFRUW9nMzF0OGFqV2JPeVpNblY1azZrQmRoOGVMRnhNWEY0ZS92VDVjdVhkVHovL3p6RC8vNXozOTQvUGd4YmR1MnhkYldsb3lNREwxckZVWFJxMFpkdVhJbGYvenhCL1hxMVdQNTh1VjZjKy9ldmN1OGVmUEl5TWlnUW9VS2hJV0Y1VHRXclZiTGxpMWJlUERnQVlxaU1IYnMySHl2VVpDZE9uV0tHemR1NkNYVXc4UERPWEhpQkVsSlNXcFMrT0xGaTl5L2Y1Lzc5Ky9qNU9TVTcvdE1uejVkZlIwY0hDeEpZU0dFRVArS0pJV0ZFRUlJSVlRUUJVNWtaS1NMZlF3aEZRQUFJQUJKUkVGVXFXTjRVUzVkdWtSY1hCd0F0V3ZYMWh1Yk8zY3VqeDgvQm1EUG5qM3MyYlBINFByQmd3Y3pjdVJJQUI0OWVzVDU4K2NCOFBUME5KZ2JGaGFtSnBXclZLbkN6ei8vYkRTbXlwVXI0K0xpd3V6WnN3M0dFaElTZVBEZ0FRQTJOamFzV0xIaXFjOVlwMDRkTmRsZHIxNDlnM0dOUm9PdHJTMWx5NWJGemMyTlRwMDZVYWRPSGFOclpiKytiTm15aElTRVlHVmxsZXU4b0tBZ3FsYzN2bS9pa2lWTFdMMTZ0WHJjclZzM1B2LzhjNk56dFZvdHYvLytPd0JPVGs3RXhNUUEwS1pORzA2Y09NSEpreWU1ZE9rU2ZmdjIxYnV1ZCsvZWVzY3paODdFeTh2TDZEMkVFRUtJRjBHU3drSUlJWVFRUWdqeENqbDQ4Q0FBZG5aMldGaFlFQnNiUytuU3BkbTBhUk43OSs3TjExcS8vZlliYVdtWmJWdm56WnZIdkhuejFMSGc0R0JDUWtMVTQvMzc5N04vLzM2ajYvajUrZUhpNGtKb2FHaXU5M3YwNk5GVDV3Q2twS1RvVlVBL1NhdlZrcGlZU0hSME5OSFIwUVFIQjlPNmRXdjgvZjJ4dGJYTjhiclkyRmhXckZqQnFGR2puaHBEVHZmZHVYT24zcm05ZS9jeWRlcFVMQzB0RGVhZk9uV0tlL2Z1QWJCcjF5NTI3ZG9GL0svVlEycHFLcWRQbjM2bVdJUVFRb2dYU1pMQ1FnZ2hoQkJDQ1BFSytlV1hYd0NvWDc4K1hidDJCZUNqano1aS92ejU2aHdmSHg5OGZIeUF6RVRtdkhuek9ITGtDQnFOaHNhTkc2dnpzdmVoZmRMV3JWdTVjK2ZPaTNpRVp6WjQ4R0JLbGl4SmNuSXlseTlmWnQrK2ZTUWtKQUR3NjYrL2N2LytmYjc3N2p2TXpNeHlYR1B0MnJWMDZkTGxtVm8wbkRoeFFxM1NkblIwNU02ZE96eDY5SWo5Ky9mVHZuMTdnL2xidDI0MXVrN1pzbVdwV0xFaVY2OWU1ZXJWcTJ6WXNBRmZYMS9TMDlPWlBuMjZRUVc0bzZOanZtTVZRZ2doL2cxSkNnc2hSQzYwV3UyLy9tWEowZEZSZHBrV1FnZ2hSSjVjdVhLRjZPaG9BTjUrKzIwMVFYejQ4R0cwV2kwT0RnN2N2WHVYRFJzMmtKYVdScjkrL1pnL2Z6NUhqaHdCWU55NGNiaTd1NnRySFQxNkZBQi9mMzlxMWFwRmJHd3NZOGFNUWFQUnNHL2ZQZ0RNek16WXRHa1RhOWFzVVhzS1IwUkVHSTB2Ky9tWW1CaDhmSHpVU3VRUFAveVFkOTk5VngzUGFzRlFyRmd4ZXZic21hZm5iOU9talY1Ymg0a1RKK0x2NzYrMnlZaU1qQ1FzTE15Zy9VSjJhV2xwekowN2wyKysrU1pQOTh4dSsvYnQ2dXZ1M2J1cnJUQjI3Tmhoa0JTK2ZmdTIrdjJaT25VcTc3enpqdDU0UUVBQTV1Ym1sQ2hSZ3Fpb0tOTFQwN0d3c09ETW1UUE1tREdENXMyYnMzRGh3bnpIS0lRUVFqd1BraFFXUW9oYzNMaHhneDQ5ZXZ5ck5jTEN3cWhRb2NKemlrZ0lJWVFRcjdQTm16ZXJyN052SlBiSko1OXc1TWdSMnJkdno4S0ZDOW15WlF1aG9hRnFxd1pGVVJnM2JoeSt2cjdxTmR1M2IwZXIxZUxzN0V6bnpwMVJGSVdUSjA4Q21iMktGeTllVEdCZ0lFQytxMnExV2kyelpzMVNFOEl1TGk0R2ZYT1hMRm1pcnAzWHBQQ1RiR3hzbUQxN05yZHYzK2FQUC80QVlNdVdMVGttaGQzYzNJaUtpdUxZc1dQczNyM2JhSFZ2VHBLU2t2ajExMThCS0ZteUpBTUhEbVRkdW5Va0p5ZHo1TWdSNHVQanNiZTNWK2NmUEhoUWZmNDVjK1l3Wjg0Y0FHYlBuazJIRGgwb1Y2NmNPamVyNzdDYm14dVdscFpvdFZxRERRTHo0OG4zT3J0cDA2Yjk2NTlmaFJCQ3ZQNmtkRTBJSWNSTFl6M3hDb3FPaXFhT1F3Z2hoSGdWcGFTazVOanVRYWZUNGVycXl0YXRXN2wyN1pyQnVFYWo0ZENoUTN6NzdiZnMyYk9IeDQ4ZlU2bFNKU0F6dVR4NDhHRGVmLzk5dGRLM1NaTW1GQzFhbERGanhqQm16Smg4eDdwcTFTcE9uVG9GZ0lXRkJkT25UOCsxcGNPL1lXWm14cUJCZzlUajZPaG9rcE9UamM0ZE1tUUlOalkyQUN4Y3VKQ2twS1E4MzJmZnZuM3FKbjZlbnA3WTJOalFwRWtUQURJeU10aTllN2ZlL0p3MnFydHc0UUwxNnRWVHYwSkNRamgwNkJBQURSczJ6SE04UWdnaHhJc2tsY0pDQ0pHTENoVXFHUDM0NUsxYnQ1ZytmVG9uVHB3QVlNU0lFUXdaTXVSbGgxZmdhT3dxWWpNTHc5OWtoUkJDQ0VGb2FDZ1BIand3T3RhL2YzL2k0K1AxemhVcVZJaWFOV3R5NnRRcE1qSXlpSWlJSUNJaWdzS0ZDL1BMTDc5UXQyNWRxbGV2VHAwNmRWaS9majJRMlRQWHo4K1A0c1dMVTY5ZXZSeGplWEpzOSs3ZGxDaFJBb0FEQnc3dzNYZmZxV01USmt6Z3JiZmVlcVpuemlzM056ZjF0VmFySlM0dXptaDFzNE9EQThPSEQyZlJva1hjdVhPSGI3LzlsZzgrK0NCUDk4aWVrUGYwOUFReTIxbGt0ZGtJRHc5WCt6Z0Q2bnZidUhGanZ2dnVPNG9VS2NMcTFhdTVkKytlMmpvank2Vkxsd0JZdW5TcGV1N3c0Y1BxK3h3Y0hFeVZLbFh5RkNkQXVYTGxNRGMzL3V0ODRjS0Y4N3lPRUVLSU4xZEJUd3FmVlVxNjFqSjFFRUtJTjBkS1NncEJRVUdzV3JWS3JUeHAwYUlGZmZ2MlpjK2VQVnkrZkprK2ZmcGdaMmRuNGtpRkVFSUlVZERrdGlsY256NTkxRVJzdFdyVjhQTHlvbHUzYmx5K2ZKa3Z2L3dTRnhjWHJsMjd4bDkvL1VXclZxMnd0TFNrYk5teXpKZ3hRMjlkalVhVFk0VnJYa1JHUnZMeHh4K2oxV29CYU5xMEtkN2Uzb1NIaHpOdDJqU2oxMXk1Y3NVZ3laeFR6K0tjMk5yYTZoMm5wNmNibmFmVDZYajMzWGY1NmFlZitQdnZ2OW13WVFQZHVuV2phdFdxdWE1LzY5WXROU1o3ZTN1MUwzT0xGaTJ3dExRa05UV1ZjK2ZPY2VYS0ZUVVpiV2xweVp3NWN6aDgrRENRK2Q0Nk96dFRwRWdSaGd3Wm92WWpmaEVXTFZxVXJ5U3lFRUlJOGFRQ25SUzIvWUxhT3QxWm5hbmpFRUs4L2hJU0V0aThlVE1iTm14UU41Nnp0clltT1RtWmd3Y1BjdkxrU1diUG5zMkRCdy80NFljZjZOYXRHd01HREtCczJiSW1qbHdJSVlRUUJVWFpzbVc1Y09HQzBiSE9uVHRUcWxRcDZ0ZXZyMVlDanhvMWl2UG56d05RcWxRcFZxMWFoVmFyMVd1dDhMUmtLTURvMGFOcDNibzF5NVl0VXpkMEN3ME41WTgvL3NEZjMxK2RGeGtaeWVqUm8vWFdkM1IwZktabnphOG5xNlN6OTF0K2twbVpHUjkvL0RHREJ3OG1JeU9EMmJObnMzTGx5bHpYMzdGakJ6cGQ1cStXclZxMVVqY0p0ckd4b1ZHalJodzhlRkNkTjNMa1NBQVNFeE5KVGs1V1k5TnF0Y1RFeEdCdWJzNndZY1Awa3NKWnZaOEJmdmpoQjdadjMwNjlldlg0K09PUEFmVDZEd3NoaEJBdlE0Rk9DZ3Z4dk8zWnMwZmRjVG03MGFOSHE2OWJ0V3Bsc0xPd2VIMGRPM2FNelpzM2MralFJVkpTVW9ETWpWeTZkKytPcDZjblk4ZU9CVEo3NmIzNzdydHMzTGlSZS9mdXNXblRKalp2M2t6bnpwMTUvLzMzWmFPNS8vTjRYZ1VlZmNKVjIxblNWMWdJSVlSNFVvMGFOZmo3NzcrNWZ2MjZ3Wmk1dVRscGFXbk1taldMa3lkUHFwV3lsU3BWd3MvUGowcVZLckY2OVdyOC9QelVucnA1NWVEZ2dMT3pzMTdiQVdkblorTGk0dlRtUFg3OE9NZGV2azVPVGdhYm53VUhCd09aQ2R4T25UcmxLNlluWmE4c3RyT3pvMlRKa3JuT2QzTnpvM3YzN29TRmhSRVZGY1ZQUC8yRVJxTlJLNXlmdEdQSER2WDE1czJiOVRiOHl5NDhQSndSSTBhZ0tBcmg0ZUY4K2VXWDZsaGlZaUs5ZS9lbVRKa3liTjI2VmU4NloyZG45WFZXUXJ0UW9VSjY1NFVRUW9pWFNaTENRbVJUdG14WmpodzVZbkErKzduKy9mdS96SkNFaVIwOWVsU3RtQUdvVzdjdUgzendBYTZ1cnB3K2ZWbzlYNlJJRVlZT0hjckFnUVBadW5VcnExYXQ0dmJ0MjJ6YnRvMHlaY293Yk5nd1U0VC95dEVsWEFjRnlaQUxJWVFRUmxTdFdwVlJvMFl4ZGVwVW8rTTNidHpnNk5HaldGcGEwcTVkTzNyMjdJbURnd09CZ1lINCsvdWoxV29wVWFJRVhidDJmU0h4TldyVUNIdDdlMnh0YlEwMnUzTjFkY1hWMVZYdlhGWlMyTjdlbm84Kyt1aVo3NXVXbGtaZ1lLQjYzTFp0Mnp4ZE4zYnNXSDc5OVZjZVBIakExMTkvamFXbHBkR2s5dG16WjdseTVVcWUxcng1OHlhUmtaRjRlSGprTGZqL1k2eC9jL2Fld3I2K3ZreVlNQ0ZmYXdvaGhCRC9Sb0ZPQ3FkTXcxVWJkeFpOS1drckxKNlBHalZxVUxKa1NXN2Z2bTEwdkhqeDRqUm8wT0FsUnlWTXFYbno1cXhidDQ3R2pSc3pZTUFBM243NzdWem5XMXBhMHFkUEg3cDM3ODZtVFp2WXVuVXJ2cjYrTHlsYUlZUVFRaFJrRFJvMHdNYkdKc2VrOFBEaHc2bGV2VHB1Ym02Y1BIbVNsU3RYcWhXMGlxTFFyVnMzbWpWcjl0VDduRDE3bGxxMTh2ODdsRWFqWWZEZ3diUnAwNGFPSFR2bSsvcG5rWlNVeEdlZmZjYkZpeGVCek9wYVB6Ky9QRjFickZneHhvMGJ4NHdaTTdoMzcxNk84N0wzWEhaMWRhVmJ0MjRHYzBKRFE5WFdIdUhoNFhoNGVPRHQ3WTIzdHpjaElTSE1tVE9IWXNXS3FadlNaV1JrNVBVUmhSQkNDSk1vMEVuaGRCMW4wd05xWXpOVDJncUw1ME5SRkx5OHZBeDJDODdTcEVrVEZFVjV1VUVKazNKemN5TXNMRXpkM1RuN3h5akxsQ2xEZUhpNGV2emtSeXpidG0zTGUrKzk5M0lDRlVJSUlVU0JsMXZiaC9UMGROYXZYOCt4WThmNDdMUFAxS1Nqb2lnMGFkS0U0Y09IazU2ZXpyQmh3MmpYcmwyT24xSTZkdXdZRXlkT1pQLysvYm5Ha3A2ZVRtSmlvbnFjOVRPd2o0OVBQcDhxZi9idTNjdVpNMmRJVGs0bUppYUdmZnYyOGVEQkF5QXpLVDE5K25US2xDbVQ1L1c2ZGV2RzFxMWJpWXFLTWpxZWxwYkc3dDI3MWVOZXZYclJvMGNQby9QbXo1OFBaTGFjbXp4NU1wYVdsZ2J6NHVQak9YZnVISTBiTjlZNy83U2V3c1dLRmN2ek13a2hoQkRQUTRGT0NndnhJclJvMFNMSHBIRDc5dTFmYmpEQzVNek16Q2hYcnB6UmovemxSWDUzMWhadkRnOFBqNTNBeXltekVrS1l5bDJkVHZkMlpHUmszajZYTGtRdXpNM05pWTJOVlgrMmNIUjBwRU9IRHZUcTFZdlUxRlJXckZpaHRyd0tDZ3FpZCsvZWxDaFJ3bUNkOGVQSGs1cWF5cTFidDNLOTM3eDU4d2dKQ1FFeWs3RzJ0cmJQK1ltTXkybERPQWNIQjZaUG4yNlFiSDBhUlZINCtPT1A2ZGV2bjlIcTNZTUhENUtRa0FCa1BtZUxGaTJNcnRPcVZTczFLWnlZbU1qQmd3Y04ybGc4ZXZTSTd0MjcwNnhaTTg2ZE82ZWVEdzhQcDN2MzdsaFlXQURTVTFnSUljU3JRWkxDUWp5aGR1M2FGQzllM09BalprV0xGczMzRDZGQ0NKRUxTUWdMOGZwelVCU2xKN0RZMUlHSTE4UDQ4ZU1wVWFJRVRaczJ4ZG5abVFNSER2REZGMTl3NnRRcGRVNjlldlg0L1BQUDlSTEMyVnVqcGFhbTR1WGxoYU9qWTY3M3FsT25qcG9VOXZMeXdzcktLc2U1Ky9mdlorTEVpVG1PWDdseXhlZ2YySFA3NDdsR284SE96ZzRYRnhkYXRXcEYxNjVkS1ZTb1VLNHg1NlJxMWFyMDY5ZVB0V3ZYR294bDMyQ3VkdTNhMk52YkcxMmpUSmt5dlBYV1cvejExMTlBWnFJM0t5bjgrUEZqSUxPNk9qMDluWk1uVC9MTEw3K28xMFpGUlRGdzRFQjhmSHlvWExreVBYdjJwRWVQSG1Sa1pQRG5uMytTbnA1T29VS0ZjSEZ4eVhNaHdwT2IrajNKM3Q1ZUx3WWhoQkRpU1pJVUZ1SUpHbzJHVHAwNkVSUVVwSGUrVWFOR21KbVptU2dxOGFxWU5tMmEwWThVWmhjV0ZzYk1tVE5mVWtTaW9KTnFjaUZlVCtQR2plUHc0Y01BZjVzNkZsR3dSVVJFb05QcGlJMk41ZFNwVStoME9yNzY2aXZPbmoyclYvbnE1T1RFc0dIRDZOQ2hnMTY3cy9UMGRJNGVQUXBrZmdKcTRzU0plSHQ3QS85cmFlRGc0R0J3MzlhdFc3TjI3VnFLRnkrZXIzWU56K0xmL3Jjd0w5ZVBIeitlOGVQSEc1eGZ1SEJobnUremZ2MTZvK2NQSFRxa3ZpNWR1alJ1Ym03OC9QUFBXRnBhNHVucHlhNWR1NGlPanNiZjN6L0h0WDE4ZkpnMGFWS2VZeEZDQ0NIK0xVa0tDMkZFcTFhdERKTEMwanBDQ0NHRUVFS1l3b01IRCtqWHJ4OFBIejdVTzI5aFlVSFRwazNWbGdVYWpjYmdXbk56YzhhT0hjdkNoUXVaUDM4K0RSczJWTWR5YTExZ1kyTkR6Wm8xOHhSZnVYTGxubHE1K2pycjJMRWpFUkVSdEczYmxtblRwbUZoWVVGVVZCVHZ2dnN1NzczM0h0V3JWeWNvS0lnN2QrN2t1RWFUSmsyQXpPVCs4MUM4ZVBIbnNvNFFRb2pYbHlTRmhUREN6YzJOb2tXTHF2M0ZiRzF0ODdTVHMzajl6Wnc1VTZxQWhSQkNDUEZTMmRuWjRlM3R6Wm8xYTZoY3VUSjE2dFRoN2JmZnBuSGp4bm5xOWR1elowL3ExNjlQK2ZMbGM1M1hvMGVQZkxjdmNITnp3OFhGaFk4KytpaFAxNzJPZXZYcWhZMk5EUjA3L3E4ejFKdzVjNmhWcXhhS29qQmd3QUFHREJqQTNidDNlZkRnQWVucDZTaUtvbjdCLzVMQm16ZHZOc2t6Q0NHRWVQTklVbGdJSTh6TnpXblhycDM2a2JxR0RSdXFHME1JSVlRUVFnanhJaGxyaHpCMDZGQ0dEUnVHdWZtei9RcjN0SVF3WlBiVXJWMjdkcDdXZTVPVHdNWmtUd2hEWmsvbUp6azRPQmh0MVNHRUVFS1lnaVNGaGNpQnA2ZW5taFIrY21kaDhlWWFOMjRjSFRwMHlIWE96ei8vekZkZmZmV1NJaXBZckNkZUlXVytVMFZUeHlHRUVFSVVORktnSUlRUVFvam5TWkxDUXVUQXc4TURXMXRiTWpJeWFObXlwYW5ERVNhVzlWSEt5cFVyVTZwVXFWem5WcTVjT2M4ZnZYelRhT3dxWWpPTGE2YU9Rd2doaEJCQ0NDR0VlSk1WOUtUd1dhV2theTFUQnlGZVQ1YVdsclJwMDRiNzkrOWpiVzF0Nm5DRWlTMWZ2anpQYzVzMWF5WTlxSVVRUWdnaGhCQkNDUEhLS3RCSllkc3ZxSzNUbmRXWk9nN3grbXJUcGczMzd0MHpkUmhDQ0NHRUVFSUlJWVFRUWp3M0JUb3BMTVNMa3BhV3h2NzkrL251dSsrNGZQa3lqeDgveHN2TGk4S0ZDNXM2TkNFS3RNZnpLdkRvRTY3YXprTDZDZ3NoaEJCQ0NDR0VFQ1lpU1dFaHNrbE1UR1RIamgwRUJnWnkrL1p0OWZ6Y3VYTUpDQWpBMjl1YmQ5NTU1Nms5WllVUXh1a1Nyb05DQlZQSElZUVFRZ2doaEJCQ3ZNa0tkRkk0WlJxdTJyaXphRXBKVzJIeDc5eTZkWXVRa0JBMmJ0eElVbElTQU03T3p2VHQyeGM3T3pzMmJ0eElWRlFVcTFhdFlzMmFOWGg1ZWRHdlh6OWNYRnhNSExrUVFnZ2hoQkJDQ0NHRUVQbFRvSlBDNlRyT3BnZlV4bWFtdEJVV3p5WTZPcHIxNjllemMrZE90Rm90QU83dTd2VHYzNThXTFZxZ0tBb0FIVHAwNE55NWM2eGF0WXBEaHc2eGJkczJ0bTNiUnFOR2pSZ3dZQUFOR2pSUTV3b2hoQkJDQ0NHRUVFSUk4U29yMEVsaElaNkZWcXZsK1BIakJBWUdjdno0Y1FETXpjMXAzYm8xZm41KzFLeFowK2gxcnE2dUxGaXdnSnMzYjdKNjlXckN3OE01ZXZRb1I0OGVwVXFWS3ZqNStkRzJiVnNzTFMxZjV1TUlJWVFRUW9oblVLOWVQVk9ISUlRUVFnaGhNcElVRm0rTWxKUVU5dXpad3c4Ly9NRGx5NWNCc0xXMXBYUG56Z3djT0pEU3BVdm5hWjB5WmNvd2RlcFVSbzhlellZTkd3Z05EZVhTcFV0TW16YU5SWXNXTVhEZ1FMcDI3VXF4WXNWZTVPTUlJWVFRUW9obkV3bTRtem9JSWQ1VU9wMHVOalUxOVphcDR4QkNpRGVkSklYRmErLysvZnRzMjdhTnRXdlhFaDhmRDBESmtpVjU1NTEzOFBiMnBuRGh3cyswYnBFaVJSZzZkQ2grZm43czJMR0RIMy84a2IvLy9wdEZpeGJ4N2JmZjBydDNiL3IwNlVQNTh1V2Y1K09JWjJSbVprWkdSZ1pwYVdsWVdGaVlPcHluMHVsMEpDY25BeFNJZU1YTEV4MGRUV1JrSkQ0K1BzOWx2Vk9uVHJGbzBTTDgvZjJwWExseWp2T3lLdXFLRlN2R3ZuMzduc3U5ODB1bjA3Rnc0VUxpNHVKUUZJVVBQL3dRUjBkSGs4VHlxc25JeU9DMzMzN2o5T25UUkVaR01tSENCT3JVcWZQQzdyZDY5V29nODk5RHo1NDlYOWg5bnBmVTFGVDI3ZHZIMjIrL2pZT0RRNDd6NXM2ZEMwQ1RKazFvM3J6NXl3cFB2R1NuVHAzeU1IVU1RZ2doaEJDbUprbGg4ZHE2ZHUwYXdjSEJoSWFHa3BLU0FvQ0xpd3Y5K3ZXamMrZk9tSm1aUFpmN1dGaFkwS05IRDdwMzc4NlJJMGRZczJZTkowNmNZTjI2ZFFRRkJkRzJiVnQ4ZlgxeGRYVjlMdmNUejZaNDhlTGN2WHVYZS9mdVViSmtTVk9IODFRcEtTa2tKaVppWldXRm5aMmRxY01ScjRqdnYvK2U1Y3VYbzlWcUtWeTRNRjI2ZEZISGV2WHF4WlVyVjNLOVBpSWlRdS80MEtGRGpCOC9Ib0JQUHZtRXdNREFmOVVDSnl1aDltOXBOQm9tVFpwa2NENGdJSUNnb0NBQWZIMTlKU0djalVhallkR2lSVnk5ZWhXQVRaczI1Wm9Vdm4vL1B0OTk5MTJlMWg0elpndzJOalo2NTVZc1dRS0FrNVBUSzU4VS91ZWZmK2pidHkvMzc5L25uWGZlWWVyVXFVQm1JbjNQbmowQXRHclZDaXNySzRLRGc0SE1QL3cyYjk2Y24zLytHWURtelpzYnZBZENDQ0dFRUVJVVpKSVVGcStkTTJmT3NINzlldmJzMllOT3AwTlJGQm8yYk1pQUFRTm8xS2pSQzd1dm9pZzBhZEtFSmsyYWNQSGlSWDc0NFFmMjdkdkg3dDI3MmIxN04rN3U3Z3dZTUlCbXpacWgwV2hlV0J6Q09IZDNkMzc1NVJkQ1FrSVlQbno0Yy91andJdWcwK240NmFlZkFLaFdyWnBzWWloVU5XclVRS2ZMM0Z6MWl5KytvRktsU3VvZm5MSTJ5OHlQeG8wYjQrenNURXhNREJjdVhHRFpzbVdNR3pmdW1lUExTcWo5VzA4bWhYVTZIUUVCQVdwMUtzQzZkZXRZdDI1ZHJ1czBhOWFNcjc3NlN1K2NzUjZpR28wR1cxdGJ5cFl0aTV1Ykc1MDZkY294b1pyOStySmx5eElTRW9LVmxWV3U4NEtDZ3FoZXZiclI5WllzV2FMM1hOMjZkZVB6eno4M09qY2pJNE1HRFJvWUhYdFNlSGc0NGVIaFJzZkdqeDlQcTFhdDh2ejlHakpraU1rU29rL3IrYnA0OFdLOWl0NnMrYUdob1RnN093TlFva1FKcWxXcnh2SGp4OW02ZFN1REJnMmlkT25TcEtTazhQSEhId09aNzFlcFVxVU0xczhhejc2ZUVFSUlJWVFRcndOSkNvdlhRbnA2T3IvOTlodUJnWUZFUlVVQllHbHBTWnMyYmZEejg2TnExYW92TlI0WEZ4ZG16NTdOblR0M1dMTm1EZHUzYnljeU1wTEl5RWdxVktpQW41OGZIVHAwb0ZDaFFpODFyamZadUhIak9INzhPQ3RYcmlRc0xJenk1Y3Uva2xWZnljbkp4TWJHRWhjWGg3VzFOUjk5OUpHcFF4S3ZrR2JObXRHL2YzL1dyRmxEV2xvYVU2Wk1JVFEwRkkxR3crM2J0NEhNUDFCOSt1bW42alZoWVdHY09YUEc2SHJtNXVaODlORkhqQmd4QXNoTXRMWnQyL2FWK21SRFltSWkvdjcrL1BycnJ5L3NIbHF0bHNURVJLS2pvNG1PamlZNE9KaldyVnZqNysrUHJhMXRqdGZGeHNheVlzVUtSbzBhOWN6MzNibHpwOTY1dlh2M01uWHExRmRxMDlMdnZ2dU8wTkJRd0xEYS9GV1hrcExDNDhlUDZkcTFLeEVSRWRTcFU0ZFRwMDVScWxRcGF0U29vYzY3ZnYwNmp4OC9WbzhmUEhoQVRFeU1DU0lXUWdnaGhCRGk1WkNrc0NqUUhqOSt6SzVkdTFpOWVqWFhyMThIb0dqUm9uVHIxbzMrL2Z2bjJqZndaWEIwZEdUaXhJbU1HREdDVFpzMkVSSVN3clZyMTVnNWN5WmZmZlVWdnI2KzlPalJneElsU3BnMHpqZEJtVEpsV0xseUpiTm56eVl5TXBKLy92bkgxQ0hscWthTkdreWFORWt2YWZFNnNKNTRoWlQ1VGhWTkhVZEJObkxrU0g3NzdUZFNVbEx3OS9mSDB0S1N2WHYzcW0xeVNwWXNTWThlUGRUNUowK2VWSlBDTjI3Y29IVHAwaWlLb241aW9VR0RCalJ0MnBTVEowOHlaTWlRSEN0YTg4Sll3bkR0MnJVc1hyellZRHlyb25QWXNHRU1IejdjNkhvSERoeGc3dHk1eE1YRjZaMnZXN2N1SDN6d2dWN0M5c0dEQjN6MTFWZnFId2F0cmEzcDI3ZHZydkVPSGp5WWtpVkxrcHljek9YTGw5bTNieDhKQ1FrQS9QcnJyMnFMaGR3K1diQjI3VnE2ZE9tQ2s1TlRydmN5NXNTSkUrcXpPVG82Y3VmT0hSNDllc1QrL2Z0cDM3NTlydGMyYk5qd3FYTnlVcXRXTFNwVXFLQitQNEtDZ2xpd1lBR1FXZTFkcFVvVnZmbDViVFB4b21WOXY3SnpjWEhKOVpvZmYveFJiWFVCbWY4R3M1NzcwS0ZENnZsaHc0YnBYUmNTRWtKSVNNaS9EVmtJSVlRUVFvaFhsaVNGUllGMDkrNWRObS9lVEZCUUVJbUppUUNVSzFlT1BuMzYwS2RQSDZ5dHJVMGNvVDRiR3hzR0RoeUlyNjh2dTNmdlp2MzY5WncvZjU1dnZ2bUc3Ny8vbmg0OWV1RGo0eU1mVFgzQktsV3F4UGZmZjgrZE8zZTRkdTJhdXBIYnE4VEN3b0x5NWN0VHBrd1pVNGZ5UW1qc0ttSXppMnVtanFNZ3M3Q3dZTUdDQlRnNE9GQ29VQ0hpNCtOWnVIQ2hPdDZpUlF1OStlYm0vL3RQZmJkdTNRQ1lOR21TM2taMWt5ZFBSbEVVeXBVcjk0S2p6N3VFaEFTOWhIRFBuajFKU0VoZzc5NjluRDU5bWttVEp2SC8vdC8vbzJuVHBtelpzb1gxNjllckNWMG5KeWYrODUvL1VLMWF0Vnp2MGFaTkc3MGsrTVNKRS9IMzkxZjd6RVpHUmhJV0ZrYnYzcjF6WENNdExZMjVjK2Z5elRmZjVQc1p0Mi9mcnI3dTNyMDdLMWFzQUdESGpoMVBUZmhXcmx5WkhqMTZFQnNibTY5N1dsdGJZMjl2cjNkdTE2NWRRT2I3OW1SQytGWHk1UGRMQ0NHRUVFSUk4ZXdLZWxMNHJGTFN0WmFwZ3hBdnorWExsL254eHgvWnRtMGJhV2xwQUxpNnV2TGVlKy9ScmwyN1Y3NVhyNW1aR1owNmRhSmp4NDZjT25XS3dNQkFmdi85ZHpadDJzU21UWnRvMmJJbC9mdjN4OTNkM2RTaHZ0WWNIUjFsZ3lwUm9GV29VRUY5L2RWWFgzSHIxaTBBQ2hVcXhNQ0JBL1htTm1qUVFPMVJuZVhKOWhEbHk1ZlhPODZwcHkxa2ZrTGp5ZkZpeFlyeHdRY2ZBTG4zZ0RVMnRuejVjcFl2WDY1M0xpSWlncUpGaTdKbzBTSW1UWnJFMkxGamFkdTJMVHFkanNEQVFKWXRXMFpjWEJ6Ky92NTYxMWxhV3RLL2YzK0dEQm55VE8wWGJHeHNtRDE3TnJkdjMrYVBQLzRBWU11V0xUa21oZDNjM0lpS2l1TFlzV1BzM3IwN1g1VzdTVWxKYWt1TWtpVkxNbkRnUU5hdFcwZHljakpIamh3aFBqN2VJSGxyVE5ldVhmTjhUekRzczN6MjdGbk9uVHNId0pVclZ3eStSNzYrdnE5a3E1Mjg2dFNwRTZWTGx5WTVPWmxxMWFweDRjSUY3dHk1UTdseTViQ3hzU2x3N1RDRUVFSUlJWVI0WGdwMFV0ajJDMnJyZEdkMXBvNUR2Rmc2blk1VHAwNnhidDA2RGg0OENHUnVDdFM4ZVhNR0RoeFlJQk9vaXFKUXIxNDk2dFdyeDVVclYvamhoeC9ZdlhzM0J3NGM0TUNCQTlTb1VZTkJnd2JSc21WTHZTby9JY1NicTB1WEx0eThlVk05ZG5KeVl2UG16WHowMFVkY3ZIaVJpeGN2NHUvdmIxQmw3dVhsUmVuU3BibDA2UktLb21CdWJrNzE2dFdaUFh1MjJpYzJTMWFDTEhzRjY1TlNVMU1OeGt1V0xLa21oWjhYblU2SG82TWpjK2JNNGViTm02eGN1WktMRnkveTU1OS9rcDZlbnVNMWh3NGRJaVltaGxLbFNtRnZiMCtSSWtXb1ZLblNVemNzeTJKbVpzYWdRWU9ZTUdFQ0FOSFIwU1FuSnh2OUJNcVFJVVA0NktPUFNFcEtZdUhDaFRScjFpelBDZFI5Ky9hcFBXdzlQVDJ4c2JHaFNaTW03TnUzajR5TURIYnYzcTFYemYyaXJGeTU4b1hmNDNrNWVQQWc1OCtmeDlIUkVYZDNkNlB2OVpOSjNtUEhqdUh2NzQrYm14dXJWcTFpeDQ0ZGJOaXdnYmZlZW90cDA2Ymw2LzVoWVdGNmY1QVJRZ2dobm9GWjNicDFlMmswbWhIQTIwQVJVd2Nrak12YTNObkR3ME55VHE4b25VNlhxaWpLQmExV3V3YjQvdlRwMC9kTkhWTkJJOWttOGNwS1MwdGovLzc5ckY2OW1yLysrZ3ZJL05ocmh3NGQ4UFB6bzJMRjE2TXRxWk9URTlPblQyZjgrUEdzVzdlT3NMQXd6cDgveitUSmt5bFZxaFIrZm41NGVYbFJ1SEJoVTRjcXhMLzJlRjRGSG4zQ1ZkdFp2QjcvQTM0RkpDWW0wcWhSSSt6czdMaDc5eTRiTjI3TWRiNlhsOWRMMmNTc1dMRmllSHQ3YytqUUljNmZQMC9od29YcDE2OGZrRmtsdTI3ZE9pQ3pjclZtelpwczNMaVJCdzhlcU5jbkpDVFFwVXNYdFZleU1kV3JWNmRVcVZJY1BYcVUxTlJVMHRMU3VIRGhBaGN1WE5DYk4zbnk1RHduaFNHekFqaUxWcXNsTGk3T2FNOWdCd2NIaGc4ZnpxS2N0bVFNQUFBZ0FFbEVRVlJGaTdoejV3N2ZmdnR0bnBQajJhdTNQVDA5Z2N6MkNQdjI3UU1nUER3OFQwbmhJMGVPY08vZVBjYU9IVXRpWWlKVHBreWhVYU5HQU55N2Q0L0ZpeGV6ZS9kdUFDcFdyTWlnUVlQVWE0OGRPNmIrc2RYRHcwUGRsUFhSbzBmczJMRUQ0SldxRXY3MjIyL1YxNFVMRjJiQ2hBbDYvYk9OeWZwWjRkcTF6SzQxV1JzeVZxbFNSZjNaUWdnaGhIaEpOQjRlSGlzQVAxTUhJcDVPVVJSVGh5Q2VRbEVVUzZDV1JxUDVFaGpzNnVyYTVOeTVjL0dtanFzZ2thU3dlT1VrSmlheVk4Y08xcXhaby9hU0xGNjhPRDE3OXNUWDE1ZGl4WXFaT01JWHc4N09qdEdqUnpOMDZGQzJiTmxDY0hBd1Y2NWNZZTdjdVN4ZHVoUnZiMjk2OSs1TnFWS2xUQjJxRU05TWwzQWRGS1RVN2htVUwxOGVTMHRMcmx5NW9uYytKaWFHd01CQUlEUEo5elRObXpmSHhzYUdoZzBiVXFoUUlZNGVQY3JmZi8rdE44ZllSK3F6a3FyRmloVlRFNWU1c2JPelkvanc0V3ByQW50N2U0WU9IWXBHbytIczJiTnFVcmhIang2MGJ0MmFuMy8rV1M4cFhLeFlNVHAxNmtSWVdCaVErWU41eFlvVnFWMjdOaDRlSGpSczJGQjlMM3g4ZkVoT1R1YlVxVk9jUFh1V2l4Y3Y4dWpSSXlDenBZU1hsOWRUNDgwdSt3WjJRSzZWeWUrKyt5NC8vZlFUZi8vOU54czJiS0JidDI1cWNqVW50MjdkVXQ5amUzdDc5Uk12TFZxMHdOTFNrdFRVVk02ZE84ZVZLMWYwa3RFWkdSbnE2NnpON3l3dExibDA2UklQSGp6Z3pwMDdUSmd3Z2M2ZE8rUHU3azVBUUFEMzc5OUhvOUh3M252dk1XTEVDS3lzcklETU5pRC8rYzkvZ013RTY2eFpzOVJOM01MRHc5V2tjRmFMakZmTnc0Y1BtVGx6SnZiMjlnWjl0TFBMU2dySHg4ZVRsSlNrSm9VclY2NXNVQ2wvK1BCaEZpMWFCTURDaFFzTi9oRHd1dlo2RjBJSThYSzR1N3Q3QTM1bHlwUmh5cFFwMUtwVkN6czdPMU9ISlVTQjlmanhZMkppWWxpNmRDbEhqaHlwYm1WbDlUWGdhK3E0Q3BJQ25SUk9tWWFyTnU0c21sTFNWdmgxY092V0xVSkNRdGk0Y1NOSlNVa0FPRHM3NCszdFRjK2VQYkd3c0RCeGhDK0hsWlVWUGo0KzlPM2JsLzM3OTdOdTNUcWlvcUpZdVhJbGdZR0JlSGw1MGE5ZnY2ZnV1QzZFZUwxa1ZVbldyMThmclZiN3pPdGtWVDIwYWRPR05tM2FNSFBtVElPazhQT1VWWTE1OWVwVlJvOGV6ZXpac3psOStyUTZucFhjTk1iUHo0KzZkZXZpNU9SRTFhcFZEYXBXTzNmdURQeXZsVWJMbGkzVnNkdTNiM1B0MmpYUzB0SW9VaVIvbjh5TWo5Y3ZNTWp0ZWpNek16NysrR01HRHg1TVJrWUdzMmZQZm1wTGhoMDdkcWdmU1d6VnFwWGFEOS9HeG9aR2pScXAxYnM3ZHV4ZzVNaVI2blhaazlQWjM3Y21UWnF3ZWZObXZ2bm1Help1M01pT0hUdlVwRzZWS2xYNC9QUFBEZnBJZi9QTk4xeTllaFdBL3YzN00yWEtGTjU2NnkwbVRweW90Z2V4dGJYRnc4UERwRW5oN2R1M1U3eDRjU3d0TFhuNDhDSEhqeDluM3J4NTNMMTdGNERWcTFmbm1oUzJ0N2ZIMXRhV1I0OGVjZTNhTmIyazhKT3lmOTlMbENoaE1DN3RuSVFRUXZ4THd5Rno3NGI2OWV1Yk9oWWhDcnhDaFFwUm8wWU5GaTVjaUtlbko0OGZQL2F1VTZmTzhELysrT09ScVdNcktBcjBUN2ZwT3M2bUI5VEdacWEwZUNuSW9xT2pXYjkrUFR0MzdsUVRIZTd1N3ZUdjM1OFdMVnE4c1IvYjBHZzBlSHA2NHVucHlkbXpaL25oaHg4NGRPZ1EyN1p0WTl1MmJUUnExSWdCQXdiUW9FR0ROL1k5RWtKQXc0WU4yYng1TXpObnppUXhNWkUxYTlhbzFhQUFzYkd4OU9uVGgrVGtaR3JXckVucDBxVmZXbXlYTGwzaW4zLytVWStQSFR2R2xDbFQxRC84QVh6MjJXY0dHODFsK2YzMzMvbnl5eStmZWg5akc2UmxsOS9OeExMUHQ3T3pVeXRvYytMbTVrYjM3dDBKQ3dzaktpcUtuMzc2Q1kxR2syUHlQaXRoQzdCNTgyWTJiOTVzZEY1NGVEZ2pSb3hRL3o4K3Evb1pNbjhJemt0TGpFdVhMakZnd0FDOWMrUEhqNmR1M2JvRUJRWGg2dXBLOGVMRmlZcUtJaW9xU20vanVYYnQycjJVVmlPNXlWNmRXN1JvVVhYRHdTbFRwZ0NaUDBQa1pZMi8vLzZibUpnWU5abGN1WEpsdW5mdm51TTFUMjdZQ1BuL2R5U0VFRUprcHlpS0IwQzFhdFZNSFlvUXJ4VkxTMHZLbHkvUHhZc1h6YzNNekdvQUowMGRVMEdoTVhVQTRzMmsxV281ZXZRb0kwYU1vRisvZnV6WXNVTk5ncTVkdTVZVksxYlFzbVZMU1hiK24xcTFhckZnd1FLMmJ0M0tPKys4ZzQyTkRVZVBIbVhreUpGNGUzc1RIaDVPYW1xcXFjTVVRcGpBcVZPbkNBNE9Kakl5a3IvLy9wdXBVNmVxYlFiUzB0TDQ5Tk5QU1U1T1JsRVVKa3lZa0tmL1g4MmV0UDAzd3NQRGdjeXExclp0MjJKbFpZV25wNmVhZElUTWxrR2pSNDhtSVNIaHVkenozMHBMUzFQYmNRQzBiZHMyVDllTkhUdFdiVy8wOWRkZjU1aE0vZi9zM1dkQUZGZlh3UEgvTGsxUUVidWlpSW8xMkFBMUtoYXNzU0tJQlJFQkc4WnVZaUYyTE5oN05Cb3JYVVd4eGQ2Q1BUWlFZNktvUkxFUUZWNjdJRzMzL1VCMm5sMTZVeXozOThYZG1Uc3pkM2RCWnMrY09lZkdqUnRwU29CazVOOS8veVVzTEV4NnJwN0ptdFBzNTlUYXRtMkxwYVVsOCtiTnc4SEJnV0hEaGdGSW40MWNMcWQvLy81NU9zYUhvbDVHU1pWbG5SblZoWkRMbHkralVDalEwOVBEMk5qNGc4MVBFQVJCRURKUUZQaGl5eUVLUWtFeU5EUUVRS2xVaW1aTU9mQlpad29MbjUvNCtIaU9IVHZHNXMyYnVYZnZIcEJ5ZTJxWExsMXdjWEVSOWZxeVVMNThlU1pObXNUSWtTUFp1blVyd2NIQlJFUkVNRzNhTkpZdlg0Nkxpd3ZkdW5VVEp4cUM4SlZZdm53NTRlSGhyRml4Z212WHJuSHo1azFPbmp6SkR6LzhnS2VuSjNQbXpKRnUvWGR3Y01EUzBqTFQvU21WU3ZidjM4L0tsU3ZadTNjdmhRb1Z5dlhjNHVMaXBBellGaTFhTUgvK2ZQNysrMi9telpzbmplbmV2VHQ3OXV6UnlDWlcxN2x6Wjc3OTlsc2dKVkM5YU5FaSt2ZnZMOTM2NytEZ0FFQ0ZDaFZZdVhJbENvV0NuMy8rR1h0NysxdzFJNDJOaldYNjlPbmN1WE1IU01uR2RYTnp5OWEyeFlvVlk4eVlNY3lhTllzWEwxNWtPRTY5d1p5NXVUbTJ0clpweGdRSEIwdk44ZzRjT0NCOWJvOGZQNWJHbEN4Wk1rMU5YRWlwTzl5N2QyL2dmKzhMd0QvLy9NT0VDUk9BLzVWT1dMMTZ0UlM4SGp4NE1QZnUzZVBRb1VNQTJOcmFVcmx5NVd5OTlnOGxPanFhVXFWS3BibVFvU3B2QVdTcmxKSjZVQmhTU2xPcEI1T0RnNE9wWExreVZsWldsQ2hSZ3FOSGoySmxaVVd4WXNWWXYzNjk5SDRLZ2lBSWdpQUl3cGRFQklXRmorTGx5NWZzM2JzWFB6OC9LZE9wVEpreTlPelprejU5K2xDa2lMaVlreE5GaXhabHlKQWh1TG01c1cvZlByWnUzY3JkdTNkWnRtd1phOWV1eGNIQmdWNjllbEd4WXNXQ25xb2dDQi9JdzRjUDhmUHp3OURRRUIwZEhaWXZYNDY3dXp1UmtaR2NQWHVXenAwN2s1aVlDQ0RWaXMyS3E2dXJsQ242NU1tVFBBVUZWYlZiSWFWbXJVd200OVNwVTl5OGVST0FwazJiTW4zNmRHUXlHVWVQSGtWTFN5dE50bkRSb2tVcFdyUW9qeDgveHRQVGs0aUlDSllzV1lLM3R6ZWxTNWVXeG1scmExTzVjbVZXckZqQnFWT251SGp4SXFOR2phSlBuejZaWmtZZlAzNmNQLy84ay9mdjMzUC8vbjFPbkRnaE5idVR5K1Y0ZW5ybTZHS2xyYTB0ZS9ic3liQUdiMkppSWtlT0hKR2U5K2pSQXpzN3UzVEhMVjY4R0lCang0NHhjZUpFZEhWMU5Xby9HeHNicC92NXFEZWpVNzB2QUlHQmdVQks4THBKa3lZQUd0bk0rL2Z2bCtaV3FsUXB4b3daSTYzVDBkRkJYMTgvMDllZWxlZlBuMHMvVzFXclZxVkNoUXBaYnJOejUwNE9IanhJOCtiTnFWaXhJdkh4OFp3OWUxYWpqSU9qbzJPVyszRnljc0xSMFpGcjE2NHhlL1pzVEV4TWlJaUl5UDJMRVFSQkVBUkJFSVF2Z0FnS0N4L1V3NGNQQ1FvS0lqZzRtUGo0ZUNBbHE2ZHYzNzUwN2RvMTB3WkRRdFowZEhTd3Q3Zkh6czZPOCtmUDQrdnJ5NlZMbC9EMzl5Y3dNSkIyN2RyaDdPeWNwc0dRSUFpZkoxVnpNa0NxVjF1NmRHa1NFaElvVmFvVWMrZk94ZFhWbGFTa0pDa2dMSlBKR0Q1OGVJYmxETlNEaUtxZ1hkR2lSVFdXNTRhZW5oNkppWW0wYk5tU0JnMGE4UHIxYS9iczJTT3RVMld0ZW5oNDBLTkhENlpObTVadUNZbjkrL2V6YU5FaTNyeDVBMEJDUWdLUEhqMmlWS2xTR3VNVUNvVVUwSDMvL2oyTEZpM2l6Smt6eko0OW0rTEZpNmM3eDR3YXdwVXFWUXBQVDArYU5tMmFvOWNzazhtWVBIa3lUazVPNmI1L3AwNmRrbDZqWEM3UHNFR2FqWTJORkJSKzgrWU5wMDZkb2wyN2RsSXBDYmxjVHBVcVZkTGROcjA2eHJHeHNWSXBqN1p0MjJyODdVMU1UR1RObWpWU3lReHRiVzBXTGx3bzNZSUhNSERnUUFZT0hDZzlmL2p3b2NacnpvNzkrL2V6ZlBseUFOYXRXNWV0b0xEcVdGdTJiRWwzM1lBQkEralFvVU9tMjBkRlJYSG56aDN1MzcvUHlaTW5nWlJBdXdnS0M0SWdDSUlnQ0Y4N0VSUVdQb2cvLy95VGdJQUFqaDA3aGxLcFJDYVQwYmh4WTF4ZFhhVU1KU0gveUdReW1qVnJSck5temJoejV3NmJObTNpOTk5LzU4aVJJeHc1Y2dRTEN3dGNYVjJ4dHJiT1Z2MUZRUkErVGZmdjM5Y0krbGxZV0RCLy9ud3VYTGpBNGNPSE9YSGlCRWxKU1JyYktKVktSbzhlVGUzYXRXblRwZzBOR3pha1JvMGFVbWtJVlprQ2xZNGRPekp1M0RoS2xDaVJwN21XSzFjT0Z4Y1htamR2RHFUVStRb01ETVREdzROdTNicGhhbXBLUWtJQ2I5Kyt4Y2pJaU9qb2FPQi9RY1lYTDE0d2E5WXNUcDA2SmUyelNaTW1lSGg0VUxGaVJZMXNVUzB0TGVSeU9kT25UOGZLeW9wNTgrWVJGeGZIK2ZQbmNYSnlZdTdjdVZoWVdHUTRWN2xjanBHUkVkV3JWOGZHeG9adTNicmxPak8yV3JWcU9EazU0ZWZubDJhZGVvTzV1blhyWnZnZWx5OWZubHExYW5IcjFpMGdwWVJFdzRZTnBhQncxYXBWTVRBd2tNWW5KU1docloxeVNoY2FHcXJ4dWdBTURBell1blVySVNFaEdzM3BMbCsrektKRmk2UU1aTGxjanBlWEYvWHIxOWVZejRVTEYxaThlREU2T2pvQVBIcjBTRnBYdUhEaHJONFNJS1dXTXFUOEhEUm8wQ0JiMnpScjFvemJ0Mjl6OCtaTm5qOS9qbEtwcEdUSmtqUm8wSUJldlhwbCtwbXFCQVlHcGh0VXptdE5aa0VRQkVFUUJFSDQzSW1nc0pCdmtwS1NPSHYyTEQ0K1B0S3RzN3E2dXJSdDJ4WTNOemVxVmF0V3dEUDhPbFN2WHAxNTgrWVJIUjJOcjY4dnYvMzJHMkZoWVlTRmhWR3hZa1VHRGh4SWh3NGQ4bndyc0NBSUJVTlBUNC80K0hpc3JhMnBVNmNPM2JwMVM5Tm8wc0RBQUh0N2U0NGVQU3FWY2JoNTg2WlV1c0hMeTR1T0hUdWlVQ2lrb0Y3SmtpV1pQbjI2Rk1UTkQ2bExJNVFvVVlKZmYvMVZDbFpHUjBlbnFhbXJ5Z0RXMDlPVHNqbjE5UFFZTTJZTXRyYTJ0R25USnMzclZTL3gwS1ZMRityVXFjUEVpUk81ZS9jdXo1NDlJenc4WEFvZ3FnZVRjeU03MjQ4ZE81YXhZOGVtV2I1MDZkSnNIeWNnSUVEanVhK3ZyNVQ5bmZveit2SEhIemwvL2p5NnVycThmLzllV3E3ZWtLMWl4WW80T3p0THp4VUtCVDQrUGxKQVdFOVBEeTh2TDFxM2JwMW1MbFdyVnVXZmYvNUpkNTdaemFaV1phRTNhOVlzMjNjSjFhMWJseVZMbG1ScmJFYk16TXlBbElDM3NiRXhWYXRXcFdyVnFsaFlXR2lVeUVoUGNuS3l5Q2dXQkVFUUJFRVF2bGdpS0N6a1dWeGNISWNPSGNMYjIxdktIakkwTk1UVzFwYisvZnVudWNWWCtEaEtseTdOdUhIakdEWnNHTnUzYjJmSGpoMDhldlNJV2JObXNXTEZDdnIxNjRlZG5SMGxTNVlzNktrS1g1RkM0eUtKWDJ5YTh3NWdBZ0JWcWxUaGh4OSs0UFRwMHl4WnNvUTNiOTdnNys4dkJVa0xGeTZNdmIwOUxpNHVsQ3haa21IRGhoRWNITXlXTFZ0NDh1UUpBUFhyMTZkang0NUFTcUJzd1lJRkxGcTBpQWtUSnVRNU96ZzcxTzlXcUZDaEFzV0xGOWRvekthcUVXdGdZTURVcVZOWnRXb1ZzMmZQeHRUVUZFaHB6cWJLbUlXVUxPRisvZnBwSE1QVTFCUS9QejhXTGx5SVVxbk1WdDNaVDUyZG5SMW56cHdoTkRTVXJsMjdhcXl6c0xEZzdObXpHZ0ZoSFIwZFhGeGNNdHlmWEM1bjhlTEZEQm8waUxkdjN6SnYzanhxMTY2ZDd0alNwVXRUdW5ScFltSmlrTWxrNk9qb1lHUmtoSTJORFlNR0RjcHk3cytmUCtmZmYvOEZVcG9PZmt5dFdyV2lSbzBhbUptWlpkazRzVU9IRGxJR2NZY09IWGoyN0JtVEprMENrREt4QlVFUUJFRVFCT0ZMSWM1d2hWeUxpWWxoNTg2ZEJBWUdTclVlalkyTjZkMjdONzE2OWNwVDEzb2gveGdZR09EcTZvcXpzek5Iamh3aElDQ0FtemR2OHNzdnY3QisvWHJzN096bzA2ZFBodlVwQlNFL3lZMHFZZURGdzZ4SENobnAxYXNYZG5aMjZPam9VS0pFQ1FZTkdzU2RPM2RvMmJJbHJWcTFRazlQVHhxcnI2K1BzN016VGs1T2hJYUdjdkxrU2RxMWE2ZXh2eElsU2pCdjNyd3NqNnVxQjZzcUlaQ1JhZE9tQVdTN2dlajQ4ZU41OGVJRmhRc1hwbnIxNmhxQnljYU5HK1BqNDZOUnQ5Yk96ZzRURXhNTURBd29YYm8welpzM1QvZE9GRjFkWGFaT25hcFJoL2x6Wm1ob3lDKy8vTUtoUTRmUy9IL2Rva1VMNHVMaTBOSFJvVkNoUWhRclZnd3JLNnNzNi9icTZlbXhjdVZLQ2hVcXBGR09JajJIRGgzSzlkeFZwU1BrY2puTm1qWEw5WDV5bzBTSkVobGU3Q2hUcGd6d3Y0Q3YrdS9CdkhuenVINzlPdDkvL3ozYTJ0cjA3Tm56dzA5V0VBUkJFQVJCRUQ2aXp6MG9mRU5XeHJ4T1FVL2lhM1B2M2oyMmJObkMzcjE3cFZ0WnpjM042ZGV2SCszYnR4YzFhejlSV2xwYWRPclVpWTRkT3hJYUdvcVBqdy9uenAxaisvYnRiTisrblZhdFd0Ry9mLzlzMVdnVUJLRmdxUWRtWFYxZHN4d3ZsOHRwMkxBaERSczJ6UFV4czV2aG1icGtSRlpVV2NzWlNkM0lyR3ZYcm1reVpYT3kvZWRNVzFzNzNkZGVyVnExWEpkbytoalo0UzFidHN4ejJZNFA0ZURCZzVtdXIxZXZIdWZPbmZ0SXN4RUVRUkFFUVJDRWordXpEZ29YbmtOZHBmTEdsNUVDOUlsVEtwV0Vob2JpNys4dk5mMlJ5K1cwYU5FQ1YxZFhFVWo4ak1oa01xeXNyTEN5c2lJeU1wTE5temR6NU1nUlRwNDh5Y21USjZsZHV6WURCZ3lnVmF0VzRuWlpRUkFFUWNpNzN5d3NMSlNBVWlhVEtaVktwZUsvZjVXQWFya0NVQUJLcFZLcFVDMzc3N0hpdjNFS21VeVdyQm9qazhtU2xVcWw4cjkvazFYalZjLy8yeTc1ditmUzh2OGVKNm10U3dhU2xFcGxzbHd1VDFZb0ZFbi9IU2Y1djNGSlFPUC9Ya3ZtdHdvSWdpQUlnaUFJbncwUjhSRXlsWmlZU0VoSUNON2UzbElYOUVLRkN2SGRkOS9oNXVaR3BVcWlOT2puek5UVUZFOVBUOGFPSFl1L3Z6KzdkKy9tNXMyYlRKdzRrWExseXVIbTVrYW5UcDJ5ZlJ1NElHUWxicEVKNzZid29MQVg0ajhQUVJDK0dyS1VsSFhaZjQrMS92czNvN0hwUGs1dlRGYi9wamMrczNWQXBuZDhLWlZLUzhBbnd3R0NJQWlDSUFqQ1owTUVoWVYwdlhuemh2Mzc5K1ByNjh2VHAwOEJLRjY4T1BiMjlqZzdPMU9zV0xFQ25xR1FuNHlNakJnNWNpUkRoZ3hoMTY1ZGJOdTJqUWNQSGpCLy9ueFdyVnBGbno1OWNIQncwT2hrTHdpNW9YejlDR1NZRlBROEJFRVFQcUpmRlFyRlRabE1waVdUeWJRVkNvV1dUQ2JUQnJSbE1wbVdVcWxVTGRkUktwVnl1Vnl1L2Q4eUxabE1wcVZRS0xSVmoxWEwvL3RYcmxRcXRRRzVUQ2JUVmlxVjh2L1d5V1V5bVJ6UUFxVG5xbTBBMVdPWlVxbVUvN2U5WEcyYy9MOGd0dnkvOVRLZ3FFd20wNWJKWlA4VTJMc29DSUlnQ0lJZzVLdlBPaWdjUHcxenhkTWJ5TXVLc3NMNTVjbVRKK3pZc1lOdDI3WVJHeHNMcEdTVE9qbzZZbWRuaDY2dWJnSFBVUGlROVBUMGNIUjBwSGZ2M29TRWhPRHY3OCsxYTlmWXVIRWpQajQrZE83Y0dTY25KNnBYcjE3UVV4VUVRUkNFejhXK3ExZXY3aXZvU2VTRmhZVkZBT0FFUkJmMFhBUkJFQVJCRUlUODhWa0hoWk9VM0VoYVZSZUQyYUtzY0Y2Rmg0Y1RFQkRBd1lNSFVTZ1VBRmhZV09EczdFeXJWcTIrcUVZOVF0Ymtjamx0MnJTaFRaczIzTGh4ZzgyYk4zUHExQ24yN3QzTDNyMTdhZEtrQ1M0dUxqUnUzRmo4YkFqQ0oyek5talZZV1ZuUnVIRmphZG5MbHkvWnVuVXJMaTR1R0JnWUZPRHN2bHhSVVZHOGZQa1NnSW9WSzJKb2FGakFNL28wSFRseUJMbGNqcVdsWlpxR2QvdjI3ZVBXclZ2SVpES0dEQm1TNVh0NDVzd1ozcjkvVDkyNmRkTzlxMlg3OXUyVUtGR0NSbzBhaWM5REVBUkJFQVJCRVBqTWc4SkMzaWdVQ2k1ZXZJaTN0emVYTGwwQ1VqcWIyOWpZTUdEQUFMNzU1cHNDbnFId0thaFRwdzVMbGl3aEtpb0tiMjl2RGg0OHlCOS8vTUVmZi95Qm1aa1pBd1lNb0czYnRpS0xYQkErTVNFaElXellzSUVOR3piUXNHRkRmdjMxVjA2Y09NR01HVE9JalkzbDFhdFhlSGg0WkxqOWdnVUxDQW9LeXZRWTd1N3VEQjA2Tk0zeTJiTm5zM3YzYmdDdVhMa0NRSEp5TW9zWEw4N0RLNEtTSlVzeWVQRGdQTzNqWTFpMWFoV0hEeDhHWU1tU0pkalkyQlRzaEQ1Unk1Y3Y1K25UcDh5Y09aT3VYYnRLeS8vdi8vNlArZlBuRXhjWFI3dDI3U2hjdURESnlja2EyOHBrTW8zYXR4czNidVQ2OWV0WVdWbXhidDA2amJFeE1URXNXclNJNU9Sa1RFeE1wSjlOUVJBRVFSQUVRZmlhaWFEd1Z5ZytQcDVqeDQ2eGVmTm03dDI3QjBEaHdvWHAzTGt6cnE2dWxDOWZ2b0JuS0h5S2pJMk5tVHg1TXFOR2pXTExsaTNzM0xtVGlJZ0lwazZkeXJKbHkzQnhjYUZidDI2aTNyUWdmQUpldkhqQnZIbnpwT2VkTzNjR1VpN3lxR3pmdmgwYkd4dSsvZmJiUEI5dnc0WU5BRmhhV21KcGFabnVtT1RrNUN5RHpGa3hOVFhOVVZCWW9WQncrUEJoRGg0OFNIaDR1SlM5YTJSa1JKVXFWWEJ5Y3FKbHk1YlNlQ3NySytseFlHQWdOV3ZXVExQUDhQQnduSnljcE9lcW9MZTZ0Mi9mU28rTEZpMmE3Zm5taHZxY2pZMk4yYkZqQjNwNmVwbU9TLzNhOHVOMWg0ZUhzM3YzYnE1Y3VVSlVWQlJKU1VtVUxWdVc1czJiTTJqUW9EU1p3QkVSRVZMUGdycDE2MnFzVzdCZ0FYRnhjUUFjTzNhTVk4ZU9wWm5Qb0VHREdENThPQUR2M3IzajVzMmJBTFJwMHliTjJOMjdkMHRCWlRNek15bGduMXJWcWxWRmVTUkJFQVJCRUFUaHF5R0N3bCtSbHk5ZnNuZnZYdno4L0hqKy9Ea0FaY3FVd2NIQkFVZEhSNG9VS1ZMQU14UStCMFdMRnNYZDNaMEJBd2F3Yjk4K3RtelpRa1JFQk11V0xXUHQyclU0T0RqUXUzZHZLbFNvVU5CVEZZU3ZVbkp5TWxPbVRDRW1KZ2FBQmcwYTBLMWJOeURsLy93UkkwYXdhTkVpbEVvbFAvMzBFOTdlM3BpYW1tYTZ6N2x6NTJvOG56eDVzc2J6Tld2V0FDbVp3eGtGaFQrMjJOaFl4b3daUTJob2FKcDFNVEV4eE1URVVLMWFOWTJnY0g1UkR3cTd1N3ZuZVB2MEFzM1pFUlVWeFlZTkd4Z3hZa1N1dHMrdDY5ZXZNM0RnUUpSS3pYSmVqeDQ5WXV2V3JSdy9mcHpObXpkclhIUStkZW9Va0JLZzE5SFJJU29xaW5MbHlyRjkrM2FPSHorZW8rT2ZQWHVXeE1SRUFCWXRXc1NpUll1a2RVRkJRZXpZc1VONkhoSVNRa2hJU0xyN2NYTnpFMEZoUVJBRVFSQUtoRktwRktVWmhZOU9CSVcvQWc4ZlBpUW9LSWpnNEdEaTQrTUJxRjY5T24zNzlxVnIxNjVvYVdrVjhBeUZ6NUdPamc3Mjl2YlkyZGx4N3R3NS9Qejh1SFRwRXY3Ky9nUUdCdEsrZlh2NjlldUh1Ymw1UVU5VkVMNGFTcVVTTHk4dkxseTRBS1RjQlRKbnpoeU4yK3o3OU9uRG1UTm5PSC8rUEs5ZnYyYjA2TkdzVzdjdTNUcXNLdDk5OTUzRzg5UkI0WnhxM3J3NUsxYXMwRmlteWxZMU5UVmw1ODZkNmE3TGlWV3JWa2tCWVQwOVBUcDA2Q0FGL0I0OGVNQ1pNMmR5TS9Wc1VROEtmMngrZm41MDdkbzF5MEIvZm9xTGkwT3BWR0pxYW9xTmpRMWx5cFRoNGNPSDdOeTVrNFNFQktLam8xbTFhaFZlWGw3U05rZVBIZ1dnVWFORzBrVUxEdzhQalJJampvNk9PRG82QWlsWjM0c1dMZUw4K2ZQSTVYS2FObTBxamZ2dHQ5OHluTnVlUFh1SWpoYTkwUVJCRUlTdlQvZnUzUUhvMHFXTHhrWHFkZXZXc1gvL2ZpRGw3MlJXamh3NVF2UG16VVV2aWxRU0VoS2s4NVptelpybHVWelk2ZE9uOGZMeW9rNmRPamc2T3RLb1VhTU14NnJPallzVUtjTEpreWV6dFgvUmEwUklqd2dLZjhIKy9QTlBBZ0lDT0hic21IVFZxWEhqeHJpNnV0S2tTWk9DbnA3d2haREpaRmhiVzJOdGJjM3QyN2ZadkhrekowNmM0UERod3h3K2ZCZ0xDd3RjWFYyeHRyYldDRXdKZ3BDL0ZBb0ZYbDVlMHNtOVhDN0h5OHNyVFVrZ21VekduRGx6Nk4rL1AxRlJVVHg2OUlqQmd3ZXpkdTNhRERQODM3eDU4OEhubjk5VVFVZUFXYk5tMGE1ZE80MzFDb1dDUjQ4ZWZaQmpxNzlmdlhyMVFsdjc0NTF1SlNZbXNtREJBbjc1NVplUGRzeENoUW94YWRJa2V2VG9vZkgvZk9YS2xaay9mejRBNTgrZmw1WkhSa1lTSGg0T1FNT0dEYVhQNnN5Wk15Z1VDa3FWS2tWTVRBeGJ0MjRsTVRFUkp5Y25GaTllTE8xanpKZ3hXRmhZU1B2NjQ0OC9BSmc1Y3laMTZ0UWhLaXFLVWFOR0laZkxPWEhpQkFCYVdscHMzNzRkWDEvZk5QV3VCVUVRQk9Gejl1clZLNmtzcERyVmVjNmRPM2U0ZXZXcXRQek9uVHZTT3ZYbEtnMGFOSkFlWDdseWhTbFRwbENyVmkxV3Jsekp0bTNic2wwT3pNbko2YlBvQlpGYlNVbEpCQWNIQXlsMzA5clkySER0MmpVZVBIaVE3WDFVcWxTSit2WHJBM0R4NGtWaVltSUlDUW1STHBqbmw3ejJHb0dVbmlGNTBhRkRoM3dwV3lma0x4RVUvc0lrSlNWeDl1eFpmSHg4dUhidEdnQzZ1cnEwYmRzV056YzNxbFdyVnNBekZMNWtOV3JVWU42OGVVUkhSK1ByNjh0dnYvMUdXRmdZWVdGaFZLeFlrWUVEQjlLaFF3ZjA5ZlVMZXFxQzhFV0pqWTFseXBRcDBpMzVBQk1tVEtCRml4YnBqamN5TW1MNTh1VU1IanlZMTY5ZkV4VVZSZi8rL1prelp3N05talZMTXo2L0c2VkZSa1ptR0xSOCtmSmx2Z1EwMVFPekNRa0phZGJMNVhJcVZhcVU1K09rUjVVcExKZkw4ZkR3K0dpM0F0YXZYNTlyMTY1eDRjSUZqaHc1UW9jT0hUN2FjVlZmYU5TcE42eU5qWTJWSHF0bmdxdlhYSjR5WlFybno1K25RNGNPTEYyNmxGMjdkaEVjSEN4OTRaTEpaSXdaTXdabloyZHBtMzM3OXFGUUtLaGN1VEpkdW5SQkpwTngrZkpsSUtWVzhmTGx5L0h4OFFINHFOblRnaUFJZ3ZDeFhMcDBLZE9BM29rVEo2U0xwS2tOR2pRb3pUTFZSZE1IRHg0d1ljSUVGQW9GNGVIaFJFVkZFUmNYeDZ0WHI3STFMMVYvQUpXczd2eFNiMkNjM2xpWlRJYUJnUUVWSzFiazIyKy9wVy9mdnBRcFV5Yk51THdlSnpOWlhWRGV1M2R2amhyYTJ0blpTZWRRcW94ZnVWeE9tVEpsdUgvL3ZqVE94TVFrMTNkNDUxZXZrYncyNmpVek14TkI0VStRQ0FwL0llTGk0amgwNkJEZTN0N1NWVDlEUTBOc2JXM3AzNzgvcFVxVkt1QVpDbCtUMHFWTE0yN2NPSVlORzhiMjdkdlp2bjA3ang0OVl0YXNXYXhZc1FKbloyZTZkKzlPeVpJbEMzcXF3a2RXYUZ3azhZdE5QMHdrN2lzVkd4dUxzN016a1pHUlFNb0o4NFFKRStqZHUzZW0yNW1abWJGcTFTcUdEUnZHdTNmdmVQWHFGYU5IajJiYnRtMlltWmw5MERrL2ZQaVFqUnMzcHJ2dTFhdFhHYTdMaVZxMWF2SG5uMzhDTUdmT0hLS2lvajVLL1h5RlFpRUZRTFcxdGFWNnk5blZzMmZQZEwvZ1pNZmd3WVB4OFBBZ05qYVdwVXVYRnZpdG5nOGZQcFFlcTBwM3hNZkhaMWp1UWFsVVltNXV6cDQ5ZXpTMlZaSEw1WncrZlpwMzc5NVJyVm8xcksydHFWS2xDcEFTWEpxc3Bad0FBQ0FBU1VSQlZGWjlzVldWUW1uV3JCbUdob2FNR2pVcVgxK1hJQWlDSUh6cEhqMTZ4UGZmZnk4RmdOM2QzVEUzTitmSWtTUFNtSXdDcExrcCs1VWRTcVdTZCsvZUVSNGVMalc0WGJkdTNSZlJEK0RQUC84a0tpb0tTRG1YN04rL3Y4YjZBd2NPWkZycUxTTWZvdGVJOEdVUlFlSFBYRXhNRER0MzdtVExsaTI4ZnYwYVNPayszcnQzYjNyMTZrV2hRb1VLZUliQzE4ekF3QUJYVjFlY25aMDVmUGd3Z1lHQjNMeDVrOVdyVjdOKy9YcnM3T3pvM2J1MzlLVmUrUExKalNwaDRFWGFhSStRYXdZR0JyUnUzUnB2YjI4ZzVZUjU0Y0tGTEZ5NE1OdjcwTkhSSVRFeEVYdDdleWtnM0x0M2IxcTBhTUhmZi84dEJlZzZkT2lna2ZWcVltS1NmeThrbjQwY09aTGh3NGVUbkp4TWZIdzhhOWFzd2NmSGg2NWR1OUsvZjMrTWpZMHozZDdKeVNsWHgxV3ZKNXlRa0pEakFIZUhEaDF5SFJRdVZhb1VRNGNPWmRteVpVUkhSN04yN1ZwKy9QSEhITzBqdDY4N3RhU2tKSHg5ZmFYbnFycUd3Y0hCR1dZWTllL2ZYMnFFcTZLdnI4ODMzM3hEYUdnb3ljbkpYTGx5aFN0WHJsQ2tTQkdPSGoxS2d3WU5xRm16SnZYcTFTTWdJQUJJeVpoeWMzT2plUEhpbVg0eFRiM3V5SkVqNG1LbElBaUM4Tm14dHJhV3NqamZ2SGtqM1lWaloyY0hwR1NHcHE0cGZPREFBU0Q5N005YnQyNHhhdFFvNlcreXRiVTFBd2NPVERNdUw4SGZRWU1HcFRuZlViL0RLTDJ4aVltSmhJZUhjL0RnUVpLU2tuajkralhMbGkzTDlBNnpySTR6YWRJa2pYWHFHYlhwYmF1UytyVjdlM3V6WThjT2pYSmxCdzRjNEsrLy9xSk5telpBU29rdkh4OGYrdlhyUi9QbXpUVzJWMitLbTEveXU5ZElkc3R1blQ5L25tWExsaEVSRVFHa1hOVHYzYnUzZEM0b2ZGbys5NkR3RFZrWjh6cFpEL3Z5M0x0M2p5MWJ0ckIzNzE2cDQ3YTV1VG45K3ZXamZmdjJvbmFyOEVuUjB0S2ljK2ZPZE9yVWlkRFFVTHk5dlRsLy9qeEJRVUVFQlFWaFkyT0RzN096VkNOU0VJU2NHVDU4T0E4ZVBFQ2hVQkFTRXBMajdaY3VYWXFmbngvanhvMlRsbFdwVW9VcVZhcHc4T0JCRGh3NGdGd3VaK2JNbWZreTMveG9OSmZSeVhQUG5qMkJsRnExeTVjdlorYk1tVkoyUkd4c0xFRkJRZXphdFl2Qmd3ZC9rRHAzZVcweXAxNWVKNnZYbUpwU3FhUnYzNzc4OXR0djNMMTdsNjFidDJKcmExc2dwYVBtejU4djFRMDJOemVuUjQ4ZVFPWk40WHIxNnNXdnYvNEtwSlFqNnR5NU03YTJ0dHk3ZDQrRkN4ZFN2WHAxSGo1OHlLMWJ0N0N4c1VGWFZ4ZGpZMk5telpxbHNWKzVYRTdObWpVLzRLc1RCRUVRdm5hV2xwYW5aRExaMGl0WHJ1VHRudnA4b0srdlQvbnk1Zm41NTUvWnUzY3ZhOWV1cFdiTm1xeGN1WkwxNjljemN1UklqU0NmcWFrcHc0WU5vMDZkT3BpWW1MQng0MGJhdFdzblpZZ2VQbnhZQ2dpYm1aa3haODZjZEkrYlVVYXA2dTYxekxSdDJ6YmJmNnRUanpVM041ZDZGbHkvZmoxUHgwbDlUcVVlRk03SkhGVmF0bXhKbVRKbGVQSGlCU05IanVUKy9mdk1tREdEenAwN00zbnlaRTZjT01HeFk4Zm8yclVyeHNiRzFLcFZpMmZQbmtrWjJIWHExSkhLWHVYRmgrdzFrcEdJaUFpV0wxL091WFBucEdYMTZ0WGpwNTkrRXVkbG43RFBPaWhjZUE1MWxjb2J5b0tleDhlaVZDb0pEUTNGMzk5ZnFoc3BsOHRwM3J3NWJtNXVJcUFtZlBKa01obFdWbFpZV1ZrUkdSbko1czJiT1hMa0NDRWhJWVNFaEZDN2RtMEdEQmhBcTFhdFBtcGpKa0g0M0dscGFiRm8wU0oyN2RvbE5ScUpqbzZXeWhpVUsxY09QVDA5alcwZVBueUlRcUVBVW1xdnFwYzVpSWlJU0ZOK1FxRlFwQnVjVlc4ZzlqR3BuN1NyVXorNWI5YXNHYnQzNzJiUG5qMEVCUVZKWDFJU0V4TlpzMllOQ29WQ0kzTkdYVWJaSWMrZVBjczArOWZZMkRqSERjd2NIQnlrdW5IcWQvaGs1eldtcHFXbHhlVEpreGswYUJESnljbk1uVHMzUjluS3VYM2Q2aFl2WHN5dVhidUFsRklPaXhZdGtpNVdHeHNiYy92MjdYUzM2OUtsQzJYTGxxVlJvMFpTSnZDSUVTTzRlZk9tdEs5Tm16YWhVQ2g0Ly82OXRGMTJndDRqUjQ2a2RldldyRm16aG1QSGpnRXBXY3ZYcjEvUHQ0c2RnaUFJd2xlbGhWS3BiR0ZwYVprSVhGY29GS3V1WHIzcUF4UklmT0xhdFdzRUJnYWlVQ2dZTTJZTXc0Y1BaOUdpUmNUR3hqSisvSGg4Zkh5UXkrVWtKeWRMNTN6OSt2WGp3b1VMK1ByNjR1M3R6YXhaczJqZHVqVXRXclJBUjBlSGtpVkw4dlBQUDNQMDZGRXVYYnFVSmppYytpSyt5b2NxSDZGU3ExWXQ2ZkhINnR1UW1ydTdPNG1KaVd6ZXZCbEk2YS9Rc21WTFdyVnFSZDI2ZFJrMmJCai8vUE1QTXBtTWQrL2VBU2tsRmlHbDBWOTBkRFFMRnk3RXlzcUtCUXNXU1AwdkRBME5wUXZrS3UzYnR5YzRPRGpkeElQMzc5OHpZOFlNNmJtUmtSRkRodzc5b0wxRzByTmd3UUoyN05naGZiY29WcXdZbzBlUHBudjM3Z1gyR1FuWkk2SXVuNEhFeEVSQ1FrTHc5dmJtMXExYlFNcVh4dSsrK3c1WFYxZFI4MFg0TEptYW11THA2Y21ZTVdQdzkvZG56NTQ5M0x4NWs0a1RKMUt1WERuYzNOem8xS25UQjYvL0tYeGNjWXRNZURlRkI0VzlFSFdGUHdCN2UzdnM3ZTJCbFBxeVlXRmhBS3hZc1NKTjRLeGx5NWJTU1dwZTZzNW05MFJQZFpJSWNPYk1tUXkvTUVSR1J1YnJsd2w5ZlgwY0hSM3AwNmNQdi8vK080c1hMK2JwMDZjQStQajQ0T2JtaHE2dWJwcnRNc29PQ1E4UHo1ZWF4K3BVZC95bzVwdFg5ZXZYcDN2Mzd1emV2WnRyMTY3eDIyKy9JWmZMTlQ2RGpPVGxkU3NVQ3ViTm15ZDlTVFEyTm1iTm1qVWEyVW0xYTlmbTd0MjdVdjhEZGRyYTJpUW1KdUxsNWNYbHk1ZEpTa29DVXJMVzNkemNxRktsQ3Q3ZTNyaTV1ZVg0WjdaVXFWSlVybHhaNDI5SzVjcVZwWjhGUVJBRVFjZ2xIY0JLTHBkdnRyUzAzS0JVS3NPVlN1VzZxMWV2cmdhU1B0WWtyS3lzR0QxNk5NdVhMeWM2T2xxNjRHbG9hSWlIaDRkMGNWYjF0eFZTR3RJM2F0U0k0T0JnM3IxN3g0UUpFL0R6ODZOMjdkcDA3TmlSSVVPR29GUXFXYkZpQmUvZXZTTTVPVm1qL05hSER2NW1SRlg2QWlpd3hMaWhRNGNTR3hzckJZVXRMQ3h3YzNNaktpcUtrU05IRWhrWmlWd3VaK3JVcVRScDBvVG82R2hHakJpQm1aa1pDeGN1NU9YTGx3d2JOb3pwMDZkcjNPVjk3dHc1alV4YlNNbldQbkxrU0pvU1c1RHllZTdidDA5NlhxNWNPVTZmUHYzUmU0M3MzcjFiT3MrMHQ3ZG45T2pSR0JvYVpybWRVUEJFVVBnVDl1Yk5HL2J2MzQrdnI2LzBwYVY0OGVMWTI5dlRyMTgvakl5TUNuaUdncEIzeFlzWFo5U29VYmk3dTdOcjF5NjJiZHZHZ3djUG1EOS9QcXRXcmFKUG56NDRPRGprcXJDKzhPbFJ2bjRFTWo3ZFFyUmZFUFZiOTlMTC9JeVBqd2RTdmhDazdtWmNxVklsZ29PRFNVNU9wbCsvZmlRbUptSnViczZzV2JNQU5MSXRzMXV1U0Qzd21SOXltbzByazhsbzA2WU5sU3RYcGxldlhrQktkc1hqeDQvenBhNzVnUU1IbURadFdvNjN1M0xsaWtiV3EzcW1jRTVmbzdyUm8wZnorKysvOCtyVksxYXVYSW11cnE3R2NmSmJjbkl5TTJiTTRPREJnd0RVckZtVG4zLytPVTJOM21yVnFqRml4SWcwTmZ4VUhqOSt6QjkvL0lHdXJpN3QyN2ZIM3Q2ZVVxVks0ZVBqdzh5Wk0xRW9GSlFzV1ZKcWtpSUlnaUFJT2FGVUtwSEpaUEo2OWVvMStRQzcxNUxKWk4vSVpMTGxGaFlXUzRGd21VeTI3OVdyVjRzaklpS2VmWURqYWJDeXNrSmZYNSs0dURnQXlwY3Z6K3JWcTVITDVWSi9pRGR2M2tqakV4TVRNVFkyWnNxVUtYaDZldEs4ZVhPcFFmMk1HVE5JVGs1bThPREJVaEtCbVprWldscGFsQ2hSSWx2enlld0M3dkhqeDZXR3dDb1ozUW1sR3Z2Ky9Ydk9uVHNuMWNqVjE5ZG41TWlSbWM0aHZWNEplVG0veWtwQ1FnSnYzcnhCVjFlWHVYUG4wcnAxYXlsNDd1Ym14cWhSbzZoY3VUSVRKa3lnVUtGQzFLOWZIME5EUTNidjNvMkZoUVVQSGp6ZzhlUEhRRXJwaGNLRkMwdWZTWGJJWkxJUDBtc2tKNlpPblpyamJZU0M4MWtIaGVPbllhNTRlZ041MlMrcnJQQ1RKMC9Zc1dNSDI3WnRrMjc5TlRVMXhkSFJFVHM3dTNRem1nVGhjNmVucDRlam95TzllL2NtSkNRRWYzOS9ybDI3eHNhTkcvSHg4YUZMbHk3MDdkdjNpK2d1S3dnZjJsOS8vU1ZsRTVRdVhUck5sZnFrcENRcFU2Unc0Y0pwdHRmUjBhRnk1Y3BjdjM1ZEN1YldybDJieXBVckE1cUJ5K3dHaGRXL2hOU3VYVHZON1dpcUxOUml4WXFsK1ZLUW04emNGU3RXTUdUSWtEUmZTRktYcHZrVXNoaFVYOTUwZFhYenJTZEFzV0xGR0RObURMTm16ZUxGaXhmNXNzK01KQ1ltTW1uU0pINy8vWGNBdnYzMld4WXZYcHp1bDhIR2pSdGpZR0NRWVZCNDZOQ2gxS3haay9yMTYzUDU4bVUyYnR3b2ZYbVR5V1RZMnRxbWFjNlNuaHMzYmxDbnpwZDFmaWdJZ2lEa21leS9PNXkwdExXMVAyajlLNWxNSmdkcUE3V0xGU3MyM3RMUzhoNlFyYnQyY2lvcUtrb3E4NkJVL3E5NmhVd213OFRFaEVhTkdxVzduYisvUC83Ky90THpFeWRPOFBidFc5YXNXWU5NSm1QKy9QbFM0TFpxMWFvTUhEZ1FYVjFkaGd3Wmt1YzVwM2R1bDFGUU9MMng5ZXJWWStMRWlkU29VU1BQYzhrUGYvMzFGejQrUG5UczJKRkpreWJ4OHVWTHFsU3BJcFVIQTNqMTZoWDM3OStuWk1tU1VxSkZjbkl5bHBhV2pCMDdsbDY5ZXZITEw3OUlyM2ZDaEFsU1U3eWpSNDlxSEU4VmFDNVNwQWduVDU3VVdKZWNuSnl2dlVidTM3K1BnNE5EdHJmUEtvUDhRd2JsaFp6N3JJUENTVXB1SksycWk4SHNMNk9zY0hoNE9BRUJBUnc4ZUZENlkyRmhZWUd6c3pPdFdyVVN0VmlFcjRKY0xxZE5temEwYWRPR0d6ZHVzSG56Wms2ZE9zV2VQWHZZczJjUFRaczJ4Y1hGaFVhTkdvbmZDVUZJUjBKQ0Fvc1dMWktlZi92dHQybkdxQWRvTXl2Um9uNDdXdjM2OWFYSHFrQ3hUQ2JMOXU5aGRIUzA5TGhKa3lZTUh6NWNZNzNxQk5qSXlDakRkVG5oNit2THpwMDdhZDY4T2RXclY4ZkF3SUNvcUNqMjc5OHZqYWxUcDA2YVROYmNxbEtsQ24zNzlzM3hkb21KaWRJRllQVmdlMzZ3dGJWbHo1NDlYTHQyTFYvM205cVBQLzRvM2VwWXZIaHhXclpzcVhGcnAwclBuajB6elJwS1Nrb2lJQ0NBQ3hjdU1IMzZkSktUazRHVW43Tm16Wm94ZE9oUWtwS1NjSGQzcDMzNzlobldnNzV3NFFManhvM0w4b3RRVWxLU3h1K0MrSnNpQ0lMd3hWTVBIT1MxdEVPMll5bEtwVklHNk1HSCtWdGphR2pJelpzM1VTcVZsQzVkbW1yVnFuSCsvSG1pb3FLNGRPbFNydmE1ZXZWcXFUOEF3Snc1YzVneFk0YlVFQzI3UGtRQVVFZEhoN1p0MjFLN2R1MHN4MmJVS3lFdm5qMTdSbkJ3TUgvLy9iZTA3TktsU3lRbkp4TWFHc3FaTTJmUzNXN1hybDBhNzZuSzZkT25hZFNvRWZmdjMrZlZxMWZTOG4vLy9WYzZiekl4TVVseloxOUc4cnZYaVBCbCs2eUR3bDhDaFVMQnhZc1g4ZmIybHY3RDF0Yld4c2JHaGdFREJraFhoZ1RoYTFTblRoMldMRmxDVkZRVTN0N2VIRHg0a1BQbnozUCsvSG5Nek13WU1HQUFiZHUyRmRuemd2Q2ZwMCtmTW5ueVpDbXJReWFUNGVqb2lFS2gwTWhBVmM5YXlDaFRWajJBcXFXbEpXWDJKaVVsY2ZmdVhTRGxwQnl5ZDhJZkVSRWhQYzVKT1ppOFpOUzhmZnVXUTRjT2NlalFvVFRyU3BVcXBkR1lJNjlxMTY2ZHJTOG5xYW5QclZpeFl2azJIMGo1L0NkUG5veVRrNU1VWVAwUTFHdmZ2WGp4UXVPaWhMck1HdVJCeXZsUFZGU1U5UE5VdW5ScHZ2dnVPM3IwNkVGQ1FnSWJObXlReXBZRUJnYmk0T0NRYmxCLzdOaXhKQ1FrOE9USmsweVB0MmpSSW5iczJBR2tYSkJNTDJ0ZUVBUkIrQ0lsaG9hRzV1a0xoS1dsWmFhWmFjcVVsTjM3U3FWeVMySmk0cEsvL3ZycmVWYmI1RmFSSWtWWXNHQUJSNDhlWmNDQUFheFpzMFpxQkh6cTFDbldyVnNuamQyM2J4OTc5KzZWbmsrWU1FSGpUc3lpUll1eWZ2MTZObTNhcEhHTW1qVnJJcGZMTTcyalNhbFVTcG5LV2QzNUZCZ1ltRzRQZzR6R21waVlzR2JOR2dJREEwbE1UR1Rac21VVUsxWXN5M0pTR2ZWS3lJdTR1RGcyYk5pZ3NVd3VsMU9pUklsY2xlbzZkKzRjSGg0ZWFaWlBuRGhSZW56Z3dJRWNsMVBNcjE0ak9qbzZXZmF4ZXZEZ2dmVFppNTVYbnhjUkZDNGc4Zkh4SER0MmpNMmJOMHRYYndvWExrem56cDF4ZFhXbGZQbnlCVHhEUWZoMEdCc2JNM255WkVhTkdzV1dMVnZZdVhNbkVSRVJUSjA2bFdYTGx1SGk0a0szYnQzeVBhQWlDSitMbHk5ZnNtM2JOdno5L2FVc0FBQVhGeGRxMTY2Tmg0Y0haOCtlcFdqUm9oUXFWSWlZbUJocFRIb25tQWtKQ1hoNmVrb250aTFhdEdENDhPRWtKeWZ6L1BsempkSVVxYjEvLzU0N2QrNmtXYTRlT003cVpERXBLVW42NG5IeDRrVnBlVTZ5YTZaTW1jTEpreWU1YytjT0wxNjhJQ2twaVNKRmlsQ2xTaFdhTjI5T3IxNjlLRnEwYUxiM2wxZTNiOTltd29RSjZPbnBvYTJ0alV3bTQrWExseHFCeXc5UkhxZGF0V280T1RuaDUrZVg3L3YrRU1hT0hVdkpraVd4dHJhbWN1WEtuRHg1a2psejVoQWFHaXFOc2JLeVlzYU1HUm9CNFdmUC9sZXFNU0VoZ2M2ZE82Zjc4Nm11WHIxNlVsQzRjK2ZPYWJKbUJFRVFCQ0dIRkVxbDhqYmdIUllXdGh5SS8xZ0hybG16SmhVclZzVFQwNU1USjA1SXkvLzY2eThtVEpnZ1BmLzExMTgxdHJ0MTZ4YU9qbzRheTQ0ZlA1N3VNYnk4dlBEeThzcHdEck5uejJiMzd0MEF1YzVRem9pQmdRSGp4bzNqNGNPSG5ENTlHb0NGQ3hmU3VISGpqOTU3eHNURUJGMWRYWW9VS1NLZEUvZnYzNS9SbzBkcmpGdXdZQUZCUVVFYXl3d05EZkh6ODZOaXhZclNNdFVGN3c4cEw3MUdLbFNvSURVUnpralRwazFKU0VnQXlIS3M4R2tSUWVHUDdPWExsK3pkdXhjL1B6L3BQNUF5WmNyZzRPQ0FvNk5qcHJmeENzTFhybWpSb3JpN3V6Tmd3QUQyN2R2SGxpMWJpSWlJWU5teVpheGR1NWFlUFh2U3ExY3ZLbFNvVU5CVEZZU1BhdS9ldlJwWklKQ1NIYUJxdmxHeFlrWGk0dUtrMnJYcTJyUnBrMmJacmwyN3BDQ3VYQzdIM2QyZDFhdFhjL2JzV1kxeDdkdTNCMkR6NXMxUy9ibms1R1FwVTBCZlh4OUlLVmR4NnRRcGFYOVpaZFNHaElUZzRlR0JycTZ1ZElJSm1UY3NTYTFIang3MDZORWoyK01oZXhuUE5Xdld6Tld0a0dabVpqeC8vbHdqYUs5T1MwdUxmdjM2NVhpLzJabkwyTEZqR1R0MmJKNzJrZG5yenV1dG9WZXVYRUdwVkJJVkZVVm9hS2pVNmZ6R2pSc2FHYzZtcHFhNHU3dnozWGZmYVZ3Z1NFcEs0bzgvL2dCUzNzZHg0OGJScDA4ZkFJS0Rnd0hTYmRMU3VuVnIvUHo4S0Y2OHVMZ1lMd2lDSU9SV0VuQmRvVkJzdkhyMTZxL0FoN3MxSnhObno1NWw3dHk1MHNWbVEwTkRYcjkremFOSGo2UXg0ZUhoMHQvc01tWEs4T3paTS9idjMwL2Z2bjAxc21tdHJhM1p0R2tUMWFwVjQvYnQyOUx5ckdyRnFsT050Ykd4WWNtU0pYbDZiZW9tVDU1TXo1NDllZmZ1SGJHeHNTeGR1cFFGQ3hiazIvNnpReTZYczNYclZrcVhMazJMRmkyQXRJa0xXN2R1SlNnb0NBTURBNDB5WWE5ZnYyYnMyTEZzMkxBQkl5TWpBTnExYXlkOUx1bzFoZjM4L1BMbHp2Rzg5aG9Sdm13aUtQeVJQSHo0a0tDZ0lJS0RnNldyTU5XclY2ZHYzNzUwNmRJbFRlTWJRUkF5cHFPamc3MjlQWFoyZHB3N2R3NC9Qejh1WGJxRW41OGZBUUVCdEcvZm5uNzkrbUZ1Ymw3UVV4V0VqOExGeFlWYnQyNXgrUEJoREEwTkdUdDJMTjI3ZDVmV201aVlJSmZMTlVveGxDaFJBaWNuSnpwMTZwUm1mdzRPRGh3OWVwU3dzRERwaTBMMTZ0VTVlL1lzY3JrY0l5TWpPblRvd05DaFF3R3d0TFJNdHp4QnZYcjFBTGg2OWFvVTNLMWJ0MjZXR2JyTm1qVkRTMHRMSXlDc1d2NjUwdExTb2w2OWVsTHdVcVZJa1NMVXFWT0hnUU1IMHFCQmd3S2FYY0Y3OWVvVlRrNU92SDM3Vm1PNWpvNE8xdGJXZE8vZW5lYk5tNmQ3TzZxMnRqYWpSNDltNmRLbExGNjhXS09PdHFvNVlub01EQXhFbVM1QkVBUWhWNVJLNVdWZ1RWaFkyS1lzQjM5Z04yN2NrTEpVWlRJWlk4ZU81ZVhMbDJ6ZXZGbXFuYTlRS0pnL2Z6NlFFdFJjdm53NUF3Y081UDM3OTB5Yk5nMXZiMi9wNG51ZE9uVll0V29WVjY1YzBRZ0tmd3JLbENuRDZOR2ptVGR2SHBDU1pmdkhIMy9RcEVtVGRNY2ZQMzVjS3F1bUxxdVNWbGt4TlRYTjhFTC85dTNiV2J4NE1RRGp4bzFqOXV6WkFIVHYzcDNUcDA5ejc5NDl2di8rZTM3KytlY3M3MnA2L3Z3NWE5YXM0YWVmZnNwMlRXRjErZGxySkRNZm9vR2k4SEdJU09RSDl1ZWZmeElRRU1DeFk4ZFFLcFhJWkRJYU4yNk1pNHNMVFpvMEVVMU5CQ0VQWkRJWjF0YldXRnRiYy92MmJUWnYzc3lKRXljNGZQZ3dodzhmeHNMQ0FsZFhWNnl0cmJPc2F5VUluN3VwVTZmeXpUZmYwTDE3OXpSQlZ6czdPK3pzN0ZBb0ZGSnBoc3d1Um1wcmF6TjM3bHhXckZnaGZja1lQbnc0dzRZTlMzZTcyclZyWTJwcVNuSnlNc25KeWJ4Ly81NHFWYXJ3MDA4L0FTbmxKd0lDQXBnK2ZicVV3Wm1hblowZGtKTFJhV0JnUU92V3JibDM3eDQ2T2pvVUwxNmNiNy85RmljbnAxeTlONStLMWF0WEYvUVVQbGxHUmtiMDZkTUhYMTlmcWxhdFNyMTY5V2pZc0NGTm16Yk5WdGFLdmIwOWpSbzEwcmdkTXoxMmRuWTV5blFTQkVFUWhQU0VoWVUxS3VnNXFOU3BVd2M3T3p0T25UcUZwNmNuMXRiV1VxTXcxWGVnNWN1WGMvMzZkU0FsTTdWbXpabzRPenV6WWNNR0lpSWlHRGR1SEV1WExrVmZYeCs1WE02MzMzNmI1azZnSzFldUVCa1p5YkJodzNqNjlDbU9qbzRhcFNuVXkwZDhpQVp6S2c0T0RodzRjRUJxcEx0dzRVSzJiZHNtOWJwUWwxR3o0cndHaGRPalVDajQrZWVmOGZYMUJhQlRwMDdZMmRsSlFXRjlmWDNtekpuRDBLRkR1WFBuRHM3T3pzeWFOU3ZkUUMzQWxpMWJDQWtKSVRZMkZuZDM5eXdEeUtubFo2K1J6SVNGaFVtWnhya0pYQXNGU3dTRlA0Q2twQ1RPbmoyTGo0K1A5QitWcnE0dWJkdTJ4YzNOTFUxUmIwRVE4cTVHalJyTW16ZVA2T2hvZkh4ODJMZHZIMkZoWVlTRmhXRmlZc0tBQVFQbzBLR0RkRHU3SUh4cERBd01jSFoyem5TTVhDN1BkbVBHTW1YS2FOU055K3drVDFkWE44djZZZFdxVmNQWDF6ZkRZUFMwYWRNMG5uL3NXd0dGanl1OUw0dERoZ3pCM2QwOTEzZFBaUlVRaHBSTTlicDE2K1pxLzRJZ0NJTHdxUm8rZkRoZHVuVEJ6TXlNeU1oSXFVNXRpUklsV0w5K1BRRUJBVURLT2R1b1VhTUFHRFJvRU1lT0hlUCsvZnRjdkhnUk56YzM1c3laazJtUEExTlRVeG8xYXNTK2Zmdll1blVyalJvMXdzYkdCb1ZDd2NPSER6LzhDeVVsdURsdDJqVDY5dTFMWW1JaWtaR1IrUG41TVhEZ3dJOXlmSVZDZ1VLaDROOS8vNVdXdlgzN2xzR0RCMHZ4bjNyMTZxVTV0d1dvWDc4K1U2ZE94ZFBUazVpWUdNYU9IY3YrL2ZzcFVhSUVnRlRtQVZLYXl3R1VMMTgrUncyRDg3dlhTR291TGk3OCsrKy8wdmRxOWZmaFk5ZDNGdkpPQklYelVWeGNISWNPSGNMYjIxdXEzV05vYUlpdHJTMzkrL2RQdDU2ZElBajVxM1RwMG93ZlA1N2h3NGV6ZmZ0MnRtL2Z6c09IRDVrMWF4WXJWcXpBMmRtWjd0MjdwOXV4WHZqd0NvMkxKSDZ4YWFXQ25vZFFNRVNwSkNFejZXWDRDSUlnQ0lLUU5RTURBOXpkM2FXK0RpcDZlbnFzWGJ0V2VqNXg0a1NNalkyQmxBRHhraVZMY0hWMTVlM2J0OXk5ZTVkRGh3NWwyZmgyeXBRcFJFZEg0K0Rnd1ByMTY2VTd3eElURXdHa0FHZHFPY2tlem1wc2xTcFYwcFRreXMxeGNyUHR1M2Z2YU4yNnRjWjdYYjU4ZVF3TkRibDI3UnExYXRWaTVjcVZHVGF3N2RxMUswbEpTY3lkT3hkWFYxZnAvVXBJU09EMzMzK1h4aGtaR1RGNDhHQjY5dXlabzNPay9PNDFrcHFscFdXR0RZdzdkKzZjN1hrS253Yng3U3dmeE1URXNIUG5UclpzMmNMcjE2OEJNRFkycG5mdjN2VHExWXRDaFFvVjhBd0Y0ZXRqWUdDQXE2c3J6czdPSEQ1OG1NREFRRzdldk1ucTFhdFp2MzQ5ZG5aMjlPblRKOU42azBMK2t4dFZ3c0NMajVOR0lBaUNJQWlDSUFoZkFYMTlmY3FYTDA5VVZKUzBUQldjM0xCaEEwRkJRZlRzMlJON2UzdU43U3BYcnN6U3BVc1pPM1lzZGV2V1pjU0lFVmtlUzFkWGwxOSsrUVdBME5CUWJ0MjZwYkhlMWRVMUgxN1JwNnRvMGFKVXFsU0p5TWhJSU9XOWI5dTJMU1ltSnBRc1dSSmJXOXNzbXlQYjJkbFJxVklsamQ0R3VycTZUSmd3Z1duVHB1SG82TWozMzMrZnE4WnYrZDFySkxYNjlldmo3Kyt2RVJRdlhibzBYYnAwWWNpUUlUbWVyMUN3UHZlZzhBMVpHZk02QlhYd2UvZnVzV1hMRnZidTNTdGRGVE0zTjhmSnlZa09IVHJrZXczVG16ZHZVckprU1VxVktpWHFvd3BmaklTRUJLbTRmZkhpeGZQOVoxdExTNHZPblR2VHFWTW5ybHk1Z28rUEQrZlBueWNvS0lpZ29DQnNiR3h3ZG5iR3dzSWlYNDhyQ0lJZ0NJSWdDSUx3c1V5YU5JbVhMMStpbzZPRHNiRXgzM3p6RFRLWmpQSGp4Mk5pWWtMZnZuM1QzYzdLeW9xMWE5ZFN0bXhaamU5aXRXclZvbXZYcnBrZTA5YldsdkxseTZPdHJVM2h3b1g1NXB0dk1ETXp5OWZYOVNrYU9IQWdUNTQ4d2NqSWlHYk5ta25aMTQ2T2p0bmVoNldsWlpwbEhUdDJwRTZkT2xtV3hGSUY1VE82Q3k4L2U0MmsxcnAxYXk1ZnZnejhyOEdjaUU5OXZqN3JvSERoT2RSVkttOG9zeDZaZjVSS0phR2hvZmo3KzNQcTFDa2c1UmVnZWZQbXVMbTVZV0ZoUVVSRUJCY3VYS0IyN2RxOGZQa1NCd2NISVBOYkVTSWpJNlZpNTVjdVhVcXpmc09HRFZLeCtOR2pSK2ZxNnRzdnYvekM1Y3VYcVZLbENoNGVIaHAxSlI4L2Zzd1BQL3hBNDhhTjZkV3JGNmFtcHRuZTcvdjM3OW04ZWJOVVhMeEpreVkwYXBSMTNmM2x5NWVqcjYrUG5aMWRtdG96MGRIUlVqT2lmZnYyWlhxbExYV2hkRUJxSWpOcTFDamMzTnd5SGF1eWI5OCtaczZjS2MzTjJ0bzZ5OWVRbWNlUEgzUHAwaVZDUWtLWU9uV3FSdm1RMk5oWUhqeDR3TzNidDdseDR3WVhMMTVrd29RSjBqR3ZYcjJhcGd2OS8vM2YvMGtsRDhhTUdRTWcvY3hsNU8zYnR4bzFncktyYk5teUg2MzI3ckZqeDZSNlM3Lzk5cHYwQnpVM1ZKKzdxYWxwbXZxbU1wbU1oZzBiMHJCaFErN2Z2NCszdHpkSGpod2hKQ1NFa0pBUXZ2bm1HOXpjM0dqVnFwVzR4VjBRQkVFUUJFRVFoTTlLczJiTjBsMnVwYVdWWmJOZWMzUHpOTXZhdEdtVFpUbUJtalZyVXJObXpleFA4Z3VSVmJCY1hVN0xXV1NuUjBKR3plbFU4cnZYU0diN0VENXZJdktSVFltSmlZU0VoT0R0N1MzZEhsR29VQ0crKys0N1hGMWROWUtvTzNic0lDZ29pSWtUSjJiNnkvcnMyVE9tVHAwS3dPVEprelhTOTlYdDJyVkxvdzdRbmoxNzJMTm5UNGI3YmQrK1BjT0dEVXV6L05TcFU5eTVjNGY0K1BnMHYvd0hEeDRrSWlLQ2lJZ0lldlRva2VHK1UwdE1UTVREdzRNelo4NUl5MUlITTlNVEV4UEQxcTFiU1V4TXBFeVpNbWx1WTFFb0ZMeDY5UXJJdkxuUnJWdTNtRHAxS2hNblRxUng0OGFaSGxPaFVEQjgrSEJxMWFyRmlCRWowdFRsZWZ2MnJmUVo1T1kyallTRUJEdzlQWG55NUFuMzd0MlRTb2tBckYyN2xzR0RCek4yN0ZpaW82TjUrZkpsbXUwREFnS3d0TFRreHg5LzVPTEZpOHliTjQ4T0hUb0E4T2JORzdwMjdVcWxTcFZZdW5TcDlINW5WYlBuMkxGalVyZlRuUGo1NTU4MVRpcHkyNm05Um8wYWJObXlKZHZqSHoxNlJFSkNRcnJyakl5TU1ESXlBaUE4UEp5Wk0yZmk2ZWxKalJvMXN0enYyclZyaVltSllkeTRjZWpyNjFPNWNtVThFUmVNM3dBQUlBQkpSRUZVUFQwWk0yWU0vdjcrN05temg3Ly8vcHVKRXlkU3JsdzUzTnpjNk5TcEUwV0tGTW4yM0lYc2lWdGt3cnNwUENqc2hhZ3JMQWlDSUFpQ0lBaUNJQWdGUkFTRnMvRG16UnYyNzkrUHI2OHZUNTgrQlZKdWNiZTN0NmRmdjM1U2tFcWRxdVBrd29VTE5aYXJCOVl1WHJ4SWZIeDhsbGVOL1B6OFdMRmloVWE5RmxYdG1veW9aNFlxbFVyKy9mZGZYcjkremQyN2R3Rm8yTENoVkd1b1JJa1M2T3JxU2tIbUdqVnFVTEZpUlkzQW5JNk9EaktaTE0xeFhyOSt6WVFKRTZSYkJ3b1hMc3k3ZCs4WVAzNDhVNlpNd2RiV05zTTVCZ1lHa3BpWVNLVktsYkMxdFNVeE1aSEhqeDlMNjZPam82WEhqeDQ5MGdnTVY2eFlFVzF0YmVMajR4azFhaFRQbnovSHc4TURYMTlmVEV4TU1qem1MNy84d3FWTGw3aDA2Ukp2M3J4SjB3MzA3ZHUzMHVOQmd3Wmx1Si9VbWpkdnpvb1ZLMGhLU3VMdzRjTWE2N1MxdGFsV3JScDZlbnE4ZS9lT08zZnVhS3lYeVdRWUd4dFR2WHAxNnRXcmg1NmVubFNEZXM2Y09aaWJtMU9oUWdVT0hqeElRa0lDang0OTBnam94OGJHYWdTWTlmWDFNeXhvZi9yMDZVeGZSM1IwZEk0dUNId0k2VjNNVUhGM2QyZm8wS0c4ZnYwYWQzZDMzcjU5eS9EaHcxbTNiaDFWcTFiTmNMdXpaOCt5Y2VOR0ZBb0YxNjVkSXlBZ1FIb1BpeGN2enFoUm8zQjNkMmZYcmwxczI3YU5CdzhlTUgvK2ZGYXRXa1dmUG4xd2NIQVFYVlR6a2ZMMUk1Q1I4UytxSUFpQ0lBaUNJQWlDSUFnZjNHY2RGSTZmaHJuaTZRM2taZk8vclBDVEowL1lzV01IMjdadEl6WTJGa2k1SmQzUjBSRTdPN3NNMCt4alltSzRmZnQybm8vLzVzMGI1cytmejZGRGg2UmxXbHBhakI4L250NjllMHZMRkFvRmZuNStyRnExQ29WQ2daR1JrVVlkbTdpNE9McDE2NmF4YjM5L2YvejkvUUZZc0dBQmhRb1Zrb0xFdDIvZnBtblRwaHJqZzRPRDB6VGp1blRwRWpObXpKQUM1UzR1TGpnNk9qSnMyREFpSXlPWk9YTW1aODZjd2NQRFF5cDVvUExpeFF1MmI5OE9JQVYxMzcxN0o1WFpTRTM5OWNML1Nnem82ZWt4WmNvVXhvMGJKd1dvZlh4ODBnMktIajkrSEc5dmJ3QktsU3JGOTk5L24yYk11M2Z2MGoxK2JzeWNPWlBHalJ0cjFIKytmLysrdEg3bHlwV1VLMWNPRXhPVE5EOUxQLzMwRTVjdlgrYmR1M2Q0ZVhteGV2VnFnb0tDZ0pSU0hSMDdkcFRHenBremh6bHo1a2pQVTVmTFVOZWlSWXRjdjU2NWMrZG1PU1k2T2hvL1B6L3Bvb1NPam82VTZaeWZEQTBObVRoeEl0T25UK2ZGaXhlTUdER0NUWnMyVWI1OCtUUmpJeUlpcEN4OG1VeUdtNXRidXIrN2VucDZPRG82MHJ0M2IzNy8vWGNDQWdLNGR1MGFHemR1eE1mSGh5NWR1dEMzYjk4c08vRUtnaUFJZ2lBSWdpQUlnaUI4RGo3cm9IQ1NraHRKcStwaU1Edi95Z3FIaDRjVEVCREF3WU1IcFZJQ0RSbzBvSC8vL3JScTFTcmRqRmwxWjg2Y1FhbFUwcTFiTjZaTm04YjkrL2Vsb09iRml4ZWxjWm1WUkFCWXVuU3BGQkR1MjdjdkR4NDg0T3pac3l4WXNJQVRKMDR3YXRRbzNyNTl5NnBWcS9qNzc3OEJNRE16WStuU3BkbXFRYVBPeDhjbjAvWHE5VldmUG4zS3FsV3JPSGp3SUVxbE1rMmdldE9tVFl3ZlA1NndzRENPSHovTzJiTm5jWFIweE1uSlNRb09yMTI3bHRqWVdCbzJiSWlGaFFYZHUzZW5YTGx5T1pxemlvMk5EWTZPam16ZHVwVTdkKzdnNysrZkpzdjM5ZXZYZUhwNm9sUXEwZFhWWmZIaXhaUXVYVHJOdnRTRHdvR0JnUmxtM0thV1h1M2RxbFdyVXFaTW1ReTN5YXhlY2RteVpSazBhQkFuVDU3a3A1OSs0dVRKazl5N2R5OWJjL2xRdnZ2dXV3elh2WG56Qm05dmI3WnMyVUo4ZkR5UVVzOXEvUGp4T2FwTkRkbXZLZHlsU3hmdTNyMkxyNjh2ejU0OVk4YU1HYXhidDA1anpJc1hMeGc1Y3FTVUFmN0REei9RcFV1WFRQY3JsOHRwMjdZdGJkdTI1Y2FORzJ6YXRJblRwMDlMSlZ1YU5tMktpNHNMalJvMXl2TC9Ba0VRQkVFUUJFRVFCRUVRaEUvVlp4MFV6aThLaFlLTEZ5L2k3ZTB0TlhuVDF0Ykd4c1lHTnplM2RJdXVaNlJUcDA3RXhjVlJzV0pGdExTME5JSy9XUVdDMWYzMDAwLzgzLy85SDUwNmRhSlRwMDRrSnllelpzMGFhWTR1TGk0YSsrM1hyeC9EaGczTHRGRDRrQ0ZEYU4yNnRaUmRDWERod2dWQ1EwTUJjSEJ3d01iR0JvQWJOMjd3NjYrL1N1L0Y0OGVQOGZYMVpjK2VQU1FtSmdJcHhjczlQRHlvWDc4K0R4OCtsSTR6ZGVwVTFxNWR5OUdqUjNuLy9qM2UzdDc0K2ZuUnVuVnJIQndjcEFaZ3RXclZZdmJzMmJ4NzkwNmpYTVdWSzFlNGMrY09qbzZPNk9ycWN2NzhlUklTRXRKa01LdU1HVE9HSzFldVVMTm1UZnIzNzU5bXZhR2hJWjZlbmt5ZlBwM3AwNmRUdDI3ZGRQZWpDaDdLWkRKcTFLaVJwNkJmNm5rRUJ3ZHJQRmZQR2xaWG9VSUZkSFIwNk4rL1B5NHVMc2psY2dJQ0FwREpaSlF0VzVhOWUvZWlwYVVsbFNLWk8zZHVwZ0hiZHUzYVphdkdjMnJaTFpld2RldFdmdjMxVjZsK2NvVUtGZmp4eHgrbG42UFVGaTllbkdtTjRkUlo3U3JwbFZrWk5Xb1VOMi9lUkV0TEs5MjZ5Y1dMRjhmVzFwWU5Hell3WXNRSSt2WHJsNDFYOUQ5MTZ0Umg2ZEtsUkVWRjRlM3R6Y0dEQnpsLy9qem56NS9Iek15TUFRTUcwTFp0Mnp3WDV4Y0VRUkFFUVJBRVFSQUVRZmpZUkZDWWxEcW02blZ4TzNmdWpLdXJhN3EzbzJmRjA5T1RJMGVPcExzdWRiT3UzYnQzWjdnZlBUMDlQRDA5aVlpSXdOL2ZuNy8rK291clY2OXExQlpXU1U1TzVzU0pFeng2OUloS2xTcFJwa3daaWhVcmhwV1ZsVWJEdEhMbHlsR3paazJwNUFQQXZYdjNLRlNvRUlVS0ZXTDA2TkZTWXkzMUlLMjJ0alpQbno0bE9EZ1lwVktKVENhalVxVktSRVpHTW1QR2pFemZEM056Yy83NjZ5K1NrNU9wVXFVS3NiR3hVZ2EycW9TRnRyWTJZOGVPWmR5NGNkSjJxaVp6SlVxVVNIZS9xV3NRVDVvMGlXTEZpa2xsTUZSZXZIakIvZnYzTVRNelk4V0tGWlFxVlVvaklLdGVGa01WRk5iVjFjMnlick9LbnA1ZXJuNU9NaXFWc1dMRkNvM01ZM056YzRZTkcwYm56cDJKaVluaHpaczNHdU5UMXhTR2xDRDQyYk5uR1R0MmJJN25sVnBXTmErRGdvS2tnTEM3dXpzREJnejQ0RUhTcTFldlNvLzc5KytQZ1lFQkR4NDg0TUdEQjlMeStQaDRybDY5U3RPbVRTbFdyQmpmZlBPTnRKMldsbGFHRndiU1kyeHN6T1RKa3hrMWFoUmJ0bXdoT0RpWWlJZ0lwazZkeXFwVnEvRHk4dUxBZ1FOb2EydWpyYTB0WFF5U3krVm9hV2xwTEV1OVRpNlhwL3M0czNIcXIxTVFCRUVRQkVFUUJFRVFCQ0UzUkZBWXBKckJrQkl3S2xteUpEbzZPZ1U0SXhnd1lBRFhyMTlQczF3dWwyTnViazdyMXExNS9mbzF4NDhmNStIRGh6eDY5SWhIang1SjQvVDE5ZG0vZjMrV3gzRjBkTVRLeW9xMWE5ZHk3ZG8xcWF4QlVsS1NORVpiVzV2NjlldlRvMGNQSWlNakdUMTZORGR2M21UZXZIbFo3bi9UcGsyRWhJUnc0TUFCQmc0Y0NLUTB1aXRac2lUSGp4OG5LU2tKSnllbk5EV0xWVTN4WHIxNnhaTW5UOUlFaHg4L2ZweGhZRldkZXYzazlLZ0hQVlhsSStMajQ3TzFiMGdKOUtjdVd3QXBKVGxxMTY1TjQ4YU5zN1VmbGVEZ1lFNmRPaVU5RHdvS1NsTlRXVjNxbXNLcWZUUnMySkRnNEdEaTQrT0ppNHZMMFJ3QWloUXBncmEyTm0vZnZwVStpL1NveWtVQWZQdnR0MUlwazlUU3kxWk9uVDJkMm9ZTkd6aDQ4R0NhNWRscEF2amt5Wk1NeHhVcFVvU1RKMDltdVkvVTVISjVtdjhiRWhNVGlZeU16UEsxZkFpaWZJVWdDSUlnQ0lJZ0NJSWdDTGtsZ3NLa0JQQ09IRGxDUUVBQWYvLzlOMnZYcm1YanhvM1kydHJpNk9oSTFhcFZzNzJ2ZWZQbWFRUkw3OSsvTHdVWVUyZGRxcGRjU0sxTGx5NWN2MzZkd29VTFU2TkdEY3pOelduUW9BRldWbFlZR2hwSzQwYU5Hc1cvLy81TFdGZ1k0ZUhoL1BQUFB6eCsvSmptelp0VHJGZ3hqWUQzN05tejA3M05mdm55NWV6YnQ0OURodzdoNStkSHBVcVZwQklSZ0JRRW16aHhvbFJmMk56Y25KNDlld0lwUVhWVkU3UGV2WHZqNGVHaHNmOTI3ZHJScmwwNzZmbXZ2LzVLVUZBUWh3OGZwa0tGQ2d3ZE9wUW5UNTVvYktNcTR4RVhGNGVYbHhkTGxpeko4TDNLTDdscE5GZW9VS0YwbDZ1eU90V3BaM2xmdVhKRjQzMDdjT0FBWmN1V1pjYU1HY2psY2ltYk9yZjA5ZldwWExreWdZR0J1WHJ2bGk5ZlRvc1dMYmh5NVFydTd1N1oyaWF6WUcxNkdjZXBMd1NrVnJSbzBXd2Q5ME9MaVlsaDU4NmRCQVlHU3BuYUZTdFdwSGZ2M3ZUczJaT25UNTh5YWRJa2twT1RTVXBLUXFGUWtKU1VSSEp5c3JSTTlUZzVPUm1GUXFIeFdQVTg5ZVBVNDlYLzFkSFJ5VlBqUUVFUUJFRVFCRUVRQkVFUXZtNGlLRXhLQUs5ang0NTA3TmlSME5CUXZMMjlPWGZ1SE1IQndRUUhCOU95WlV1Y25aMnh0TFRNVm5aZTZqSVI2UzAvY09CQXB2dXd0YldsYWRPbTJOcmFFaFlXUmxoWVdLWVpyK29tVHB4SW56NTlzalVXK0gvMjdqc3NpbnRyNFBoM2xpb1dGTEdqZ3JIRW9BS2Jvc2FHMkxFU0ZSRVZ3WGJ0SmZiYzhGcGpFa3VJVWEvUldFQUZVWlJvSkdxSXNjWFlhU0tXR0J2MkxpQUt1T3k4ZjNCM0xpdGR3Ulg5Zlo0blQzWm5abWZPTENxN1o4NmNROHVXTFFrTEMrUEpreWRNbXpZTmYzOS92YVN3TGhGc2JHek02TkdqT1hMa1NJNzcycng1TTVzM2I4NnlQSE5TOE9yVnEvend3dzhBZlA3NTU5eStmVnV2TGNLdFc3ZjBxbVVQSHo2YzVmMnl0YlhOa21pVVpSbGZYOThzMWFYbHk1ZG45ZXJWVks5ZVBjZTRJYU0vYm41OThza25wS2VuNjdWNnlLNjFSMllwS1NrQXVWYWh6NW8xaTFtelppbC9Wb3lNakpUenZIanhJdTd1N2tpU3hOR2pSMm5jdURHUVVYRmJ2bng1YnQrK1RaMDZkYkxkcjYydHJWNXlXSGVoNG9jZmZxQmF0V3JLOG43OStpbHhGclhjTG9yQS85cDV2TWpmMzEvditkaXhZMGxNVEVTbFVyRm16Um9BdkwyOUFXamR1alVEQnc3VTJ6Ni92YjB2WHJ6SXhvMGIrZVdYWDBoUFR3ZWdZY09HZUhwNjBxNWRPK1hmZ2hvMWFsQ2pSbzE4N1ZNUXNqTjc5bXhEaHlBSVFoRTRmLzY4b1VNUUJFRVFCRUVRaEJ5SnBQQUwxR28xYXJXYStQaDQxcTVkUzNoNE9BY1BIdVRnd1lPOC8vNzcrUGo0NE96c3JDUktpNHFwcWFsZXNzN0t5a3Fwbk5Sb05Fby8zWm8xYXlyYjVOVUhkOFNJRWJSdDI1WUhEeDdvVlgrMmFkT0cxcTFiczIvZlBzNmZQOCtLRlN1b1dyV3FzcjR3ejFXajBUQnAwaVNscFlHdWovRC8vZC8vS2R2TW5qMGJyVlpMcFVxVmFOZXVIUnMyYk1EUHp5L1gvV3ExV3I3OTlsdDI3ZHFGaVltSmt0UldxVlE4ZVBDQTRjT0hzM3o1OG15VGR6a05mY3RKalJvMWxDUmg1a3JoekswVXNodDQ5L0RoUXdDOVBzOEZzWGZ2WGlDak4vU0xQNU5MbHk0eGFOQWc2dGV2VDBCQVFKYkVaK2FLOWN6R2poMmI2ekh0N2UxemJZMHdkdXhZNWM5aVFWc285T2pSbzBEYjYyVHVCNXllbnE3OFdTcFZxbFNXWHNGV1ZsYktzdXZYcjJOcGFabHJCYkpXcXlVeU1wTDE2OWR6Nk5BaElDT0ozS0pGQzd5OXZWOXFhSjhnNU9JcFlMRjkrM1pEeHlFSVFoR1NaZm4xWEcwVkJFRVFCRUVRaEFJUVNlRWMxS2hSZ3hrelpqQnUzRGdDQXdQWnRtMGI1ODZkWStyVXFWU3NXQkZ2YjI5Y1hWMXpUVENGaFlYeDlPbFRwU2ZzOGVQSEM5eGpWbWZJa0NGSzlXL21CRjlvYUtpeVRVNFZ5anJXMXRiWTJ0cnFWYmZxVEpvMGljT0hEMk50YlkycnE2c3llQS8wS3l0bnpweEpVbElTNjlhdHc4N09qdGF0VzVPU2tvS0hod2NBcnE2dURCczJESzFXaTYrdkw5MjdkOWM3WjJOajR5elYxbFpXVmxTc1dGRjVmdno0Y1FDR0R4OU8yN1p0MmJsenA1SlF6VTVxYWlyLzkzLy94NTQ5ZXdDWU5tMmEwaWFqZCsvZTdObXpoOXUzYnpOdzRFQysrZVlicGNJV01wS0srZTBmclBQWFgzOHBqek8vbDdyaGVEbTVlUEVpa0ZHNVhGQzdkKzltOWVyVkFIejY2YWQ2Nnk1ZHVxVDAvWDM0OEdHMmxiQXZXeWxzYm02ZWE1dUh6TW5wdk5wQkZJWFkyRmpsQW9DZG5WMnUyNGFFaEJBY0hNeUhIMzdJMTE5L2phV2xwYkl1TFMyTi9mdjM0Ky92cjFSMmxTaFJnbzRkTytMdDdZMk5qVTNSbmNRN3huemlWVklYMWhTbDFZQkdvM0V4TWpKcVlPZzRCRUVvT3BJa0pVVkZSZTAxZEJ5Q0lBaUNJQWlDOENLUkZNNUQyYkpsR1RWcUZFT0hEbVhidG0wRUJ3ZHo5ZXBWNXMrZno5S2xTL0h3OEtCbno1NVVybHc1eTJ0ZjdDdWIzOXZXc3pOLy9uem16NStmWlhsZWllRDhxbHk1TXJObXphSng0OGFVS1ZOR1NYeStXSkZxYlczTnRHblRpSXFLd3NMQ0FtZG5aNzJrWXFsU3BhaGV2VG9CQVFIRXhjVVJGeGZIMHFWTDlWbzNqQm8xaW9jUEgxS3ZYajFzYlcyeHNMRFFxOVlkTTJZTUZ5NWNvRnUzYmdDTUh6OGUwSzhtMW9tUGoyZktsQ2xjdUhBQnlHZ2IwS05IRHlVcFhMRmlSZno4L0JnK2ZEaUppWW1NR2pXS1hyMTZNWGJzV0N3c0xGN3F2Y3JjZXpoenBYRG1RWC9oNGVGWmtyOExGeTRFS0hDcmdWV3JWckY4K1hJQXlwUXBnNCtQRDVDUlhIN3c0QUdUSjA5V3RuVnljc3AySHk5YktWelkycmR2ejZCQmcvUUdCeVluSnl2VjAybHBhVnk5ZWxWcGczSHQyalhsSWtGMkFnSUNsTWQ1WFhDNWUvY3VHbzJHNDhlUEt6KzNwS1Frd3NMQ1dMZHVIWGZ2M2dVeTNsYzNOemY2OWV1bjE3OWJLQnlxc2pXdytJcmNlNGU4STA2ZE9uVU1PR2JvT0FSQkVBUkJFQVJCRUlSM1QzRlBDcCtXS3RxL2xpb3JVMU5UM04zZDZkMjdOL3YyN1NNd01KRG82R2pXckZsRFFFQUFuVHAxd3RQVGszcjE2dVc0ajh4RDN5UkpvbnIxNmtxLzJMeGFHRFJvMEVDcHhIenk1QW43OSs4SG9FdVhMc28yWVdGaHVlN2ovdjM3WExseWhRY1BIbVM3dmwyN2RucmJRdmFEMUlZTUdjS1lNV040K3ZScHRzbnFxMWV2OHVPUFB3TFF0R2xUbWpScG9yZmV5Y21KbXpkdmN2MzZkWTRkTzhhMWE5ZjBldUhxK3NIcWRPN2NtYlMwTkwya3NGYXJaZlBtelN4ZHVsUnBIK0RwNmNtWU1XT3l4R3R2YjgvU3BVc1pPM1lzVDU0OElTUWtoRDE3OXVEbDVVV2ZQbjJ5SFlLV205T25UeXVQTTdlQzBDMDNOVFdsWExseWVxKzVjK2VPa3R6ODRJTVBjdDMvbjMvK3FUdytkT2dRL2ZyMUl5SWlncXRYcitMbjUwZVZLbFVBbURCaEFvc1dMZUxSbzBjWUdSbFJ2MzU5Um93WW9idzJKU1dGVHovOU5FdGxNZVJjS1Z3UVdxMld4NDhmQXhrWFFQS1NscGJHcEVtVFNFeE1aTktrU1JnYkc3Tml4UW9xVmFxRXY3OC9SNDhlWmZMa3lVaVN4TzdkdTRtTGkyUEVpQkhJc2t5ZE9uVm8xS2lSM3Y3OC9mMlYzdE1tSmliS1JZVE1NdmQ1MXJWWHFWeTVNZzhmUGlRa0pJVE5temNyZjM3czdPenc4UENnUjQ4ZVJkNGVSaEFFUVJBRVFSQUVRUkFFd1pDS2RlYWo1RndheXZMcDNLZDdGVEpKa25CeGNjSEZ4WVc0dURqOC9mMDVjT0FBWVdGaGhJV0Y1VnF0cUJ0NEpVa1NwVXVYUnF2VmN2SGlSU3dzTEpUaGJUa05zbk4xZGRWckg2RkxDcythTlV2WkpxK2s4UExseTVXSzB4ZHQyclNKYTlldVlXUmtSRUpDQXJ0Mzd3YjBXeDNvRXRlVksxZW1jK2ZPbkR0M2prR0RCaEVmSDY5c2s1U1VoRmFyeGRQVGs2MWJ0K0xqNDZNazQ4cVVLY052di8ybVZNeG1Obmp3NEN6TG5qNTl5b01IRHpBMU5TVTJObFpaYm1Sa3hObXpaL0h6ODBPajBRQVoxY2VEQmczSzhkd2RIQnp3OS9kbi9QanhYTDkrblVlUEhuSDgrSEdsN1VWT0RoNDh5Tm16WnpFek0wT2xVcEdjbkt3M3lFNlhvSVgvOWZ5MXM3UExraVJkc21TSjBvZTRhZE9tT1I3dmwxOStVYXFjQWZ6OC9Qanp6ejlwMjdZdGRuWjJsQ3BWaXR1M2J5TkpFbXExbXNEQVFHUlpKajA5SFkxR1EycHFLZ2tKQ1ZoYVdoSVhGNmZYT3pvN3VWVUt2NWdzZi96NE1YNStmcFF0V3haalkyUE9uajJydE14NE1RbWVuZTNidC9QZ3dRTWtTYUpSbzBiY3UzZVB1M2Z2Y3ZmdVhlTGo0N0czdDBlajBaQ1dsc2F2di81S3o1NDlxVnExS2pkdTNHRHAwcVdzWExrU3lHalQ0ZWZueDQ0ZE81UjlEeDQ4V0s4UHRxNnZkRXhNRE9mUG4rZm16WnRLTmJrc3kzVHQybFZKR0t2VmFnWU1HRURMbGkzelBBZEJFQVJCRUFSQkVBUkJFSVMzUWJGT0NodWF2YjA5Q3hZczROYXRXL2o3KzdOcjF5NjlXOTMzN3QycjE5NmhaczJhWExwMGliWnQyeXE5YUljTkcwWmlZcUt5VGFWS2xiSTlWbEczajBoT1RtYmp4bzFabHJkbzBVSjVuRjM3Z2FGRGgrbzkzN1ZybDE3U05ITlNzbS9mdmpSdjNseDVybEtwcUZxMUtyVnExY3EycGNMRGh3K3pEQ016TlRYRnlzcUtTcFVxOGVXWFg3Smd3UUptenB5Smk0dExudWRvWjJmSGhnMGIrUGJiYjdseDR3WUxGeTdFMU5RMDE5Y2tKQ1FveWNnWGxTbFRSa2treHNmSEs4bnZqei8rV0crN1gzNzVSWGxQYXRXcVJmMzY5WE04M3MyYk45RnF0VmhhV3ZMUlJ4L3h4eDkvY1BMa1NiMGV6M2tKQ2dyQ3lNaUk4dVhMNXpqOExUK1Z3bGV1WEtGbXpacktoWXF5WmN0eTVNaVJiQ3ZOVzdkdW5XdE16NTQ5NDZlZmZsSzJyVnUzTHJWcTFhSjA2ZElrSlNYeDIyKy9NWFRvVUZxM2JzMXZ2LzNHenovL1RPL2V2Zkh5OHVMcnI3OG1JaUtDbUpnWWF0V3FSZCsrZmJsejU0NnliemMzTjRZTUdhSjN2RWFOR2hFUkVjSEZpeGZ4OVBUVVczZjc5bTJNalkxeGRuYkcyOXM3MTUrSFVQaWVMYWhPOHIrSkwva1ZvcSt3SUFpQ0lBaUNJQWlDSUJpSVNBb1hnaXBWcWpCOStuUkdqeDVOY0hBd1c3WnM0Zjc5K3l4Y3VGQnZtTldYWDM3SjFLbFRxVkNoZ3JMcy9mZmZWeExKS3BVcVMzSkx4OHJLS3RlaGR2Qy8yK056NHV2clM0OGVQYmgvL3o1OSsvWUZ3TXpNRE1pb3BOWEZZR1ptaHBXVkZjN096b3djT1RLUHN5K1lEejc0QUY5ZlgrcldyY3Q3NzcybkhEKzc5aGsyTmpaWVdsb3ExYWdxbFlwLy9ldGZtSmlZQU5DMWExZWFOMitlcnlwVm5kS2xTek4zN2x3MEdrMitXZ1RvM3BmTVNwVXFoYU9qSTZOSGoxWjZ6dGFvVVFNL1B6OG1UNTVNMTY1ZDliWnYyN1l0Rnk1Y0lEZzRPTnVLNk15NmQrL09saTFiK005Ly9rUGR1bldKaVlsaDU4NmR4TWJHY3Z2MmJWSlNVa2hQVDBlcjFTTExzbDU3Qk1pNDhGQ3ZYajEyN05qQnpKa3o4enkvdkhvS0h6bHlSQzl4N3Vqb3lCOS8vS0gzWGpnN096TnUzTGhjOS9QWFgzL3g4T0ZEVkNvVnc0Y1BCekw2VmJkbzBZS0RCdytTbEpRRVFJY09IVGh6NWd3ZmYvd3hhV2xwZE8zYWxlWExsNU9ZbU1pSkV5ZHdjSEJnL3Z6NURCczJqREpseWpCbXpCZzZkKzZjNVhpK3ZyN01taldMMk5oWXBab2NNaXFJZS9Ub2diZTNkN1o5d0lXaUp5ZGVCNG5xZVc4cENJSWdDSUlnQ0crVjU0QkpXbHBhbnNWSmdpQVVqRzRBUFJsL3o0Ujh5cjVYUVRHUjZvdTk4YWpZMDZwS2I5Ync5dWZQbi9QcnI3OFNIQnlzM0xKdWJHeE1uejU5Y0hkM3g4YkdSdG4yNHNXTFBIejRFR05qWTJ4c2JQUVN4Z0RyMTY4SE1vWm81ZGF2T0tkdHRWb3RseTlmQnFCQ2hRcHY3T0NzbEpRVTR1TGlBUDNxNTdObno1S1dsa2FKRWlXb1VxVktub2x4bmNPSER3TVpTZEtYN1puN01tN2N1SkhqOGY3KysyL3ExcTJyUE5kcXRVUkZSUUhRc0dGRDVZUEIvZnYzc2JhMnp2Y3hkUWxpclZhTEpFbXZwUit1TGlHZG4xN0NPdWZPblNNNk9scXZaY2VUSjArd3NMRElkVCtSa1pIVXFGRkQ3ejI1ZXZVcTFhcFZ5L1pjSHoxNnhQYnQyOW13WVFPUEhqMENNaXJ3ZS9YcWhZZUh4MHNQR0JRS3gxUGZqRjg3SmVlK09iOS9IQjBkdTZ0VXFtM0F0c2pJU0RkRHh5TUlndkNtY1hKeUNwUWt5Vk9yMWZhTGpvNE9NblE4Z2lBSUw4bEVyVmFuQWM4akl5TmZlMWJXeWNucGtpUkpkdHUyYmRNYnhDNEl3cXZyMHFVTHQyN2Q0dm56NSsvRnhzWmVNblE4eGNVYjg2WDhaU1IvaVF4Z01lZTF0aFV1a0NOSGpoQVFFTUNKRXllQWpKN0JiZHUycFgvLy90amIyK2ZZUTFnUWhJS0pqNDluOCtiTmJOMjZsYlMwTkFEcTFxMUx2Mzc5Nk5TcEUwWkdSZ2FPVUFDUkZCWUVRU2lPUkZKWUVJUzNoRUdUd282T2p0K3BWS29KSGg0ZVRKNDgrWFVmWGhEZVdvY1BIMmJNbURFQTV5TWpJOTgzZER6RmlXZ2ZVY1NhTm0xSzA2Wk4rZWVmZjFpelpnMTc5KzdsOTk5LzUvZmZmOGZCd1FGdmIyK2FOV3NtRWxhQzhCSmtXU1kyTnBZTkd6WW9iUzBrU2FKSmt5WU1IRGd3MThHUGdpQUlnaUM4bTlScTlSOUEzZ01wQkVFb0VySXMvLzNvMFNPSEsxZXVwQmc2bHRmSnlNaG9nVmFySFJnY0hHeDE5T2hSS2xldWpMbTV1YUhERW9SaVM2UFI4UERoUTg2ZlA2OWJKSzYyRkpCSUNyOG10V3ZYWnQ2OGVkeS9mNStBZ0FEQ3dzS0lpWWxod29RSlZLdFdEUjhmSHpwMjdLZ01vQk1FSVdjYWpZWkRodzdoNys5UGJHd3NrTkVmdTAyYk5uaDdlL1BlZSs4Wk9FSkJFQVJCRU41Z0lpRXNDQVlrU1ZMZDh1WExmM0RseXBWSVE4ZnlPa1ZFUk54U3E5V3RnUTFYcmx4cG1OMWNIZUhOSXN1eXVMdTdlSGdBakkrTWpOeGg2RUNLRzVFVWZzMnNyYTJaT0hFaUkwZU9KQ1FraEpDUUVHN2N1TUhjdVhQNTRZY2Y4UFQweE0zTnJVQTlaUVhoWFpHY25NenUzYnNKQ0FqZ3hvMGJBRmhhV3RLOWUzZjY5KzlQK2ZMbERSeWhJQWlDSUFqRlJVUkVoS0ZERUlSM1R2ZnUzYmwrL1RxeUxDY2FPaFpEaUl5TVBBVTRPamc0T0VpU1ZGdVNKRkVWOW9iU2FyWHZHUmtaV2NpeUhHdm9XSVFjUFFkdTNybHo1OFRObXplZkdqcVk0a2draFEya1JJa1NlSGw1MGI5L2Y4TER3d2tNRE9UTW1UUDgrT09QckY2OW1tN2R1dEczYjEvczdPd01IV3FCYURRYWZ2MzFWN3AwNmFLMHhOQm9OUGo3Ky9QUFAvOXc4K1pOL3ZPZi8xQ3FWQ2tTRXhNWk9YSWtkZXJVb1V1WExub0Q1Z3FEVnF2bDNyMTdyN1NQQ2hVcUZHaVlXbHBhR3FtcHFhU21wcEtTa2tKcWFpb1ZLMWJNYzBCZWJHeXNNaWpRMnRxYVNaTW1GZWk0Yjd2NzkrOFRHaHBLVUZBUVNVbEpBTmpZMk9EdTdrNnZYcjB3TXpNemNJU0NJQWlDSUFpQ0lBajVvbzJKaVlrQ29nd2RpSkF6SnllbmVZQjFWRlRVT2tQSElnaEZSU1NGRFV5bFV0R3hZMGM2ZHV4SVpHUWsvdjcrSEQ1OG1LMWJ0N0oxNjFaYXRtekpnQUVEY0hKeUtoYTNMUXdiTm95WW1CaXVYcjNLMkxGakFUQTJOdWJXclZ2OC92dnZBQVFGQlRGczJEQldyRmpCMmJObnVYZnZIcU5HamNxeXI5OSsrNDB2dnZpaXdESG9xajV1M0xoQmp4NDlYdUZzUURjWjl2cjE2MHlaTWdXTlJxUDMzL1BuejVYL3A2YW1vdFZxcyt4anpKZ3hlSHQ3NTNpTXUzZnZNblhxVk83Y3VRUEFlKys5UjBwS0NoWVdGdm1PODl5NWMyemN1SkdUSjA5eTc5NDl6TTNOZWYvOTkvSDA5TVRaMmJtZ3AvM0d1SGp4SXNIQndXemZ2cDMwOUhRQUdqWnNTTisrZlduZnZuMngrRHNoQ0lJZ0NJSWdDSUlnRkNzUzRDWExzdWwvSDhzR2prY1Fpb1JJQ3I5QjFHbzFhcldhK1BoNDFxNWRTM2g0T0FjUEh1VGd3WU84Ly83NytQajQ0T3pzakxIeG0vdGo2OW16SnpFeE1heGJ0NDRXTFZvd1pNaVFMTnVzV0xHQ0ZTdFdLTS92Mzc5UGh3NGRBTmkvZjMrMlZiWG01dWE1SmdCMWlkbWlVcUpFQ1I0L2ZveXhzVEhHeHNhWW01c3JqK1BpNG9DTW4xK1pNbVV3TmpiR3hNUkUrUyszVmlDM2I5OW14SWdSM0xsekI1VktoU3pMWEx4NGtYSGp4ckY0OGVKOEo0Wi8rdWtuOXUvZnJ6eFBUazRtSWlLSkEyNGdBQUFnQUVsRVFWU0NpSWdJWnM2Y1NkZXVYVi9wL0Y4bnJWWkxaR1FrNjlldjU5Q2hRd0FZR1JuUm9rVUx2TDI5Y1hSME5IQ0VnaUFJZ2lBSWdpQUl3dHRLclZhcmdXb0FEZzRPempFeE1mc01ISklnRklrM043djREcXRSb3dZelpzeGczTGh4QkFZR3NtM2JOczZkTzhmVXFWT3BXTEVpM3Q3ZXVMcTY1dG1Td0JBNmQrN005dTNiaVlpSVlNV0tGZFNzV1pQazVHUktsaXlKVnF2bDJyVnJRTWF0Lzlldlh3ZWdaczJhSkNRa1lHbHBxYlNjZUZHWExsMXluY3g2N3R3NVRwNDhxYmVzZXZYcTJmYUt1MzM3TmpObnp1VEVpUk1BakJneEl0dmt0YzZwVTZmWXRXc1hyVnExeW5hOUxpbGNxVktsYkg4bWNYRnh4TVhGTVhYcVZMM2xVVkZSVEpreWhZY1BId0l3Y2VKRU5Cb05mbjUrUkVaR01talFJQll1WElpTmpVMk9zV1ZXcDA0ZDJyZHZqNVdWRlljT0hXTGZ2b3pmVzZ0V3JTb1dTZUcwdERUMjc5K1B2NysvTWoyMFJJa1NkT2pRQVI4Zm4zeS9EOEtielh6aVZWSVgxcXhoNkRnRVFSQUVRUkFFUVJCeW9IeUJOakl5Nmd1SXBMRHdWaEpKNFRkWTJiSmxHVFZxRkVPSER1WG5uMzltMDZaTlhMMTZsZm56NTdOMDZWSThQRHpvMmJNbmxTdFhOblNvZWlaTm1zU0pFeWZvM2J1M2t2Z2NQMzQ4VFpzMnBVMmJOZ0NzWExrU1YxZFhBSll2WDQ2SGh3Y2ZmdmhoanBXeFc3WnNlZVc0VWxOVENRb0tZczJhTlR4OW10R0R2R1hMbHJpN3U3Tm56eDR1WDc1TTc5NjlLVnUyck43ckxsMjZ4T2JObS9QYy82NWR1M0pkcjBzS1AzLytuSjkrK29tMWE5ZWkxV3FSSkltSkV5Zmk0ZUVCd05PblQxbXhZZ1VYTGx5Z2I5KytqQjA3bHA0OWUrYmFZOWpMeTR0R2pSb3AxZFRkdW5XalE0Y09QSHo0a0x0MzcrWVp1eUVsSlNVUkZoYkd1blhybEZqTGx5K1BtNXNibnA2ZVdGcGFHamhDb1RDcHl0YkE0aXV1R1RvT1FSQUVRUkFFUVJDRTdNaXlQRERUbmNwZERCbUxJQlNsNHA0VVBpMVZ0RzlnNkNDS21xbXBLWDM2OU1IZDNaMTkrL1lSR0JoSWRIUTBhOWFzSVNBZ2dFNmRPdUhwNlVtOWV2VU1IU29BZGV2V3BXN2R1Z0RVcTFjUEV4TVRsaTVkU3NZZEdGa3RXYktFeE1SRW1qZHZudU0rdzhQREtWKytmSTdyZzRLQ1dMUm9VYmJyRWhNVENRME5KVGc0V0JrOFoyNXVUa3BLQ2djUEh1VGt5WlBNbXplUGhJUUUxcTVkUzdkdTNmRHk4cUpxMWFvQTlPalJneDQ5ZW5EbXpKbHM5ejlnd0FBQTVzK2ZUNVVxVmJLc3IxMjdOcWFtcGdEODlkZGZMRnk0a1BqNGVDQ2pwL1NvVWFObzJyUXBWNjVjQWFCOSsvWWtKeWV6WWNNR25qNTl5amZmZk1QV3JWc1pQbnc0clZxMXlyYU5ob09EZzk3elo4K2VLWW52NnRXcjUvaStHZEt0VzdmWXNtVUxtelp0NHRtelp3RFkyZG5ScDA4ZjNOemMzdWcyS1lJZ0NJSWdDSUlnQ01MYng5SFIwVkdTSk50TWk2bzBhdFNveGFsVHAvNDBVRWlDVUdTS2RkYWw1RndheXZMcGQ2Ymh0eVJKdUxpNDRPTGlRbHhjSFA3Ky9odzRjSUN3c0REQ3dzTDQ1Sk5QR0Rod0lKOTg4a211VmFWRlpjV0tGYXhjdVZKNUhoRVJnWitmSDFaV1Z0alkyTEI0OFdKbDNYZmZmYWM4VGs5UHAyelpzdXpkdTVlOWUvY3lhOWFzTFB0dTM3NTlnZU01ZHV3WW9hR2gvUG5ubjZTbXBnSVo3MkgzN3QxeGNYRlJCdUdabUpqUXQyOWZObTNheEtOSGp3Z0pDU0UwTkpUT25Uc3phTkFnSmFtcVMvN21aTXFVS2RrdTM3cDFLN2EydHV6ZnY1K0pFeWZxcmROcXRTeFpzb1FsUzVia3V1OExGeTR3YWRJa2xpMWJSdVBHalhQZE5qMDluWmt6WjVLU2tnS0F1N3Q3cnR1L1RySXNjLzc4ZVlLQ2d0aTVjeWV5blBIWFY2MVdNMkRBQUZxMmJHbmdDQVZCRUFSQkVBUkJFSVIzbFNSSldTcUQvOXRDUWlTRmhiZE9zVTRLdjh2czdlMVpzR0FCdDI3ZHd0L2ZuMTI3ZG5IOCtIR09IejlPclZxMThQSHhvVTJiTnBpWm1SazB6ckN3TUFBdVhyeW90M3pQbmozSzQvRHdjTDF0ZFVsaFkyTmpTcFFvOGRMSFBucjBxTjV4SEIwZCtmenp6N0czdHljNk9scFpYcnAwYVlZT0hjckFnUVBadm4wN2E5YXM0ZTdkdS96eXl5OVVxVktGWWNPRzZlMTMxcXhaZWhYQnV2VTVMZGR4ZG5iR3pjMk5ZOGVPTVhIaVJDWlBub3hXcTgzelBPYk1tY09QUC81SXQyN2Q4a3dJeTdMTUYxOTh3ZDY5ZTRHTUt1ZGV2WHJsZVl5aXB0VnFPWHIwS092V3JWTjZPUnNiRytQczdJeTN0emYxNjljM2NJVEM2L0pzUVhXUy8wMTh5YThRZllVRlFSQUVRUkFFUVhpalNKTFVQNXRscm9hSVJSQ0tta2dLRjNOVnFsUmgrdlRwakI0OW11RGdZRUpEUTdsMDZSSyt2cjc0K2ZreFlNQUF1blhybHFWUGJsSG8wcVVMTldyVTRNc3Z2MVNXYmQyNnRjRDdrV1VaclZhTHM3TXpCdzRjS1BEcjA5UFRBV2pSb2dVYk5teWdhZE9tZUhsNThkRkhIK1g2T2xOVFUzcjM3azMzN3QwSkNRbGgrL2J0OU8rZjVmY0JNMmJNeVBiMU9TM1BURmROYkdwcXFpUkg4Nk5EaHc3NXF2N2V2WHUza2dqMzh2SlNxcUVOSlNVbGhUMTc5dUR2NzgvbHk1Y0JLRldxRks2dXJnd2NPUENONjRjdEZEMDU4VHBJdkprOVRRUkJFQVJCRUFSQmVHYzVPVGw5QUdUWGw3T21vNlBqeDlIUjBmbi9FaThJeFVDeFRncW4rbUt2dlhNYVZhVzN2cTF3bm5UVnJ0N2Uzdno2NjY4RUJ3ZHo0Y0lGRmk5ZXpJOC8va2l2WHIxd2QzZkh4c2FteUdLb1ZxMWFsbjYzdHJhMmZQYlpaL2w2L2ZqeDQyblpzaVU3ZHV4ZzVzeVpyeHpQOGVQSDJiWnRtOUtiOXM2ZE84cTZLbFdxc0hQblR1VjU1blVBYmR1MnBWKy9mdG51OTRjZmZxQmF0V3JLODU0OWUrYTZQRE5UVTFPMmJkdkduRGx6Q25RdXZyNis5T2pSSTgvdGpoMDdCa0Q5K3ZVWk4yNWNnWTVSbUI0OWVzVDI3ZHZac0dFRGp4NDlBcUJTcFVyMDZ0VUxEdytQSEFjS0NvSWdDSUlnQ0lJZ0NJSWhaTmM2UWtlbFV2VURSRkpZZUtzVTY2U3dSdWEwWm1sRExPYThNMjJGODJSaVlxSU1SanR5NUFnQkFRR2NPSEdDd01CQWdvS0NhTnUyTGYzNzk4ZmUzajdiZ1dWRjRlclZxL25hN3NtVEo0VjZYQ01qSTZwVnE4YUhIMzc0VXErUGlJakljZm1sUzVmeXZmeDFLbG15SkRWcjFzeXpLcnFveE1mSHMzbnpaclp1M1VwYVdocVFNWGpRMDlNVFYxZFhqSXlNREJLWElBaUNJQWhDWVhyNjlDbEJRVUY0ZW5vV3lzVnVqVVpEY0hBdzFhdFhwMVdyVnZsNmphNEFvSExseWt5ZlB2MlZZeWh1WW1OakFhaFFvVUtXdTg5T25qeEo2ZEtsS1YrK1BOYlcxb1lJcjlBa0pDUXdmUGh3QVA3em4vOVFybHc1QUdKaVlraEtTcUpwMDZaWlBtTnJOQm8yYk5oQW1USmw4bDJnSXdnQ3lMTHNsVXVlcENzdy9qV0dJd2hGcmxnbmhZWGNOVzNhbEtaTm0zTGh3Z1hXcmwzTDNyMTcrZjMzMy9uOTk5OXhjSERBMjl1YlpzMmF2YlpFM1p3NWMzQjF6ZHFLNThXa2JkZXVYZW5hdFNzQWl4WXQ0dnIxNi9UcTFZdG16WnJwYlQ5ejVreGx1OWNwSUNDZ1FNdHprMWQ3amV5cWpYTXplZkxrQXNmd3FtUlpKalkybGcwYk52REhIMzhBR1FQOW1qUnBncGVYVjU1OWtBVkJFQVJCRUlxVHExZXZNbnIwYUc3ZXZFbFVWQlEvL1BBRFJrWkdCUzVFNk5tekoxOTg4UVZwYVduMDc5K2ZpeGN2WW1WbGhZT0RRNzVhdngwNmRBaUFtalZydnRSNUZIZmUzdDRBOU8vZm53a1RKaWpMTjIzYXhQejU4d0VZTVdJRVE0WU15WEVmQmIxN0x5ZkRodytuUW9VS1dRWnZ2NHdYQzFPZVAzL08zMy8vRGFBM2oyVFpzbVZFUkVSZ1pXVkY1ODZkNmRxMUs3VnExV0x2M3Iwc1c3YU1xMWV2b2xLcHNMZTNwMTY5LzkwTi85bG5uK1c3YUNjLzhRbkMyNkpSbzBiMUpFbXl6MldUV2c0T0RrNHhNVEZScnkwb1FTaGlJaW44RHFoVHB3N3o1czNqL3YzN0JBUUVFQllXUmt4TURCTW1UTURHeGdadmIyODZkdXo0U2tQZHNyTnExU3Fjbkp5VTU3Nit2dmo2K3ViNzljK2VQU01zTEl6RXhFUnExS2loSklWMVpzNmNtVzJiaVhuejV0R2hRNGNzeS9QVGdpR24xZzZwcWFrNUpuQnphaCtSSDdhMnRnWGFQaTgvL1BBRHUzYnRvbVBIamtYZVBrS2owWERvMENIOC9mMlZTZzB6TXpOY1hGenc4ZkhodmZmZUs5TGpDNElnQ0lJZ0dFSzFhdFd3dHJibTVzMmJIRDE2bE8rKysrNlZMc3libXByU3NHRkRMbDY4eU1PSEQxbXdZQUZmZmZWVklVYWN2Y3hKN0twVnE3Smx5NVpzaDFSbjNpNG9LRWd2d1pqYk9wM3o1OC9qNmVtcFBIOHhxWGorL0htMmJkdEdSRVFFTjIvZVJLUFJVS2xTSlpvM2I4N2d3WU94c3JMUzIxNmowU2p0NFY1MDhPQkJGaTFhcER4ZnZudzV5NWN2ejdMZHQ5OStTOXUyYmRtMmJWdTIreWtvVDA5UEtsU29vTGVzUzVjdW5ENTlHaU1qSStyWHI4L1pzMmVWNGR0ZHVuUWhMUzJOL2Z2MzQrTGl3cVZMbDVURTc0dGsrWDkzeFdhZU1mTHBwNTl5OWVwVjd0Ky96L3IxNjFtL2ZqM2x5NWZud1lNSFFNYlBkTUtFQ2RuK1RIVHkyN0p2eVpJbHluNEY0VzFsYkd5YzV6QzUvN2FRRUVsaDRhMGhrc0x2RUd0cmF5Wk9uTWpJa1NNSkNRa2hKQ1NFNjlldk0zZnVYSDc0NFFjOFBUMzU3TFBQS0YrK2ZLRWNiL255NWZqNStla2R2MlRKa2xtMnkrbEtkWEJ3TUltSmlRQWtKeWVqMVdyMVBnaFpXRmhnWW1LUzVYV21wcWF2R25vV1o4K2VaZkRnd2JsdWs5dFF0OWR4UlQwNU9WbXBWbDYzYmgxRGhneko5djErVlUrZlBtWFhybDBFQkFSdzQ4WU5BQ3d0TGVuV3JSc0RCZ3dvdEQ4L2dpQUlnaUFJYnlKalkyTysvZlpiK3ZUcFEySmlJc0hCd2JScTFZb2pSNDd3Nk5FalJvNGN5ZlBuenhrOGVMQXlMUGo0OGVNRUJBUVFHUmtKWk56UjE3MTdkMldmWThhTTRZOC8vaUFwS1luZHUzZlR0V3RYN3QyN2w2OTRuang1d280ZE93Q3d0N2VuVnExYUJUNm5temR2c21yVktrYU5HbFhnMTc2S1U2ZE9NV2pRSUwzRUo4RDE2OWNKRGc3bWp6LytZTzNhdFZTcFVvWERodyt6Y3VWS3lwVXJwL2NkUTJmUG5qMzQrdm9xUTZjTnpkM2RuVjI3ZG1GbVpzYWNPWE1JRHc5WGtzS3paczFpN3R5NXBLV2w4ZVRKRTV5ZG5iTWtoUk1TRWpoNzlpeDJkbmJLTXBWS3hlTEZpK25WcXhkZVhsNVVyMTZkMmJObksyMzRkSWxiU1pKd2RYWE5zNlZjWWN4eEVZUzNSV1JrcEIrZy9PT2lWcXZsL3k1L1BYMDNCY0VBUkZMNEhWU2lSQW04dkx6bzM3OC80ZUhoQkFZR2N1Yk1HWDc4OFVkV3IxNU45KzdkOGZEdzBQc0FrbDlQbno3VmUvN3MyVFBsOGJoeDQvTFZQZ0l5UGdpdVhyMWFlZjd6eno5ejVzd1ordlRwbzdlL0xsMjY2Q1dLWlZsR3E5WHk5T25UTFAzZDVzeVo4OUszaU5uWjJmSHR0OTltdTI3cTFLbEFSdXVHZ3ZZc3UzTGx5a3ZGazUyU0pVdmk1dWFtVkFvWGRrTDQvdjM3aElhR0VoUVVSRkpTRWdBMk5qYTR1N3ZUczJkUHpNM05DL1Y0Z2lBSWdpQUliNnFLRlN2aTYrdkxzbVhMR0RObURKOTg4Z21RVWJUZzdPek14bzBibVQxN05oczJiTURNekl5elo4OWliR3hNbHk1ZEdEQmdBTFZyMTliYlg5bXlaUms4ZURCTGx5N0YzZDJkRHo3NGdOYXRXK2NybGdjUEhpakp2WWtUSjc1VVVoaGcvZnIxZE9uUzViVzJvM2oyN0JteUxGT3paazJjbloycFdMRWkxNjVkSXpRMGxMUzBOTzdkdThmU3BVdjU2cXV2U0V0TEl6WTJGaU1qSXg0L2ZxenNRNVpsbGk1ZGlyKy9QN0lzOCtHSEh6SjA2RkRLbFN1blZCU25wYVV4ZmZwMDViTjN4WW9WZ2F5Rkc4K2VQYU5idDI0OGZQZ1F5R2pSMEtSSms1YzZ0dzgrK0lCbXpacHg4T0JCZnYzMVY3MWlsbXZYcnJGejUwNk1qWTBaTUdCQXRnVWtTNWN1SlRRMGxKOSsra2xaRmh3Y3pMcDE2d2dMQzhQWTJKaTdkKzhxNit6czdQajQ0NC81N2JmZlNFaElZTldxVlFRR0J1TGg0Y0hvMGFPempYSDkrdlg1T3BjcFU2Wnc2OWF0L0o2NklBaUNVRXlJcFBBN1RLVlMwYkZqUnpwMjdFaGtaQ1QrL3Y0Y1BueVlMVnUyc0dYTEZscTJiTW1BQVFOd2NuTEs5MUE2WGZXREpFa01HVEtFZHUzYThjVVhYd0Q1YngrUmxKVEVwRW1UZVBic0dhYW1wc3lZTVlObHk1Wngvdng1WnMrZXJXejM5ZGRmOC9YWFgyZTdEM3Q3ZTlhdFc1ZXZtUE95ZnYxNnZ2LysrenkzVzdCZ1FhN3JzL3V3VjlDZXdYbjU4c3N2K2ZMTEx3dDFuNWN1WFdManhvMXMzNzVkcWJ4bzBLQUIvZnIxbzEyN2RxOXRZS0VnQ0lJZ0NNS2J4TVhGaGRhdFd5TkpFcytmUDljclhyQ3dzQ0ExTlZWdkNISEpraVdKalkxbHlwUXBBQXdkT3BST25Ub3A2ejA4UEdqWnNxWEJlZ1EvZi82Y2I3Lzlsdi84NXordjdaam01dVpNbno2ZHp6NzdUSy9RdzliV2xtKysrUWFBSTBlT0FCblYxZWJtNXFTa3BCQWVIcTVzSzBrU1JrWkd5TExNSjU5OGdwdWJHOU9tVGNQSnlZbHZ2LzJXcEtRa3BreVpvaVNFKy9mdlQ2TkdqYktOSnpBd1VFa0kxNmxUNTZVVHdwRHhYY1hZMkppeVpjdVNrcExDeVpNbmxYWHIxNi9uL2ZmZjUvSGp4NFNIaDNQbXpKa3NyNjlldlRvQWx5OWZWcGJwRXNSOSt2Umg5ZXJWV0ZsWjRlam9TSzFhdFhCd2NLQjY5ZXFNSFR1VzBOQlExcTFieC8zNzl5bFZxbFNPTVE0WU1PQ2x6MDhRQkVFby9rUlNXQUJBclZhalZxdUpqNDluN2RxMWhJZUhjL0RnUVE0ZVBNajc3NytQajQ4UHpzN09PZmJ2MHVuY3VUTkJRVUg0K1BqbzNSSUgrVzhma1o2ZVRyVnExYmh3NFFLalJvMmlZOGVPdUxpNDhOdHZ2L0hubjMveXp6Ly84T2pSSTlMUzB0QnF0YVNucDZQVmF2VnVPOHN1MlRwdTNMaHNldzFuOXR0dnY3RjQ4V0s5WmZYcTFjUGQzVDNYMTcxdFpGa21JaUtDOWV2WEswTk1qSXlNYU5teUpRTUhEc1RSMGRIQUVRcUNJQWlDSUJpZTd1SzRMTXQ1RHU5S1NFZ2dJU0ZCZWE1cms2WmpZbUtpbHhDT2lJamd5Wk1uQkFVRjRlM3RuYVZGbXU1dXU1bzFheElhR3ZwSzUrSGc0RUJNVEF6SGpoMGpQRHljOXUzYnY5TCtDbkpjQndlSExNcy8rT0FENWJIdVRrUXpNek9hTkduQy92MzcyYmx6cDk3MkkwYU1VQ3B6L2YzOWVmejRNZnYyN1dQTW1ERmN1SEJCU2ZUbU5uZmp4bzBiZW9Pamh3MGI5a3JubG5rZXlZdXpTVEkveituUGpTNHBuUG5DZ2l6TERCNDhtQ0ZEaHRDOGVYUHExcTNMakJreldMVnFGUUJyMTY2bGV2WHE5T3ZYajk2OWV4TVdGcVlNNXBabG1lZlBuek51M0RpU2s1TmYrcnpTMHRLQW9tblpKd2lDSUx4ZUlpa3M2S2xSb3dZelpzeGczTGh4QkFZR3NtM2JOczZkTzhmVXFWT3BXTEVpM3Q3ZWRPN2NPY2NyemlWTGxpUXdNRkF2K1R0Ky9IZ0FtamR2bm0xTEN0MXRTL1hyMXdjeWJwOWJ0R2dSUjQ4ZVZhN09tNXFhMHJWclYrVkRUWFprV1ZZU3c1a3JEWFFmbUd2VnFrV2xTcFZ5UGY5YXRXcGxhV2Z4eVNlZktMY0VGb1p1M2JvcGJUVHkrakNsKzlDVlZ6SytzT2dHWHZqNyszUCsvSGtnbzkxSWh3NGQ4UGIyVmo2Y0NzTExNcDk0bGRTRk5Xc1lPZzVCRUFSQmVGa2pSb3pnK1BIanl2T0pFeWZTcTFjdjVmbVVLVlBvMDZjUDZlbnB5bWRJM1dDenRMUTBtalp0cXJlL0dUTm1FQllXcHJjc0lpS0MyTmhZcGsrZnpxMWJ0N2g4K1RMejVzMHJzanUwaGd3Wnd0U3BVM242OUNuZmZmY2R6WnMzejlLSzdYVzZkdTJhOHJoT25UcktZMmRuWi9idjM2OE1PYzZzVmF0V0FMUnYzNTd0MjdkejgrWk5qaDA3Qm1Razc3Mjh2Qmc5ZXJUZTl3UWRyVmFMcjYrdmtvQjJjSERBeGNXbHdIRW5KU1hSdDIvZmJOZkZ4TVFvRmNFNWJRTVpMU3hLbENpaERMRE8zRzV1NE1DQmpCdzVrcHMzYjlLdlg3OHNyL1h4OGNteVREZTAwTi9mSDI5djcveWVTbzUwZDM2K2pwa3BnaUFJdVhGMGRDd3JTVkpWV1paTkFSUEFKRDA5UFVtVzVjZXlMRCtLaTR0N1l1Z1kzM1FpS1N4a3Eyelpzb3dhTllxaFE0Znk4ODgvczJuVEpxNWV2Y3I4K2ZOWnVuUXBIaDRlOU96Wms4cVZLMmQ1N1l2VndIbmRscFRUK29MZXJpVkpVcllmbEZldVhKbnZmVFJ2M3B6bXpac1g2TGdGcFZLcDhuMWwvWFZkZ1U5S1NpSXNMSXgxNjlZcHZjbktseTlQang0OTZOZXZINWFXbHE4bER1SHRweXBiQTR1dnVKYjNsb0lnQ0lKUVBLMWF0WXBObXpicExWdTRjR0dCMnpLWW01dno2TkVqQU1MRHc2bGV2VG9qUjQ0c3REZ3pzN2EyNWwvLytoZCtmbjdjdTNlUEgzLzhrYzgvLzd4QSsvRDA5Q3lVV0RRYWpWNGJ1TXgzSHpadjNweW1UWnZTdVhObnZaWnBmL3p4QnlkT25PRDQ4ZU5aS204ZEhCenc4dkxDMXRhVytQaDRiRzF0c3h4ejBhSkZ4TVRFS005alltS3luWHZ5b2hlcnREZHUzSml2Yzh4dHV5RkRobENpUkFtbDczSG1TdUV4WThia2EvL1pxVmF0bXRLNlJCQUVvYmhwMUtpUm5VcWwra2lsVW4wS3RBVHFBS1VCdlR4UTVndC9UazVPMTRFb1NaSWlaVmsrOU9qUm8wTlhybHhKZWIyUnY5bUtlMUw0dEZUUnZvR2hnM2libVpxYTBxZFBIOXpkM2RtM2J4K0JnWUZFUjBlelpzMGFBZ0lDY0hWMXhkUFRrN3AxNnhvNlZPRWwzTHAxaXkxYnRyQnAweVpsS0tDZG5SMTkrdlNoUjQ4ZWVnTXhCRUVRQkVFUWhJeHFWVnRiV3padjNwenQrb2NQSHlydENuVHUzYnVYNC80YU4yNk1oWVVGdTNidFVvYjVRa2FGN015Wk01azJiUm9BcTFldjVyMzMzc3V6SFJyQWxpMWJzbDJldWFJNU0xbVc2ZHUzTHp0MjdPQ2ZmLzRoT0RpWWJ0MjZaUm1JOXpwODg4MDN5aDFyOXZiMmZQYlpaOHE2Y3VYS3NYVHBVZ0M5cFBEOSsvY0pDUWxSbnBjcFV3WVhGeGZjM054bzBLQUJDeGN1Wk9MRWlVRFdDdGUxYTljU0hCeGNLTEhuVmoyN1pNa1MvUDM5ODl4T3AyelpzcGlhbWlvRkc2YW1wa3JpbzNMbHlvd1lNWUxseTVjRE1HSENCTnExYTVmci9xeXNyT2pUcHc5ZHVuUjVwYUZ4eDQ4Zng4akk2S1ZmTHdpQ2tGK05HaldxYUdSazFCTVlES2lsRjZvQXJheXNzTGEyeHNURUJDTWpJeVJKSWprNW1jVEVSQklTRWtoTlRiVUJiSUN1a2lSaFpXWDF2Rnk1Y2p1QkZWRlJVZUZBK3VzL3F6ZExzVTRLbDV4TFExaytMZWU5cGZDcUpFbkN4Y1VGRnhjWDR1TGk4UGYzNThDQkErellzWU1kTzNiUXVIRmp2THk4YU55NHNSZzg5b2FUWlpuejU4OFRGQlRFenAwN2xaWWJUazVPZUhsNTBiSmxTd05IS0FpQ0lBaUM4T2JTRFpUTEtTbGMwUFlScnE2dXVMcTZjdXpZTWIya01FQzdkdTA0YythTVVqa2JHaHBLKy9idDgveThuZE13NXB5U3dwQXhQK0tMTDc1ZzhPREJwS2VuTTIvZVBGYXZYcDNyY1RJYlBIaXdVdDJhMmQyN2QvTzluNFVMRi9Menp6OERVS2xTSlJZc1dKQnR1NGZNUTlzZzQyZHkrZkpsU3BjdVRaTW1UWEIwZE13emNTbkxNa3VXTE5Ickk2eVQxenlSN0g3Mm5UcDFVaEs0ZWNtckNubmx5cFY4K09HSHJGbXpoZ3NYTGpCcjFpeTk5bjJYTGwxaXpabzFRTWJndlA3OSs3TnQyemJtekprRDVDL3BYS2xTSlVhTUdLRzNiT2JNbVVCRyt6eGR1enZJT04vc2h1RUpnaUFVQlVkSHg3TEFkSlZLcGR6ZVlHMXR6VWNmZlVURGhnMzU2S09Qc0xXMXpiWE5waXpMM0x4NWsvUG56eE1iRzB0TVRBeHhjWEVtR28ybU85QmRyVlpmMDJxMXM2T2pvLzBCVFpHZjFCdXFXQ2VGQmNPd3Q3ZG53WUlGM0w1OW03VnIxN0pyMXk2T0hUdkdzV1BIcUZXckZqNCtQclJwMHdZek16TkRoeXBrb3RWcU9YcjBLT3ZXcmVQRWlSTkFScTlpWjJkbnZMMjlsWjdPZ2xDVW5pMm9UdksvaVMvNUZhS3ZzQ0FJZ3ZCV0txejJFVHBqeG96aDNMbHpPRGc0TUd6WU1DUkpRcXZWRmthb1dUZzRPTkM5ZTNlMmJkdEdURXdNTzNic1FLVlM1ZXQ0YmRxMG9WNjllbG1Xbno5L1BzK2tzRmFyNWV1dnYxWmFNVlN0V3BYbHk1ZG5tUWVTbXByS3NtWExDQW9LMGx1ZU9jbXFTNWJtNU1NUFA4VEJ3UUVmSDU5c0U4SUFVNmRPelhVZjJTV0ZYVjFkbFY3UVZsWldPRHM3YytuU0phS2pvNmxSb3dZZmYveXhzdTNSbzBlNWNlTUdhclVhT3pzNzR1TGlPSGZ1SENWS2xNRFYxUlZyYTJzZ1krYUtybXE2ZlBueVFNWmd1dEdqUjVPYW1nckFoZzBiMkxCaFE0N3ZCMlFNdG51eGJjYWRPM2VVSlBDTGpoOC9ydGMzV3hBRVFhZFJvMFlWalkyTlA5RnF0YlVsU1hvZmVCK29JRWxTYVRMYU9VaEFBcEFneS9JZFNaTGlnTE1hamVaQ3laSWxqeHc1Y3VSWmJ2dFhxOVhEWkZsZUxrbVNDakl1dUhYdjNwMlBQdnFvUUFXSWtpUlJyVm8xcWxXcnB2U0lUMDFOWmVmT25lellzWU5UcDA1VlY2bFVQNm5WNnJGYXJYWjRkSFQwNFpkNlE0bzVrUlFXWGxybHlwV1pQbjA2bzBlUEpqZzRtTkRRVUM1ZHVvU3ZyeTkrZm41NGVYblJ0V3RYeXBZdGEraFEzMmtwS1NuczJiTUhmMzkvTGwrK0RFQ3BVcVZ3ZFhWbDRNQ0IyZmFGRm9TaUlpZGVCd2t4c1ZBUUJFRjRheFcwZlVSZVZDb1Z5NVl0MDZ1WWpZdUwwMXYvb2xjWkFqWjI3RmoyN2R0SFFrSUNQL3p3QTZhbXBxU2tGRjBMeHZUMGRHYk1tTUd1WGJzQXFGZXZIa3VXTEZHU29EcHhjWEg0K3ZwbTZSbjhzajc5OUZPcVZLbkNyVnUzc0xXMUpUazUrWlYrVGg0ZUhzckF3TktsU3pOeDRrVEN3c0tJam83bTBhTkhkTzdjV2RuL2d3Y1B1SEhqQmc4ZlBtVFpzbVZzMkxDQmMrZk84ZXpaTTlScU5UVnIxbFQyKzg4Ly93Q1FrSkRBNDhlUG1USmx5aXZGcVdOcmE4dWlSWXYwbHZYczJSUElTTUlNR1RKRVdiNWd3UUtPSGozNnlzY1VCS0ZZa3RScWRXUGdNMW1XWFNWSnNvZi8vZTZSSkluU3BVdGpabWFHcWFrcDZlbnBQSDM2MURJNU9abjA5UFNHUUZ2SUtFaExTVW5ScXRYcUE3SXNoOGl5dkRFNk92cXg3aUMxYTljMksxMjZkQ0RRVTVJazJyZHZ6NFFKRTdLOUErVmxtWm1aNGVibWhwdWJHNmRQbitiNzc3OG5LaXFxb1VxbCtrdXRWbjhlR1JtNUdDaWFxNjV2cUdLZEZFNzF4VjU3NXpTcVNxS3RzQ0dWTGwyYW9VT0g0dTN0emErLy9rcHdjREFYTGx6ZysrKy9aL255NWZUcTFRdDNkM2RzYkd3TUhlbzc1ZkhqeDJ6ZnZwMzE2OWNyUTBvcVZhcEV6NTQ5OGZEd3lESVFVQkFFUVJBRVFYaDF1YldQdUhuekpsMjdkZ1d5VCtibVpOR2lSUnc5ZWhRTEN3c2tTVklTaFpEUlU3RXdXVnBhTW03Y09HYlBucTE4aGl3cXo1OC9aL3IwNmV6YnR3L0k2Sys4Y09GQ0xDd3NzbXdiRlJXbEpJVE56TXlVU2xuSXFJUk5TRWhnOXV6WnhNZkhNMzM2ZE5ScXRiSis3ZHExU3NKMjY5YXRtSnViWTJSa2hJZUhCNkdob1N4ZnZwemh3NGUvMHJrc1hyeVkrL2Z2WTJKaXdsZGZmWVc1dVRuZHVuVWpLQ2dJdFZyTnRtM2IrT1dYWHdBSUNRa2hQajZlenAwN285Rm84UEh4NGRpeFk1dzhlWkx2di8rZU5tM2FLTE05b3FLaWdJdzJISjkvL2pudTd1NHNYTGlRdExRMEFBSURBNmxSb3daaFlXRjgrKzIzQVB6NTU1OEF0R2pSSXNkNG56MTdSbXhzYkxickhqeDRvTGN1TVRIeGxkNGJRUkNLSDN0NysxSm1abVpEWlZrZVFjWlFOMHFXTEltOXZUME5HemFrUVlNRzJOcmFZbU5qazIyN0hsbVd1WFBuRG4vLy9UY1hMbHdnSmlhRzZPaG9WWEp5Y210SmtscExrclRFeWNrcFFLVlN6UUlTdEZwdG5DUkoxY3pOelprL2Z6N05talVyMHZOcjBLQUJxMWF0SWpRMGxBVUxGcENXbHZhZFdxMStMekl5Y2l6dlVHSzRXQ2VGTlRLbk5Vc2JZakZIdEJWK0U1aVltTkNqUnc5NjlPakJrU05IQ0FnSTRNU0pFd1FHQmhJVUZFVGJ0bTNwMzc4Lzl2YjJvdTl3RWJwMjdScWJObTFpNjlhdHlvZkZ1blhyNHVucGlhdXJxeGdNSVFpQ0lBaUM4SW9LMnI0aE1qS1M2WktPS1F3QUFDQUFTVVJCVk5PbjZ5MnJXclZxdmw5ZnIxNjlISWVoNlc2TExVemR1blZqKy9idHhNVEVGUHErTS92ODg4ODVmRGpqanQxeTVjclJzbVZMZHU3Y21XVzdYcjE2MGFSSkV5RGpmVnU0Y0NHZW5wN0tlbHRiVy83NjZ5L2k0K1BSYXJYNCtmbng0NDgvWW05dkQyUVVzV1RlVnFkSGp4NTA3dHlaY3VYS3ZmSzV6SjQ5RzNOemMzYnQyc1cvLy8xdnZYV1JrWkU4ZnF3VXhERnAwaVFBZnZubEZ5VlJuSnljRE1DeVpjdVVoTEN1SDZaT1RFd01sU3BWWXZMa3lYejExVmNBbUp1YlkyRmhnYW1wcWJKZGRrbjFGNG4yRVlJZ1pNZlcxdGE4WExseVF5VkptZ1dVTXpjM3AwV0xGblRwMG9YbXpadm5PNWNqU1JLVksxZW1jdVhLeXR3aVdaWTVmdnc0bXpkdjVzQ0JBMGJBSUZtV0J3SnBraVNWc0xhMkpqUTA5TFVXc0gzMjJXZDg4TUVIREI4K25LU2twRkZxdGZwY1pHVGswdGNXZ0lFVjY2U3c4T1pxMnJRcFRaczI1Y0tGQzZ4ZHU1YTllL2Z5KysrLzgvdnZ2K1BnNElDM3R6Zk5talVUQ2NwQ0lzc3lzYkd4QkFZR3NtZlBIaURqSCtIR2pSc3pjT0JBR2pkdWJPQUlCVUVRQkVFUTNnN3A2ZWw4K2VXWHl2UE5temZUdW5WclpUNkRybkpYa2lRY0hCeUFqSXJON2R1M285Rm9LRjI2TkczYXRORWJPTGRtelJyaTQrT1Y1d3NXTEdEQ2hBbktFQjBuSjZjc2NWaFpXZUhtNXBiblVMU1hJVWtTWDN6eEJaNmVucVNuRjkxd2RsMUNHT0RSbzBjc1dMQWcyKzE2OWVwRjdkcTE2ZGl4STFPbVRNSFMwakxMTnMyYU5XUDgrUEY4OTkxM3BLYW1jdmJzV1NVcG5KUE13OXRlbFVxbHdzYkdocFNVbER4YlhPUzIvcjMzM2xNZWg0U0VJTXN5S3BXS0RoMDZzR3ZYTHNMRHc2bFRwMDZ1Kzc5OSt6WVBIanpRaTAxbjVNaVJPYjdPMTljWHlLalk3dEtsUzdiYjdOMjdsM2J0MnVWNmZFRVFpcWVHRFJzMk5EWTIzaXBKVXAwU0pVclF1M2R2aGc0ZG1xOExUZm1oeTFFMGJ0eVloSVFFNXMrZnorN2R1NDJBRXFWS2xXTDc5dTJZbTVzWHlyRUs0djMzMzJmUm9rV01IajJhdExTMEpVNU9UanVpb3FJS3AxZlJHMDRraFlVaVZhZE9IZWJObThmOSsvY0pDQWdnTEN5TW1KZ1lKa3lZZ0kyTkRUNCtQblRvMElFU0pVb1lPdFJpU2FQUmNPalFJUUlDQWpoMTZoU1FjVHVkaTRzTFBqNCtlaDhxQlVFUUJFRVFoRmMzWjg0Y3dzUERsZWZYcmwzRDA5TVROemMzbkp5Y0tGZXVIT2ZQbjhmWTJCaGZYMStNakl5UUpJbU5HemNpeXpMcDZlbG90VnIrL3Z0dnlwVXJSM0J3TU92V3JkTTdSbkJ3TUljT0hhSmR1M2JZMk5oZ2JtNk9yNjh2eHNiR3FGUXFKVm1zMVdyWnRXc1g2ZW5wcEtlblU3VnExVUlyQnFoZHV6YWVucDZzWDcrK1VQWlhHSFRWc1RucDE2OGZ0Mi9mcGttVEpxalZhclJhTFUrZVBNbXhUVUpPWGh6VWxsL2UzdDU0ZTN0bnUyN0ZpaFdzWExrU3lHanZrRmVTNWNhTkc4ckF3bzgvL3BncFU2WncrUEJoYkcxdGFkT21EY3VXTGN2eHRXUEhqdVhpeFl0QXhuZUR6QVA3ZEluZjNPaUdpR2VuVktsU0lpa3NDRzhmbFZxdEhpbkw4bUpKa2xRZE8zWms2dFNwbENsVHBzZ09hR2xweWR5NWMrblhyeC9Cd2NGOC92bm5Ca2tJNjN6NDRZZDA2dFNKN2R1M0Ewd0RSaGdzbU5kSUpJV0YxOExhMnBxSkV5Y3ljdVJJUWtKQ0NBa0o0ZnIxNjh5Wk00ZkZpeGZUcjE4LzNOemNzZ3lVRUxMMzlPbFRkdS9lamIrL1B6ZHUzQUF5L2xIdDFxMGJBd1lNRU85akRqUWFEUWNPSENBd01KQno1ODdwOWFKN1U1aVltR0JyYTR1N3V6dWRPblVTRjB3RVFSQUVJUWVPam83ampZeU1ka1JFUkZ4OG5jZlYzZFpxWW1KQ256NTlDQW9LSWpFeGtZQ0FBQUlDQWdxMHIyWExsdWtOWmZidzhHRGZ2bjNjdVhPSDY5ZXZzM2J0MmdMdGI5cTBhZmxPQ3VkbkdOMzQ4ZU1aUDM3OEsrMmpYcjE2T1c3M0tnUHhjakp4NGtTMmJObEM4K2JOczZ3cjdQN0xtV1d1L002T1JxTlJIcmRwMHliWGJlZk5tOGZaczJlVno2cTlldldpVEpreXJGcTFDanM3dXp4djMzWnljdUxpeFl1WW1aa3hjZUpFek16TXVIbnpKbi8rK1NkVHBreko4WFh6NTg4SFFLMVcwN1p0Mnh5MzI3UnBFNzE3OXk1UVgyeEJFTjVZa3BPVDAxeGdlc21TSlprMmJScWRPM2QrUFFlV0pENzQ0QU5tejU3OVdvNlhsL0hqeHhNV0ZrWjZldnBRVzF2YkNWZXVYRW14dDdjM0JheFVLcFdGaVltSlNxdlZhbEpTVXBMT25UdjNHQ2k2VzJsZUU1RVVGbDZyRWlWSzRPWGxSZi8rL2ZudHQ5OElDZ3JpekprekxGKytuRldyVnRHOWUzYzhQRHl3czdNemRLaHZwUHYzN3hNYUdrcFFVQkJKU1VrQTJOalkwTHQzYjNyMTZtWFFLMnR2T28xR3c3aHg0OTc0eWNuUG56L253b1VMZlBYVlZ3UUZCYkZ1M2JwQ3UxMUhFQVJCRU40bWtpVDV5YkxzNStUa2RBTllLVWxTU0dSazVObWlQbTZYTGwzWXRHa1RNMmZPcEdQSGpyUnIxNDdseTVkejRzU0pBclZhcUZ5NU1wOTg4Z2wyZG5Zc1hicVVNV1BHNE9YbHhlREJnMW05ZWpVSERoemd6cDA3K2U1ZkxFa1NyVnExZXRuVGVxdGtWK21yVXFrWU5teFl2bDZmVjB1T3paczNaMW1tbStXUkgzbHRtNTZlenVEQmd6bDA2QkFhalliV3JWc0RVS3RXTFdVYjNUQzU3QW9JeG80ZHk2QkJneWhYcnB6U2Evaml4WXRLMGpjdmtaR1JSRVpHNXJxTm01dWJYaDlqUVJDS0pjbkp5V20ySkVuVFM1VXF4VTgvL1VUZHVuVU5IWlBCbENsVEJtdHJhKzdjdVdOa1pXWDFsNVdWbGJVc3l6YVNKQ2xYd0ZRcUZSWVdGcWpWNm5SWmxpOENKNEc5NmVucHgwNmRPbldHWWpha1RpU0ZCWU5RcVZSMDZ0U0pUcDA2RVJrWmliKy9QNGNQSDJiTGxpMXMyYktGVnExYTBiOS9mNXljbk1SUU91RFNwVXRzM0xpUjdkdTNLMTgyR2pSb1FMOSsvV2pYcnAxNGovSWhJQ0NBbzBlUFVxdFdMYVpObTBhOWV2VUt0WTljWVVsSlNlSHk1Y3NzWHJ5WUV5ZE9NR3ZXTEdXU3RDQUlnaUFJV1VtU1ZBMllCY3h5Y25LNkE2eVJKQ2s0TWpMeVZGRWNyMzc5K3N5ZE81ZU9IVHNDR1ovSmxpMWJSbHBhR2pkdTNPREpreWRvdFZybFAxbVdsZjluZm14dGJZMUtwYUpTcFVwOC8vMzN5cVIxS3lzckprK2V6T1RKazlGcXRhU21waXJ0SWRMVDA5Rm9OTmsrbHlTSmloVXJGc1VwRnpzMWE5Wms2dFNwU0pLRWlZa0paY3FVd2Q3ZVhxK053b3U2ZHUycTlPSFZEWUxMaVc1d1hlWUJkVVZSOVR4Mzdsd2VQWHFVN1dmOUY0c0d6TTNObFo5L3laSWxzd3hxYXQ2OGVhRU9qeE96WVFTaCtITndjT2d0U2RLWFpjcVVZZm55NWU5MFFsaW5WS2xTM0xsekIwQU5HWGNGV1ZwYVlteHNqSW1KQ1VaR1JpUWxKZkg0OFdNanJWWmJGNmdMZUJvYkcrUGs1SFJGbHVYdlUxSlNOcHc3ZCs1QmJzZDVVeFRyVEZMeWw4Z0FGbk5rUTRjaUZJTDQrSGpXcmwxTGVIZzRLU2twUUViRGJ4OGZINXlkblpYZWFlOEtXWmFKaUloZy9mcjFIRHAwQ01qNDhOV3NXVE1HRGh5SW82T2pnU01zWHR6ZDNibDQ4U0xCd2NGNUR1ZDRFengrL0pnMmJkcFFwa3daOXU3ZCs5WWsvcC82WnB4SHlibHZ6dThmUjBmSDdpcVZhaHV3TFRJeTBzM1E4UWlDSUx4cG5KeWNBaVZKOHRScXRmMmlvNk9EREIyUGpwT1RrNXpINzhjSFdxMTJ2U1JKZ1ZGUlVSR1E4ZDFCclZiTFVEUkpQRUVRY3RlOWUzZXVYNzhPVUNjeU12S2YxM3g0RTdWYW5RWThqNHlNRkdYT1FxNTB2eXNpSXlQZm1POHRoYWwrL2ZwVnpNM05MeHNiRzV2NStma3BGeWJmZGYvODh3L1IwZEZVcjE2ZDZ0V3JVN2x5NVd4YjVXaTFXaDQ4ZU1EcDA2YzVlZklrY1hGeG5ENTlXbmNCT0EzNDZ0Njlld3V1WDcvKzdQV2ZSZjY5VzFrMjRZMVdvMFlOWnN5WXdiaHg0d2dNREdUYnRtMmNPM2VPcVZPblVyRmlSYnk5dmVuY3VmTWJXZDFabUo0L2Y4NitmZnZ3OS9mbi9QbnpRTVp0WVIwNmRNRGIyNXZxMWFzYk9NTGk2YjhmUHFsV3JacUJJOG1mc21YTFVycDBhUklURTNudzRBSFcxdGFHRHFsUW1FKzhTdXJDbWpVTUhZY2dDSUpRSUtVQkpFbnE3K1RrMU1qUXdlams0NEpwZVpWS05SNFlyMWFyRTJWWkRnTFc1ZlVpUVJDS25pekxuenM1T2QyWFpUbGRwVkk5QnpTeUxHdisrenhkOTFpU3BIUlpsdE1CamU1eDV2VXFsU3BkcTlXbXk3S3MrZTl5WmIxV3EwMVBUMDlQTnpJeVNwZGxXV01reXBzRlFXRnViajVIa2lTenRtM2Jpb1J3SnJWcjE2WjI3ZHA1YnFkU3FhaFFvUUt0VzdkV1d2eGN1M2FOelpzM3MyUEhEdE9rcEtSWkZTcFU2Rit4WWtXdnlNaklON2FIWmJHKzRpRXFoZDl1YVdscC9Qenp6MnphdEltclY2OENHYmRDOWVuVGg1NDllMUs1Y21VRFIxaTRrcEtTQ0FzTFk5MjZkZHk5ZXhmSXVIM1F6YzJOZnYzNllXbHBhZUFJaXpkZGI3bmlWQlhVczJkUHJseTV3cFl0Vzk2cVB0dlNHMWIyTENxRkJVRVFjdWZrNUhSSmtxUmkvWXRJbG1YSTZQTzNDZWdyU1ZLeCtrd2dDRytMVEpYQ2hpUXFoWVU4dmMyVndnMGFOS2h1YW1vYWIyNXV6dTdkdTVXV09FTGhTRWhJNEx2dnZtUG56cDFvdFZxTkxNdDlvNktpdGhnNnJ1d1U5MHJoMDFKRit3YUdEa0lvR3FhbXB2VHAwd2QzZDNmMjdkdEhZR0FnMGRIUnJGbXpob0NBQUZ4ZFhmSDA5Q3oyZlc5dTM3NU5TRWdJbXpadDR0bXpqRHNMN096czZOT25EejE2OU1ERXhNVEFFUXFDSUFpQzhJNjdEZGpKc3B3S2FBd2RqSTRrU1NWelcvL2ZSREJBbWxhckhhTFZhc05pWTJNZnFkWHF2a1VmblNBSWVWZ295M0lDWUNMTHNyRktwVEtXWmRsWWtpUWp3RWlXWlNOSmtveGxXVFlDakNSSk1zcHJQV0Q4MytYSytremJabDRmYmJqVEZnVERNekV4NlFMUXBFa1RrUkF1QXBhV2xzeWFOWXMyYmRydzczLy8yL2pwMDZjaFRrNU9JNktpb240MGRHd3ZLdFpKNFpKemFTakxwMFdaOEZ0T2tpUmNYRnh3Y1hFaExpNE9mMzkvRGh3NHdJNGRPOWl4WXdlTkd6Zkd5OHVMeG8wYkY1dStxN0lzYy83OGVZS0NndGk1YzZmeXBjWEp5UWt2THk5YXRteHA0QWdGUVhoTmpOVnE5UUJabG9jQURua2xPQVJCZU9NOWwyWDVDckExUFQzZDc5U3BVM2NOSFZBaHVRdzBsV1Y1MEp2ZVUxaVdaU1JKZWc3c2syVjUrYk5uei80NGYvNThrbUVpRklTaXA5VnFzKzEzV1F5c2lJcUtldDA5aFFWQkFDUkpHZ25nNGVGaDZGRGVhaTFidG1UbHlwV01HVE9HaHc4ZkxuTnljam9URlJWMTBOQnhaVmFzazhMQ3U4ZmUzcDRGQ3hadysvWnQxcTVkeTY1ZHV6aDI3QmpIamgyalZxMWErUGo0MExadFcweE4zOHk3Z2JSYUxVZVBIbVhkdW5XY09IRUNBR05qWTFxMWFvV1Bqdy8xNjljM2NJU0NVTFNlTGFoTzhyK0pML2tWb3E5d1JrSjRNK0JXWEM1b0NZS1FKeE5Ka3VvQTA0eU1qQVk0T2pvMmo0Nk92bUxvb041Mi8wMEVwOG15dkZ1VzVSVjM3dHpaZi9QbXphZUdqcXVvVEo4K0hZQ0tGU3N5WWNLRWZMOHVQRHdjbFVxRldxM0d5c3BLYjExWVdCam56cDFEa2lTR0RoMUttVEpsY3QzWG9VT0hTRWxKb1dIRGhsU3FWQ25MK3BDUUVLeXNyUGo0NDQvejNGZE9saXhad3Q5Ly80MmxwU1g5K3ZWN3B6NG5iOXUyalRWcjF1RGs1TVNzV2JNQStPV1hYL2pycjc5bzFxd1ozYnAxQXpLK1c3UnIxNDVTcFVyeCtlZWYwNnBWcXdJZFo4ZU9IY3BqWjJkblVURW9DTzhBUjBmSHNrQURjM056cGNXaVVIVHExNi9QTjk5OHc1Z3hZMVJwYVdsYkd6Um8wT0QwNmROM0RCMlhqa2dLQzhYUy83TjMzMkZSWE4wRHg3K3pGQkVVRVd0RXhZYW9xQ0FhZXdHN2lJcUpGWHMwUm1Pc0pERzJXRWdzc2NjV2piMzNMaW8yN0FWRk1SaGppNktpWWtOUStyTHorMk4vTys4dXV6UWJVZS9uZWQ3bjNaMjVNM3QzSlRCNzV0eHpDaGN1eklnUkkvanV1KzlZdjM0OVc3ZHU1ZDkvLzJYTW1ESE1uRG1UN3QyNzA2cFZLK3pzN0xKN3FnQWtKQ1J3OE9CQmxpOWZ6dTNidHdISWxTc1hYbDVlOU9qUjQ2T3JqeXdJYVpGajdvT0U2SllJdUx1N2R3UGFsaXhaa2xHalJsR21UQm54WlV3UVBuQkpTVWs4ZVBDQUZTdFdzSFBuVGdkZ0VkQTB1K2Yxc1pJa0tSWTREQ3grL3Z4NTRKMDdkeEt5YXk3Ky92NXZkSHpUcGsycFVhTkdwc1lHQmdZQzRPam9tS1dnOEt4WnM0aU1qR1Q4K1BGNGUzc3IyNTg5ZThia3laT0pqNCtuY2VQRzJOallrSktTWW5Dc0pFa0cyYWhMbGl6aDh1WExWSzFhbFVXTEZobU1mZnIwS1ZPblRpVWxKWVZpeFlxeGZmdjJUTTlSUjZQUnNHM2JOcUtqbzVFa2lVR0RCbVg1SEIreWtKQVFJaUlpREFMcUFRRUJCQWNIRXhjWHB3U0ZiOXk0d1lzWEwzang0Z1dPam81WmZwMXg0OFlwanpkdTNDaXVRd1RoRXlCSlVoR0FRb1VLZmFpckRENDQxYXBWWTlDZ1FVeWJOaTIvcGFYbHo4Q0E3SjZUemdjZEZFNGNnNHNtTWd4VklWRlcrRk9WTzNkdXZ2NzZhM3IyN01tZVBYdFl2MzQ5TjI3Y1lOYXNXU3hZc0lCMjdkclJvVU1IaWhZdG1pM3plL0hpQlR0MjdHRFZxbFZFUlVVQjJxeU9kdTNhMGFsVEoyeHN4RXB4UWZoVXliTGNSNUlrUm8wYVJaVXFWYko3T29JZ3ZBV1dscGFVS0ZHQ01XUEdjUExrU1o0OWU5YWtmUG55bjEyOWV2Vmhkcy90WXhRU0VtTEhmNlRHOGVzRVB2V1ZMbDA2MDBGaG5mRHc4QXl6dk02ZE80ZVptUm0zYnQwaU1sS2JtRlNwVWlXRE1WT21URkg2V2h3OGVKQ0RCdzhhbmFkMzc5NTgrKzIzQU1UR3huTDE2bFVBR2pac2FEUjIrL2J0U2xDNWRPblM3TisvMytUY1NwVXFoWk9URXhNblRqVGFGeE1UUTNSME5BRFcxdFlzWHJ3NDNmY0pVTGx5WlNYWWJlcHpVYWxVMk5qWVVLUklFVnhkWFduUm9nV1ZLMWMyZVM3OTQ0c1VLY0xtelp2SmtTTkh1dVBXcmwyTHM3T3p5ZlBObVRPSDVjdVhLODlidDI3TjJMRmpUWTdWYURTY09uVUswQWIrNzl5NUEwQ2pSbzBJRGc3bS9QbnozTHAxaXc0ZE9oZ2M5K1dYWHhvODkvZjN4OHZMeStSckNJTHc2WkpsT2E4a1NhS1IvWHZXcVZNbnRtM2J4czJiTi90VnJWcDF6b1VMRi83SjdqbkJCeDRVVnN1RXFlZFd3dHBmbEJYKzFGbFlXT0RqNDRPUGp3K25UNTlteFlvVkJBY0hzMmJOR3RhdVhVdVRKazNvMHFVTEZTdStueHNJOSs3ZFkrUEdqV3pldkpta3BDUUF5cFl0aTYrdkwxNWVYcGlabWIyWGVRaUM4Si9tQ2xDbVRKbnNub2NnQ0crWlNxV2lXTEZpUEh2MkRFdEx5M0tBQ0FxL0cvK0pnUENINE5neGJRbERPenM3TEN3c2VQRGdBWVVMRjJiVHBrMGNPblFvUytjNmVmSWt5Y25KQUV5ZE9wV3BVNmNxKzNUWHZ6cEJRVUVFQlFXWlBFL1BuajF4Y25KaXk1WXQ2YjVlYkd4c2htTUFFaE1URFRLZ1U5Tm9OTHg4K1pKcjE2NXg3ZG8xTm03Y2lLZW5KK1BIajA4M1VlUEJnd2NzWHJ5WUFRTmVMN0ZMbzlHd2QrOWVnMjJIRGgxaXhJZ1JKa3ZlaFlTRUtNa2srL2J0WTkrK2ZjRC9TajBrSlNWeDZaTG9reVlJd3V1Ulpka1NFQTN0M3pOSmtoZ3dZQUREaGcxVGFUU2FiNEgveEJLWUR6b29MQWltMUtwVmkxcTFhbkhqeGcyV0xWdkc0Y09IQ1F3TUpEQXdFRGMzTjNyMDZFR2RPblhlZW1CV2xtWCsrdXN2MXF4Wm8yUllTSktrTk1LcldiUG1XMzA5UVJBK2JMcW1jbUtwcGlCOG5ITGx5Z1dBbVptWldCYjBDYmh3NFVLbXhwMCtmWnFaTTJkeTY5WXRRSHNEb1VPSERyUnAweWJMcjVrM2IxNTY5T2lSN2hqZDB1QURCdzRBOFBubm45T3FWU3NBaGc4ZnpyUnAwNVN4blRwMVVwb09hVFFhcGs2ZHl1blRwMUdwVk5TcVZVc1pwMStITnJVZE8zYnc1TW1UTEwrWGQ2bDM3OTRVTEZpUWhJUUVidCsremVIRGg0bUppUUhneUpFanZIanhnb1VMRjZiNzNXRFZxbFY0ZTN1L1ZvbUc0T0JnSlV1N1FJRUNQSG55aE5qWVdJS0NnbWphMUxpNnpJNGRPMHllcDBpUkloUXZYcHk3ZCs5eTkrNWQxcTlmVDlldVhWR3IxWXdiTjg0b0E3eEFnUUpabnFzZ0NCOC9sVXFsQVpSbTk4TDdVNzkrZlFvV0xFaGtaR1MzTW1YSy9IRHo1czNFN0o2VENBb0xIeTNkY3JTblQ1K3lZc1VLZHUvZXphVkxsN2gwNlJKRml4YWxWNjllTkd2V2pKdzVjNzdSNjZqVmFrNmNPTUdLRlN1NGZQa3lvRjArMnFoUkkzcjE2a1hwMHFYZnh0c1JCRUVRQkVFUVBsQzNidDFpMXF4WlNsa0EwSlk3K09tbm45SXNPWkFSVzF0YnVuWHJsdUc0OFBCd3JsMjdCbWpyR3VvQ3hDZE9uRUNqMFpBL2YzNmVQbjNLK3ZYclNVNU94dGZYbDJuVHBuSDY5R2tBQmc4ZXJKUTVDZzhQNTh5Wk13Q01IeitlaWhVcjh1REJBd1lPSEloS3BlTHc0Y01BbUptWnNXblRKbGF1WEttVTFrZ3JjSzYvL2M2ZE8zVHExRW5KUlA3KysrL3AzTG16c2w5WGdpRlBuankwYmRzMlU1OVRvMGFOREQ1alB6OC94bzhmcnlSeFhMeDRrZTNidHh1Vlg5Q1huSnpNbENsVG1EOS9mcVplVTkvdTNidVZ4MjNhdEZGS1llelpzOGNvS1B6NDhXUGwzMmZFaUJHMGE5Zk9ZUC9jdVhNeE56Y25YNzU4aElhR29sYXJzYkN3NEsrLy9tTENoQW5VcTFlUEdUTm1aSG1PZ2lCOE1zeUFGb0JTTmtoNGZ5Ukpvbjc5K216ZXZObk8xdGJXQXpCZFgrazlFa0ZoNGFPWFAzOSsvUHo4K1BiYmI5bTBhUk9iTm0zaS92MzcrUHY3TTN2MmJMcDA2VUxidG0zSmx5OWZsczRiRnhmSHZuMzdXTDU4T1JFUkVZRDI0cnhObXpaMDY5WXR5K2NUQkVFUUJFRVFQajVUcGt4aDgrYk5hRFFhUUJ2UUhEUm9FRzNhdEVHU3BEU1B5NmhlY0hvMWhmVURyVnUzYmxVZTY2OU9HVFZxRktkUG42WnAwNmJNbURHRGJkdTJzV1hMRnFWVWd5UkpEQjQ4bUs1ZHV5ckg3TjY5RzQxR1E0a1NKV2pac2lXU0pISCsvSGxBVzZ0NDFxeFpyRml4QWlETFdiVWFqWVpmZi8xVkNRZzdPVGtaMWMyZE0yZU9jdTdNQm9WVHM3YTJadUxFaVR4Ky9GaEo2TmkyYlZ1YVFXRlhWMWRDUTBNNWUvWXNnWUdCSnJONzB4SVhGOGVSSTBjQWJWK1JIajE2c0hyMWFoSVNFamg5K2pUUG56L0gzdDVlR1gvczJESGwvVSthTklsSmt5WUJNSEhpUkpvMWE0YURnNE15Vm5lRHdkWFZGVXRMU3pRYWpWR0R3S3hJL1Zuckd6Tm1ERDQrUHE5OWJrRVFzbCtsU3BYeW1wdWJMNWNrcWJWS3BhSisvZnJaUGFWUFVyMTY5ZGk4ZVRPeUxGZEhCSVVGNGYzSm1UTW4zYnQzcDJ2WHJ1emZ2NSsxYTlmeTk5OS9zMkRCQWhZdlhreWJObTNvMUtrVEpVdVdUUGM4VDU4K1pldldyYXhkdTVhWEwxOEM0T0RnUUljT0hXalhyaDFXVmxidjQrMEk3OW4rL2ZzWk9YSmtsby9MN0hKU1FSQUVRUkErVHR1M2IxY0N3bTNidG1YUW9FSFkydHErbDlkT1RFeE1zOXlETE11NHVMaXdZOGNPN3QyN1o3UmZwVkp4L1BoeFltTmpLVk9tREhYcTFGR3VrM1BuemszdjNyMEJiUWQ3Z05xMWEyTnJhOHZBZ1FOZmE2NUxseTRsSkNRRTBOYTZIRGR1M0R2cncyRm1aa2F2WHIwWU9uUW9BTmV1WFNNaEljSGtkWHlmUG4wWVBudzRjWEZ4ekpneGc3cDE2Mkp0YloycDF6bDgrTENTamRld1lVT3NyYTJwWGJzMmh3OGZKaVVsaGNEQVFLVmtCNUJtMXZqMTY5Y05ya05IakJqQjhlUEhBYWhSb3diUG56L1AzQnNYQk9HVDVPYm1Wa0tTcFAyU0pKVzF0YlZsN05peGVIaDRaUGUwUGtubHk1ZlhQZnhQMUJjVlFXSGhrNk5TcVdqUm9nVXRXclFnSkNTRTVjdVhjK3JVS1RadjNzem16WnRwMEtBQlhidDJwVXFWS2diWkcvLysreS9yMXExajU4NmRxTlhhdmlZVksxYWtTNWN1TkduU0pOMU1EK0hqWW1WbGxlNi90MXF0VnJJOEJFRVFCRUVRZEVhUEhwM2xZL0xtemN0MzMzMlg0Ymo1OCtmejdOa3pnMjFidG13aE9qcmE1UGh1M2JvWkJSTno1c3hKaFFvVkNBa0pJU1VsaFFzWExuRGh3Z1Z5NWNyRmdRTUhjSE56dzluWm1jcVZLN05telJwQVd6TzNaOCtlNU0yYk45M3M1dFQ3QWdNRGxaVjFSNDhlWmVIQ2hjcStvVU9IVXE1Y3VRemY4NXR3ZFhWVkhtczBHaUlqSTAxbU4rZlBuNTl2dnZtR21UTm44dVRKRS83NDR3K0dEUnVXcWRmUUQ4ZzNiTmdRMEphejBKWFpDQWdJTUFvS1Y2NWNtVnExYXJGdzRVSnk1ODdOOHVYTGlZcUtVa3BuNk9qcVVzK2JOMC9aZHVMRUNlVnozcmh4WTViSzJEazRPR0J1YmpvOG9LdVJMZ2pDaDZkS2xTcXVraVFkQUFxVUxsMmFlZlBtaVpyajJTaGZ2bnpZMmRrUkZSVlZMYnZuQWlJb0xIemkzTjNkY1hkMzUrN2R1eXhidG96QXdFQ09IajNLMGFOSEtWKytQRDE2OU1EVzFwWjE2OVlwZCtQTnpNeW9WNjhlUFh2MnhNM05MWnZmZ1pBZHZMMjkwODBJLytlZmY1U2xsSUlnQ0lJZ2ZMenUzTG1UYmkzYTFESXFDV0ZxaFpHTmpVMm1sdTZ2WExuU0tDaWNYbE80OXUzYks0SFlzbVhMNHVYbFJldldyYmw5K3phLy9mWWJUazVPM0x0M2ozLysrUWNQRHc4c0xTMHBVcVFJRXlaTU1EaXZTcVY2N2JySW9LM3BPM0xrU0NXYnVrNmRPblRzMkpHQWdBREdqQmxqOGhoVHBUT3l1anJMeHNhd0I2UXU2U00xV1picDNMa3p1M2J0NHViTm02eGZ2NTdXclZ0VHBreVpkTS8vNk5FalpVNzI5dlpLWGViNjlldGphV2xKVWxJU1Y2NWNJVHc4WEFsR1cxcGFNbW5TSkU2Y09BRm9QOXNTSlVxUU8zZHUrdlRwbzlRamZoZG16cHdwZXFFSXdrZkd6YzN0YzBtU2dnRHJxbFdyTW1mT0hITGt5SkhkMC9yazVjNmRteGN2WGhTb1dyV3F4WVVMRjdJMW0wd0VoUVVCS0Y2OE9HUEhqbVh3NE1Hc1diT0diZHUyY2ZYcVZYNzY2U2RsakpXVkZjMmJONmRuejU0VUsxWXNHMmNyWkxmTm16ZG45eFErV0ZaKzRTUk9jeXllM2ZNUUJFRVFoRTlCa1NKRnVINzl1c2w5TFZ1MnBGQ2hRbnorK2VkS0p2Q0FBUU80ZXZVcW9DMExzWFRwVWpRYURRa0pDY3B4R1FWREFiNzc3anM4UFQxWnNHQ0IwdEJ0eTVZdFhMNThtZkhqeHl2akxsNjh5SGZmZldkdy92ZVZ3Wlk2UzFxLzNuSnFabVptakJ3NWt0NjllNU9Ta3NMRWlSTlpzbVJKdXVmZnMyY1BzaXdENE9IaGdVcWxBclExald2V3JNbXhZOGVVY2Q5Kyt5MEFMMSsrSkNFaFFabWJScVBoenAwN21KdWIwN2R2WDRPZ3NLNzJNOEN5WmN2WXZYczNWYXRXVmNwTTZOY2ZGZ1RoMCtQbTV1YWtVcWtPQU5aZVhsNk1IejllK1Qwa1pLLy9EOHhMS1NrcE5zQ0w3SnlMQ0FvTGdoNDdPenNHREJqQTExOS96Ylp0MjlpNGNTTXZYNzdFeDhlSExsMjZrQ2RQbnV5ZW92QWZvTC9jMFpTMWE5Y3lmZnIwOXppakQ0ZktyampXdjJKY3VGQVFCRUVRUGtBV0ZoWVpObFM3ZS9ldUVoek1hdk0xZ1B2MzcyZVlZWnlXOHVYTGMvUG1UZTdmdjIrMHo5emNuT1RrWkg3OTlWZk9ueit2Wk1xV0xGbVNuajE3VXJKa1NaWXZYMDdQbmowelhVTlhKMy8rL0pRb1VjS2c3RUNKRWlXSWpJdzBHQmNmSDI4UUVOYm42T2hvMVB4czQ4YU5nRGFBMjZKRml5ek5LVFg5ekdJN096c0tGaXlZN25oWFYxZmF0R25EOXUzYkNRME5aZGV1WGFoVUtpWERPYlU5ZS9Zb2o3ZHUzV3JROEU5ZlFFQUEvZnYzUjVJa0FnSUMrTzIzMzVSOUwxKys1TXN2ditTenp6NWp4NDRkQnNlVktGRkNlYXdMYU9mTW1kTmd1eUFJbnlZWEY1ZGNLcFZxRjVESHc4T0RDUk1taUhLWC95RzZVajF4Y1hIWkhwUE45Z204b1RDcG9FdkY3SjZFOFBHeHRMU2tZOGVPeWtXWjd1NjlJQUJaNmpvdENJSWdDTUxIeThIQkljMWduMDZ0V3JWSVNrb0N5SERzMjFhbVRCa0dEQmpBaUJFalRPNlBpSWpnekpreldGcGEwcVJKRTlxMmJVdisvUGxac1dJRjQ4ZVBSNlBSa0M5ZlBscTFhdlZPNWxlelprM3M3ZTJ4c2JFeGFuYm40dUtDaTR1TEdBZ0grZ0FBSUFCSlJFRlV3VFpkVU5qZTNwN2h3NGUvOXVzbUp5ZXpZc1VLNVhuanhvMHpkZHlnUVlNNGN1UUkwZEhSL1A3NzcxaGFXcG9NYW9lRmhSRWVIcDZwY3o1OCtKQ0xGeS9pN3U2ZXVjbi9QMU0zQ3ZSckNuZnQybFZwcENjSXdxZkYwdEx5TjhDNWRPblNUSmt5NWJVQ3dySXNNMlBHRENJakk1RWtpZSsvLy82MVZuSzhmUGtTV1piVGJiQjY5dXhaUUh0anEzTGx5aG1lYyt2V3JkamEybEt0V2pYczdPd0FiVjM5bEpRVXlwWXRTN05telFCdFdjZWlSWXRtV0JmOTBhTkhmUFhWVnpSbzBJQm16Wm9wWlVMcjFxMExhRzhjN3Q2OU8rTTNtMG12WHIwQ1FLUFJ2SHhySjMxTkgzUlEyT1lYS3NseW1KemQ4eEFFNGVObmJtNU96cHc1czNzYWdpQUlnaUI4SXNhTkcvZGF4OFhHeGlxUHExZXZqclcxZFpwQjRXKysrUVpuWjJkY1hWMDVmLzQ4UzVZc1VUSm9KVW1pZGV2V3lwZmk5SVNGaFZHeFl0WnpkVlFxRmIxNzk2WlJvMFkwYjk0OHk4ZS9qcmk0T0g3KytXZHUzTGdCYUlNUVBYdjJ6TlN4ZWZMa1lmRGd3VXlZTUlHb3FLZzB4K25YWEhaeGNhRjE2OVpHWTdaczJhS1U5Z2dJQ01EZDNaMk9IVHZTc1dOSE5tL2V6S1JKazhpVEo0L1NsQzRsSlNXemIxRVFoRStZcTZ0ckZVbVMrbHRaV1RGMTZ0UTBHMGhtWk83Y3VheGR1eGJRM21SNjNkSSthOWV1NWM4Ly84VEp5WW1CQXdkU3UzWnQ0dVBqRGI1YjY1THdIQjBkTTd4NUdoOGZ6L1RwMDBsSVNFQ1NKTmFzV1lPenN6TXJWNjRrT1RtWjVzMmIwNnhaTTI3ZXZFbmZ2bjNKa1NNSGd3Y1B4dHZiTzgxemJ0dTJqY2pJU09YR295NG9IQjhmRDJpVEJ0K21GeTllQU1UZnZIa3o4YTJlK0RWODBFRmhRUkNFZDAyV1pUUWFEUjRlSGh3OWVqVEx4K3N1NE0zTXpONzIxRDVJOFZPTEVUdUt1emEvSXVvS0M0SWdDSitFdE1vTHBPZmZmLzlsMmJKbHRHL2ZubGF0V3BHWW1FaHdjRENYTGwzQ3o4OFBDd3NMTGw2OFNFQkFBSTZPam5UdDJwWGc0R0NXTFZ2RzFhdFhhZHEwS2ZiMjl1bVdmVkNyMWF4WnM0YXpaOC95ODg4L0s5Y3NraVJSdTNadHZ2bm1HOVJxTlgzNzlxVkpreWIwN2R2WDVIbk9uajJMbjU4ZlFVRkI2YjRudFZyTnk1Zi9TNHJTWmE1MTZ0UXBpNTlPMWh3NmRJaS8vdnFMaElRRTd0eTV3K0hEaDRtT2pnYTBRZWx4NDhieDJXZWZaZnA4clZ1M1pzZU9IWVNHaHByY241eWNUR0Jnb1BMOGl5KytNTmtvTURrNW1XblRwZ0Z3OE9CQmZ2enhSNU9CaCtmUG4zUGx5aFZxMWFwbHNEMmptc0tpN0owZ2ZKck16TXltZ2ZaM3ordVVMSkpsbWJsejU3SjgrWEpsMityVnExbTllblc2eDlXdFc1ZlpzMmNiYlQ5MDZCQ3lMSFB6NWsxS2xDakIwNmRQYWRHaUJVNU9UbnoxMVZlWlhxbWhjK0RBQVdXRlJ0bXlaWlZHcDdveVRicnYzZWZQbnljK1BwN1kyRmpHamgzTGtTTkhHRE5takpKWnJKT1VsTVQyN2RzQjdkK2x6cDA3WnpnSHRWcE5aR1RrYTlWdVQwaEkwR1VLUDhueXdlK0FDQW9MZ2lDa1kvZnUzYStkcWFNdnF4MnhQMVp5ekgyUUVKMGFCVUVRaEUvQ3hZc1hsVnE5V2JsQnZHTEZDc0xEdzVrMmJScE9UazZjT0hHQ1ZhdFdBVkN0V2pVYU4yN016cDA3MmJseko0VUtGY0xYMTVlSWlBaGxDZTdzMmJNTkdycVpZbTV1em9NSEQ1UnJsQUlGQ3RDc1dUTysrT0lMa3BLU1dMeDRzZElrYnUzYXRYejU1WmNtZXlvTUdUS0VwS1FrSGoxNmxPN3JUWjA2VlduV3ExS3BzTEd4eWZUbjhTYlNhZ2lYUDM5K3hvMGJaeFJzellna1NZd2NPUkpmWDErVDJidkhqaDBqSmlZRzBMN1ArdlhybXp5UGg0ZUhFaFIrK2ZJbHg0NGRNd3FPeE1iRzBxWk5HK3JXcmN1VksxZVU3UUVCQWJScDB3WUxDd3RBMUJRV0JFSEwzZDI5RE5EUXhzYUdBUU1HWlBuNGx5OWZNbjc4ZUk0Y09mSlc1blByMWkxdTNib0ZRUDM2OVNsU3BBaUhEeDlHbzlGdzdkcTExenFuZnROM1gxOWY1Ykh1QnF6dWIyMm5UcDBvV2JJa28wZVA1dm56NTl5OGVkUGtUZHB0MjdieDlPbFRBQm8yYkVqeDR1bm5MbWswR2thUEhzM0preWNaTzNac2xvUGF1bWF1c2l5SFplbkFkK1NERGdvbmpzRkZFeG1HcXBBb0t5d0lnaUI4ZXE1Y3VVSjBkRFMxYTlkV3RpVW1KbkxuemgzbHJ2bnZ2Lyt1TEdNOWNPQkF0c3p6WGRxL2Z6L1BueituUklrU1ZLaFE0WTB6b3pRYURmNysvdHkvZjUvSXlFaUdEaDJLcDZkbnBvL2ZzR0VEZWZMa29Yang0bFNvVU9HTjVxSlBWeU95UllzVy9QTExMOHIyMGFOSHMzZnZYdUROYmo3cHptOXBhY25wMDZjemZWeDhmTHh5SWUzZzRHRFUxVnFqMFJBUkVRRkFybHk1eUpzM2I3cm51M1RwRXFDdEY1cldSZmsvLy95alpJam9sdmVsNWQ2OWV3d2FOSWl5WmN2U3ExY3Z5cFVyWjdEL3laTW45TzdkRzNkM2R6dzhQUER3OEVqM2ZJS1FrZTdkdS9QdzRVTmxXZXpEaHcrVmZZVUtGY3JVT2U3ZHU2ZjhkKzNxNmtxMWF0WEltemV2RWhUZXZYczNqUnMzcG5YcjF1emN1WlBJeUVpQ2c0UHg5dlptMGFKRlJFWkdzbWZQSHRxM2I1OWhTWWNoUTRhUUwxOCs2dFNwUTRrU0pUaDY5Q2kvL1BJTElTRWh5cGlxVmFzeWR1eFlnNER3NDhlUGxjZEpTVWw0ZVhsbHVMUzRjdVhLeXBkNUx5OHZYZmQxazRLQ2d2RHo4MHR6ZjNoNHVNbWF1dW45SGxTcFZOaloyZUhrNUlTSGh3ZXRXclY2N2RKZ1pjcVV3ZGZYVi9rMzBhZmZZSzVTcFVyWTI5dWJQTWRubjMxR3VYTGwrT2VmZndCdG9GY1hYTkF0V1ZhcjFhalZhczZmUDIvd056dzBOSlFlUFhyUXFWTW5TcFVxUmR1MmJmSHg4U0VsSllXLy8vNGJ0VnBOenB3NWNYSnl5blNUd3RSTi9WS3p0N2YvS0s4akJPRmpJc3V5bHlSSjFLcFZDeXNycXl3ZGUvVG9VYVpNbVdMVUVOVE56WTFodzRZWjNNaUxqbzVtOXV6Wnlvb0pLeXNyazc5RGR1N2NxVHp1M3IwN1lQaDcrdno1ODBvWkhkQ1dWWmcvZjc3Qk9icDE2NmJjK0xwNDhhSnlnOHpSMFZGcE9LcGIzUXVHTjJCcjFLakJtalZybURKbENzT0dEVFA2Zlp5WW1LaGtSRXVTeERmZmZKUG01Nk16ZWZKazVYZmg4T0hEbVQ1OWVwYXVIeTlmdnF4N2VEN1RCNzFESDNSUVdDMFRwcDViQ1d0L1VWWllFSVIzbzFXclZrcHpsZW5UcDNQLy9uM2F0V3RIblRwMWdQOEZVc2FORy9mT21yQUlnaWtMRml4ZzZkS2xXRmxac1h6NWNrcVhMZzNBdVhQbkdESmtDRVdMRm1YdDJyVzhldldLNTgrZnAzdXVVNmRPTVhEZ3dBeGZjOGlRSWJvYVdHbEtmWjdNZmhrMUphTWdweXpML1A3NzcwcDIyc0tGQzZsV3JkcHJ2eDZnQkRWMUFaRmR1M1psT2lqODZ0VXJwVUZwOCtiTitmWFhYdzMyejV3NU04TnpWSzVjMldRbW5rNVVWSlFTT05VOTE5SGZybE94WWtXbGxwd3N5NnhhdFlxWW1CaSsrKzY3RE9jQzJvREU2TkdqNmR5NU02NnVya2I3ZGN2R1FiczhNUFdTdktpb0tHWFp0SStQRDJQR2pFbjM5WHIzN2cyQXQ3ZTNrdVVZRVJIQnExZXZLRkNnQVBiMjlvd2NPVkpwNEpUUnowaElTQWgzNzk3bDd0MjdKdC96L3YzN2lZaUlJQ0lpQWhzYkd4RVVGdDZZdTd1N3lVQWhhQU9obVRGdjNqd2xBN1ZmdjM0QWxDNWRtckpseTNMOStuVk9uVHJGaXhjdmNITnpvM0Rod2p4NjlJaTllL2RTbzBZTmZIMTltVGx6SnJJc00ydldMQll2WG14MC9nc1hMaURMTWc4ZVBDQWtKQVJabHBrOWV6WmhZV0VHbWErT2pvNzA3ZHVYWnMyYUdUUXBVcXZWbkRsekJ0QisrZmJ6ODZOang0N0EvMG9hNU0rZjMraDFQVDA5V2JWcUZYbno1czFTdVliWDhhWXJ0REp6L0pBaFF4Z3laSWpSOWhrelptVDZkZGFzV1dOeSsvSGp4NVhIaFFzWHh0WFZsZjM3OTJOcGFVbkRoZzNadDI4ZjE2NWRTemNidkZPblR2end3dytabm9zZ0NCK0ZCa0NXRWhvQVltSmlEQUxDYmR1MkpTWW1oa09IRG5IcDBpVisrT0VIK3ZYclI1MDZkZGkyYlJ0cjFxeFJWa1E0T2pveWVmSmt5cFl0YTNCT3RWcE5RRUNBOGx4M0hSa2NIS3hzMjdScGs4RXgwZEhSUnFzN2ZIeDhsS0R3b2tXTGxPMzkrL2RYcnExMXBTTUEvdnJyTDJVVmhzNW5uMzNHdW5YckFLaFFvWUx5OTNqcDBxWEtUYzdpeFlzcjM2ZE0wV2cwVEpnd3dhQm1mTXVXTFduUW9FR2F4NWp5OTk5LzZ4NWVUbS9jKy9KQkI0VUZRUkRlbC9qNGVIYnYzazFNVEF6Rml4ZFhnc0k2NDhhTk0xbG1ZdUxFaVVyM1UwRjRtNXlkbmRGb05NVEZ4VEZzMkREV3JGbERybHk1T0hIaUJBQTJOalp2ZldudTVzMmJ1WC8vZnJwak1oTmN6cXFrcENTRHBXSTZqeDgvVmdMQ09YTGs0UHIxNndiWkJtblJMVFhMVE1ENjZOR2pKc2VaYW9SeDkrNWQ1YkdUazVQUk1SblZZZ1A0OHNzdkRlcEVwbmJtekJrbEdKT2FMcUNxTHpBd2tIejU4cUhSYUJnMmJKZ1NhRkNwVkVwVGovUk1uejZkQXdjT2NPalFJYjc1NWh2NjlPa0RhQnVDRkN4WTBHUVFWYit1cUg3OTBJY1BIeHJzSzF5NHNGSG1yaW56NTg5bjM3NTlOR3JVU0FtNlo1WXU2OW5SMFpGaXhZd3IxK2gvV1JFMzlvUzN3ZFhWbGRXclZ4dDhRUzFRb0FBdFc3Yms2NisvenZENHVMZzQ1UXZqNTU5L1R2WHExWlY5elpvMTQvNzkrN2k2dXZMa3lSUHM3T3p3OXZibTFxMWJOR3pZRU5EV2tQenp6eitKalkxRm85SHc1TWtUa3htODBkSFIrUHI2S2gzUWRTd3NMS2hUcDQ1U3NpQjE5ajlveTA0TUdqU0lHVE5tTUczYU5HclVxS0hzUzY5MGdiVzFkYVpYVURnNE9HU1l1Zm94YTk2OE9SY3VYS0J4NDhhTUdUTUdDd3NMUWtORDZkeTVNMTI2ZE1IWjJabTFhOWZ5NUVuYUpTbDFxNGhlcDZhb0tSbXQ5QkFFSWZ0SmtsUVRNbDVKbFpxdHJTMHpaODdraHg5K1lOQ2dRVFJ1M0JoWmxsbXhZZ1VMRml3Z01qTFM2Q2FVcGFVbDNicDFvMCtmUGlicm9SODRjTUFvTWVYQmd3ZEtPWW1zT25IaUJPZk9uVk9lTjI3Y21KOSsrc2xvM00yYk43bDU4MmFhNTJuUm9nVmVYbDZFaDRlemN1WEtUTDEyU2tvS1AvendnOEYxckplWEYrUEdqVE80YVpvUmpVYkR4WXNYZGVjTXlXRDRleUdDd29JZ0NKbXdmdjE2NVc2bzdvdVcvaGNsYTJ0cnBhNmJ2cmZkcVZRUWRCbzJiRWp6NXMzWnQyOGY5Ky9mWjl5NGNmejIyMjlLRGJCcjE2NFpCVE5UUDY5ZXZUb0xGaXlnV0xGaUZDMWFsUHYzNzVNelowNjZkZXNHYUJzZDZlcEpObS9lbkxDdzF5OTk1ZURnd08rLy81N2h1RUdEQmlubEJuVGk0dUtZUG4xNnVzY2xKaVptT0VaSHYvN1kyeEFaR1VsOGZMekJjbXNiR3h2dTNMbWpQTStvUHRtN3BsS3A4UER3VUlMQ1M1WXNJV2ZPblBUcTFTdk5ZN1p0MjZaMFlkWm9OTXJ2TTFtV0NRNE9wbHk1Y2lhRHdta3QrVDU3OXF4Uzd4UU1zNEZUTzNMa0NEWTJOclJ2MzE3NThsQ21USm1NMzZqZXVRRWxZUExreVJPKytPSUxaZi9XclZ1NWN1V0tVczlPcFZLWnpPNmJQSGx5bWt1L0JjRVVUMDlQenAvWHJnalZMV1UxRlZoTmk3VzFOVnUyYkdITGxpMUcyZm0rdnI1MDc5N2Q0SHo5Ky9jM09uN0dqQmtVSzFhTWdnVUxwdms2ZG5aMmRPellrWlVyVjFLcVZDa3FWNjVNdFdyVnFGV3JWcVp1S0xadDI1YlBQLytjb2tXTHBqdk94OGNueStVTFhGMWRjWEp5WXZqdzRaazY3bVAweFJkZllHMXRUZlBtelpWdGt5Wk5vbUxGaWtpU1JQZnUzZW5ldlR0UG56NGxPam9hdFZxTkpFbksvK0Ivd2VEVU56QUZRZmlvMlV1U2xPbHlSVHF5TEZPZ1FBRW1UWnJFdzRjUFdiSmtDVGR1M0ZESzBhUjF6UEhqeDdsejV3NkZDaFhDM3Q2ZTNMbHpVN0prU2FwV3JhcGs1dW83ZlBpdzhualJva1hLM3dmZC81dEt1Z0R0ZDRISmt5Y2JiTXRLTURZMTNVcTRwS1NrVEkxLzllcVZRVUM0WGJ0MkRCOCtQRXQvMzBHYnhmenMyVE5rV2I1NitmTGwyMWs2K0IwUlFXRkJFSVFNM0w5LzMyQVp5N1p0Mi9qNzc3K1ZwWklBZ3djUHh0dmIyK0FQZzY2MlVWeGNYTHJkdndYaGRmbjUrWEhxMUNrY0hCejQ2cXV2T0hQbURNK2VQY3Z5ZVlvVkswYXhZc1dVb0xDdW50YkJnd2NOZ3NKT1RrN01tVE1IZ0gzNzlpblpaLzM2OVNNNE9EamRMS0xIang4emJOaXdET2VpWDZmeWZjbHN3QnEwbWJ5cFRadzRVY25RMWtsOTRSb1VGR1J5T2ZMcDA2Y1pNbVFJYXJVYVMwdEwyclJwWS9DN1JVY1hMS2xYcjU1Qk52YWNPWE9VUUs4dWdLdFB2NXlEajQ4UHo1NDlVMnExelowN0Z6czdPOXEyYld0MDNJa1RKNWcwYVpMeXZFdVhMa290dUJjdlhxRFJhSWlPamxicW5nSXNXN2FNcmwyN0dwMHJJK0hoNGZUcjE0KytmZnNxMjJKalk5bXdZUU1xbFVvSkNpOWN1SkNGQ3hjYUhKczYyTFJyMXk2S0ZDbGlVTWNWdEY4bWRDVW5kRFpzMktBODFtZzBKdjk5VERVa0VZVE15dXFYUlIwTEN3czZkZXBrdEQyek41b3pXMnYzNjYrL3BtL2Z2a3FKbWF6S0tDQU0ycHE2bFNwVnl0VDVQdVVnc0NuNkFXSFFsaGRLTFgvKy9DWkxkUWlDOE1sNkpjdXlsVnF0TnBtd2xKYVltQmk4dmIxSlRFeE1jNHl6c3pPRkNoWGl6Smt6SkNVbGtaeWNiSEtWM284Ly9raHljckpCYzB3ZDNRb3RXMXZiTEdVeno1NDkyK2phRGd6L3RyVnUzWnFJaUFqczdPenc4UEJnKy9idFJtTjAvdmpqRC8weURwa21TUklEQmd4SU42a2lQYnJ2VllEeEVzaHNJb0xDZ2lBSTZYajU4aVhmZi84OThmSHhXRnBhTW5ic1dPYk5tOGUxYTllWU1HR0NNbTdTcEVrR0FSUjlMaTR1bVY2YUlnaFpZVzl2ejlLbFMzRjBkRVNsVWlrWm1qVnIxbFRxQ0M1Y3VKREF3RUFBbzdJRXBocnNKQ1VsS1Jkc3FTL205TDk0UG43OFdBa0s2NEoyNmRYaFNrNU9OZ3JLWlphZG5aM0JCVjFpWWlLZE8zY21QRHdjTXpNejVzMmJ4K2VmZi81YTV3YnRVdWgzM2EzZDFJMmgwTkJRdnYvK2V5VURZK3pZc2JpNHVKZzhmdUxFaVFBVUtWTEU0SFB1M2J1MzBtUWp2YzlmZi95REJ3L1l2bjA3S3BVcXpYclRhOWV1VldxTGVudDdNM1RvVUdXZkxuQ3ZxOFdyczNyMWFwbzFhMmJRcU83WnMyZEsxbTZyVnEwWU9YS2tzazhYTUl1S2l1THg0OGNHMlJxdXJxNGtKeWZqNHVMeVJvRlpNek16cFVienMyZlBsUGNVR1JuSi92MzdNenorZFlObGd2QWh5RXJBUUJBRVFmZ2cvQTNVdjNQbmpzbFNabW5Ka3ljUExWcTBVQUtwa2lSUnZIaHhLbFdxaEx1N096VnExRkN1NHp0MTZrUkNRZ0loSVNHRWhZVng0OFlOWW1OakFlM05TeTh2TDVQMTFsTlNVbkJ4Y2VIV3JWdDRlbm9hTklUTFNFWTNSWFhsa25UdkpTTzY2MEVyS3l1bGViRysyTmhZWnMrZWJiRE4ydHFhY2VQRzBhaFJvOHhPMjJpT3VoV2RzaXp2ZTYyVHZBUGlTbGNRQkNFZEtTa3BPRGc0Y09QR0RRWU1HRUR6NXMxcDJMQWgrL2Z2NS9qeDQ5eThlWk9vcUNpU2twTFFhRFNrcEtTZzBXZ01hZ21heWl3VWhMZWxaTW1TeXVOdTNicHg1ODRkV3JSb29RUTVkWTBaSVAxYWp6cXZYcjFLc3htWS9sTGsyN2R2NCtMaXdxTkhqNVRBWW5yTCs5TmFEcGJhRjE5OGtXSHdlUGJzMmNxWWxKUVVwUkZUUnRKcUhKUldGL3ZNNnQrL1B4MDdkbVQ4K1BFOGZmcVVjdVhLTVdEQUFKWXVYY3JGaXhmSmxTdVgwWVh2clZ1M0dESmtpSEloK3RWWFh5bFpZUXNYTGpSb3BKRlorZ0ZYSFZQdmVjU0lFYng2OVlvdnYvelNvRjZwdmxtelpqRml4QWh5NXN6SjJMRmpEWmJvcFM3dm9lL3g0OGZjdTNkUGVhNWZyL1RodzRmS3hiQytIRGx5QUJpVWFTaFdyQmpqeDQ5WFNqclkydG9xNVIrMmJ0MnFsUFBwMmJPbndibHk1Y3BsOEx4bzBhTEt6NTMrejliQ2hRdVZZSHpQbmowTnNxLzc5dTJyZkc0aUtDd0lnaUFJd29kQ2x1VkRraVRWUDNIaVJKYUN3cUM5SG5KemM4UFIwWkV5WmNvWUpUUzBiTmtTK044MXZYNkROZDMxWDNKeU1ybHo1MWFDcnBJa0tkK0x6Y3pNR0RWcUZOMjZkU001T1RsTGM5T3RPSEZ3Y0RCNUhYci8vbjBsdWFCdzRjSVpuaytYcFR4aXhBakdqaDFyc08vZ3dZUE1tREZEYWJvSDJtdFYvY2JlcitQa3laTzZiT2VibHk1ZE9wM1IrUGRGWE9rS2dpQ2t3ODdPanVuVHAzUG16QmxxMXF3SmFPOVV0bXJWS3QybVJMSXNLMzhBWDNmNXFDQ2tKU0lpd3FpK2I3Tm16YkN6czJQaXhJbklzcXpVczlWdjlLVmY0MWJIenM3T29NUkFla3FWS3FVOHZuSGpCb0RTTEFIU2Iycng0TUVEZzVxdTZZMUx6NTQ5ZXd5Vy9iOHRtZjN2MUZUV2FybHk1VWhLU2xLQzQxV3JWcVYyN2Rvc1c3WU13R1NUcDRNSER5cUJUUThQajB3MWZYc1RpeGN2Tm5qdTVPVEU1Y3VYdVh6WnNQRnhTa3FLTWxiWEJHN3AwcVhLZm50N2UyWGVNMmJNUUpabEpVTmQxNkhhVkhBYTRQejU4MHF0VlgyNkppRzZqRjRkV1phVjJuUFZxMWRYQXJkSGpoeFI1dkM2alExMVA3OVdWbFowNmRMRllKL3Vpd3lJb0xBZ0NJSWdDQitPbEpTVVFITno4L0VIRGh6SWNvbURVNmRPWmFxaGIwYkpGQmN1WE1EWjJabnc4SEJjWFYyVk1tZVFjWk5uVStkdTFLZ1JBd1lNb0h2MzdzVEV4SmdNQ3VzblFaUXNXZEprOXErK2N1WEswYVZMRjd5OXZaV2dzQ3pMOU8vZjM2Q1puWTZWbFpWQlFQalpzMmZjdUhHRHFsV3JabnJWemFaTm0zU3ZNd2VRMHgvOS9vZ3JYVUVRaEV6UUJZUXpTNy9SaC9BL1ZuN2hKRTV6ek42T1d4K0JrSkFReG8wYlo3Q3RXYk5tR1dhbG05cmZ1M2R2ZzRDa3ZiMDllL2JzQWJUTklFYU5HcVhzeTU4L1AvYjI5angvL2x3SkJoODllbFRabjk2RjNwdVVqOUE1ZmZvMC92NytCdHRTbDhSSXpWVGp1dFF5bThVTWFiL0g2OWV2S3dGalhUQlY5N29PRGc3cG5yTkRodzVwL3I1SS9mNVNVbEtVOGg3VzF0WW1sN0J0MkxEQnFMN3dnZ1VMMHAyRC92blRHMXU2ZEdrcVZLaWdQRTZ2dTNObTZjcFJwRzZLRlJNVG8yUVIxNmhSNDQxZlI5L0tsU3M1ZVBBZ1lXRmh2SHo1MGlCTFdUL3dMNExDZ2lBSWdpQjhLQzVmdm55dVNwVXF0NjlkdTFZeU9EajRqY3FydlFrbkp5ZEtseTV0c3E3dzZ5aGV2RGdEQnc3azExOS9OYmxmZnlXYXE2dXJRV05qblZldlhpa3J5dkxseTJkVTRrS1NKQm8wYUtBRWhYWGZlVXk1ZmZzMkF3WU1JR2ZPbkxScjE4NWt1UXg5TDE2ODRNeVpNd0NrcEtTc1QzZndleWF1ZEFWQkVJVDNSbVZYSE90ZnVaZnhTQ0U5a2lTaFVxa01NdExmSnQyeWVsTlpzWlVyVnlZb0tJaXJWNjhTRVJIQnlaTW5BVzBnVkQrd2x0cWJsbzg0ZWZJa1AvendnOUZ5czJMRmlxVjd2c3dFOWQ2MGZBUmcwS3lpUW9VS3ZIejVVbGwyVnJwMDZYVFByeCtVOS9IeDRiUFBQbE5xcDhYRnhWRytmSGtsYUJ3WEY4Znk1Y3NCYmJDNWQrL2VCdWNLRFEwbFg3NThtVzVJOVRxKy8vNTdpaFl0aW9PRGcxRlEyTVBESTgweUhWZXVYR0hIamgyQTluM3Fnc3ViTjIrbVNKRWlSa0hoUEhueXNISGpSalpzMkVDOWV2VmVhNjVSVVZITW5EbFRlYXlqdTNHM2MrZE9qaHc1d3VyVnE3RzF0UVV3K0JrVFFXRkJFQVJCRUQ0Z0dtQWtzRzdPbkRrc1g3NDgwNnZodkx5OGxKdndjWEZ4VEowNmxXN2R1aWtyQlhYSkpib0d6UnFOaGpsejV0QzJiVnVLRnpmTStmSHc4Q0Jmdm54R1FlSFUxNjA2dXFidWVmTGtvVjI3ZGdiN1NwY3VuVzdDMWQyN2Q1VitGbVptWmxTdlh0MWtVSGpreUpFa0ppYmk0K05EaXhZdFRINHVIVHQyNVBEaHd6ZzZPakp3NEVBOFBUMU52cVl1V0J3Zkg1OW00RmlmdGJVMXVYUG41c1dMRjBpU1ZBSjQvNTIxMC9DaFgrbUdTUVZkS21iM0pBUkJFQVRoZmZMMjlzYmIyNXRwMDZheGJ0MDZaYnN1R0xkZ3dRSVdMMTZNSkVtY09YT0dSWXNXS1JkYkZ5NWNJRGs1bVlTRUJJTjZ3enJQbno5UE53Qlh0MjVkZ29LQzBHZzBqQmd4Z3JpNE9BQ2wyVmxhM3FSOHhMMTc5eGc2ZEtqQnNuNmR0R3Jpdm0raG9hR0F0cWF0bzZPandWSzV0SnJIcGFWUG56NzA3dDJiSlV1VzBLTkhEM3g4ZkpTTWJmMGF2YWtEbHR1M2I4ZmYzNThhTldxd2MrZE9nN0lWdW45L25WZXZYakY0OEdCQVd6cmp6ei8vQkxRQlgxM3dOUFV4b0cxT21DdFhMdnIwNlVOU1VwSkJ2YlVmZnZpQkZpMWFZR05qWS9KOVhicDBTY2w4dHJDdzRONjllK1RQbjU5Mjdkb1pmUUhRTVRNelkvcjA2VXlmUHQzay90VEI5dVBIanh2VXdJdUppV0gxNnRWR3h5VWxKVEYvL254aVltS0lpWW5oNTU5L1p0YXNXY0QvZ3NKWmFZQWlDSUlnQ0lMd1gzRHg0c1hOVmFwVUdYemx5cFdhUzVZczRldXZ2ODdVY2JsejV5WjM3dHhFUkVRd2J0dzRidDI2eGZUcDAxbStmTG5CTmFXdVFmUHMyYk01ZHV3WTU4NmRZK0RBZ1hUczJGRUozT28zcDlhWFZyazAzVFdubloxZGxrdXE2UUxVQUxWcTFVcXpMTjZqUjQrNGRlc1dUNTQ4U2ZON2l5UkpMRml3d09nYU1IVVNqdjczbFl3U1ZFQmJmdExiMjV2VnExZWpVcW0rQll4clZHU1REem9vYlBNTGxXUTU3RDlUaTBNUUJFRVEvZ3V1WGJzR2FKYzltY3AwZlBEZ0FWMjdkc1hMeTR2dTNidG5XTjVBWDcxNjlWQ3BWR2cwR3VYdXY1bVpHYzJhTlV2M3VEY3BINUV2WHo3bFlxeHg0OGJjdUhIampVdFI2Tk5sUElBMnVEdGh3Z1JBR3dBZk9uU293ZGpZMkZnV0xGaGcwT0FQL2xkYldmZFo2b0xDS3BXS3FsV3JHbDE4M3JoeFE4bXlyVjY5dWxKUFY5ZElJeWtwaVJNblRxRFJhTmk2ZFN0V1ZsYjQrZmx4Ky9adDVSeVBIei9tK2ZQbjJOdmJFeEFRb0N5cEN3NE81dXpaczNoN2V5dGpVOWQ3dm4vL3Z2STRaODZjeW43OXVtaHAxWWhlc1dJRjI3ZHY1Lzc5K3diWjVDRWhJYlJ2MzU0UkkwYVlQRTdmK3ZYcldiOStQZFdyVjMvakxPM1hZV2xweWFSSmsralJvd2ZKeWNrY1AzNmM5ZXZYMDZsVEp5VW9MTEtFQlVFUUJFSDRBS2sxR2swUGxVcjExNUlsU3l4cjE2NmQ2UVNGUFh2Mk1IWHFWS1VuU1ZKU0V2ZnYzemNLOG1vMEdxS2pvd0ZJU0VoZzZ0U3BuRGh4QW45L2YvTG16ZnQyMzAwNnRtL2ZibEE2b2x1M2JrWmpkTjhoZElIYzFGbk5xZWtIaEhYZmVXSmlZcmg4K1RLVksxY21OalpXNlhrQm1XdmtEZENsU3hmV3IxK1BXcTN1VXE1Y09iOS8vdm5uV2FZT2ZNZkUxYTRnQ0lMdzNzUlBMVWJzS083YS9JcW9LL3lPUkVSRUtEV3JLbFkwdlpnbU1qS1N1TGc0Tm0vZVRLMWF0UXlDd3JseTVWSWFoWVdGaGJGMjdWcURZL1BuejQrSGg0ZkJ4VkR6NXMxTk5sUFQ5eWJsSTZ5dHJTbFdyQmdGQ2hUQTM5K2ZUcDA2S2Z1Q2dvTFNQVi8zN3QyNWUvZHV1bU4wR1ErZ3ZiRGJ2MzgvWjgrZTVjU0pFelJxMUlqV3JWc0RzSGZ2WG1iTm1zWFRwMDhKRGc2bVNaTW1WSzVjR2JWYVRlSENoWW1Nak9UYXRXdDgvLzMzQkFjSEE5ckFxcDJkSGIvODhvdkJheTVjdUZBSkN2ZnMyZE9vWm02T0hEbjQvZmZmNmQyN04vLysreTlyMTY2bFlNR0N1cTdGZ0hiSjJ2VHAwNmxVcVJMVHBrMURsbVZ5NU1qQnhJa1Q4ZkR3U1BjOTYyNGNBSHoyMldmcGpnVnQ5bktaTW1WbzJyUXBVVkZSSmovVG9rV0xacXJqYzFiMTdOblQ0UG5XclZ1VlJuT3A5NlZ1OXFIL2M1ZjZaOHZaMlpsKy9mb3haODRjQU9iUG4wL0xsaTJWOGlraUtDd0lnaUFJd29jb05EVDB1cHViMjdEazVPUzVnd1lOWXZIaXhVWUpEZnFpb3FLWU1HRUN4NDRkVTdiVnJGbVQ0Y09IVTdSb1VZUFNZR1ptWnFoVUtuNysrV2VxVnEzS3BFbVRpSStQNS9UcDAvajYrakp4NGtTcVZLbnlUdDhmd0lFREI1ZzRjYUx5dkhidDJsU3JWZzB3dklhYk9uVXFHbzJHK1BoNEFNcVVLWlBwMXloU3BJaVNTTkdyVnk4c0xTMUpUazQyeUJ6T2JNQzlZTUdDVksxYWxiTm56NXJkMjVrZ0FBQWdBRWxFUVZUbnpKblRFOWljNlltOFErSnFWeEFFUVhodjVKajdJSkh4R2h2aHRjVEV4T0RuNTZka091b3lSZlh2ZUs5WnM0YVFrQkRsZWRteVpRM09ZV2xwcVdUOW1wbVpLVUhoVTZkT1VhcFVLUndjSEdqV3JKbEJVRGgxQTd1Z29DRDgvUHdNdHIxTzNWN2QrQXNYTHRDNWMyZGF0V3BsVkN2WFZFa0pmYTlUYy9ubm4zK21jK2ZPeE1URTRPL3Z6Nk5IanpoejVveFNJZ0swbjFOb2FDaVZLMWZHM055Y1AvNzRnM0hqeHJGLy8zNkRRSFdiTm0yeS9QbzZ0cmEyekpvMWk2NWR1NUk3ZDI0S0ZDakEvUG56RGNiczI3ZVBWNjllWVdWbFJjNmNPWms1YzJhYU53TlNINmVqYTR5WG5sdTNibkh4NGtXMmJObUNuNThmaFFvVlV0NzczcjE3QVcwR3NaMmRIWU1IRDJiT25EbDA3dHlaWWNPR0tlY0lDQWhnekpneEFFeWNPREhEN0hLZGdRTUhHancvY3VTSUVoUk92UytydW5mdlRtQmdJQURqeDQ4bmQrN2NJbE5ZRUFSQkVJUVAzcVZMbCtaVnFWTEYrY1dMRndQNzkrL1A0c1dMS1ZxMHFNbXhPWExrNE5hdFc4cmp3WU1IMDdwMWF4bzJiRWhTVXBMQldQMWtncFl0VzFLeFlrVisvUEZIYnQ2OHllUEhqN2wyN2RwN0NRcHYyN1pOK1I1Z2EydXJKTFdBdHRHZHpvWU5Hd3lPMHdXT002TkRodzdNbURGRGVaNzZzMmpldkRsRmloVEo5UG5xMXEycnEzZmNDaEVVZm5PSlkzRFJSSWFoS2lUS0NndUNJQWpDdkhuenVISGpCZ0JObXphbFljT0dnTFpCZzQ3K2hVM3g0c1VwVXFRSUwxNjhVR3JWeHNiRzh0TlBQM0h2M2oyRGJOQ05HemZTb0VFRDh1Yk55NkpGaXd4ZWQrSENoY3llUGRzb1MvTnRhdCsrdmNudGpSbzFlcTN6bVdxaUI5cWF5bUZoWWJpNXVYSHExQ25VYWpVTEZ5NVU5dHZaMmRHNWMyYzZkT2lnTkNZRGJaRDQxMTkvSlNFaGdhTkhqeXJicmF5c1htdCtPcnJTRmc4ZlBtVEtsQ25LeFdpSERoM1l0MjhmTVRFeG5EaHhnbXJWcXZIenp6OW5xaFRJeFlzWERaYmExYTlmUDkzeGlZbUpTaEMyWU1HQ2RPalFRY25XRGdvS1VvTENPcytlUFVPajBiQm16UnB5NWNwRjM3NTlzL1NlM3llVlNzWE1tVFBKbHkrZkVnUk9TRWdBakxPT2hZK1AvaGRJUVJEZUQxTzlBd1JCZURjdVhydzQxTjNkdmZDVEowL2E5K3JWaTk5Ly81M3k1Y3NiamJPMnRtYjA2TkhNblRzWGYzOS9IQjBkQVcwV3JLNUVHbWdUUnJwMDZXSndyS09qSTZ0V3JlSzMzMzVEbG1XREZYM3Ywb3daTS9qMjIyKzVldlVxdi8zMm0wR3d1blhyMW9TR2huTDQ4R0VTRWhLUUpJbDgrZkxoNCtORHpabzFNLzBhWGJwMElVK2VQT3pkdTFlNXZqVXpNNk5BZ1FMVXIxK2Z0bTNiWm1uT1RabzAwWDBYYXcxSVFMYVh3LzJnZzhKcW1URDEzRXBZKzJmNzV5Z0l3bitjcmg2UVdxMytZTEsvZE1HZkQyVyt3dnQxOWVwVlRwNDhxVHhmdG13Wi9mdjM1L3IxNjVRcVZjcWdybXZEaGcxcDNibzErL2Z2SnpFeEVYTnpjOHFVS2FNRVJMWnYzODVmZi8wRmFBT0FCdzRjTVBtYUNRa0ovUFRUVDBvbWdjN1pzMmZ4OC9OajBxUkoyTmpZVUwxNmRhV2hHSUJhcmViTW1UTUVCZ1p5NWNvVkprNmNpTE96czdKLzFhcFZIRHg0a0dyVnFsRzNibDBxVjY3OHpwdDhQWHIwU0hrY0V4UER4SWtUdVhEaEFuZnUzQUhBMWRXVktWT21LSjJLZFNwVXFFRHAwcVZOQmd3REF3TU4vazBBaGc4ZlR0ZXVYUms0Y0tEQmY4c1paVGpyWExseWhkV3JWM1B3NEVGbG03T3pNME9IRHFWdTNib01HVElFalViRCtmUG5HVFpzR1AzNzk2ZCsvZnBwZHBxK2MrY09QLzc0bzVKQlhiaHc0VFFiQzhxeWpDUkpCaVVYSEIwZE0reGlQWGp3WUc3Y3VNSFpzMmZadm4wN25UcDF3dGJXVnNuQUJkTHNJUDIyUlVWRk1XM2FOT1d4S1lVS0ZWSWVYNzE2VmFtamwxYkRQT0dqRUF2WTdOKy9QN3ZuSVFpZkpGbVdaWE56ODFjWmp4UUU0UTJsUEgvK3ZIdmV2SG10bmo5LzNxcFBuejc4OHNzdmVIcDZHZzJzWHIwNksxYXNNTGhHOC9IeG9WaXhZbGhiVzFPZ1FBSHExcTFyc3Z5Q3BhVWxvMGVQTmxxaFoyNXViclRLNzAxVXJWcFYrWTVnWldYRnJGbXp1SEhqaHRGcVJFdExTL3o5L2ZIMzk4L3duUHFsTVV6Uk5maCtHd29VS01Cbm4zM0dnd2NQN0NwV3JGZzBMQ3pzM2xzNThSc1FrUVpCRUQ0SmVmTGtJU29xaWhjdlhxVFpEZlcvSkNVbGhVZVBIbUZtWm1ZUXNCQUVnS05Iai9MOTk5OGJaTHZPblR1WEpVdVdVTDU4ZWF5c3JGaTBhQkVXRmhiS2haMkRnd05mZmZVVnNpeVRrcEtDV3EzbXdJRURYTDE2MVNDNzFOemNIQWNIQjBxVUtJRmFyVmFDblA3Ky9nYWxKM0xtekVuZnZuMlpPM2N1S1NrcG5EeDVFbDlmWDhhT0hZdTd1enNGQ2hUZzlPblRIRHQyak9QSGp5dVpwZ0JidG14UnNvMmpvNk01Y09BQXNiR3hCQVVGRVJRVWhLMnRMWFhyMXNYVDA1UGF0V3VuKzFta3ZwRFR2L0VURnhkSG16WnRlUDc4dWRGeG16WnRVaDVIUlVVWkJMRkJtd25oNGVIQnNtWExHRDE2TlAvKyt5K2dMYU54NnRRcExDd3NxRml4SXAwN2Q2WjI3ZHJNblR1WERSczJLQmZEM3Q3ZTdOdTNEN1ZhemVyVnEzbng0Z1hmZmZjZGVmTGtJU2twU2FuN0ROcGxldnJ6UDNQbURDRWhJUnc5ZWxRSlV1czRPenN6ZCs1Y0xDMHRxVk9uRHBNblQyYjA2TkVrSlNWeDgrWk4vUHo4eUo4L1A3VnIxNlppeFlvMGFkSkV5V2pldTNjdlU2Wk1VWUtlb0EzZzZsK3M2d2U3ZzRPRHFWYXRHcnQzNzFhMnBTNDNZb3BLcGVLWFgzNWgrdlRwOU8vZkh4c2JHMkpqWXpsMDZKQXl4dHJhT3NQekFFcTlYMzM2d2QzVSswdVdMR2x3NFI0VEU4TzZkZXZTUFAvSWtTTUpDd3ZEM053Y3RWck53NGNQbFgvRHJEUmdGRDRzYXJXNnZwbVptWFBHSXdWQmVCZGtXWDRZSEJ6OEtPT1JnaUM4cVR0MzdpVGN1WE9uclp1YjI5U0VoSVNoUC96d0F3TUdES0JuejU1R04rbFRQODlxUURUMThXUEdqRkZLaDZVbm84Q3NqcGVYRjE1ZVhzcHpXMXZiYkdsWS9DWktsaXpKZ3djUHNMQ3djQVpFVUZnUUJPRjljSEZ4NGNTSkV4dzZkSWlPSFR0bTkzUXlGQndjakVham9WU3BVbS8xN3Fyd2NTaFRwb3dTdU9yVHB3K1BIajFpOSs3ZHhNZkhFeElTWWxBek9DTURCdzdFMDlPVFdiTm1VYng0Y1lvV0xhcmNnVDk0OEtBU0ZOWUY5a0FiTUowOGVUSjE2OWFsY09IQ2pCNDltcFNVRkNJaUlwUjVyVnk1a3NXTEZ4dThscVdsSlI0ZUh2ajQrQ2pickt5c0dEMTZ0SkpsbTVTVVJFeE1EQUVCQVFRRUJMQm8wYUlzWGV4MTY5YU5PM2Z1WUc1dVRsSlNrdEkwTEhmdTNFWnpTVTJsVXVIazVFU1ZLbFdVN0ZsbloyZldyVnZIaGcwYldMNTh1UkpnVGs1TzV0OS8vOFhOelkzZHUzZXpmdjE2ZzgrMFo4K2VlSHA2OHROUFAxR2lSQWtHRHg1TXg0NGRqUUxVbHBhV0JuWFB6TXpNV0xObURlZk9uVE1ZWjJGaGdhK3ZMLzM2OVRPWWU2TkdqWEIwZEdUQ2hBbGN1WElGZ0tkUG43Sno1MDdPblR0SDY5YXRlZjc4T1lNSEQrYnZ2LzgyK3F5YU5tMXFzSzFFaVJKRVJFUUEwTDkvZjZQUHFIcjE2a2JiVExHM3QrZW5uMzdDMDlQVEtHdkV6TXpNNU5KRlU1WXZYNTZsL1hYcjFzM1NsNWZ5NWN1VFZyYm9tOVNERnY3YkxsKytIQUprL2hlbElBaUNJSHpZVWk1ZHVqVE0zZDM5bGthaitYM3UzTG1xMDZkUE0ySENoSGZTSkZoSVc0a1NKWFRmcjhvQUJ6TVkvczZKb0xBZ0NKK0VJVU9HY1A3OGVYNzc3VGQyN2RwRmdRSUZETEx6L2l1U2s1T1ZtcVlxbFlvaFE0Wms5NVNFL3lBSEJ3ZXFWS2xDdFdyVitPYWJid0R3OWZWbDc5NjlYTDU4bVlpSUNGNjlla1ZLU2dvYWpRWlpsdE9zb2R1NGNXUHk1Y3VYWmdrQkhaVkt4Y0NCQS9ueHh4K1pNbVdLa3NIYnRHbFQ3T3pzR0RGaUJQWHExVk1DdUgzNjlDRW9LSWliTjI5U3Brd1pmSHg4YU5teXBVRWRYdEJteVRadDJwU21UWnNTRnhmSGtTTkgyTE5uRDhIQndWU3RXalhMZC8vcjFhdkg5ZXZYalJwQnRHelowdUQ1MTE5L3pjbVRKd2tQRDhmVDA1UDY5ZXRUdlhwMW8vbUJObnU2UzVjdXRHL2Zua09IRHJGMzcxNkNnNFB4OC9Nalg3NTh0Ry9mbnREUVVJNGRPOGFZTVdObzBxUUpBQjRlSHZ6KysrODRPenVUSjA4ZXlwY3ZiMVJlWXNDQUFRWmxDaVJKWXZUbzBiUnYzNTdFeEVRS0ZpeUlsNWNYSFRwMFNIUFZRSmt5WlZpeFlnVkJRVUZzM3J5WjgrZlBvMWFyNmRhdEd4WVdGdGpiMjlPeVpVc2xLR3hwYWNtMzMzNUx0Mjdkak03Vm8wY1B6cDA3WjFEcVFhZDgrZkpacXNPV08zZHVpaGN2YmxCK1FxVlNNV2pRSVBMbHk1ZnA4N3dKUjBkSHRtN2RDa0R2M3IwTjZtUURWSzVjV1ptWHViazVOalkyT0RvNjBxNWRPeG8zYnZ4ZTVpZ0lnaUFJZ3ZBK2hJU0V6S3RTcGNvL3NpeXZ2SERoUXBFT0hUb3dhdFNvVERmL0ZkNmMzalZ3bnV5Y2g0NElDZ3VDOEVrb1diSWs4K2ZQWjlTb1VWeTllcFdyVjY5bTk1VFNaV3RyeStqUm82bFRwMDUyVDBYNGo1b3dZWUpCUXdWbloyZURPcjFwMFE4U3k3S2NiaVo2eFlvVmxWcGN6czdPRkN4WWtIWHIxaGwxTHE1ZXZUb2JObXd3cUFOc1lXSEJwRW1UaUkrUHg4WEZKVlB2eWRyYW1wWXRXOUt5WlV1ZVBuMXFVTXRYWDdObXpYajI3Sm5KZlEwYU5PREJnd2VZbVpsaGJtNU96cHc1cVZDaEFzMmJOemNZWjI1dXpvd1pNOGlWSzFlbVN4bFlXbHJTb2tVTFdyUm9RVUpDZ2tFVHVWR2pSakZ3NEVDandLMStacTJ2cnkvdTd1NlltWmxoWTJORHBVcVZETEtFZFJ3Y0hKZytmVHE1YytlbVFvVUtHZGJ3QlcwdzJkUFRFMDlQVDE2OWVrVllXSmdTOEFUbzFLa1RVVkZSUEhyMGlLKysra3BwSUpKYTFhcFZXYmR1SFljT0hTSTZPaHBabHJHd3NLQjA2ZEkwYWRJa1UzUFJOMkRBQUNJaUlyQ3lzaUpQbmp4VXJGZ3hTMlVaTXJ1Y01EUEhMVm15eEdpYnE2dnJhNytHSUFpQ0lBakNoK2JpeFl1SDNOemNYR1JaWGhvYkc5dDI1TWlSbkQ1OW1uSGp4bVgzMUQ0SmVxc1gveE5CNGZmVDVlTWRpUjJ0N2RRbkdzMEo3NG91UTAxOFlmeDRxTlZxcmwyN3h1UEhqNDB5Q2Y4TExDd3N5SnMzcjFJWDltTVROMGI3WjhmbWwvL08zeDgzTjdjMktwVnFPN0E5SkNRa2F5MWszNEM3dTdzTTR2ZUxJSHlzQmc4ZXpJa1RKd0JhaFlTRTdNNW8vSDlabFNwVjFraVM1S3ZSYUxwY3VuUnBiWGJQUnhBRVFSRGVOZDIxZWtoSXlIL21lOHZiNXU3dTNoZFltQ05IRGs2ZE9wWGQwL2trQkFRRU1HYk1HR1JaL3YzaXhZdURzM3MrSWxOWUVJUlBpcm01T1M0dUxwbk9YQlFFUVJDRU45UzlTcFVxdFFFa1NUTElaTkJvTkNZekcxS1AwNU9sN1NiT296elhMeW1UaWRkelRXTy9JQWlDSUFnZnFKQ1FrQ1h1N3U0TGs1T1RrV1hacUZHYzhQYnBtbTlMa2hTVndkRDNRZ1NGQlVFUWhQZkd5aStjeEdtT3hiTjdIb0lnQ085Uis3UytaR1cxSE1mYjlEcXZMY3R5d2p1WWlpQUlnaUFJMlNORmx1VW9qVWFUTnlvcUNudDcrK3llejBjdktrcUpCVC9Kem5ub2lLQ3dJQWlDOE42bzdJcGovU3Yzc25zZWdpQUk3NHNzeXl0bFdmNEhRS1ZTcFpXQ2syWnFqaXpMbVRuRzVKalV4NllLQkdmcUdEM1JvYUdoTzlQWUp3aUNJQWpDQjBpU3BHdEF6ZXZYcjJlcG9iRHdlaUlpSWdCSVNVa1JRZUczSUV3cTZGSXh1eWNoZlB4bXpweVozVk1RaEk5R2xTcFZwbVgzSFBSSmtsUXB1K2NnQ01MSFM1S2tUUmN2WHZ5Z2F3b0xnaUFJZ3ZCeGttWDVwQ1JKTmMrZVBTdUN3dS9COWV2WEFVaEpTZmtybTZjQ2ZPQkJZWnRmcUNUTFlhTExuUERPNU15WmsvajRlRmF2WHAzZFV4R0VqNFlrU1g3WlBZYzB2TXJ1Q1dTWHFLZ29EaDgrVE1HQ0JhbFhyeDRSRVJFc1hicVV6ei8vbk5xMWEyTnJhNnVNL2ZQUFAxR3IxWGg2ZWxLdVhMa016ejFseWhRZVAzNE13UFRwMDlNYzUrZW4vYkVvV0xBZ3c0Y1BUL2Vjang0OTRxdXZ2cUpCZ3dZMGE5WU1OemMzQU9yV3JRdUFuWjBkdTNkLytERzQ2T2hvK3ZYckI4RDgrZlBKbXpjdkFLR2hvYng4K1pKYXRXcGhabVptY0l4YXJXYjE2dFhZMnRyeXhSZGZ2UGM1dnlzalJvd0F0RDhmUTRjT3plYlpDSUlnQ0lJZ2ZCd2tTVG9LK0owL2Z6NjdwL0xSZS9ueUpiZHYzMGFXNVZkaFlXSFhzbnMrOElFSGhRWGhYVnV3WUFHaG9hSFpQUTFCK0dna0g1bEFVbXpNaTRYWGkvaG45MXhTUzBwS1dwdmRjOGd1TTJiTUlDQWdnQ0pGaWxDN2RtMENBd1Badm4wN08zYnNZTXVXTFVwUStNQ0JBL3p4eHg4QXhNZkhVNjVjT1VKRFEzRjFUYnNIMWRtelp3a1BEODl3RGtGQlFRQTRPanBtT0hiYnRtMUVSa2F5Y2VOR0FDVW9IQjhmRDRDbHBXV0c1L0QzZnpzL2d2MzY5YU5BZ1FJc1hMaVFSWXNXdmRHNUxseTRZUEE4T1RsWnlTYlFid28yYjk0OExseTRnTDI5UFMxYnRxUlZxMWFVS2xXS3c0Y1BNMi9lUE1MRHcxR3BWTGk0dU9EczdLd2M5OFVYWDJUcTN5S3o4M3ZUejdCcDA2YlVxRkVqVTJNREF3TUI3YytIQ0FvTGdpQUlnaUM4SGJJc1g1WWtpYnQzNzZKV3F6RTNGMkhDZDJYWHJsMjZhL3I5Z0NhRDRlK0YrTmNXaEhSVXFsU0pTcFhFeW5KQmVGdmlyblVEc091M0lYSkdkczlGK0I5ZlgxOENBZ0o0OE9BQkFRRUI3TnExQzRENjllc3JRZG9yVjY0d2J0dzRBTHk5dlJrOGVEQitmbjRFQlFVeFpzd1lmSHg4RE01WnRXcFZvOWN4dFMyMThQQndaWnk5dlQwSERod3cySitVbE1UMjdkc0JrQ1NKenAwN1ozaE90VnBOWkdRa0RnNE95amJkT2Q2VXI2OHZCUW9VTU5qbTdlMU5XRmdZWm1abWxDOWZucXRYcjNMcjFpMWxYMUpTRWtGQlFUUnMySkIvLy8xWENmeW1Kc3YvV3d5bFh3dTJkdTNhaEllSDgvVHBVMWF0V3NXcVZhdklseThmejU0OUE2QklrU0lNSFRyVUlDQ2NtdTdmTWlOejVzeFJ6cHZhbTM2R3BVdVh6blJRV0VmLzV5TXQ1ODZkTThxZ0ZnUkJFQVJCRUl4ZHZIZ3h2RXFWS3BkZXZYcmx0bkhqUm54OWZiTjdTaCt0UFh2MkFDREw4ckpzbm9yaWd3NEtKNDdCUlJNWmhxcVFLQ3NzQ0lJZ0NLK3JmUG55TkczYWxCSWxTaUJKa3BKTjJxdFhMd0QrK3VzdkJnMGFSRUpDQWg0ZUhvd2RPeGFWU2tXRkNoVUlDZ3JpMTE5L3hjN09EZzhQajNjKzEyM2J0dkgwNlZNQUdqWnNTUEhpeGRNZHI5Rm9HRDE2TkNkUG5tVHMyTEUwYnR6NG5jK3hRNGNPN04yN2x4dzVjdUR2NzA5Z1lLQVNGQjQvZmp5Ly9QSUxTVWxKdkhyMUNnOFBENk9nY0hSME5GZXZYcVZreVpMS05wVkt4ZXpaczJuWHJoM2R1M2VuV0xGaVRKZ3dnVmV2dEZWUGRJRmJTWkx3OHZLaVdyVnE2YzR4czBGaFFSQUVRUkFFNGFQM0M3QjUwNlpOSWlqOGpodzllcFIvL3ZrSFdaWWZtNW1aQldiM2ZIUSs2S0N3V2laTVBiY1MxdjZpckxBZ0NJSWd2SzRtVFpydy9QbHpvKzA5ZS9iazY2Ky9adG15WmFqVmFrQmJvbUhBZ0FFa0ppYVNrSkFBYUFPdkkwZU81STgvL3FCeTVjb0FIRDkrSElDdVhic3FRV2JkTmxQcTFhc0hhTXNENk9xNDYyZkhBaVFtSnJKOCtYSkFHL3o4NXB0dk1ueHZreWRQVnJLTmh3OGZ6dlRwMC9IdzhEQXFoUkFmSDAvcjFxMlZ6MkhldkhtdjNXeWpRb1VLMUtsVGgyUEhqckZueng0c0xDeVVmZmZ1M1NNZ0lBQnpjM082ZGV0bU5BK0F1WFBuc25YclZ2Nzg4MDlsMi9yMTYxbTVjaVc3ZCsvRzNOeGNxZE1NVUxKa1NUNy8vSFAyNzk5UGRIUTBpeGN2WnMyYU5YVHExSW52dnZ2TzVCeFhyVnFWcWZmeTQ0OC84dkRoUTVQN1RNM2RsTk9uVHpOejVrd2xNSzVTcWVqUW9RTnQyclRKMVBINjh1Yk5TNDhlUGRJZGsvcm5SaEFFUVJDRVQ1NlppNHVMZzVtWjJXZG1abWIya2lUWkEwVmtXUzRPRkpja3FTQmdEVmpMc213dFNaSzFMTXRKa2lTWnVidTd4OGl5SEFmRUFYR1NKTVhMc3Z4Q2txUzdHbzNtcmlSSjkyVlpmcXBTcVo0bkp5Yy9zYlMwdkh2aHdvVzQ3SHl6V1JVWkdibTNVS0ZDa1hmdjNpMjBiOTgrbWpkdm50MVQrcWdrSlNVeFk0WjJvYXdzeTJNdVhMaVFuTTFUVW56UVFXRkJFQVJCRU42dG9rV0xLZ0ZoME5ZSU5pVXhNUkUvUHo5MjdkcUZsWlVWMXRiV1JtTjBnZCtNbURvV1lPblNwVW93dEhqeDRwUXVYVHJOYzJnMEdpWk1tS0NVd2dCbzJiSWxEUm8wTURsK3pabzFTa0RZeWNucGpib3ZUNW8wQ1hOemMrenM3RWhJU0VDL2NjZXFWYXNvVjY0Y0wxNjhJREF3a0wvLy90dm8rR0xGaWdGdysvWnRaWnN1UU55eFkwZVdMRm1DdmIwOWJtNXVsQ3BWQ2xkWFY0b1ZLOGFnUVlQWXVuVXJLMWV1NU9uVHArVEtsU3ZOT1hicjF1MjEzMTltM2JwMWkxbXpadjBmZS9jZEhsV1YvZ0g4ZTZabjB0c2tJWjJ1UWRJb2RsQVVGRkJCQWJHQ0dsZFFRYVNwaXlndUlsSVVWSkJlVkJZRlFmbXhLQzVXZGdGRlNLRkVRRUpJUWtKNkwxTXlNL2YzUjVqWkpLUUJTY2JBOS9NOGVaeTU5NXg3M3NtQVh0OTU1ejA0Y09DQS9WanYzcjN4NnF1dk50bmFvaWx1Ym03dEVqc1JFUkYxU0NJNk9qckVhclgya01sa1hZUVEwUUJpSkVtNlFRaHgwYVlUUW9pTEwzRGhXSzF6cmtJSTE0YkcyRDZJdGoxWEtwV1FKRW1LaVlrNUswbFNBb0I0U1pKT3l1WHlNd2FENFZSeWNyS3BsVjVucXpwLy9ueVZuNS9md3dCK1dieDRNUVlPSEFpTlJ1UG9zSzRhOCtiTlEyWm1KZ0FjVDBwS1d1Zm9lR3BqVXBpSWlPZ2F0Mzc5ZWxnc0Z1elpzd2VyVnEwQ0FHemR1aFZ5dVJ5QmdZSFl1M2N2aEJENDQ0OC9NR3pZTVBqNCtNRE56UTNGeGNXb3FLaEFaR1FrL3Y3M3YyUE9uRGxOM2tDT0h6KyswWE8yQ3VER3BLZW40OU5QUDIzUjY3RllMSmd4WTRaOTh6b0FHRHAwS09iTW1kUGd6WDlXVmhZKytlUVQrL08vL2UxdkxWcW5NZHUzYjIvd2NmM25qVzM2WmtzS3A2YW0ybzlKa29Sbm5ua0djWEZ4dVBYV1c5RzllM2U4K2VhYldMdDJMUUJndzRZTkNBNE94bU9QUFliUm8wZGoxNjVkdU8rKysreHpxNnVyOGRKTEw2R3lzdkt5WDVmSlZQUC9NUzNaeUcvQmdnWFl0bTJiZllNOGQzZDNUSjQ4R1E4ODhFQ0Q3NEZOYy8yQ20rb3AzTkxLWlNJaUlybzZoSVdGYWR6ZDNhOFRRdlFXUWd3Q01FUUlvYXUvdDRCY0xvZXZyeTkwT2gzYzNOemc1dVlHblU0SFB6OC8rUHY3dzh2TEMwNU9UbENyMWRCb05QWWZtVXdHZzhGZy80YWM3YWVzckF5NXVibkl5Y2xCWGw0ZVNrcEtVRlpXaHFLaUl1VGs1QWlEd2RCWkNORVp3Q2doQkNSSmdrcWxNa1pIUi85WGtxUi9BemdzaEVoT1RFek1kOFR2clNHSmlZbDdvNk9qdHhVWEY0OTY1WlZYc0hUcDBpYnYyYWhsTm16WWdGMjdkZ0dBM21xMVBnM0E0dUNRNm1CU21JaUk2QnJuNCtPRHNyS3lPc2srclZZTG1Vd0dwVktKaVJNbllzR0NCY2pPemtaWldSa21UcHhvVDFJZU9YSUVQWHIwd01TSkUzSFRUVGMxdVk2cnEydVQ1eHRqTnB2eCt1dXYyNU9TemFtb3FLaVRFQjQxYWhSZWVlV1ZCdHNLV0sxV3pKNDlHMVZWTmQveWk0eU14SjEzM25uSk1aYVhsemU2NmQyUkkwZnNGY0ZOYll5bjErdmg1T1JrM3hBdkxTM05mbTdjdUhGNC92bm5jZjc4ZVR6MjJHTVh6YlgxZjY1dDNyeDVBR29TN2swbDVGdHE5dXpaQUZxV2ZOMnhZNGM5SVR4eTVFaE1uandaYm01dVZ4d0RFUkVSWGRzaUl5TURBZHdpbDh2SFNKSjBYLzBLNElDQUFJU0hoeU00T0JnOWV2UkF6NTQ5MGJsejV6cnR2QzZGczdNem5KMmRXenhla2lSa1oyZmoxS2xUT0hueUpNNmVQWXYwOUhTa3A2ZXJxNnVyN3hKQzJEZTRpSW1KU2JCYXJaL0paTEtmRWhJU2pnT3dYbGFRcmNSa01qMm5WcXY3N3R1M0wzVFJva1dZT1hPbUk4UHAwQ1JKd3BvMWE3QjY5V3BJa21RRjhFUlNVdEloUjhkVkg1UENSRVJFMTdodnZ2a0c4K2ZQcjNOcytQRGhBSUQ3N3JzUDMzenpqVDNCWnpBWWtKbVpDWjFPaDl0dnZ4M256cDNEcVZPbk1HL2VQR3phdEFrclY2NkVUcWRyY0oyUFB2cm9zdUpidTNadGcyMFdtaU9Fd0FzdnZOQmd3dFRtdmZmZXc1RWpSK3pQanh3NTBteTFLbERUKy9pcnI3NnlQLy84ODg5YkZGTlQ0K0xpNHVEazVHVC8vZFd1Rko0MGFWS0xydCtRd01CQWg5N1V2Lzc2NjVjOHg5UFRzOUYreUxWOS9QSEg5azMyaUlpSTZPclVxMWV2NjlScTlXQkprcDRBWUw5UlU2dlY2TktsQzdwMTY0WisvZnFoZi8vKzhQTHljbUNrTmZlZm5UcDFRcWRPblhESEhYZllqNXRNSmlRbEplSFhYMy9GaVJNbmtKS1NndUxpNGhpWlRCWURBTkhSMGJrQU5nSDRsMHdtTytDSXZyUEp5Y2xGdlhyMXVrMnBWQjdac21XTHAxd3V4OVNwVTFreGZJbnk4dkl3Zi81OC9PYy8vNEVrU1NaSmtwNUxTa3JhM3Z6TTlzZWtNQkVSRVRWcTE2NWRrQ1FKb2FHaFNFOVB4ODZkTytIdjc0L25ubnNPNDhlUHg5aXhZN0Z0MnpaczNMZ1JDb1VDdnI2K2pWN3I5OTkvYi9SY3YzNzlHajFuc2RSOHkwcWowZGczdDZ1dHNySVNIM3p3UVoxaldxMFdjK2JNd2FCQmd4cTk3b1lORy9ERkYxODBldjVTTkZVOSs5RkhIOW5iWTdTa3l0YkR3d01xbGNyZVAxbWxVdGx2eHYzOS9URng0a1NzV0xFQ0FQRHl5eS9qN3J2dmJ2SjZYbDVlZVBqaGh6RjgrUEJHTjQxcmlkOS8veDF5dVJ4cGFXbDQ2S0dIV2p5dnVTUjdRNzhUWjJkbmpCZ3hvdGxyZi9ycHAwd0tFeEVSWFlWNjlPamg2dXpzUEVDU3BGZUZFTGRJa2dTZzVvUGpIajE2NEo1NzdzSGRkOS9kWVhyZnFsUXE5T3ZYejM3UEswa1NrcEtTc0dQSERodzllaFRuenAzemt5UnBHb0Jwa2lUbFJFZEh6d2Z3ZjRtSmlRMzNHMnNqeDQ4ZlB4Y1RFM01MZ0I4MmI5N2M2ZlRwMDVnL2Z6NDhQVDFiZlMxSmtwQ2VubzUvL2V0ZmVPcXBwNXJjRDZNdGJkMjZGVlZWVmVqVHB3OTY5T2h4MlZYbHhjWEYrT0tMTC9EWlo1L0JhRFFDUUE2QUI1T1NrbjV0elhoYkU1UENSRVJFMTdoUm8wWmgxS2hSMkxwMUt4WXNXQUFBT0h6NE1JUVFtRFJwRWtKQ1FoQWNISXhGaXhZQkFGYXZYbzNWcTFmWHVjWkxMNzJFbTI2NkNVS0lScE9BVFNWK2JlcjNqUDMxMTE4UkZSVUZBSGp0dGRmdzVwdHYxaG4vd3c4LzRQMzMzMGR1YnE3OW1GcXR4c2FOR3h2ZGlFNlNKSHowMFVkMStnamJqQmt6cHNuNHRtN2RldEd4ZSsrOTE1N0FiVTV6Q2RMVnExY2pOallXNjlldngrblRwL0hXVzIvVnVVRk9UVTNGK3ZYckFRQ1BQLzQ0SG4vOGNlellzUU56NTg0RjBMS2tzNStmSHlaT25Gam4ySnc1Y3dEVXZFZERodzYxSDkrNmRldGxWV2tURVJFUlhRYlJxMWV2RzFRcTFYaEprcDRIb0JaQ1FLZlQ0Y1liYjhTRER6NklHMjY0d2RFeHRnb2hCS0tqb3hFZEhRMEFLQ2dvd0k0ZE8vRGpqei9pOU9uVC9nQStBUEJCVEV6TWp4YUxaVkZwYWVuZXRMUzBpNnNqMmtCQ1FzS0puajE3OW5aeWN2clhvVU9IYnJyLy92dng0b3N2WXZUbzBRMjJZN3NjQm9NQjY5YXRzOS9YYnR5NDBTSDdRL3p5eXk5WXVIQWhiQjg2cU5WcTlPM2JGemZlZUNNNmQrNk1rSkFRK1ByNlFxRzRPSDFxTUJpUWtaR0JFeWRPWVAvKy9kaTdkeS9NWnJPdFhjUVhBS2I4bGZwR040UkpZU0lpYWplYWFla3dMZzROY1hRY1ZKZXRkKzM1OCtjQjFOeWsyalpCZStlZGQxQmVYbzVISDMyMHlXdG90VnAwNjlhdFRlTHIyYk1uSG52c01Rd2ZQdHllRkpZa0NSTW5UbXl3K2xpajBkUkpDQmNXRnVMMDZkT0lqWTJGVXFuRXZuMzdHa3dJQThBcnI3elNaQ3dOSllXSERoMksrUGg0SER0MkRGNWVYaGc0Y0NCU1UxT1JsSlNFa0pBUTlHTS9uYjBBQUNBQVNVUkJWTzNiMXo3MnQ5OStRMVpXRm1KaVloQWVIbzdrNUdTY1BIa1NUazVPR0RwMEtIeDhmQUFBMTExM0hVNmRPZ1VBOFBiMkJsQ1RNSC94eFJkdGxRZll0R2tUTm0zYVZDZVcra25uN2R1M0l5d3NyTTZ4M054Y2V4SzR2dDkvLzczSmltNmdabWZ0ME5EUUpzZGtaR1RZYjY2Ykc5dVF6TXpNRnJYeElDSWlvcXVDTENvcTZpYVpURFlmd0cwQTRPVGtoTWpJU0R6eHhCUE43bHR4TmZEeDhVRmNYQnppNHVLUWxaV0Y5ZXZYWS8vKy9jalB6eDhrbDhzSGVYcDY1bmw0ZU16VTYvVmZuVHAxcXJ5dDR6bDU4bVJoYkd6c0FLdlYra3BWVmRWckN4Y3UxSzVmdng3anhvM0QwS0ZENGVIaGNjblhsQ1FKbVptWitQcnJyN0Y1ODJaVVYxZERraVNyRUVJRzFOemJQdjc0NDYzK1docFRVRkNBT1hQbTJPNVo5d0RvYVRRYVEvYnQyNGQ5Ky9iVkdldnA2UWtYRnhlb1ZDcFVWMWVqckt3TUpTVWw5UzlaS2tuU1RwbE05azU4ZlB6Sjlua1ZWNFpKWVNJaWFqY3lqeEJvNStHY28rT2d1dXEzQXBBa3lYNXM4K2JObURkdkhzckxhKzQ5Rnl4WVlPK1B0blhyVml4ZXZCZ0FjUDMxMTl2bi8vZS8vd1ZRcy9uYTdObXpFUjhmRHlFRTVzK2ZqMXR1dVFYcjFxMURRVUVCZ0pvazdPKy8vNDRaTTJiQWFyVWlLaW9LYytmT3RkOW9xbFFxZUh0N1k4cVVLWFZpRkVKZ3dJQUI5Z1NtbDVjWGlvcUtHbng5WjgrZXhRc3Z2QUFuSnllTUdqVUtreVpOUWtCQUFMS3pzeEVXRm9iS3lrcms1MS8raC9oang0NjE3U29NVjFkWFRKczJEYnQyN1VKU1VoS0tpNHN4Yk5ndysvVUxDd3VSbFpXRm9xSWlMRisrSEpzMmJjTEpreWVoMStzUkV4TlRKNEdha3BJQ0FDZ3RMVVZKU1FsbXpweDVSWEhhaElXRjRiMzMzcXR6elBaKzMzdnZ2WWlMaTdNZlg3Um9FWDc3N2JjNll3TURBK3YwVTI3SVRUZmRaTjhZc0xteFJFUkVkTTFTUkVWRjNTR0VXQ2lFaUFKcTdqTkdqaHlKc1dQSHdzbkp5ZEh4T1VSZ1lDQm16NTROU1pLd2YvOStiTnk0RVVlT0hORlpyZGFOenM3T0g4VEV4THh1TkJvM0p5Y25OM3p6MjBvdTlEVit1MWV2WG10VUt0VzdCUVVGRDcvMzNudE9TNVlzUVV4TURBWU9ISWllUFhzaU9EZ1kzdDdlRi9VZXRscXR5TXJLUWxwYUdrNmNPSUh2di8vZXZtZkdoV3JhSDgxbTh6U2xVdWtCNEQ5TGxpeUJTcVZxOXB0N3JhR2dvQUNQUHZvb3lzdkxJVW5TRDRtSmljTUFtSHYzN2gwdWs4a0dDQ0g2QStnbWhBaVhKTW12dUxqWXViaTR1UFlsekpJazVRQTRBK0NZMVdyOWQyVmw1ZmNwS1NuR05nKytGWFgwcFBCeG9Zdm81ZWdnaUlpSXJsYno1ODlIY25LeS9mbXFWYXR3KysyM3cyZzBZc09HRFFDQS92MzcxMGtLYTdWYS9QampqMWk4ZUxHOXJjSzBhZE53NTUxM0FnQisvdmxuZXlYeUcyKzhnZHR1dXcxVHBrekIrKysvajZTa0pJd2JOdzdUcGszRGtDRkQ3TmRzNkt0cUR6LzhNSDc2NlNlRWhvWmkwcVJKZFRienFNMldMTmJyOVNncUtvSmNMc2ZZc1dQeDFWZGZZY1dLRlpnd1ljS1YvSXJ3d1FjZm9LQ2dBRXFsRXZQbXpZTkdvOEg5OTkrUHpaczNJeVltQmp0MjdNRE9uVHNCQUY5KytTVXlNakl3Yk5nd21NMW1QUFhVVXpoNDhDQU9IejZNcFV1WFl0Q2dRZlkrWm9tSmlRQnFOcXVZT25VcXhvd1pnOFdMRjl1VHJmLzg1ejhSRWhLQ1hidDIyZHQrMkJMeXQ5MTJXNlB4NnZWNkhEdDJyTUZ6aFlXRmRjNlZsWlZkMGUvbVVqVld3ZHljeXNySzFnMkVpSWlJMnBLSWpvNitYUWl4QmtBM0FPamN1VE9lZnZwcDNIUFBQZHpZN0FJaEJHNjk5VmJjZXV1dE9IdjJMSllzV1lLREJ3KzZtODNtajlScTljS29xS2pYQ2dvS1ZtZG1adXJiTW83ang0L25BbmdxSWlKaWtsS3BuQ1JKMHNqRGh3LzNPWHo0c1AyTjBtZzBjSEZ4Z2JPek13Q2dwS1FFcGFXbGRhNGoxWlRrcGdzaHZoZENMRXhJU0VpeG5ZdU9qbjVVQ0xGNXdZSUZPSFBtREdiT25BbTVYTjRtcjJmLy92MzQrOS8vam9xS0NraVN0RGMvUC85K0FHWUFPSHIwNkZrQVp3RnNyRDNucHB0dWNpb3VMdGJLNVhLbDJXeXVQSFhxVkFVQXFVMENiRWNkT2lucy9EWnVrS1RqSGY1TklDSWljcVQ0K0hoWUxCYmNmZmZkS0MwdHhSMTMzSUhGaXhlanBLUUV3NGNQQndEY2ZQUE5PSERnQUZKVFU3Rm8wU0lVRlJXaHNMQVFjcm04VGhWdlZWVVZKa3lZWUU4a0s1VktWRmRYWS9IaXhmYXE0dHBxOXhsV3FWU3dXcTBvS2lyQ3JGbXo4T21ubjJMbHlwVndjM05yTUc0aEJGYXNXSEhSRGFPdGJZR05yUzBHQUFRSEJ3TUFSb3dZZ1dIRGhyWEtwaG4vK01jL29ORm9zSHYzYnN5YU5hdk91WVNFaERwZkxacytmVG9BWU9mT25mWkVzUzJodVh6NWNudEMrUHo1OC9iMkVRQnc1TWdSK1BuNVljYU1HWmczYng2QW1wdHZyVllMbFVwbEg2ZlZhcHVOOTByYlI3U0UxV3E5NURtcHFhbllzR0VEUm84ZWpmdnV1dzlHb3hHSERoMUNVbElTcGsyYkJxVlNpY1RFUkh6NzdiY0lEUTNGNDQ4L2prT0hEbUhEaGcwNGNlSUVCZzhlN1BBZHg0bUlpS2hwMGRIUm9VS0lwUUJHQURYZk5udisrZWV2aVJZUlZ5SThQQndmZnZnaGNuTnpzWFRwVXV6ZHU5ZkphRFF1MWVsMDAzUTYzZmlFaElTZjJqcUc1T1RrQ2dEekFjeS80WVliUEpWSzVRT1NKTVVLSWJvWkRJWXd2Vjd2V2xCUTRBeEFLVWxTdVJDaUFrQTJnTk9TSkNVRDJKMlltTmpnWmhXSmlZbWZSMFZGNldVeTJUKzNiZHVtL2VXWFh6QjkrdlJtTjFTK0ZCa1pHVmkzYmgyKytlWWJTSklFU1pJMkZ4Y1hQNU9abWRsc3IrWmZmLzFWRDZCTmsrK08wS0dUd2tSRTFMSG9Gd1dqY2hZeW5PZUJmWVgvWW43ODhVZjdwL2w5K3ZRQkFIaDRlR0QyN05uNDlkZGY4ZWFiYjlvM1o2dmREbURDaEFubzNyMjcvYmxXcThWdHQ5Mkc1T1JraEllSDQrMjMzOFpqanozV29oaDBPaDNlZSs4OXpKMDdGOGVQSDBlM2J0MGFUUWpiMUU0SXkyUXlXSzFXbEpXVjRlalJvK2pkdXpjcUt5dngwMC8vdTBlMjlkZHR6ZDJOWlRJWmdvS0NZREFZN0JYUWpXbnFmTzAreUY5KytTVWtTWUpNSnNPUUlVT3dlL2R1N05tenA5bSt6VGs1T1Nnc0xLd1RtODN6enovZjZMelpzMmNEcUtuNnRuMFFVTjlQUC8zVW9odnp4TVJFbU0xbUFMaWtDbzlQUHZrRTZlbnBXTHg0TWJwMTY0WjkrL2Joczg4K0ExRHpaL0t1dSs2eUo5UDkvUHp3NktPUElpc3JDd2NQSGdSUVU3SDkxbHR2dFhnOUlpSWlhajhSRVJFdUdvMW1rdFZxZlJ1QXpOL2Z2ODQzeWFobC9QejhNSC8rZkdSbloyUE9uRGs0ZlBod01JQWZvNk9qZDV2TjVoZVBIVHVXMmg1eEhEdDJyQmcxMWJRYlcrdWFTVWxKT3lJaUl2elVhdldYQlFVRjk3ejY2cXRZdm53NUhuNzRZUXdjT0JEKy92NlhYRVZ1TnB0eDRNQUJmUGZkZC9qKysrOXRoUXZaQUY1T1RFemMwbHF4ZDFSTUNoTVJVYnVSeWpJQmdXQkh4MEYxVlZaVzRxT1BQZ0pRVTlsYk8vRTNaTWdRREI0OEdNZU9IVU51YnU1RmMxTlRVN0YzNzE3RXhNVEExZFVWQVBETU04L0F6ODhQZ3djUGhsS3B2S2p5ZFBUbzBmYmthRU5WcWV2V3JjTVBQL3lBbTIrKytaSmVSNmRPblpDWm1Ra0FlT3FwcCt3YlFkU3VISTZJaUdqeUdwZTd1ZG40OGVNeGZ2ejRCcyt0V3JVS3ExZXZCbERUM3FHNWF0NnNyQ3hzMlZKemo5cTNiMS9NbkRrVEJ3NGNRRmhZR0FZTkdvVGx5NWMzT25meTVNazRjK1lNZ0pyZGsvMzgvT3puYkluZnBodzhlTkNlWkszUHhjV2x3YVR3azA4K2llenNiSHZmdit6c2JQdTUydXMzNWR5NWM5aTllemNBSURJeUVuMzY5SUducDZjOUtieHIxeTdjZGRkZHVQLysrN0Z6NTA3azV1YmkwS0ZER0Q1OE9GYXZYbzNjM0Z4ODg4MDNHRDE2TkhyMVltY3hJaUtpdjVMbzZPaElJY1JPU1pKQ25KeWNNR0xFQ0V5ZE9yWE4yZ05jQ3dJQ0FyQnExU3JzM2JzWDc3NzdMdkx5OHU1VktwV25vcUtpSmlZbEpXMEFZSEYwakpmalFqWHl2YjE3OSs0dmw4dm5uanQzN203Yk53NURRME54NDQwM29tZlBudWpVcVJOOGZYM2g1T1FFalVZRHM5a012VjZQMHRKUzVPVGtJQ01qQTcvLy9qdmk0K1B0eFFvQTBnRjhiRFFhbHlZbko1c2M5eXIvT2pwMFV0ZzRHeEhXM09PUStmSG1uNGlJNkhLWXpXYTg5dHByOWhZTDk5MTNIN3k5dlFFQXljbkoyTGx6Snc0Y09GQ25CWU9ucHlkTUpoTXFLeXV4ZS9kdTdONjlHMElJK1BuNVlkbXlaUWdQRDhlZVBYdGFWTFZadTMxRWZmSHg4WmYwV3NhTUdZUDMzMy9mL3R6V2U5Zm1ubnZ1UWFkT25TN3BtaTNSM05jZGE5MklZdENnUVUyT2ZlZWRkM0RpeEFrWWpUVjdWSXdhTlFwdWJtNVl1M1l0d3NQRG02Mk9pSTZPeHBrelo2QldxekZ0MmpTbzFXcWNQMzhlLy8zdmZ6Rno1c3hHNXkxY3VCQUFFQk1UZzd2dXVxdlJjVnUyYk1IbzBhUHJWQ0RIeE1UWWs3ZjFEUjA2dE1sNGJaWXZYdzZMcGViL1hXdzlucnQwNllMdTNidmp6ei8veElFREIxQlNVb0tvcUNqNCsvc2pKeWNIdTNmdlJ2LysvZkhvbzQ5aXlaSWxrQ1FKUzVjdXhkcTFhMXUwSmhFUkViV3RpSWdJbFZxdG5nNWdIbEJ6ei9EdXUrL2E3elhweWcwWU1BQzMzWFlibGk5ZmpzMmJOeXRNSnRPYTZPam9KMHdtMDhQSnljazVqbzd2Y2gwOWV2UWdnTUZkdTNiMWRYVjFuUWhnVUhwNmV0LzA5UFJMMm4xUWtxUS9BZndtaFBna0lTSGhaMXdGZllCYlU0ZE9DcHNsSERjdnV3SGF1WHhQaVlpSUxrZGxaYVc5QXRqVDA3Tk9pd0dEd1lCdDI3YlpuM3Q2ZW1MMDZORjQvUEhIWVRRYThkbG5uMkhIamgwb0t5dURKRW53OS9kSGVIaDR1NzhHbThjZWV3enU3dTdZdlhzM0Nnc0xZYlZhSVpmTDRldnJpOXR2dngwalI0NXM5aHJON1hhOGRldldpNDdWVHo0M3BibXhGb3NGenp6ekRQYnQyd2V6Mld6ZlBLOXo1ODcyTWJiTjVCcmFrWHZ5NU1sNCt1bW40ZW5wYWU4MWZPYk1HWHZTdHprSkNRbElTRWhvY3N6SWtTUHI5REdPakl6RXBrMmI2bFJrKy9yNll0aXdZWGoyMldlYlhiT3FxZ3AvL0ZIVFhxNXYzNzUxUGlnWU1tUUlNak16RVJrWmlmejhmSGg0ZUdENDhPRTRjK2FNL2V1bUR6NzRJTmFzV1lQS3lrcFlyVmJrNStmRDE5ZTNSYStYaUlpSTJrWjBkTFF2Z08wQWJsT3IxWmd3WVFLZWZQSkpSNGQxVlpMSlpKZzBhUktHREJtQ0tWT21JRGMzOTNhMVduMHlNakp5K0pFalIvWTVPcjRya1pLU2tnL2dIeGQrUkhSMDlJMEFycE1rcWFjUVFpZUUwRXFTNUN5RU1BR29sQ1NwSEVDS0VPS1VKRWtIRXhNVDh4MFovMTlkaDk3U3NmTDFtZ3cvazhKRVJCMUQxZXlhLyt3NHY5MngvL3ZUR21KaVlpVGcwcXRoMjBKSlNRa21USmlBcVZPblhsUzUrOXh6enlFZ0lBQURCdzdFelRmZlhDY1pDQURWMWRVNGRPZ1FEaDA2aEp0dnZobDkrL1lGVUpQOHJGMGhlemxhc21sYWE5aXdZWU85RDY5dEk3akdmUHp4eHdCcUV1U1BQUEpJbThXVW1wcUs0dUxpRnJXeitPNjc3L0RCQng4QWdMMEZRMjJTSkYzV3htK05hZXFybnJaMWFsY1N0MFIxZFRXMmI5K095TWhJWEhmZGRmYmpKcE1KQ29XaTJldkZ4OGNqT0RnWU9wM3VrdFp0U3krOTlCTDI3ZHNIQVBjbEpDVHNjblE4UkVSRTdTVXlNakphTHBmL0JNQWpNREFRSDN6d2dVTUxCNjRsSnBNSnI3LytPbjc4OFVjQWdCQmlSbng4L0h0Z2hTdzFvRVAvVHptVHdrUkVIUXVUd3YvelYwb0tBelVWcXV6clJ0UjZtQlFtSXFKclVXUms1RWlaVExaTkNDRzc5OTU3OGRaYmIvRWUwd0YyNzk2TmVmUG1RYS9YQThER3NyS3lDU2twS1VaSHgwVi9MWmRXeGtGRVJFUlhKZDZzRXhFUkVkR1ZpSW1KZVVFdWwzK2xWQ3BsVTZaTXdkdHZ2ODE3VEFlNTk5NTdzWEhqUm5oNWVRSEFlRmRYMTEyeHNiSHQ4elU4NmpDWUZDWWlJaUlpSWlJaW9zc2xvcU9qWHdXd1RLMVdZOEdDQlhqaWlTY2NIZE0xcjJ2WHJ0aTZkU3RDUWtJZ2hMakxhclYrSHhFUjRlTG91T2l2ZzBsaElpSWlJaUlpSWlLNkxOSFIwUzhLSWVhcjFXb3NYcndZQXdjT2RIUklkSUducHljKysrd3poSWFHUWdoeHMwcWwydFcxYTFlMW8rT2l2d1ltaFltSWlJaUlpSWlJNkpKRlJVV05FMEo4cUZLcHNHVEpFdHg4ODgyT0RvbnFjWEZ4d2FaTm0yd1Z3d1BjM055MkExQTRPaTV5UENhRmlZaW8zV2ltcFVOSUNIRjBIRVJFUkVSRWRHVWlJeVB2a01sa0d4VUtCZWJQbjQvKy9mczdPaVJxaEZhcnhTZWZmQUtkVGdjQXc2S2pvNWM1T2laeVBDYUZpWWlvM2NnOFFxQ2RoM09Pam9PSWlJaUlpQzVmNzk2OXcrVnkrYmRDQ0V5Yk5vMHRJem9BTnpjM3JGdTNEbHF0RmtLSTU2S2pveWM1T2laeXJJNmVGRDR1ZEJHT2pvR0lpSWlJaUlpSTZKb1FGaGFta2N2bHV3Qm9SbzBhaFRGanhqZzZKR3FoVHAwNlllblNwVkFvRkFDd05Db3FLc3JSTVpIamRPaWtzUFBidU1GcDBuRkhoMEZFUkVSRVJFUkVkRTN3OHZKYUxJUzRQaUlpQXErODhvcWp3NkZMRkJzYmk4bVRKME1JSVJOQzdJaU5qZFU2T2laeWpBNmRGQ1lpb281RnZ5Z1lsYk9RNGVnNGlJaUlpSWpvMGtWR1JnNEc4SUpXcThYNzc3OFBJWVNqUTZMTDhOaGpqK0dtbTI2Q0VDTFVhcld1Y0hRODVCaE1DaE1SVWJ1UnlqSUJnV0JIeDBGRVJFUkVSSmNtTmpaV0s1UEpOZ0RBOU9uVDRlUGo0K2lRNkFyTW1UTUhHbzBHUW9nbm82S2lCam82SG1wL0hUb3BiSnlOQ0dzdTIwY1FFUkVSRVJFUkViVWxpOFV5UXdqUktTWW1CZzg4OElDanc2RXI1T1BqZzJuVHBnRUFoQkRMME1GemhIVHBPdlFiYnBadzNMRHNCa2VIUVVSRWREbXFBS0Npb3NMUmNSQlJHNmlxcXJJL2RHUWNSRVJFclNFaUlzSmZDUEdHVENiRHJGbXpIQjBPdFpLUkkwZWlTNWN1RUVKRVJFVkZUWEIwUE5TK09uUlNtSWlJcUtPU0pDa1pBTTZlUGV2b1VJaW9sVm10Vm1SbVpnSUFUQ2JUYVFlSFEwUkVkTVZVS3RVY0lZUnMyTEJoQ0FzTGMzUTQxRXFFRUpnK2ZicnQ4UndBU29jR1JPMktTV0VpSWlMSFdBOEFDeGN1eEtsVHAxQlpXZW5vZUlqb0NsVlhWeU03T3hzZmZ2Z2g4dkx5QU9DL3g0OGZQK2ZvdUlpSWlLNUVaR1Jrb0JEaU9ZVkNnU2xUcGpnNkhHcGwvZnIxUTkrK2ZTR0U4STJKaVhuQjBmRlErMUU0T2dBaUlxSnJVV0ppNHJybzZPaFJmL3p4eDZCSEgzM1UwZUVRVWV2TEIvQ2NvNE1nSWlLNlVuSzUvQ1VBdVBmZWUrSGg0ZUhvY0tnTlBQMzAwemgwNkJBa1Nab000RU1BVmtmSFJHMlBsY0pFUkVTT1VaMlltSGl2SkVtdkFUZ0tRTy9vZ0lqb2lwa0JuQU93MFd3Mnh5UWtKSnh3ZEVCRVJFUlhJaXdzVEFOZ2toQUNjWEZ4amc2SDJraS9mdjNRdlh0M0NDSENZMk5qNzNkMFBOUStXQ2xNUkVUa09OV0ppWW52QW5qWDBZRVFFUkVSRWRYbjZlazVFb0FtSmlZR1FVRkJqZzZIMnRERER6K011WFBud21xMS9nM0FEa2ZIUTIyUGxjSkVSRVJFUkVSRVJOU1Fwd0JnK1BEaGpvNkQydGlnUVlNZ2hBQ0FJVDE2OUhCMWREelU5cGdVSmlLaWRxT1psZzRoSWNUUmNSQVJFUkVSVWRPaW9xSThoQkIzS3hRSzNIdnZ2WTRPaDlxWXE2c3JCZ3dZQUNHRXpOblplYXlqNDZHMng2UXdFUkcxRzVsSENMVHpjTTdSY1JBUkVSRVJVZE5rTXRsZ0FPamJ0eStVU3FXanc2RjJNR2pRSU52REJ4d1pCN1dQanA0VVBpNTBFWTZPZ1lpSWlJaUlpSWpvcWlKSjBoQUF1T1dXV3h3ZENyV1RmdjM2MlI3ZTZzZzRxSDEwNktTdzg5dTR3V25TY1VlSFFVUkVSRVJFUkVSMFZSRkMzQVVBTjk1NG82TkRvWGJpNCtPRDRPQmdBSENQakl5TWRuUTgxTFk2ZEZLWWlJZzZGdjJpWUZUT1FvYWo0eUFpSWlJaW9zWkZSRVNFQUFqeDlQUkVlSGg0bTY2MWI5OCtqQnMzRHVQR2pVTk9UazZyWDk5Z01PQ3JyNzZDeVdScTlXdGZqdVRrWkt4WXNRSS8vUEFEeXN2TEd4eGpzVml3WU1FQ2JONjhHZnYzNzRmVmFtMjMrUHIzN3c4QWtNdmxkN2Zib3VRUUNrY0hRRVJFMXc2cExCTVFDSFowSEVSRVJFUkUxRGlGUXRFVEFMcDA2ZExtYXhVVkZlSDQ4WnB2Z1p2TjVsYTk5cDQ5ZTdCMDZWTGs1dVppLy83OVdMeDRNWVFRTFo0L2ZQaHdBTURLbFN1Um1KZ0lGeGNYVEo4K0hRRHd5eSsvNE1FSEgwUlJVVkd6MTRtUGo3Yy8vci8vK3o5czM3NGRBUER0dDkvQzFkWDFvdkduVDUvRzFxMWJBUUNkTzNkdTF4WWVFUkVSMkxadEd5Uko2dFZ1aTVKRGRPaWtzSEUySXF5NXh5SHo0NTlUSWlJaUlpSWlJcUxXb0ZBb3VrcVNaR3NsMEtZc0ZvdjlzVnd1YjNCTWJHeHNvL05IakJpQjJiTm5OM2l1dkx3Y2VYbDVBR3FTdUJzMmJNRFRUei9kNHRpeXM3TUIxQ1NyNTh5Wmc5RFEwQmJQYllqSlpNTDMzMzhQQUFnTEM0TmVyMGRhV3ByOXVjM2h3NGZ0ajBlTUdIRkZhMTZxb0tBZ0FJQVFvbHU3TGt6dHJrTW5oYzBTanB1WDNRRHRYTW5Sb1JBUkVSRVJFUkVSWFJXc1Ztc3ZJVVNiVmdyLy9QUFBpSStQUjBwS2l2M1kyclZyNGVUa1pIL2VzMmRQZTdYdTVYam9vWWRRWFYyTlJZc1dBUUJXclZxRkFRTUd0TnJybWpWckZveEdJd0FnTVRFUlgzNzVKVlFxRmViTW1kUGcrRysvL1JabFpXVUFnTFMwTkR6MDBFUDJjMlBHakxGWEI5ZjIvdnZ2NC8zMzM2OXpySGJsY1dzTENRbXhQV3o3TW5GeXFBNmRGQ1lpSWlJaUlpSWlvdFlsaEFnR2dJQ0FnRFpiSXo0K0hwOS8vbm1kWXp0MjdLanpmTWlRSVhXU3dsMjZkTUZOTjkwRUFOaTBhVk9MMWhrN2RpeFNVbEx3OWRkZncydzI0NTEzM3NHNmRldXVNUG9hQXdjT3RGYzYyNnFLL2YzOWNkZGRkOW5IMktxZnpXWXpObTdjMkNycnRpVXZMeThJSVNCSmtpOEFPUUJMYzNPb1kySlNtSWlJaUlpSWlJaUk3SVFRUVpJa1FhZlRPVFNPK3Uwa3JydnVPcno4OHNzQVdwNFVCb0FaTTJiZzBLRkR5TXpNUkZKU0VyNy8vbnZjZmZlVjc2Tld2OW9YQURJeU10Q3ZYei83OCszYnR5TXNMQXhmZi8wMXpwMDdaNDluN05peGRlWXRXTENnenB6NjFxNWRpOTI3ZDE5eHpNMlJ5V1R3OWZWRlhsNGVZbU5qQStQajQ3bFIrRlZLNXVnQWlJaUlpSWlJaUlqb3IwT1NKSDhBOFBYMWJiTTFwaytmanZqNGVFeWNPTkYrYk4rK2ZZaVBqNGVYbHhlQXhuc01YeXExV2wyblpjU3laY3ZxOURKdUQ3VTN1RnUwYUJGaVkyUHRQOXUyYmFzek5pd3M3S0tmaGpha2F5dTI5OTFzTnZ1MzI2TFU3bGdwVEVSRVJFUkVSRVJFdFRrQmdFYWphZk9GVENhVC9iRmFyUWJ3djgzbldpc3BYRlJVaFAzNzk5dWZaMlptNGwvLytsZXJidUwyOWRkZjQ4aVJJd0NBNjYrL0htUEdqS2x6dm0vZnZxMjJWbHV6dlE4eW1jeXBtYUhVZ2JGU21JaUlpSWlJaUlpSTdDUkpjZ0wrbHh4c1MrWGw1UUJxRXRBeVdVMmF5cFlVVmloYXA1Yng4ODgvaDlsc3JuTnN6Wm8xcUs2dWJwWHJBelc5aE9mTW1ZTTVjK2JVMlN6UEpqUTBGSEZ4Y1hYNkdUL3l5Q1BZdm4wN2hnd1owbXB4dEFiYit5NkVZRkw0S25aMVZBcExFbENyREorSWlJaUlpSWlJaUM2YkFtaTlTdDJtRkJjWEE0QzlaUVFBV0sxV3ROYjZKU1VsMkxwMUs0Q2FGZzV1Ym00b0xTMUZUazRPdG16WmdzY2ZmN3pCZWJZWWJQTmF3M1BQUFdkL3ZRRGc0ZUdCc0xDd2k4YWxwYVZkZE15V1BHOFB0dCs3eFdLNU92S0cxS0NPL3VhV0FQQ1FLdk1nWFB3Y0hRc1JFVFhENlkwcWM5VmNiUjlIeDBGRVJFUkVSRTNTQTNBMkdvM1FhclZ0dWxCMmRqYUF1djJMYlZXOXJaRVVYcjU4T1NvcUtnQUFOOTk4TSs2ODgwN01uVHNYQUxCcTFTb01Iank0d1EzMUpFbXlQN1pWTUYrSjB0SlNGQmNYbzZTa3hINnNwS1RFbmdDdXZWNzl6ZXZhbTlGb0JBREk1ZklxaHdaQ2JhcER0NDhRd0FrQU1DZHZhMjRvRVJIOUJRaWwweG1YdVRqaTZEaUlpSWlJaUtoeFFnZzlBQmdNaGpaZkt6MDlIUUFRSEJ4c1AyWkxDaXVWeWl1NjlzR0RCL0gxMTEvYm44ZkZ4ZUgrKysrM1YrZFdWVlZoN3R5NWRSS3lOclY3SGJla2pVVno0Ny84OGtzODlOQkRlT2FaWit6SFB2LzhjenowMEVONDZLR0hvTmZyVy9TYTJvTXRLU3hKMGw4bktHcDFIVG9wREFsYmhjWWpTNmFMY0hRa1JFVFVFRW1DVkZVSXk1a2ZiRWRXT2pJY0lpSWlJaUpxbmlSSkpRQlFWbGJXcHV0a1ptYmEyeUowN3R3WlFFMC9ZVnZyaGl0SkN1Zm41K09OTjk2d0ozenZ2UE5POU83ZEd6S1pEQysvL0xKOTNJRURCL0RwcDU5ZU5MK3E2bjlGc2kzcHJWeGFXbXAvZktVYjlNWEh4MS8wVTMvanVyWlU2MzB2YldvY2RXd2R1bjJFa3hMTGNLVGtJOHdhK0RTQWx3QjBOKzU0Vm1tSlg5dnNYTlVEcTZEbzh6ZjdjK09PWjhGNW5NZDVuTWQ1YlRkUE9lVGRUMVczdmJxMDJZRkVSRVJFUk9Sb21RQzY1dVhsTmRqenRyVWNQbnpZL3JoWHIxNEEvbGVsQ2dBcWxlcXlybHRWVllXcFU2ZWlvS0FBQUtEVmFqRjkrblQ3K1Z0dnZSVkRoZ3pCdi8vOWJ3REFzbVhMRUJZV2hnRURCdGpIMUc3ejRPTGkwdXlhcWFtcEFHb1N5RzV1YmhlZGo0dUxRMXhjSEFvTEN6RjQ4R0FBd01TSkV4RVhGd2NBV0xCZ3dhVyt6RGFUbTVzTEFDZ3ZMODkwY0NqVWhqcDBwYkNZQTdQNEVoWWh4Qm9oUkM4aGhNb1N2M1pOUythYS91KzV2NGxhT0kvek9JL3pPSy9ONWxWSUVvNmIvLzFxVWt1dVQwUkVSRVJFamlXRXlBVCtseHhzS3ovKytDT0Ftc3JhRzI2NEFVRGRsaFdYa3hUVzYvV1lNbVVLL3ZqakQvdXg2ZE9udzgrdjdsNVVNMmJNZ0llSEI0Q2FUZVZlZmZWVkhEeDQwSDdlMXV2WXljbXBSWEg4L1BQUEFHcjZEOGZIeDE5U3pBMXRMT2NvbFpXVjBPdjFrQ1NwTWlVbHBXMUx4Y21oV21mN1JDSWlJaUlpSWlJaXVpcEVSMGZQRmtMOFk5eTRjWmc4ZVhLYnJKR1ZsWVVSSTBiQWFyWGlqanZ1d09MRml3RUFSNDRjd2ROUFB3MmdKbkU3ZHV4WXhNYkdObnFkRVNOR1lQYnMyUUNBNHVKaXZQVFNTMGhPVHJhZkh6NThPTjU2NjYwRzUrN2Z2eDh2dmZTU3ZjV0VTcVhDVzIrOWhjR0RCMlBkdW5YNCtPT1BFUllXaHUzYnR5TTJOaGFob2FIMkhzaS8vUElMWEZ4Y1VGMWRqV1BIanVINTU1KzM5MElXUW1ETW1ERjQ0WVVYb05WcUljVC8wbSsxSzRYdnVlY2VGQmNYdzJnMG9udjM3dGk2ZFNzQTRQZmZmNzhvMWtXTEZ1SExMNzhFZ0V0T09sK0swNmRQWSt6WXNRQndJaUVoNGZvMlc0Z2Nya08zanlBaUlpSWlJaUlpb3RZbGhEZ0ZBQmtaR1cyMnhzcVZLKzI5Zzd0Mzc0NWh3NFpCcFZJaEp5ZkhQc1pXeWRzU3ljbkptRGx6WnAzNU1URXhtRFZyVnFOemJybmxGc1RGeFdITm1wb3ZQNXBNSnJ6MjJtdlE2L1gyeEd5M2J0MGFuUzlKRW5idDJvWDMzMzhmWnJNWkNvVUNPcDBPNTgrZng1WXRXM0RreUJITW56OGZJU0VoOWptVmxaWDJ4OTk5OXgwQVhOU2lvMSsvZmkxKzNhM3QzTGx6dG9jcERndUMya1dIYmg5QlJFUkVSRVJFUkVTdHkyS3huQVpncjRwdEM4SEJ3UUNBOFBCd2pCOC9Ic1hGeGNqSXlJREpaQUpRMDV1M2I5KytkZWFFaDRmamtVY2V3U09QUEhMUjlmTHo4NUdmbjI5L0hoRVJnU1ZMbGpUYit1RnZmL3NiN3JqakR2dnpIajE2WU1DQUFVaEtxdWwrMTZkUG53Ym43ZGl4QTZOSGo4YThlZk9nMStzQkFNOCsreXpXcjErUDBOQlFBTURKa3lmeHhCTlAxTm13YitmT25YV3UwNjlmUDh5Y09iUEpHTnVUclpXRkpFbW5IUnNKdFRVbWhZbUlpSWlJaUlpSXlPN0lrU1BIQUZTZlBYdTJUbVZyYTNyeXlTZmg2K3VMS1ZPbVFLVlNJU0lpQWpLWkRGcXRGdDI2Vk9RK1lBQUFJQUJKUkVGVWRjT2lSWXZnN2UxZFowNUVSQVNtVDUrTzZkT25RNmZUUWFmVDJUZDFHemh3SU41NDR3MEFRTisrZmJGeTVjb1diUkFuazhud3pqdnZvRisvZnZEMzk4ZEhIMzBFRHc4UGpCMDdGZ3FGQW5mZWVTZUFtcFlOWDMzMWxYMmV4V0twVTBuOTZLT1BJaTR1RHI2K3ZsaXpabzI5K3ZmKysrK3ZzL0hjb0VHRDRPTGlnbTdkdW1IMTZ0VllzV0lGK3Zmdlh5ZW1IVHQyWFBRemRPalFTL2p0WGo1YmhiUWtTZjlwbHdXSmlJaUlpSWlJaUlqb3J5RTZPbnBQVEV5TTlOTlBQMGx0SlRVMXRkV3Z1WGZ2WHFtNnV2cVM1MVZXVmtwbno1NjFQNitxcXBLV0xWdDIwYmlwVTZkS1U2ZE9sYXFxcXFSdnZ2bEdHak5takxSMzc5Nkx4dVhsNVVtVEprMlNEQWJEUmVmUzB0SXVpckd3c0ZBNmUvWnNuUmd1NVh4ck1KbE1VdCsrZmFXWW1CaHJSRVJFOHhsMTZ0QzQwUndSRVJFUkVSRVJFZFVSRXhNekE4RENrU05INHZYWFgzZDBPTlFPRWhJUzhPeXp6d0xBMFlTRWhFaEh4ME50aSswamlJaUlpSWlJaUlpb3ZuOER3RysvL2Vib09LaWQ3TnUzei9ad2p5UGpvUGJCcERBUkVSRVJFUkVSRWRXUmtKQndERUJhZG5ZMlRwdzQ0ZWh3cUkxSmtvVGR1M2NEQU14bTgrY09Eb2ZhQVpQQ1JFUkVSRVJFUkVSVW55UkowbWNBNm15d1JsZW5wS1FrNU9YbFFaS2swMGVQSGsxMGREelU5cGdVSmlJaUlpSWlJaUtpaTFnc2xuOEN3SjQ5ZTJDeFdCd2REcldoblR0M0FnQWtTZG9NUUhKc05OUWVtQlFtSWlJaUlpSWlJcUtMSEQxNjlKUWtTWHNyS2lxd2JkczJSNGREYlNRL1B4L2ZmdnN0QUpqbGN2a3lSOGREN1lOSllTSWlJaUlpSWlJaWFwQVE0bDBBMkx4NXM2TkRvVGF5ZGV0V21NMW1TSkswTlQ0K3ZzRFI4VkQ3WUZLWWlJaUlpSWlJaUlnYWxKQ1FzQWZBMGN6TVRIdUxBYnA2RkJjWFk5T21UUUFBU1pMbU9EWWFhazlNQ2hNUkVSRVJFUkVSVVdPc0FHWUJ3TWNmZjh6ZXdsZVp0V3ZYd21ReXdXcTFiazFLU2pydDZIaW8vY2dkSFFBUkVSRVJFUkVSRWYxMVpXZG5uL2IzOXg5UVZWVVZKb1JBbno1OUhCMFN0WUxVMUZUODR4Ly9nTlZxTlZWWFZ3L0p6OCt2Y0hSTTFINVlLVXhFUkVSRVJFUkVSRTJSWkRMWk5BRDQ1Sk5QY1A3OGVVZkhRMWRJa2lUTW16Y1BGb3NGUW9nUGs1T1RjeHdkRTdVdlZnclR0WUlmZ0JBUkVSRVJFUkZkcHV6czdHdy9QejlucTlWNnk1OS8vb243N3J2UDBTSFJGZmo2NjYveDVaZGZRcEtrUDh2THkwY1hGUld4TDhnMWhrbmhhNEJHbytuczd1NytnRmFyamRKcXRWRUExR2F6T2F1RmMwT1ZTdVYxWnJNNXM3RXhnWUdCNzdpNnV0NHRoSkFiamNZemx4T2pWcXZ0bzFRcU93a2hQQzBXUzM1TDVyaTR1UFRxMWF0WGJrQkF3SnlTa3BKL054U2pxNnZyelFFQkFXK0Zob2F1TnBsTUp3MEd3NStYRTkvbFVxdlZYWHYyN1BtYnE2dnI3VWFqOFV4MWRYVjI3Zk5hcmJaVGp4NDlqbWcwbWlnaEJBd0d3Nm5MV01ZdEpDVGtJM2QzOTRmYzNkMUh5T1Z5VDcxZW45UUs0Y3VEZ29LV3VMbTUzYVBWYWlNcktpcjJBNENycSt1dEpwTkpENkNxL2dTTlJoT21VcW02S3BYS1R0WFYxUVlBK2xhSUF5RWhJUnRDUWtKVytmbjVUYy9MeTFzTUFFRkJRUXZDd3NLKzhQUHptMUZlWHY3UDZ1cnE4c3U4dk5iRnhlVm1UMC9QeHlSSnFxaXVydWFubzBSRVJFUkVSQTBJREF6Y0wwblNvOW5aMlo0eW1ReXhzYkdPRG9rdVEwcEtDcVpQbnc2THhTSkpralRpanovK09Pdm9tS2o5S1J3ZEFMVzVnQzVkdW55dlZxczdYM2h1UFg3OGVLK1dUdmIxOVozaDYrdjdnbDZ2UDNyaXhJa0JBRXJxai9Iejgzc0ZnQ3c3Tzd1NnJLenMzODFjVWdIQUcwQnU3WU05ZS9ZOEJBQkdvL0ZVY25KeXo5cm5uSnljZ3ZWNi9ibjZ5elp3YlIyQWFnREZ0Z05LcGJLbnQ3ZjNVd0RnN2UzOVluRng4YjhhQ3l3ME5IUnRNN0UzcWFDZzRJdkt5c29mYWg5emRuYStYYTFXZDFPcjFkMnlzckplcXovSHhjVmxyRXFsQ3ZmeDhRbTNXcTFsSlNVbC8zZUp5OG83ZCs2OHljUER3LzRScmRGb1BIS1pMNkUrU2FmVHZRUUFCb1BoUkU1T3pzTHc4UEF0bnA2ZW95c3FLbjc3ODg4L0J3SXcxcDdRcVZPbitSNGVIbU1CSURVMWRXUkpTY21PeTFsWXA5Tk5Ed29LV2dRQUNRa0pRcWxVZWlxVnl0cnZ1ZHJMeTJ1OFFxSHdOaGdNZjFSVlZWMzJkNWM2ZCs3OG1ZZUh4NE1BVUZoWTJEVTlQZjNweTcwV0VSRVJFUkhSMVN3K1ByNHFLaXJxUVNGRXd0cTFhMFZNVEF3VHd4Mk13V0RBdEduVFlES1pBR0IrVWxMU2ZrZkhSSTdCcFBCVlRLUFJkTzdTcGN2dVdnbGhBSkIxNjladDU1a3pad1liRElibVBnbnk5UGIySGc4QUpwUHBIQnBJQ05jbWhHanlxd1phclRZMkpDUmtuVnd1ZDAxT1RyNFZRSFpUNHdIQXhjWGxqbTdkdXYyN3FLam9zL1QwOUdrQVNucjA2UEdMWEM3M3ljaklHRnQ3YkZCUTBIUmZYOStYOC9MeUZtWmxaYzBDZ0tLaW91MmhvYUVyaEJBcU56ZTN1elVhVFpqQllFaHJhQzF2Yis5bm1vdW5LUWFENFhqOXBMQzd1L3NRQURBYWpYOGFqY2FVQnRaOHd2YTRxS2pvazB0Y1VuRWhvVm5uT3p1ZE9uVmFXRjFkZmI2b3FHakxKVjZ2UHFza1NSWWhoRndJSVFNZ2xaV1YvY3ZUMDNPMGk0dkxqU0VoSVI5a1pHUk1xRDFCSnBPNTJ4NmJ6ZVltLzd4Y0NSOGZueWNWQ29VT0FGUXFWVWhFUk1SRnYxc0FTRXRMRzFWWldabms0K01UMTlpMUxCYUxQVTRQRDQ5UmxaV1ZCeG9iVzFCUWNFVWZIQkFSRVJFUkVYVjBTVWxKU1RFeE1aUE1adk95NmRPblk4dVdMZERwZEk0T2kxcEFraVM4OHNvcnlNek1CSUQvSkNRa3ZPSG9tTWh4bUJTK1NybTV1ZDBiRmhiMnFVS2g4QUdBa3BLU0hXYXp1ZFRIeDJlY1dxM3UycjE3OThPWm1ablBONVU0OVBmM2YxRW1remtEc09iazVNd0NhdG84dUxpNERLdzNWSGJoM0kwNm5XNTY3Uk41ZVhsTEFGZ0FRS2ZUVGRWcXRaRUFjTjExMTMxMzRzU0oyd0dVTnJhK1dxM3Uycmx6NTIxQ0NLVzN0L2ZUQm9NaEpUYzNkNzdSYU16eTh2SWFnSnJLNE5xditUNGhoRUt0VnZmdzlmVjkwWGJjWkRKbHFsU3E0UEx5OHY5NmVIaU10bGdzOXBZRytmbjV5eHIvTFY2K1hyMTZwUUdBVXFuc1pQdG5SRVRFU2R2NTVPVGtubHF0dHErVGsxUFVoVVBXNE9EZzkrdGY1OVNwVTJNQTVEV3doSGZYcmwyM3VybTUzUWtBRm91bExDOHZiNkcvdi85YlFnaEZXRmpZWm9WQ0VaU1hsL2RlWXpGNmVYbU5rU1NwdVY3TEZnQnltVXptN3VucE9kWnF0VlpYVlZYRks1WEtRSVBCOEtlenMzTlVaV1dsdlZXRlhDNjNKNFc3ZCsvK2N6UFh2a2hDUW9Kb3dUQ25nSUFBKzMrNFpES1ppMXF0ZG1sb29OVnExUUJBU0VqSW1wYXNMNWZMWFpzYXk2UXdFUkVSRVJFUmtKQ1E4SEYwZFBRTlpXVmx6MDJZTUFHYk4yK0dScU54ZEZqVWpLVkxsMkxmdm4yUUpDbE5rcVFIY0NGZlE5Y21Kb1d2UHA0aElTRUxmSHg4bnJVZEtDd3NYSitlbnY0Y2Fpby9xM3g5ZlNjcUZBcXZzTEN3THp3OVBSODVkKzdjMzAwbTB4LzFydVB1NStmM01nQVVGUlZ0cXF5c1BPL3M3TnpiMmRsNW9PMXIvZlc1dWJrTmNYTnpHMUw3V0Y1ZTNqSmMrSmRNV2xyYU14cU5wb3RXcSszdjVPVFV1MnZYcmwrbHBLVGNnNXFXRC9YcHVuYnQrcDFDb2ZDNkVNUG51Ym01N3dKQVpXWGxBUzh2cjBkZFhWMXZ0ZzEyZFhXTjFtZzBQYTFXcTk1cXRScURnNE0vYWlDK08yMUpWSnZhU2VFV0ppVGg1dVkySkRBd2NMR1RrMU12QUpBa3lWSllXUGh4Ym03dWV0c1lsVW9WV252T2hjUmxqOXJIZkgxOUo5VWU0dXpzUEtDQjVTN3ErKzNpNG5KSGVIajRwMHFsTWdpb1NRaW5wcVlPTFM4djMyODBHcytIaFlXdEF5QUxDZ3BhN09ycWV2dVpNMmVlQTNCUm45elEwTkROUW9nVzlSVlhLcFgrNGVIaG45YytGaFFVOUY1dWJ1NTdqU1dGMjBwZ1lPQnMyMnN2TEN4Y1gxaFkrSm12cisvem5wNmVvMHRLU3JaZitETUhBTkRyOWZYL1hCTVJFUkVSRWRHVms4ckx5MTl5ZFhYdG1wNmVQaWd1TGc0Yk5teUFVcWwwZEZ6VWlIWHIxbUhUcGswQVVDNkV1RHN4TWJITnZ0MUxIUU9Ud2xjUGpaK2YzMFEvUDc5WkNvWENHd0FrU1RKblpXVzlXcnRhOU55NWM4OGJESVlUUVVGQjd3a2hsTzd1N2crNHU3dmZWMVJVdEtXZ29HQlZSVVhGZndCSWdZR0JzK1Z5dWFmVmFxM016YzM5ZTNCdzhGdSt2cjRUcXF1ckw3dDNLd0REeVpNbkgralZxOWNobFVvVjdPcnFlcHV6cy9PQStpMFhBQ0FnSUdDeVdxM3VBZ0JsWldVL3BhV2xqUWNnQVVCRlJjVmhvS1l5MlRiZTNkMTlEQURrNXVhK0k0Um9zR3IwU3FsVXFvaVFrSkRGYm01dTk5aU9WVlpXL3BxWm1mbDg3Y1JvYlpJa21jMW1jeTRBS0JRS1B5R0VBcWpwayt6bDVUVzJvVG4xMUU2WSs0U0VoTHh6b1JXQ0FBQ1R5WlNlbHBZMnZLS2k0amdBRkJVVmJRQlFGUndjdkZFdWwydmMzZDN2ajR5TXZEMDdPM3R1WGw3ZWN0VHJBZHphNUhLNWgrMXhmbjcreDVJa05aVHd2eUpsWldYZnVydTdqMVFvRkQ3cDZla3pBQ0FrSk9SNkFQRHc4SGhJQ0tFNWMrYk1rd0NLNnM5dHFHZDFjeUlpSWs3V1QrZ1RFUkVSRVJGZDYxSlNVb3l4c2JFUFdhM1dYMDZjT0JFMWFkSWtMRnUyREFvRlUwMS9OVnUyYk1HS0ZTc2dTWkpSa3FSN2twS1NHbXpCU05jVy9rMjlDdmo0K0R3YkVCRHdENlZTNlYvN2VHRmg0U2FyMVZwYXY1K3FKRW42Z29LQ05iNit2aE5SazF5VWVYbDVQZUxsNWZWSVlXSGh1cnk4dkhVNm5XNEtBSlNYbC8vbzVPUTArRUxsc1pBa3lXeTd6b1hLV3RlWW1KZ3lBRGgzN3R6ay9QejhqL3o4L0tZRUJnWXVhU1RjM05UVTFCRmhZV0dienA0OSs1UmVyei9ZMEtEczdPelpBQXp1N3U3M3A2U2tqQUJnc3AzVDYvVkpaODZjR1d3eW1jcmQzZDJIQVVCT1RzNGIrZm41bmlVbEpic0JTT2ZQbjUrRG1yWVcxbnFYVmdQUW9JbTJGUTBKRGc1ZTV1UGpNOEZXV1dzMm13dlBuei8vYWtGQndUcGNTRlkzeEdReW5iRWxJV3NuRjNVNjNSd2hoUEpDN08rZVAzL2V2Z2xkang0OWZxbFZOVndOUUtQVDZWNE1DQWo0dTF3dTk3U05reVRKWEZwYStpODNON2RSYm01dW8ycXZXMUZSOFpPN3UvdFFvQ1pSR3hRVTlKNmZuOS9VM056Y0pYbDVlU3NCVk5yR0ZoUVVyS3JmRzlpbWMrZk8yejA4UEI2VUpLazZNVEZSZGVHd0ZrQlZRK050bGNLU0pGbk9uVHYzWWxPL204dmw2K3M3VXk2WHU4aGtNazFFUk1UdmhZV0ZhLzc0NDQ5K1FVRkJiK3AwdXVtdXJxNTN1THU3MzFGYVdycmROaWN6TTNNR1VQTytYZXA2MmRuWkMyd2Z0QkFSRVJFUkVkSC94TWZIbDNidjN2MXVGeGVYL3h3NmRPaTZaNTk5Rml0WHJvUmFyWFowYUhUQmhnMGJzSHo1Y2tpU1ZDMUowbjFKU1VtTjdxTkQxeFltaGE4Q1JxUHhwRUtoOExVOUx5c3IrOG5OemUxT0h4K2Y4UURHTnpXM3BLVGtDeGNYbDd0c3ZZZno4L05YYURTYTYyekpUM2QzOS92ZDNkM3ZCd0NEd1hDeXNMRHcwOERBd0hkczg1MmNuT3lWb1UwazNKU2VucDRQMXo2UW01czdYNlBSZE5Ob05OMXFINWZKWkc2ZW5wNlBYMWd2eldReUxmZjA5SHlnOXBqdzhQRFA2aS9RclZ1My85Z2U1K1hsTFZhcFZHRXVMaTUzbkRwMTZpYWowWGphZHM3TnpXMUExNjVkZHhzTWhsUDUrZm5MOHZQemx6ZjErN0h4OGZHSnMvMU9DZ29LMW1Sa1pMeUtCaXBSVzhySnlhazNBRml0MXFyejU4L1hTYUJMa2xTN3BVTzFXcTBPRGdnSW1HV3J3cFVrcVZvSW9SUkNLR3IzVG02Q0JFQW9sY3BBRHcrUFVYbDVlUmUxMW1pTXhXSXBCWUFMQ1d3MUFHUG56cDAvMDJnMFBmTHo4MWRkYUw5aFMvektaVEtaclVyYkhCQVFNTGVsNndCQVNVbkpDcjFlbndVQWVYbDVHNnFxcXI2em5jdkt5cG9pazhsY1hGMWRCMTNZV004S1FLWldxMTI4dmIyZnFhcXFPcHFabWZsS1NVbkp0eWFUS2I5Mk94UVhGNWRldFZ1ZWhJV0ZyY2RsMHV2MXY1V1hsKys3M1BsRVJFUkVSRVJYbXovLy9MT2daOCtldDJtMTJuOGZQWG8wOW9rbm5zREtsU3ZoNWVYbDZOQ3VhWklrWWVIQ2hkaTZkU3NBNkM5VUNQK251WGwwN1dCUytDcFFYbDcrMyt6czdIOTRlM3MvZGU3Y3VZa1dpeVhIemMwdHNTVnpDd29LUGtsTlRmMmJUcWQ3VHFQUmRLbXFxb3F2cXFvNkhSWVdaZ0lnczFxdFpybGNyZ0dBckt5c3lXcTFPckwyZkxsYzNybldZN2RHbG5GdUtKSGJFS1ZTR2REU3NZMFJRaWc4UER4R0FUVWI3dVhuNTl1VHdrNU9UckVBaEVhajZWbTc2dmxTWkdSay9PMUs0Z09Ba3lkUDl2UHk4aHJ0NU9UVVg2MVdleHFOUnZ0bWN2WDYvRlliamNiVDZlbnA0enAzN3Z4MVVWSFJGM2w1ZVV0Nzl1ejUreVdzMVNjZ0lHQ3VzN056djNQbnpvMUdyYXByQVBEeDhYbk94OGZudWZyelRwdzRFV3l4V0FwcUhmSnlkbmIyOGZEd0dBbEFlSGg0M0orZm4xODd3V3gvLzRVUTZvQ0FnRmt0alJFQXlzckt0Z0RJdXZDMHNLS2lvaENBUjJCZzREdSt2cjVUWkRLWkV3QVlqY2JUYVdscG81MmRuVzhKQ0FoNFQ2MVdkK3ZhdGV1M2xaV1Z2K2ZuNXkrdXFLajQ3VkxXSlNJaUlpSWlvaXR6OHVUSnd0alkyRUZXcTNYN21UTm5CbzBkT3hZZmZQQUJycnZ1T2tlSGRrM1M2L1dZTm0wYURoNDhDRW1TaWdFTVRreE1QT3pvdU9pdmhVbmhxMFJPVHM2OG5KeWN4Ymp3dGY3YW02YnBkTHJwdGtySnpNek1HWGw1ZVl2cno2OTNyQ3d4TVRFWWdMRlhyMTdINUhKNWNGRlIwZWVscGFYZjYzUzZPa2xoRnhjWGUxL2ZUcDA2dlZWUVVMQ2xsVi9hUlk0ZlAzNGRBSVNFaEN5eDlmZE5TMHNiVzFGUmNRUUFUQ1pUanBlWDF6aTVYTzdwN3U0K05EOC8vMFBiWEdkbjUxamI0NHFLaWowQW9GS3BldmJxMWV0RVM5ZVBpWWxwc2lWQzdkKzlYQzczRFF3TVhHeDdYR3VZQkVEeTl2WWU3K0hoTVNJNU9ia1BnR0lBRUVLb2FvMnJCb0NTa3BLZGYvenhSMmVEd1pCZWY0MldPSFBtekRBQUxnQXFXanBIcjlmclRTYVRmWU02clZickh4QVE4QzR1OURQT3pzNmVYM3U4UnFPNW9rM21MQmFMdmFXRnM3TnpsSmVYVjV5M3QvZDRtVXptYkR0ZVVsTHkxZm56NTZjWkRJYUt5c3JLclhxOS9taHdjUEFxalVaenZiT3pjejluWitldHdjSEJ4Y1hGeGR2THlzcStMU2twK2FtaW9pSXJJeU5qWWxOcmg0U0VyQUNBNnVycTNPenM3RG1OalNzdkwyZmZKU0lpSWlJaW9nYkV4OGVYZHUzYWRaaXJxK3NIaFlXRnp6M3p6RE40OXRsbjhkUlRUems2dEd0S2NuSXlaczZjaVp5Y0hFaVM5Q2RxRXNMcGpvNkwvbnFZRkw1NldBQzRlSHQ3ajZsL3d0blp1VS90eDk3ZTN1TWJ1a0JoWWVIR1drL3pRa0pDVnFoVXFtQ3oyVnlRbHBZMnVhRTV0b3BjQUZBb0ZMcVFrSkQ1UnFQeFpMMWhwUWtKQ1FFTlRCZGR1M2JkNU9ibWRtZjlFOW5aMmJPenM3UFhOclFtZ0J3QWZxNnVybmZZRG5oNmVqN3A0dUtTbDVHUjhSUUFsSmVYLyt6aDRmSGdoZDY4OWg2NHpzN08vWUdhYWxPRHdYQzJrZXUzR29WQzRlWG41emV0Z1ZQcWdJQ0F0eFVLaFpkQ29mRHEyclhycHlrcEtmY0IvMHNLMTY5a05oZ002YllFODZXeVdDeDVPVGs1QzJzZkUwSUlvS2JkU0hGeDhXY0E0T1hsTmM3VjFYWGdoU0ZWWnJNNTB6YmUxOWQzcXB1YjIyQUFxS2lvK0xtaW91S25ldkdsWFdxeSt2cnJyeitoMFdoNlhwaGZCUUNCZ1lIditmbjVUYTA5VHBJa2l4QkM3dUhoOGFDSGg4ZUREVjJydXJvNlc2bFVCc2psY2s4Zkg1ODRIeCtmdUx5OHZBOHlNek9uRkJRVXJBUnErbStyVktvZ2c4R1FWbFJVOUNscS90N1lrOEpXcTdYRU5wYUlpSWlJaUlndVRVcEtpaEhBOHpFeE1ZbEdvM0hGc21YTHhHKy8vWVpGaXhiQnphMnhMeGRUYTVBa0NhdFdyY0xHalJ0UlhWME5BRHRrTXRuNCtQajRTOXBUaWE0ZFRBcGZSVnhkWGJ1SGhvWnVhR3FNcDZmbncvWDcrOXJVVGdwN2VIaU04UEh4bVFBQVZWVlY4WjA2ZFpvbWs4bTBKcFBwbkcyTXU3djdZSzFXMndjQVRDWlRoa3FsQ3ZIeDhYbTJxS2lvZnJXd2hKcEViaDJCZ1lIdk5aUVFCZ0IvZi84M3E2cXFEcGFXbG43ZjBQbWdvS0JwUWdoNzUzcmJwbW9taytsRVRrN09RbHRTV0M2WGE5emQzVzh0TFMzZDQrVGtGS3hVS2dNQm9LeXNiSTl0cmt3bU14cU54bE1OcldPalZxdTc0MEtGYkhOalc4aVlscGIyY1BmdTNROEtJVlJ1Ym03RGZYMTlKK2ZuNTM4b2s4bHNTZUhxK3BNYVNUQTN2NWpSZUtwZVVsaUZtbzM0WURBWWp0bmVleGNYbDlzQkRFVE5lNlkzR0F4bmJCTzh2YjBmdi9CUXlzek1mT1Z5NHFoUEpwUFYzbjJnRWdDeXNySVdlSHQ3ajFjb0ZGNmxwYVhmWkdkbnZ4RWVIcjdadGtsZlk4NmVQZnNvQUtIVDZWNXdkM2UvejJLeGxHVm1acjVaZTR5UGo4OUVyVlliYlRhYjg0dUtpaTc2dXlLVHlUeHNmKzdyS3k4di83RjJmMm9pSWlJaUlpSnFrRFVoSVdGVjc5NjlEOG5sOGwySER4OE9lUERCQi9IbW0yL2l0dHR1YzNSc1Y2WEN3a0pNbno0ZFI0OGVoU1JKVmdBdkp5WW1Ma1BOZmp4RURXSlNtQm9pRHdrSldXZDc0dWJtTnNUTnpXMklYcTgvV2xoWWFPLzNHeHdjdkJZQXJGWnJSVXBLeXNCdTNicjlxbFFxL2J5OHZCNXBib0dnb0tCRk9wMXVLbENUYkhOMWRSMEUxSHg5WHdnaFV5Z1V2dUhoNFR0U1UxTkhsNVdWZlZ0N3JwT1RVN0NQajArZERkYk1abk9lUXFIUUJRUUV2Rk5SVVhHb3NyTFN2cHVtcTZ2cm9OTFMwajBhamVaVzI3SHk4bko3VXRoZ01KeE5Uazd1MlZTODBkSFJCbHNTdXJteHRSbU54bE8yOFJFUkVTZHJKellyS3l1VHpwOC8vMlpnWU9COEFPalVxZFBjL1B6OFR3RW9nWWFUd3EzSTIvYkFZckhZVzBySTVYSjNBTEJhclpVQVVGVlZkUklYTnFxempTa29LRmhYVlZWMTNQYmMwOVB6OGN2cEE1MlFrQ0NFRUU2MURsVmQrR2RlZW5yNkl5YVRxVVN2MXg4RmdPVGs1Q2pib0lpSWlDTVhrdlJJU0Vpb1BSOEFVRkZSOGF0V3EvVUM0QStnOWllaTdyWU4vcXFxcWc0MkZKTlNxZlN6VlEzWGQvYnMyU2VZRkNZaUlpSWlJbXFabzBlUEp2eC9lM2NmSE5kVm4zSDh1ZnVxMWU1S1drbTdzaXhaZnBYbGpLekkyVUFnNlZBSUJsSUNTVG9PTFltcG9RUUNOSjFDVXBoQ0p5RURsQ2FoYVFNTXhTNUpvR1JvY1Y5SU1tblRKTVhRTmduWWJlekVsdXdFdjBpeVpldHR0WmEwSysycmR1KzkvY05hc1NpU0xjY3hDYzczODQvdm5udnV1ZWZ1eUo3UnorYys1OUpMTDczSXR1MzdKaVltYnJydHR0dDArZVdYNjg0NzcxUTRIRDd6QURnajB6UjEvLzMzYS92MjdVcW4wN0p0KzdCcG10ZDNkM2NmT1BQVmVLT2pLSHdCbVpxYSt0a0xMN3pnaUVRaWZ4UUlCTjdWMTlmM1FVbUZCVEtGSGEydHJmOVpMQlpqc1Zqc3Zrd204MExaVUdZcWxYcDZaa014bWFZNW1jL25qOHd0em5vOG5tV1NOREl5OHBWY0xuZDBlSGo0anBhV2xnZHMyNTZlazR0Ynp0M1MwcksxdnI3KzQ5S3BWLzZQSERteU9ScU54cVJUcisrZk9ISGkxalZyMWp6aGNEZ3FWNjllL2RpSkV5ZitwUHlWL3NiR3htODZIQTZmWlZrWmg4TlJLVWxEUTBOZmJHbHAyWmJQNXcrWnBwbkxack5kbG1XbEhRNkhQeEFJYkpTa1lERDRkdWxVc1RXUlNQejN1WC9qNXk0V2k5MGJDb1YrM3pBTTQvang0eCtSbENpdG5qMWRVYmk4Mkh3NkMrVWYrM3krbHRLeGFacmpNNGZleXNyS1N5U3BXQ3pHWjlyUytYeitjS21ZWFNnVWhvOGZQLzc1bFN0WFBtQlpWbjU0ZVBqZVJUM29Ba3A1d2JadDV6VVQ1U0JKeVdUeXgrdlhyei9tOFhpV24rNzZhRFNhWGVqYzNDaUxVQ2gwVFdrVHYxS3hHUUFBQUFCdy9zeEVGM3lzczdQemNhZlR1WFhuenAxTHJyLytlbTNldkZrMzMzeXpuRTduR2NmQS9IYnQycVY3NzcxWC9mMzlrbFNVOUZlbWFkN1YzZDJkUHNPbGdDU0t3aGVjK3ZyNlR6WTNOMzlia3BZdlg3NnR2Ny8vNC9QMVc3Smt5UjNCWVBCZGtoUU1CdC9kM2QzZHFiS0loMWdzOXBYeDhmR0g4dm44bm13Mk8xaHFqMFFpbnlzZDkvWDFYUjhLaFRhTmpJejhqU1NkUEhueTc5MXU5eExMc3N5bXBxYTc1cmx0dzlxMWF4OE9CQUsvSlVtbWFVNzE5dmErWDlKb2VhZkp5Y21uQmdjSGIyOXFhcnJMTUF4WFMwdkx0cXFxcW5mMzlmVjlRdEpFTUJoOHB5U05qWTNkSHc2SGI1V2tkRHJkM2RQVDgvN0p5Y21mYUdaenRrd204MXdnRUxqUzdYWTNTNm9vWlJDbjArbi9sVFIxVmwvc1ROVENlV0QyOS9kZmw4MW1SelF6NzFLaDI3YnQ2Zk4wVC9sOHZ2V2xZNi9YdTdxam8yUFFNQXl2eStXcWs2UjhQdDhyU1RVMU5kZDZ2ZDdXVXQrQmdZSFBTUnIzZUR6TmZyLy83WDYvLzYzSGpoMzc4T2pvNkRkZndUUThUcWN6S1AzcUpuUG5TemdjL2tUcE9CUUtiUmtjSEx4SGMzNE9GbHRzQndBQUFBQXNYbGRYMTZOdGJXMC84ZnY5bjAybjAzYzg4TUFEemllZWVFSzMzSEtMcnJycUtzMXNlWU5GNk92cjAzMzMzYWRkdTNhVm1uNWNMQlkvM2QzZC9XcEVYZUlOaEtMd0JlYmt5WlBmcmErdi84UEt5c3EzaEVLaHpTZFBudnpXM0Q1ZXIzZDFZMlBqN1pKa21tYWlwNmZuZHpRbjh6ZWRUaCtvcUtpWTlIcTk3Y0ZnOERxdjE5dnE5WHJicHFhbW5pMzFTU1FTanlRU2lVZktMak9IaDRlLzJ0RFFjT3ZjZTliVTFQeHVTMHZML1M2WEt6eHozMXhQVDgrbU9TdVVaOFZpc2J2ZGJ2ZVNTQ1R5Nlpuck4zVjJkcjR6Rm92ZG5VcWxudmI1ZkJ2R3hzWitVQ29LUzlMazVPU1Q1V01NRFExOTJUVE5MMlN6MlQwVkZSWExTcEVENWRFUml4RU1CdDltR0VZcDBxRjRwdjdsWEM1WHBMbTUrUnVsNC9uNlpMUFoyWnpteXNyS1M1MU9aNDBrV1paMXRvWHJSU3V0bXBhazhmSHhSOExoOEMzbDU4Zkh4Ly9SNy9lL2Evbnk1Zitzc29LNHgrTlpJVWx1dDN1bEpFMVBUL2RsTXBubk01bk04MmM3aDFBb05Cc3pVclphZWRhQkF3ZmFKUG1hbTV1L0ZBd0dOLzdpRjc5NG02VGNmUEVSUzVZcytYUTRIUDdNNk9qb3QyT3gyUDJTVXVWaitmMytqWUZBWURhOHl1UHhMR3R0YlgzMHlKRWpINVEwZHJaekJ3QUFBQUNjblVPSERrMUordEw2OWV0LzRQRjR2akU0T1BqKzIyKy9YZC81em5lMGVmTm1iZHEwaVpYRHA5SGQzYTF0MjdacDkrN2RzbTFia2s1WWx2V3BmZnYyUFhHbWE0SDVVQlMrTUZTSFFxSDNsajRrazhuSHZWN3ZSU01qSTNkN1BKNkwvSDcvYkI2cjMrL2ZVQ2dVQm9hSGgrOXFhR2k0Ylh4OC9QdGVyN2V0RkE4d01UR3hJeHdPZjZpNXVmbSswcXYyWmV6Snljbi9XbUFPYnAxYTZlcXNxS2lJbHJWYmZyOS93NnBWcXg3UlRDNnRaVm1wM3Q3ZWE5UHA5R2tqSEFZR0JqNGpLUmVKUlA1TWtweE9aMDF0YmUxSHhzYkcvbUZzYk93aGg4UHhzcFcwRFEwTlg1amJWbFZWOVU2Zno5ZFIrdXp4ZUZhVytzVmlzVzlwWm9PemtuWHIxajNuZHJ0YlNybTY1UkVHMDlQVEE2ZWI4MXhPcHpNVWlVUStzOUQ1VmF0V2JmZjVmSmZwMUtzZUxxL1h1MEsvM05DdTd6VGpocHVhbXY3NmJPWlN4bGRUVTNPTmRLbzRuMDZubnkwVUNzTk9wN082V0N6R3g4YkdIalJOYzNMTm1qWC83blE2SzhvdmpFUWlmNXhLcGY3RDQvRzBTS2R5a2M5ME03L2YzN2xpeFlxSExjdktTaXJhdG0yNVhLNzYwaGpTeStJY0RFblZwVWV0cnE2K3h1djFybXBxYXJwamNIRHdxeXJMTjVaVUVRZ0VtcGNzV1hLbncrSHcxOVhWYlptY25Id29tODBXSlZWSW1wUmQ3Y200QUFBSW0wbEVRVlRrWDdGaXhXejh5TlRVMVA4RWc4RjNCSVBCaloyZG5iM0paUEt4MGptSHcxRVZDb1Z1TkF6RGtpVGJ0ZzFKVG9mRDRUSU13MTBvRkk0bms4bXorazhGQUFBQUFNQXZIVGh3b0ZmU05aZGNjc2x2Uy9yeThlUEgzM0hQUGZmb2U5Lzduajd3Z1E5b3k1WXQ4bmdXU3FSOFk3RnRXenQzN3RTRER6Nm83dTdaWDV0SExNdjZvdFBwL09HK2Zmc3lwN3NlT0IyS3doZUFRQ0N3Yk9YS2xkdm50cGMyTUNzWENvVStGQXFGUGxUNkhBNkhieTBQZU0vbGNwY1hDb1hqOHhTRVZTd1dYN2FhcytUaWl5OGVkRHFkSVVsRzZWckxzaktTcG1jMlZQdnpwVXVYM2xNb0ZJWjdlM3V2eTJReXV4ZnpiQU1EQTUrZm5wN3ViMnBxK3JwcG1vbWpSNCsrTjV2TlRrcEtCQUtCOVhQN3ovZk1jOVhWMWQxVU9vN0ZZdC9YbktKd0twVjZ1andtbzl6RXhNUlpiNmgyT3FsVTZ2bWFtcG9iNWpzWGo4ZS9PMSs3SkxsY3J0cUdob2JQdnBKN1JpS1JqNVpXSTJjeW1aOUptdDYvZi8vUzB2bmEydHFiVnExYTlTUE5GRjh6bWN5ZVJDTHhiMHVYTHYySzIrMWUydGJXTmxzSXptUXl6ODRkZjY1ME92Mml5K1dLbEtJaTVySnR1eGlQeDc5ZTFsUWRqVVluNXZacmFHajQ3TnhubnR1dm9xSmkzVVVYWFRSYnVIL3BwWmRXMXRiVzN1VDFldGRJVWlLUmVMaXZyKzhQV2x0Ym53d0dnKzl3T3AzVnRiVzFIeTcxZDd2ZGpTdFhydnpoUXM4eUU1OUJVUmdBQUFBQXp0SGV2WHVma1hSbFoyZm5aUTZINDQ3UjBkRnJ0bTdkcW9jZWVraFhYSEdGYnJqaEJtM1lzT0dNNDF5STR2RzR0bS9mcnAvKzlLY2FHRGoxSzY1dDIwY2wzVDR4TWZIb3NXUEhjcS90REhFaG9DaU1sOG5sY3QyNVhPNmxiRGE3TjV2TmRtV3oyYTVrTXJsZjB2QkN4ZEowT3YxY2RYWDErOHJia3NuazQ2WGprWkdScnhtR0VVd2tFdHZLTTRvWFkzUjBkT3ZVMU5RZVNjNXNObnY4bFR6VDJVaWxVanNqa1lpdHNoV3BoVUpoYUd4czdBZERRME4vY1RaamxXZlVybDI3OXRueWZGNUp5bWF6cFJBZ3l6VE5hZHUycDNLNTNLRjRQUDUzeVdUeVIrZjZMUE1aSFIxOXRLNnU3bE0rbjY5alltTGlYK2VleitWeVQrWHorWDZ2MTdzaW44OGZPbmp3NE5XU0pxcXFxcTRPQkFKdkxmVXJGQW9qeVdSeU1SdjJGZFBwOUs2cXFxcjNsRGVhcHBsTXA5UC9Oekl5Y25jcWxmclp1VC9aL0lhR2hyNVpWMWQzczJWWnViNit2azlLeWgwNWN1VGQ0WEQ0VTdXMXRWdDhQbCtIdytId0xXYXM4cDlwQUFBQUFNQzU2K3JxZWs3U3RSMGRIUjF1dC92V2REcjk0UjA3ZHJoMjdOaWhaY3VXYWVQR2picnh4aHRWWDEvL1drLzF2Q29VQ25ycXFhZjAyR09QcWJ1N1c2WjVhaTkyMjdhZmsvU1hlL2Z1ZlVLbjNqSUdYaFVrZVY4WUhKSXFYNld4TXBLc2hVN1cxdFordExHeDhmT1NWTDRoVnlRUytkUDYrdnFQV1phVkx4YUxFNWxNWnZmUTBORGRrcEtMdVdrMEdyV2xzOTdvcXpJWURFWWxhV3BxcWt0bnYzbmNZcFR5ZEJmOFRuNmRHaHNidnlwSmxtWEZZN0hZR1RkM08wMy91alZyMXZ4TFQwL1BkWnFUdnl0SmxaV1ZselEzTjI4OWZQand0WkxpTTgwMXk1Y3YvMVlvRk5wVUtCUkcrdnY3YjA2bFVndkZpWnlyd0tzMFRscVNYVlZWZFZVK256K2F6K2NQTDlDdlVwTGY1L1A1TE12eTJMYnRjYnZkVGtsTzI3YWRPdlZ2cGJWUUJqWUFBQUFBNE5YUjN0NWU2L0Y0M21jWXhxMlNvcExrY0RpMGV2VnFSYU5SWFgzMTFXcHZiNzhnTnFlTHgrTjY4c2tuOWZPZi8xd3Z2dmlpc3RsczZkU1lwTDh0RkFyL3RILy8vb092NFJSeEFmdk4veHNFNEpVeUpObm5jQjRBQUFBQWdQTW1HbzFlS21tTGJkczNHb1l4dTNsN09CeldaWmRkcGplLytjMTYwNXZlcE1iR3h0ZHdsb3VYVHFlMWQrOWU3ZG16Ujd0Mzc5YWhRNGRLbThiSnR1MXBTVTlabHZYOVpETDVKQkVST044b0NnTUFBQUFBQU9EMXpMbGh3NGFvdytGNGoyM2J2MmNZUm1mNXlmcjZlcTFidDA3dDdlMktScU5xYlcxVmRYWDFRbVA5V2t4UFQrdllzV1BxNnVwU1YxZVhEaDQ4cVA3K2ZsbldyN3lJSExkdCsySGJ0aC9QWnJQUEhEcDA2SHk4QVEzTWk2SXdBQUFBQUFBQWZtTzB0N2UzdU4zdUt3M0RlSnRoR0ZkS1dqVzNUMDFOalpxYW10VGMzS3lXbGhhdFdMRkNrVWhFNFhCWTRYQllGUlVWNXpRSDB6UTFOamFtZUR5dWVEeXVnWUVCSFQxNlZJT0RneG9ZR0ZBc0ZwdGJBSmFrcEczYnowaDYycmJ0Wi9idDIvZThYaWR4bFhqam9TZ01BQUFBQUFDQTMxanIxNjl2Y0xsY2x4cUc4UlpKVjBpNnVEeHVZajZWbFpVS2hVSUtCb055dTkzeWVEeS84cWZENGREMDlMUUtoWUlLaGNMc2NTYVRVU0tSVURLWm5JMStXRURHdHUwWEplMHhER05ub1ZEWXMzLy8vc09pQ0l6WENZckNBQUFBQUFBQXVLQjBkSFNFbkU3bkdzTXdWdHUyM1dZWXhscEpTeVUxR1liUnBGTWJqcCtMb20zYkk0WmhERW9hc2l6cm1LU1hiTnZ1TlUyejU4Q0JBd05pbng2OGpsRVVCZ0FBQUFBQXdCdEtXMXRiME9QeGhCME9SN1hUNmZUYXR1MjFMTXRiT2pZTXcyRlpWdDdoY09STjA4d2JocEUzREdQYU1JeDBLcFdLSHo1OGVGeXMrZ1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zhmL3c4dDdMNGprRVNFb1FBQUFBQkpSVTVFcmtKZ2dnPT0iLAoJIlRoZW1lIiA6ICIiLAoJIlR5cGUiIDogImZsb3ciLAoJIlZlcnNpb24iIDogIjE2MyIKfQo="/>
    </extobj>
  </extobjs>
</s:customData>
</file>

<file path=customXml/itemProps1.xml><?xml version="1.0" encoding="utf-8"?>
<ds:datastoreItem xmlns:ds="http://schemas.openxmlformats.org/officeDocument/2006/customXml" ds:itemID="{0277B025-A58F-4EEC-AAF9-87BE57DFCEF0}">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3989</TotalTime>
  <Words>1643</Words>
  <Application>Microsoft Office PowerPoint</Application>
  <PresentationFormat>宽屏</PresentationFormat>
  <Paragraphs>138</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等线</vt:lpstr>
      <vt:lpstr>等线 Light</vt:lpstr>
      <vt:lpstr>宋体</vt:lpstr>
      <vt:lpstr>微软雅黑</vt:lpstr>
      <vt:lpstr>Arial</vt:lpstr>
      <vt:lpstr>Cambria Math</vt:lpstr>
      <vt:lpstr>Times New Roman</vt:lpstr>
      <vt:lpstr>Wingdings</vt:lpstr>
      <vt:lpstr>已停用母版样式</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Chenqing JI</cp:lastModifiedBy>
  <cp:revision>585</cp:revision>
  <dcterms:created xsi:type="dcterms:W3CDTF">2019-12-08T23:45:00Z</dcterms:created>
  <dcterms:modified xsi:type="dcterms:W3CDTF">2023-11-23T14:32:36Z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A2C9EADA452845CAB3F672F7FA26E7DB</vt:lpwstr>
  </property>
  <property fmtid="{D5CDD505-2E9C-101B-9397-08002B2CF9AE}" pid="3" name="KSOProductBuildVer">
    <vt:lpwstr>2052-11.1.0.12302</vt:lpwstr>
  </property>
</Properties>
</file>