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2" r:id="rId2"/>
    <p:sldId id="283" r:id="rId3"/>
    <p:sldId id="284" r:id="rId4"/>
    <p:sldId id="286" r:id="rId5"/>
    <p:sldId id="287" r:id="rId6"/>
    <p:sldId id="288" r:id="rId7"/>
    <p:sldId id="290" r:id="rId8"/>
    <p:sldId id="289" r:id="rId9"/>
    <p:sldId id="291" r:id="rId10"/>
    <p:sldId id="292" r:id="rId11"/>
    <p:sldId id="293" r:id="rId12"/>
    <p:sldId id="295" r:id="rId13"/>
    <p:sldId id="300" r:id="rId14"/>
    <p:sldId id="301" r:id="rId15"/>
    <p:sldId id="296" r:id="rId16"/>
    <p:sldId id="298" r:id="rId17"/>
    <p:sldId id="302" r:id="rId18"/>
    <p:sldId id="305" r:id="rId19"/>
    <p:sldId id="304" r:id="rId20"/>
    <p:sldId id="306" r:id="rId21"/>
    <p:sldId id="307" r:id="rId22"/>
    <p:sldId id="309" r:id="rId23"/>
    <p:sldId id="308" r:id="rId24"/>
    <p:sldId id="311" r:id="rId25"/>
    <p:sldId id="312" r:id="rId26"/>
    <p:sldId id="313" r:id="rId27"/>
    <p:sldId id="323" r:id="rId28"/>
    <p:sldId id="324" r:id="rId29"/>
    <p:sldId id="325" r:id="rId30"/>
    <p:sldId id="326" r:id="rId31"/>
    <p:sldId id="327" r:id="rId32"/>
    <p:sldId id="328" r:id="rId33"/>
    <p:sldId id="314" r:id="rId34"/>
    <p:sldId id="315" r:id="rId35"/>
    <p:sldId id="31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00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636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64C9D-126F-4EEE-9C85-5FFF461D058D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181EF-F429-4F0E-BA76-E7BDF769C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5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628E-346C-4BA3-89F9-99A3982C08F1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2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EC37-8E8F-4067-9972-380A40099633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257800"/>
            <a:ext cx="966492" cy="15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F267-F8E2-4EFC-8263-411B8E9DA003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257800"/>
            <a:ext cx="966492" cy="15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3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2BB7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just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6FCE-A667-45B4-AEA6-DDB7BD6201B8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4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663B-1977-4348-B806-AD41578CA7F1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AF93-E11F-4663-B1AC-621438495CE4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257800"/>
            <a:ext cx="966492" cy="15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5F3-C57A-401B-B0AF-7E8BE2B88834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257800"/>
            <a:ext cx="966492" cy="15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2127-43C9-47B5-927D-87637BDE1F7C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257800"/>
            <a:ext cx="966492" cy="15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2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08FE-B752-4BFC-9F8A-5B46B4F45D27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257800"/>
            <a:ext cx="966492" cy="15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6318-6989-43AC-AA0B-46D46E22BDEA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257800"/>
            <a:ext cx="966492" cy="15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1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403C-FEDD-40DA-826C-3B774C367783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7700" y="6356350"/>
            <a:ext cx="2743200" cy="365125"/>
          </a:xfrm>
        </p:spPr>
        <p:txBody>
          <a:bodyPr/>
          <a:lstStyle/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257800"/>
            <a:ext cx="966492" cy="15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B621-DBEF-4D80-B440-8DA6E747DE99}" type="datetime1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Introduction to Modern Wireless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1CF7-3CEA-4476-AA1D-FDB53D59C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5.bin"/><Relationship Id="rId3" Type="http://schemas.openxmlformats.org/officeDocument/2006/relationships/image" Target="../media/image40.png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28.wmf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4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27.wmf"/><Relationship Id="rId15" Type="http://schemas.openxmlformats.org/officeDocument/2006/relationships/image" Target="../media/image46.png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31.bin"/><Relationship Id="rId3" Type="http://schemas.openxmlformats.org/officeDocument/2006/relationships/image" Target="../media/image49.png"/><Relationship Id="rId21" Type="http://schemas.openxmlformats.org/officeDocument/2006/relationships/oleObject" Target="../embeddings/oleObject27.bin"/><Relationship Id="rId7" Type="http://schemas.openxmlformats.org/officeDocument/2006/relationships/image" Target="../media/image28.wmf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4.bin"/><Relationship Id="rId25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20" Type="http://schemas.openxmlformats.org/officeDocument/2006/relationships/image" Target="../media/image47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15" Type="http://schemas.openxmlformats.org/officeDocument/2006/relationships/image" Target="../media/image46.png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6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8.bin"/><Relationship Id="rId27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xmlns="" id="{1DB9550D-D547-43EF-B24D-0AECA8C80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294" y="2235200"/>
            <a:ext cx="1041698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2BB7B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 Sensing and Communications</a:t>
            </a:r>
            <a:br>
              <a:rPr lang="en-US" altLang="zh-CN" sz="4800" b="1" dirty="0">
                <a:solidFill>
                  <a:srgbClr val="2BB7B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4800" b="1" dirty="0">
                <a:solidFill>
                  <a:srgbClr val="2BB7B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800" b="1" dirty="0">
                <a:solidFill>
                  <a:srgbClr val="2BB7B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4000" b="1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Lecturer: Dr. Rui Wang</a:t>
            </a:r>
            <a:endParaRPr lang="zh-CN" altLang="en-US" sz="4800" b="1" dirty="0">
              <a:solidFill>
                <a:srgbClr val="ED6C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9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E76EB1-DA40-40DB-B3F2-8DB29D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Proactive Sensing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3EDA21-7418-4D04-BD5E-935C5EC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100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ED2603F3-2A1B-4C6E-9DC4-37B5A4492360}"/>
              </a:ext>
            </a:extLst>
          </p:cNvPr>
          <p:cNvCxnSpPr/>
          <p:nvPr/>
        </p:nvCxnSpPr>
        <p:spPr>
          <a:xfrm>
            <a:off x="3952875" y="2438400"/>
            <a:ext cx="4738688" cy="666750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5524500" y="2167086"/>
            <a:ext cx="17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Signals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383BDAF4-982B-4575-8D83-E76F8212511E}"/>
              </a:ext>
            </a:extLst>
          </p:cNvPr>
          <p:cNvCxnSpPr/>
          <p:nvPr/>
        </p:nvCxnSpPr>
        <p:spPr>
          <a:xfrm>
            <a:off x="3952875" y="3043088"/>
            <a:ext cx="4738688" cy="666750"/>
          </a:xfrm>
          <a:prstGeom prst="straightConnector1">
            <a:avLst/>
          </a:prstGeom>
          <a:ln w="57150">
            <a:solidFill>
              <a:srgbClr val="2BB7B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001E6EA-77B3-4083-815F-4D685AC4A3EE}"/>
              </a:ext>
            </a:extLst>
          </p:cNvPr>
          <p:cNvSpPr txBox="1"/>
          <p:nvPr/>
        </p:nvSpPr>
        <p:spPr>
          <a:xfrm>
            <a:off x="6096000" y="3662510"/>
            <a:ext cx="790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Echo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EF07C968-CC7E-4EB7-ADCD-6AA0C6081B17}"/>
                  </a:ext>
                </a:extLst>
              </p:cNvPr>
              <p:cNvSpPr txBox="1"/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07C968-CC7E-4EB7-ADCD-6AA0C608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blipFill>
                <a:blip r:embed="rId4"/>
                <a:stretch>
                  <a:fillRect r="-149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C4013D05-9690-40DF-AC66-89232EABC342}"/>
                  </a:ext>
                </a:extLst>
              </p:cNvPr>
              <p:cNvSpPr txBox="1"/>
              <p:nvPr/>
            </p:nvSpPr>
            <p:spPr>
              <a:xfrm>
                <a:off x="8267700" y="2001014"/>
                <a:ext cx="3509872" cy="793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𝒘𝒉𝒆𝒓𝒆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𝝉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013D05-9690-40DF-AC66-89232EAB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00" y="2001014"/>
                <a:ext cx="3509872" cy="793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0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E76EB1-DA40-40DB-B3F2-8DB29D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Proactive Sensing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3EDA21-7418-4D04-BD5E-935C5EC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100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ED2603F3-2A1B-4C6E-9DC4-37B5A4492360}"/>
              </a:ext>
            </a:extLst>
          </p:cNvPr>
          <p:cNvCxnSpPr/>
          <p:nvPr/>
        </p:nvCxnSpPr>
        <p:spPr>
          <a:xfrm>
            <a:off x="3952875" y="2438400"/>
            <a:ext cx="4738688" cy="666750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5524500" y="2167086"/>
            <a:ext cx="17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Signals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383BDAF4-982B-4575-8D83-E76F8212511E}"/>
              </a:ext>
            </a:extLst>
          </p:cNvPr>
          <p:cNvCxnSpPr/>
          <p:nvPr/>
        </p:nvCxnSpPr>
        <p:spPr>
          <a:xfrm>
            <a:off x="3952875" y="3043088"/>
            <a:ext cx="4738688" cy="666750"/>
          </a:xfrm>
          <a:prstGeom prst="straightConnector1">
            <a:avLst/>
          </a:prstGeom>
          <a:ln w="57150">
            <a:solidFill>
              <a:srgbClr val="2BB7B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001E6EA-77B3-4083-815F-4D685AC4A3EE}"/>
              </a:ext>
            </a:extLst>
          </p:cNvPr>
          <p:cNvSpPr txBox="1"/>
          <p:nvPr/>
        </p:nvSpPr>
        <p:spPr>
          <a:xfrm>
            <a:off x="6096000" y="3662510"/>
            <a:ext cx="790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Echo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EF07C968-CC7E-4EB7-ADCD-6AA0C6081B17}"/>
                  </a:ext>
                </a:extLst>
              </p:cNvPr>
              <p:cNvSpPr txBox="1"/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07C968-CC7E-4EB7-ADCD-6AA0C608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blipFill>
                <a:blip r:embed="rId4"/>
                <a:stretch>
                  <a:fillRect r="-149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C4013D05-9690-40DF-AC66-89232EABC342}"/>
                  </a:ext>
                </a:extLst>
              </p:cNvPr>
              <p:cNvSpPr txBox="1"/>
              <p:nvPr/>
            </p:nvSpPr>
            <p:spPr>
              <a:xfrm>
                <a:off x="8267700" y="2001014"/>
                <a:ext cx="3509872" cy="793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𝒘𝒉𝒆𝒓𝒆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𝝉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013D05-9690-40DF-AC66-89232EAB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00" y="2001014"/>
                <a:ext cx="3509872" cy="793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E644B7C1-E896-4009-BA1E-BD73C787D8B7}"/>
                  </a:ext>
                </a:extLst>
              </p:cNvPr>
              <p:cNvSpPr txBox="1"/>
              <p:nvPr/>
            </p:nvSpPr>
            <p:spPr>
              <a:xfrm>
                <a:off x="2180459" y="5216472"/>
                <a:ext cx="9030466" cy="1001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due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pathloss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echo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radar cross-section (RCS)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𝒇</m:t>
                    </m:r>
                  </m:oMath>
                </a14:m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is the Doppler frequency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𝐯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𝐜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den>
                    </m:f>
                  </m:oMath>
                </a14:m>
                <a:endParaRPr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44B7C1-E896-4009-BA1E-BD73C787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59" y="5216472"/>
                <a:ext cx="9030466" cy="1001172"/>
              </a:xfrm>
              <a:prstGeom prst="rect">
                <a:avLst/>
              </a:prstGeom>
              <a:blipFill>
                <a:blip r:embed="rId6"/>
                <a:stretch>
                  <a:fillRect l="-945" t="-4878" b="-5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1165386" y="3848903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24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86" y="3848903"/>
                <a:ext cx="6096000" cy="476028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0F293704-B652-4872-8961-5B52CE48A4E8}"/>
              </a:ext>
            </a:extLst>
          </p:cNvPr>
          <p:cNvCxnSpPr/>
          <p:nvPr/>
        </p:nvCxnSpPr>
        <p:spPr>
          <a:xfrm>
            <a:off x="9505950" y="4500562"/>
            <a:ext cx="1847850" cy="0"/>
          </a:xfrm>
          <a:prstGeom prst="straightConnector1">
            <a:avLst/>
          </a:prstGeom>
          <a:ln w="38100">
            <a:solidFill>
              <a:srgbClr val="ED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0969F4E-68AF-4E52-9760-8A742CA63A6F}"/>
              </a:ext>
            </a:extLst>
          </p:cNvPr>
          <p:cNvSpPr txBox="1"/>
          <p:nvPr/>
        </p:nvSpPr>
        <p:spPr>
          <a:xfrm>
            <a:off x="9763125" y="4460447"/>
            <a:ext cx="141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Velocity v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6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E76EB1-DA40-40DB-B3F2-8DB29D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Proactive Sensing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3EDA21-7418-4D04-BD5E-935C5EC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100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EF07C968-CC7E-4EB7-ADCD-6AA0C6081B17}"/>
                  </a:ext>
                </a:extLst>
              </p:cNvPr>
              <p:cNvSpPr txBox="1"/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07C968-CC7E-4EB7-ADCD-6AA0C608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blipFill>
                <a:blip r:embed="rId3"/>
                <a:stretch>
                  <a:fillRect r="-149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E644B7C1-E896-4009-BA1E-BD73C787D8B7}"/>
                  </a:ext>
                </a:extLst>
              </p:cNvPr>
              <p:cNvSpPr txBox="1"/>
              <p:nvPr/>
            </p:nvSpPr>
            <p:spPr>
              <a:xfrm>
                <a:off x="4857750" y="2002812"/>
                <a:ext cx="6496050" cy="297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BS knows y(t)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𝐶𝑜𝑟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=∫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𝑑𝑡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estimation of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 = </m:t>
                          </m:r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𝑎𝑟𝑔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𝐶𝑜𝑟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44B7C1-E896-4009-BA1E-BD73C787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0" y="2002812"/>
                <a:ext cx="6496050" cy="2972417"/>
              </a:xfrm>
              <a:prstGeom prst="rect">
                <a:avLst/>
              </a:prstGeom>
              <a:blipFill>
                <a:blip r:embed="rId4"/>
                <a:stretch>
                  <a:fillRect l="-1313" t="-1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-520539" y="5167310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𝜶𝜷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0539" y="5167310"/>
                <a:ext cx="6096000" cy="476028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0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E76EB1-DA40-40DB-B3F2-8DB29D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Proactive Sensing: Analysis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3EDA21-7418-4D04-BD5E-935C5EC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4100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EF07C968-CC7E-4EB7-ADCD-6AA0C6081B17}"/>
                  </a:ext>
                </a:extLst>
              </p:cNvPr>
              <p:cNvSpPr txBox="1"/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07C968-CC7E-4EB7-ADCD-6AA0C608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blipFill>
                <a:blip r:embed="rId3"/>
                <a:stretch>
                  <a:fillRect r="-149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E644B7C1-E896-4009-BA1E-BD73C787D8B7}"/>
                  </a:ext>
                </a:extLst>
              </p:cNvPr>
              <p:cNvSpPr txBox="1"/>
              <p:nvPr/>
            </p:nvSpPr>
            <p:spPr>
              <a:xfrm>
                <a:off x="4061011" y="2002812"/>
                <a:ext cx="7844117" cy="3672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known,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𝐶𝑜𝑟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=∫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𝑑𝑡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estimation of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= </m:t>
                          </m:r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𝑎𝑟𝑔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𝐶𝑜𝑟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𝑎𝑟𝑔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lim>
                      </m:limLow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∫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𝜏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𝑎𝑟𝑔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lim>
                      </m:limLow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∫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44B7C1-E896-4009-BA1E-BD73C787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011" y="2002812"/>
                <a:ext cx="7844117" cy="3672544"/>
              </a:xfrm>
              <a:prstGeom prst="rect">
                <a:avLst/>
              </a:prstGeom>
              <a:blipFill>
                <a:blip r:embed="rId4"/>
                <a:stretch>
                  <a:fillRect l="-1010" t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-520539" y="5167310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𝜶𝜷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0539" y="5167310"/>
                <a:ext cx="6096000" cy="476028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09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E76EB1-DA40-40DB-B3F2-8DB29D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Proactive Sensing: Analysis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3EDA21-7418-4D04-BD5E-935C5EC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4100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EF07C968-CC7E-4EB7-ADCD-6AA0C6081B17}"/>
                  </a:ext>
                </a:extLst>
              </p:cNvPr>
              <p:cNvSpPr txBox="1"/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07C968-CC7E-4EB7-ADCD-6AA0C608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blipFill>
                <a:blip r:embed="rId3"/>
                <a:stretch>
                  <a:fillRect r="-149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E644B7C1-E896-4009-BA1E-BD73C787D8B7}"/>
                  </a:ext>
                </a:extLst>
              </p:cNvPr>
              <p:cNvSpPr txBox="1"/>
              <p:nvPr/>
            </p:nvSpPr>
            <p:spPr>
              <a:xfrm>
                <a:off x="4061011" y="2002812"/>
                <a:ext cx="7844117" cy="327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known,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𝐶𝑜𝑟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=∫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𝑓𝑡</m:t>
                        </m:r>
                      </m:sup>
                    </m:sSup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𝑑𝑡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estimation of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= </m:t>
                          </m:r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𝑎𝑟𝑔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𝐶𝑜𝑟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𝑎𝑟𝑔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lim>
                      </m:limLow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∫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𝑎𝑟𝑔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lim>
                      </m:limLow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∫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44B7C1-E896-4009-BA1E-BD73C787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011" y="2002812"/>
                <a:ext cx="7844117" cy="3272563"/>
              </a:xfrm>
              <a:prstGeom prst="rect">
                <a:avLst/>
              </a:prstGeom>
              <a:blipFill>
                <a:blip r:embed="rId4"/>
                <a:stretch>
                  <a:fillRect l="-1010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-520539" y="5167310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𝜶𝜷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0539" y="5167310"/>
                <a:ext cx="6096000" cy="476028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E76EB1-DA40-40DB-B3F2-8DB29D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Proactive Sensing: Full Duplexing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3EDA21-7418-4D04-BD5E-935C5EC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100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EF07C968-CC7E-4EB7-ADCD-6AA0C6081B17}"/>
                  </a:ext>
                </a:extLst>
              </p:cNvPr>
              <p:cNvSpPr txBox="1"/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07C968-CC7E-4EB7-ADCD-6AA0C608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blipFill>
                <a:blip r:embed="rId3"/>
                <a:stretch>
                  <a:fillRect r="-149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644B7C1-E896-4009-BA1E-BD73C787D8B7}"/>
              </a:ext>
            </a:extLst>
          </p:cNvPr>
          <p:cNvSpPr txBox="1"/>
          <p:nvPr/>
        </p:nvSpPr>
        <p:spPr>
          <a:xfrm>
            <a:off x="4857750" y="2002812"/>
            <a:ext cx="6496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BS </a:t>
            </a:r>
            <a:r>
              <a:rPr lang="en-US" altLang="zh-CN" sz="2400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knows y(t)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BS is sending x(t) =&gt; It must be full duplex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Full duplex is currently </a:t>
            </a:r>
            <a:r>
              <a:rPr lang="en-US" altLang="zh-CN" sz="2400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huge challenge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 data transceiver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-520539" y="5167310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𝜶𝜷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0539" y="5167310"/>
                <a:ext cx="6096000" cy="476028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5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E76EB1-DA40-40DB-B3F2-8DB29D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Proactive Sensing: TDMA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3EDA21-7418-4D04-BD5E-935C5EC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100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EF07C968-CC7E-4EB7-ADCD-6AA0C6081B17}"/>
                  </a:ext>
                </a:extLst>
              </p:cNvPr>
              <p:cNvSpPr txBox="1"/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07C968-CC7E-4EB7-ADCD-6AA0C608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blipFill>
                <a:blip r:embed="rId3"/>
                <a:stretch>
                  <a:fillRect r="-149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644B7C1-E896-4009-BA1E-BD73C787D8B7}"/>
              </a:ext>
            </a:extLst>
          </p:cNvPr>
          <p:cNvSpPr txBox="1"/>
          <p:nvPr/>
        </p:nvSpPr>
        <p:spPr>
          <a:xfrm>
            <a:off x="4857749" y="2002812"/>
            <a:ext cx="6905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BS sends the radar and data waves in different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Radar wave: Frequency Modulated Continuous Wave </a:t>
            </a:r>
            <a:r>
              <a:rPr lang="en-US" altLang="zh-CN" sz="2400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(FMCW)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require full duplexing in FMCW transmission – Easy-peasy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-520539" y="5167310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𝜶𝜷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0539" y="5167310"/>
                <a:ext cx="6096000" cy="476028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FD65011-8AF1-42CE-898E-FB9833340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595" y="4373741"/>
            <a:ext cx="7826630" cy="20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2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Passive Sensing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ED2603F3-2A1B-4C6E-9DC4-37B5A4492360}"/>
              </a:ext>
            </a:extLst>
          </p:cNvPr>
          <p:cNvCxnSpPr/>
          <p:nvPr/>
        </p:nvCxnSpPr>
        <p:spPr>
          <a:xfrm>
            <a:off x="3952875" y="2438400"/>
            <a:ext cx="4738688" cy="666750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5524500" y="2167086"/>
            <a:ext cx="17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Signals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383BDAF4-982B-4575-8D83-E76F8212511E}"/>
              </a:ext>
            </a:extLst>
          </p:cNvPr>
          <p:cNvCxnSpPr/>
          <p:nvPr/>
        </p:nvCxnSpPr>
        <p:spPr>
          <a:xfrm>
            <a:off x="3952875" y="3043088"/>
            <a:ext cx="4738688" cy="666750"/>
          </a:xfrm>
          <a:prstGeom prst="straightConnector1">
            <a:avLst/>
          </a:prstGeom>
          <a:ln w="57150">
            <a:solidFill>
              <a:srgbClr val="2BB7B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001E6EA-77B3-4083-815F-4D685AC4A3EE}"/>
              </a:ext>
            </a:extLst>
          </p:cNvPr>
          <p:cNvSpPr txBox="1"/>
          <p:nvPr/>
        </p:nvSpPr>
        <p:spPr>
          <a:xfrm>
            <a:off x="6096000" y="3662510"/>
            <a:ext cx="790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Echo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6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Passive Sensing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ED2603F3-2A1B-4C6E-9DC4-37B5A4492360}"/>
              </a:ext>
            </a:extLst>
          </p:cNvPr>
          <p:cNvCxnSpPr/>
          <p:nvPr/>
        </p:nvCxnSpPr>
        <p:spPr>
          <a:xfrm>
            <a:off x="3952875" y="2438400"/>
            <a:ext cx="4738688" cy="666750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5524500" y="2167086"/>
            <a:ext cx="17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Signals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383BDAF4-982B-4575-8D83-E76F8212511E}"/>
              </a:ext>
            </a:extLst>
          </p:cNvPr>
          <p:cNvCxnSpPr/>
          <p:nvPr/>
        </p:nvCxnSpPr>
        <p:spPr>
          <a:xfrm flipV="1">
            <a:off x="7086600" y="3709838"/>
            <a:ext cx="1604963" cy="1385243"/>
          </a:xfrm>
          <a:prstGeom prst="straightConnector1">
            <a:avLst/>
          </a:prstGeom>
          <a:ln w="57150">
            <a:solidFill>
              <a:srgbClr val="2BB7B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001E6EA-77B3-4083-815F-4D685AC4A3EE}"/>
              </a:ext>
            </a:extLst>
          </p:cNvPr>
          <p:cNvSpPr txBox="1"/>
          <p:nvPr/>
        </p:nvSpPr>
        <p:spPr>
          <a:xfrm>
            <a:off x="6913879" y="4052145"/>
            <a:ext cx="790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Echo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5000624"/>
            <a:ext cx="1305255" cy="13052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6886024" y="5653251"/>
            <a:ext cx="2274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Passive Receiver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ED2603F3-2A1B-4C6E-9DC4-37B5A4492360}"/>
              </a:ext>
            </a:extLst>
          </p:cNvPr>
          <p:cNvCxnSpPr/>
          <p:nvPr/>
        </p:nvCxnSpPr>
        <p:spPr>
          <a:xfrm>
            <a:off x="3952875" y="2800234"/>
            <a:ext cx="1249045" cy="2576777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4254500" y="3196218"/>
            <a:ext cx="17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Signals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0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Passive Sensing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5124907" y="3244968"/>
            <a:ext cx="2847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Surveillance Channel</a:t>
            </a:r>
            <a:endParaRPr lang="zh-CN" altLang="en-US" sz="2400" b="1" dirty="0">
              <a:solidFill>
                <a:srgbClr val="ED6C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5000624"/>
            <a:ext cx="1305255" cy="13052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6886024" y="5653251"/>
            <a:ext cx="2274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Passive Receiver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ED2603F3-2A1B-4C6E-9DC4-37B5A4492360}"/>
              </a:ext>
            </a:extLst>
          </p:cNvPr>
          <p:cNvCxnSpPr/>
          <p:nvPr/>
        </p:nvCxnSpPr>
        <p:spPr>
          <a:xfrm>
            <a:off x="3952875" y="2800234"/>
            <a:ext cx="1249045" cy="2576777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2410695" y="4960754"/>
            <a:ext cx="257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BB7B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Channel</a:t>
            </a:r>
            <a:endParaRPr lang="zh-CN" altLang="en-US" sz="2400" b="1" dirty="0">
              <a:solidFill>
                <a:srgbClr val="2BB7B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7388224" y="1433723"/>
            <a:ext cx="4749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 or </a:t>
            </a:r>
            <a:r>
              <a:rPr lang="en-US" altLang="zh-CN" sz="2400" b="1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400" b="1" dirty="0" smtClean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 </a:t>
            </a:r>
            <a:r>
              <a:rPr lang="en-US" altLang="zh-CN" sz="2400" b="1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not know the existence of passive receiver.</a:t>
            </a:r>
            <a:endParaRPr lang="zh-CN" altLang="en-US" sz="2400" b="1" dirty="0">
              <a:solidFill>
                <a:srgbClr val="ED6C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092084" y="2648584"/>
            <a:ext cx="4317078" cy="2352040"/>
          </a:xfrm>
          <a:custGeom>
            <a:avLst/>
            <a:gdLst>
              <a:gd name="connsiteX0" fmla="*/ 0 w 4317078"/>
              <a:gd name="connsiteY0" fmla="*/ 0 h 2352040"/>
              <a:gd name="connsiteX1" fmla="*/ 4251960 w 4317078"/>
              <a:gd name="connsiteY1" fmla="*/ 843280 h 2352040"/>
              <a:gd name="connsiteX2" fmla="*/ 2575560 w 4317078"/>
              <a:gd name="connsiteY2" fmla="*/ 2352040 h 235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78" h="2352040">
                <a:moveTo>
                  <a:pt x="0" y="0"/>
                </a:moveTo>
                <a:cubicBezTo>
                  <a:pt x="1911350" y="225637"/>
                  <a:pt x="3822700" y="451274"/>
                  <a:pt x="4251960" y="843280"/>
                </a:cubicBezTo>
                <a:cubicBezTo>
                  <a:pt x="4681220" y="1235286"/>
                  <a:pt x="2858347" y="2082800"/>
                  <a:pt x="2575560" y="2352040"/>
                </a:cubicBezTo>
              </a:path>
            </a:pathLst>
          </a:custGeom>
          <a:noFill/>
          <a:ln w="38100">
            <a:solidFill>
              <a:srgbClr val="ED6C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0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Sensing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detect the location, motion of mobile devices, vehicles or human</a:t>
            </a:r>
          </a:p>
          <a:p>
            <a:endParaRPr lang="en-US" altLang="zh-CN" dirty="0"/>
          </a:p>
          <a:p>
            <a:r>
              <a:rPr lang="en-US" altLang="zh-CN" dirty="0"/>
              <a:t>Sensing may improve the communication efficiency</a:t>
            </a:r>
          </a:p>
          <a:p>
            <a:endParaRPr lang="en-US" altLang="zh-CN" dirty="0"/>
          </a:p>
          <a:p>
            <a:r>
              <a:rPr lang="en-US" altLang="zh-CN" dirty="0"/>
              <a:t>Sensing may also provide services other than communications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FA853D0-D301-47D5-A22A-DDBB3995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xmlns="" id="{C0D2C2AC-AA67-4D40-8509-88910CE0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Week 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8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Passive Sensing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5124907" y="3244968"/>
            <a:ext cx="2847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ED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Surveillance Channel</a:t>
            </a:r>
            <a:endParaRPr lang="zh-CN" altLang="en-US" sz="2400" b="1" dirty="0">
              <a:solidFill>
                <a:srgbClr val="ED6C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5000624"/>
            <a:ext cx="1305255" cy="13052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6886024" y="5653251"/>
            <a:ext cx="2274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Passive Receiver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ED2603F3-2A1B-4C6E-9DC4-37B5A4492360}"/>
              </a:ext>
            </a:extLst>
          </p:cNvPr>
          <p:cNvCxnSpPr/>
          <p:nvPr/>
        </p:nvCxnSpPr>
        <p:spPr>
          <a:xfrm>
            <a:off x="3952875" y="2800234"/>
            <a:ext cx="1249045" cy="2576777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2410695" y="4960754"/>
            <a:ext cx="257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BB7B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Channel</a:t>
            </a:r>
            <a:endParaRPr lang="zh-CN" altLang="en-US" sz="2400" b="1" dirty="0">
              <a:solidFill>
                <a:srgbClr val="2BB7B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092084" y="2648584"/>
            <a:ext cx="4317078" cy="2352040"/>
          </a:xfrm>
          <a:custGeom>
            <a:avLst/>
            <a:gdLst>
              <a:gd name="connsiteX0" fmla="*/ 0 w 4317078"/>
              <a:gd name="connsiteY0" fmla="*/ 0 h 2352040"/>
              <a:gd name="connsiteX1" fmla="*/ 4251960 w 4317078"/>
              <a:gd name="connsiteY1" fmla="*/ 843280 h 2352040"/>
              <a:gd name="connsiteX2" fmla="*/ 2575560 w 4317078"/>
              <a:gd name="connsiteY2" fmla="*/ 2352040 h 235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78" h="2352040">
                <a:moveTo>
                  <a:pt x="0" y="0"/>
                </a:moveTo>
                <a:cubicBezTo>
                  <a:pt x="1911350" y="225637"/>
                  <a:pt x="3822700" y="451274"/>
                  <a:pt x="4251960" y="843280"/>
                </a:cubicBezTo>
                <a:cubicBezTo>
                  <a:pt x="4681220" y="1235286"/>
                  <a:pt x="2858347" y="2082800"/>
                  <a:pt x="2575560" y="2352040"/>
                </a:cubicBezTo>
              </a:path>
            </a:pathLst>
          </a:custGeom>
          <a:noFill/>
          <a:ln w="38100">
            <a:solidFill>
              <a:srgbClr val="ED6C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EF07C968-CC7E-4EB7-ADCD-6AA0C6081B17}"/>
                  </a:ext>
                </a:extLst>
              </p:cNvPr>
              <p:cNvSpPr txBox="1"/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07C968-CC7E-4EB7-ADCD-6AA0C608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1312366"/>
                <a:ext cx="817853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49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6383181" y="5020765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altLang="zh-CN" sz="24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181" y="5020765"/>
                <a:ext cx="6096000" cy="476028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-251299" y="5547978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299" y="5547978"/>
                <a:ext cx="6096000" cy="476028"/>
              </a:xfrm>
              <a:prstGeom prst="rect">
                <a:avLst/>
              </a:prstGeom>
              <a:blipFill rotWithShape="0"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81042" y="2443777"/>
                <a:ext cx="36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42" y="2443777"/>
                <a:ext cx="36259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709961" y="1690177"/>
                <a:ext cx="877100" cy="570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61" y="1690177"/>
                <a:ext cx="877100" cy="5706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797985" y="1666579"/>
                <a:ext cx="2565639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𝐜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𝐜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𝒘𝒉𝒆𝒓𝒆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𝒅𝒔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ED6C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985" y="1666579"/>
                <a:ext cx="2565639" cy="618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7433320" y="2370889"/>
            <a:ext cx="433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 is not the actual velocity of car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3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Passive Sensing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" y="2714624"/>
            <a:ext cx="1305255" cy="1305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E644B7C1-E896-4009-BA1E-BD73C787D8B7}"/>
                  </a:ext>
                </a:extLst>
              </p:cNvPr>
              <p:cNvSpPr txBox="1"/>
              <p:nvPr/>
            </p:nvSpPr>
            <p:spPr>
              <a:xfrm>
                <a:off x="3956854" y="1690688"/>
                <a:ext cx="7981146" cy="3666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passive receiver can separate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sub>
                    </m:sSub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𝐶𝑜𝑟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=∫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𝑑𝑡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estimation of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 = </m:t>
                          </m:r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𝑎𝑟𝑔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𝐶𝑜𝑟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estimation of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ED6C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𝒇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44B7C1-E896-4009-BA1E-BD73C787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54" y="1690688"/>
                <a:ext cx="7981146" cy="3666517"/>
              </a:xfrm>
              <a:prstGeom prst="rect">
                <a:avLst/>
              </a:prstGeom>
              <a:blipFill rotWithShape="0">
                <a:blip r:embed="rId3"/>
                <a:stretch>
                  <a:fillRect l="-993" t="-1329" b="-3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-1287619" y="4249209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altLang="zh-CN" sz="24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𝒋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𝝅</m:t>
                          </m:r>
                          <m:r>
                            <a:rPr lang="en-US" altLang="zh-CN" sz="24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𝒇𝒕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7619" y="4249209"/>
                <a:ext cx="6096000" cy="476028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6B89FD17-C03A-4DB0-BA0F-088ED003EA8C}"/>
                  </a:ext>
                </a:extLst>
              </p:cNvPr>
              <p:cNvSpPr txBox="1"/>
              <p:nvPr/>
            </p:nvSpPr>
            <p:spPr>
              <a:xfrm>
                <a:off x="-1480659" y="2183828"/>
                <a:ext cx="6096000" cy="47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89FD17-C03A-4DB0-BA0F-088ED003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0659" y="2183828"/>
                <a:ext cx="6096000" cy="476028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25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饼形 18"/>
          <p:cNvSpPr/>
          <p:nvPr/>
        </p:nvSpPr>
        <p:spPr>
          <a:xfrm>
            <a:off x="1551298" y="4744721"/>
            <a:ext cx="859803" cy="822960"/>
          </a:xfrm>
          <a:prstGeom prst="pie">
            <a:avLst>
              <a:gd name="adj1" fmla="val 19080287"/>
              <a:gd name="adj2" fmla="val 215805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Passive Sensing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481454"/>
            <a:ext cx="905290" cy="11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83" y="2888457"/>
            <a:ext cx="1112837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80" y="5284457"/>
            <a:ext cx="847103" cy="84710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1981200" y="5156200"/>
            <a:ext cx="3098800" cy="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62247" y="2727960"/>
            <a:ext cx="918953" cy="242824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062" y="3238778"/>
                <a:ext cx="9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2" y="3238778"/>
                <a:ext cx="96949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饼形 14"/>
          <p:cNvSpPr/>
          <p:nvPr/>
        </p:nvSpPr>
        <p:spPr>
          <a:xfrm>
            <a:off x="1717040" y="4902200"/>
            <a:ext cx="508000" cy="508000"/>
          </a:xfrm>
          <a:prstGeom prst="pie">
            <a:avLst>
              <a:gd name="adj1" fmla="val 15033598"/>
              <a:gd name="adj2" fmla="val 54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981200" y="3733800"/>
            <a:ext cx="1599883" cy="142240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45400" y="3864371"/>
                <a:ext cx="1403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00" y="3864371"/>
                <a:ext cx="140346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34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饼形 18"/>
          <p:cNvSpPr/>
          <p:nvPr/>
        </p:nvSpPr>
        <p:spPr>
          <a:xfrm>
            <a:off x="1551298" y="4744721"/>
            <a:ext cx="859803" cy="822960"/>
          </a:xfrm>
          <a:prstGeom prst="pie">
            <a:avLst>
              <a:gd name="adj1" fmla="val 19080287"/>
              <a:gd name="adj2" fmla="val 215805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Passive Sensing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47360" y="1825625"/>
                <a:ext cx="6314440" cy="4351338"/>
              </a:xfrm>
            </p:spPr>
            <p:txBody>
              <a:bodyPr/>
              <a:lstStyle/>
              <a:p>
                <a:r>
                  <a:rPr lang="en-US" dirty="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can be estimated via the phased array of the passive receiver, e.g., MUSIC algorithm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7360" y="1825625"/>
                <a:ext cx="6314440" cy="4351338"/>
              </a:xfrm>
              <a:blipFill rotWithShape="0">
                <a:blip r:embed="rId2"/>
                <a:stretch>
                  <a:fillRect l="-1255" t="-1961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481454"/>
            <a:ext cx="905290" cy="11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83" y="2888457"/>
            <a:ext cx="1112837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80" y="5284457"/>
            <a:ext cx="847103" cy="84710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1981200" y="5156200"/>
            <a:ext cx="3098800" cy="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62247" y="2727960"/>
            <a:ext cx="918953" cy="242824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062" y="3238778"/>
                <a:ext cx="9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2" y="3238778"/>
                <a:ext cx="9694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饼形 14"/>
          <p:cNvSpPr/>
          <p:nvPr/>
        </p:nvSpPr>
        <p:spPr>
          <a:xfrm>
            <a:off x="1717040" y="4902200"/>
            <a:ext cx="508000" cy="508000"/>
          </a:xfrm>
          <a:prstGeom prst="pie">
            <a:avLst>
              <a:gd name="adj1" fmla="val 15033598"/>
              <a:gd name="adj2" fmla="val 54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981200" y="3733800"/>
            <a:ext cx="1599883" cy="142240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45400" y="3864371"/>
                <a:ext cx="1403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00" y="3864371"/>
                <a:ext cx="140346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8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饼形 18"/>
          <p:cNvSpPr/>
          <p:nvPr/>
        </p:nvSpPr>
        <p:spPr>
          <a:xfrm>
            <a:off x="1551298" y="4744721"/>
            <a:ext cx="859803" cy="822960"/>
          </a:xfrm>
          <a:prstGeom prst="pie">
            <a:avLst>
              <a:gd name="adj1" fmla="val 19080287"/>
              <a:gd name="adj2" fmla="val 215805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Passive Sensing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47360" y="1825625"/>
                <a:ext cx="6314440" cy="4351338"/>
              </a:xfrm>
            </p:spPr>
            <p:txBody>
              <a:bodyPr/>
              <a:lstStyle/>
              <a:p>
                <a:r>
                  <a:rPr lang="en-US" dirty="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can be estimated via the phased array of the passive receiver, e.g., MUSIC algorithm</a:t>
                </a:r>
              </a:p>
              <a:p>
                <a:r>
                  <a:rPr lang="en-US" dirty="0"/>
                  <a:t>Step 2: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, the distance of surveillance channel </a:t>
                </a:r>
                <a:r>
                  <a:rPr lang="en-US" dirty="0">
                    <a:solidFill>
                      <a:srgbClr val="ED6C00"/>
                    </a:solidFill>
                  </a:rPr>
                  <a:t>s</a:t>
                </a:r>
                <a:r>
                  <a:rPr lang="en-US" dirty="0"/>
                  <a:t> can be estimated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7360" y="1825625"/>
                <a:ext cx="6314440" cy="4351338"/>
              </a:xfrm>
              <a:blipFill rotWithShape="0">
                <a:blip r:embed="rId2"/>
                <a:stretch>
                  <a:fillRect l="-1255" t="-1961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481454"/>
            <a:ext cx="905290" cy="11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83" y="2888457"/>
            <a:ext cx="1112837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80" y="5284457"/>
            <a:ext cx="847103" cy="84710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1981200" y="5156200"/>
            <a:ext cx="3098800" cy="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62247" y="2727960"/>
            <a:ext cx="918953" cy="242824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062" y="3238778"/>
                <a:ext cx="9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2" y="3238778"/>
                <a:ext cx="9694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饼形 14"/>
          <p:cNvSpPr/>
          <p:nvPr/>
        </p:nvSpPr>
        <p:spPr>
          <a:xfrm>
            <a:off x="1717040" y="4902200"/>
            <a:ext cx="508000" cy="508000"/>
          </a:xfrm>
          <a:prstGeom prst="pie">
            <a:avLst>
              <a:gd name="adj1" fmla="val 15033598"/>
              <a:gd name="adj2" fmla="val 54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981200" y="3733800"/>
            <a:ext cx="1599883" cy="142240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45400" y="3864371"/>
                <a:ext cx="1403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00" y="3864371"/>
                <a:ext cx="140346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任意多边形 16"/>
          <p:cNvSpPr/>
          <p:nvPr/>
        </p:nvSpPr>
        <p:spPr>
          <a:xfrm>
            <a:off x="1139432" y="2675903"/>
            <a:ext cx="1582009" cy="2143747"/>
          </a:xfrm>
          <a:custGeom>
            <a:avLst/>
            <a:gdLst>
              <a:gd name="connsiteX0" fmla="*/ 0 w 4317078"/>
              <a:gd name="connsiteY0" fmla="*/ 0 h 2352040"/>
              <a:gd name="connsiteX1" fmla="*/ 4251960 w 4317078"/>
              <a:gd name="connsiteY1" fmla="*/ 843280 h 2352040"/>
              <a:gd name="connsiteX2" fmla="*/ 2575560 w 4317078"/>
              <a:gd name="connsiteY2" fmla="*/ 2352040 h 235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78" h="2352040">
                <a:moveTo>
                  <a:pt x="0" y="0"/>
                </a:moveTo>
                <a:cubicBezTo>
                  <a:pt x="1911350" y="225637"/>
                  <a:pt x="3822700" y="451274"/>
                  <a:pt x="4251960" y="843280"/>
                </a:cubicBezTo>
                <a:cubicBezTo>
                  <a:pt x="4681220" y="1235286"/>
                  <a:pt x="2858347" y="2082800"/>
                  <a:pt x="2575560" y="2352040"/>
                </a:cubicBezTo>
              </a:path>
            </a:pathLst>
          </a:custGeom>
          <a:noFill/>
          <a:ln w="38100">
            <a:solidFill>
              <a:srgbClr val="ED6C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40141" y="2765267"/>
                <a:ext cx="36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41" y="2765267"/>
                <a:ext cx="36259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1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饼形 18"/>
          <p:cNvSpPr/>
          <p:nvPr/>
        </p:nvSpPr>
        <p:spPr>
          <a:xfrm>
            <a:off x="1551298" y="4744721"/>
            <a:ext cx="859803" cy="822960"/>
          </a:xfrm>
          <a:prstGeom prst="pie">
            <a:avLst>
              <a:gd name="adj1" fmla="val 19080287"/>
              <a:gd name="adj2" fmla="val 215805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Passive Sensing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47360" y="1825625"/>
                <a:ext cx="6314440" cy="4351338"/>
              </a:xfrm>
            </p:spPr>
            <p:txBody>
              <a:bodyPr/>
              <a:lstStyle/>
              <a:p>
                <a:r>
                  <a:rPr lang="en-US" dirty="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can be estimated via the phased array of the passive receiver, e.g., MUSIC algorithm</a:t>
                </a:r>
              </a:p>
              <a:p>
                <a:r>
                  <a:rPr lang="en-US" dirty="0"/>
                  <a:t>Step 2: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, the distance of surveillance channel </a:t>
                </a:r>
                <a:r>
                  <a:rPr lang="en-US" dirty="0">
                    <a:solidFill>
                      <a:srgbClr val="ED6C00"/>
                    </a:solidFill>
                  </a:rPr>
                  <a:t>s</a:t>
                </a:r>
                <a:r>
                  <a:rPr lang="en-US" dirty="0"/>
                  <a:t> can be estimated </a:t>
                </a:r>
              </a:p>
              <a:p>
                <a:r>
                  <a:rPr lang="en-US" dirty="0"/>
                  <a:t>Step 3: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ED6C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ED6C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can be estimated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7360" y="1825625"/>
                <a:ext cx="6314440" cy="4351338"/>
              </a:xfrm>
              <a:blipFill rotWithShape="0">
                <a:blip r:embed="rId2"/>
                <a:stretch>
                  <a:fillRect l="-1255" t="-1961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481454"/>
            <a:ext cx="905290" cy="11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83" y="2888457"/>
            <a:ext cx="1112837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80" y="5284457"/>
            <a:ext cx="847103" cy="84710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1981200" y="5156200"/>
            <a:ext cx="3098800" cy="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62247" y="2727960"/>
            <a:ext cx="918953" cy="2428240"/>
          </a:xfrm>
          <a:prstGeom prst="straightConnector1">
            <a:avLst/>
          </a:prstGeom>
          <a:ln w="38100">
            <a:solidFill>
              <a:srgbClr val="2BB7B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062" y="3238778"/>
                <a:ext cx="9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2" y="3238778"/>
                <a:ext cx="9694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饼形 14"/>
          <p:cNvSpPr/>
          <p:nvPr/>
        </p:nvSpPr>
        <p:spPr>
          <a:xfrm>
            <a:off x="1717040" y="4902200"/>
            <a:ext cx="508000" cy="508000"/>
          </a:xfrm>
          <a:prstGeom prst="pie">
            <a:avLst>
              <a:gd name="adj1" fmla="val 15033598"/>
              <a:gd name="adj2" fmla="val 54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981200" y="3733800"/>
            <a:ext cx="1599883" cy="1422400"/>
          </a:xfrm>
          <a:prstGeom prst="straightConnector1">
            <a:avLst/>
          </a:prstGeom>
          <a:ln w="38100">
            <a:solidFill>
              <a:srgbClr val="2BB7B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45400" y="3864371"/>
                <a:ext cx="1403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00" y="3864371"/>
                <a:ext cx="140346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16251" y="2092961"/>
                <a:ext cx="1729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𝒃𝒔</m:t>
                          </m:r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51" y="2092961"/>
                <a:ext cx="172983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 flipH="1" flipV="1">
            <a:off x="1055212" y="2727960"/>
            <a:ext cx="2464542" cy="979489"/>
          </a:xfrm>
          <a:prstGeom prst="straightConnector1">
            <a:avLst/>
          </a:prstGeom>
          <a:ln w="38100">
            <a:solidFill>
              <a:srgbClr val="2BB7B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55926" y="4098807"/>
                <a:ext cx="1494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926" y="4098807"/>
                <a:ext cx="149444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81601" y="2888457"/>
                <a:ext cx="800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𝒃𝒔</m:t>
                          </m:r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01" y="2888457"/>
                <a:ext cx="8001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55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饼形 18"/>
          <p:cNvSpPr/>
          <p:nvPr/>
        </p:nvSpPr>
        <p:spPr>
          <a:xfrm>
            <a:off x="1551298" y="4744721"/>
            <a:ext cx="859803" cy="822960"/>
          </a:xfrm>
          <a:prstGeom prst="pie">
            <a:avLst>
              <a:gd name="adj1" fmla="val 19080287"/>
              <a:gd name="adj2" fmla="val 215805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Passive Sensing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47360" y="1825625"/>
                <a:ext cx="6314440" cy="4351338"/>
              </a:xfrm>
            </p:spPr>
            <p:txBody>
              <a:bodyPr/>
              <a:lstStyle/>
              <a:p>
                <a:r>
                  <a:rPr lang="en-US" dirty="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can be estimated via the phased array of the passive receiver, e.g., MUSIC algorithm</a:t>
                </a:r>
              </a:p>
              <a:p>
                <a:r>
                  <a:rPr lang="en-US" dirty="0"/>
                  <a:t>Step 2: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, the distance of surveillance channel </a:t>
                </a:r>
                <a:r>
                  <a:rPr lang="en-US" dirty="0">
                    <a:solidFill>
                      <a:srgbClr val="ED6C00"/>
                    </a:solidFill>
                  </a:rPr>
                  <a:t>s</a:t>
                </a:r>
                <a:r>
                  <a:rPr lang="en-US" dirty="0"/>
                  <a:t> can be estimated </a:t>
                </a:r>
              </a:p>
              <a:p>
                <a:r>
                  <a:rPr lang="en-US" dirty="0"/>
                  <a:t>Step 3: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ED6C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ED6C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can be estimated</a:t>
                </a:r>
              </a:p>
              <a:p>
                <a:r>
                  <a:rPr lang="en-US" dirty="0"/>
                  <a:t>Step 4: with the direction of car’s velocity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ED6C00"/>
                    </a:solidFill>
                  </a:rPr>
                  <a:t> 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can be estimated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7360" y="1825625"/>
                <a:ext cx="6314440" cy="4351338"/>
              </a:xfrm>
              <a:blipFill rotWithShape="0">
                <a:blip r:embed="rId2"/>
                <a:stretch>
                  <a:fillRect l="-1255" t="-1961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481454"/>
            <a:ext cx="905290" cy="11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83" y="2888457"/>
            <a:ext cx="1112837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80" y="5284457"/>
            <a:ext cx="847103" cy="84710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1981200" y="5156200"/>
            <a:ext cx="3098800" cy="0"/>
          </a:xfrm>
          <a:prstGeom prst="straightConnector1">
            <a:avLst/>
          </a:prstGeom>
          <a:ln w="3810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62247" y="2727960"/>
            <a:ext cx="918953" cy="2428240"/>
          </a:xfrm>
          <a:prstGeom prst="straightConnector1">
            <a:avLst/>
          </a:prstGeom>
          <a:ln w="38100">
            <a:solidFill>
              <a:srgbClr val="2BB7B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062" y="3238778"/>
                <a:ext cx="9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2" y="3238778"/>
                <a:ext cx="9694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饼形 14"/>
          <p:cNvSpPr/>
          <p:nvPr/>
        </p:nvSpPr>
        <p:spPr>
          <a:xfrm>
            <a:off x="1717040" y="4902200"/>
            <a:ext cx="508000" cy="508000"/>
          </a:xfrm>
          <a:prstGeom prst="pie">
            <a:avLst>
              <a:gd name="adj1" fmla="val 15033598"/>
              <a:gd name="adj2" fmla="val 54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981200" y="3733800"/>
            <a:ext cx="1599883" cy="1422400"/>
          </a:xfrm>
          <a:prstGeom prst="straightConnector1">
            <a:avLst/>
          </a:prstGeom>
          <a:ln w="38100">
            <a:solidFill>
              <a:srgbClr val="2BB7B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45400" y="3864371"/>
                <a:ext cx="1403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00" y="3864371"/>
                <a:ext cx="140346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16251" y="2092961"/>
                <a:ext cx="1729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𝒃𝒔</m:t>
                          </m:r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51" y="2092961"/>
                <a:ext cx="172983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 flipH="1" flipV="1">
            <a:off x="1055212" y="2727960"/>
            <a:ext cx="2464542" cy="979489"/>
          </a:xfrm>
          <a:prstGeom prst="straightConnector1">
            <a:avLst/>
          </a:prstGeom>
          <a:ln w="38100">
            <a:solidFill>
              <a:srgbClr val="2BB7B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55926" y="4098807"/>
                <a:ext cx="1494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926" y="4098807"/>
                <a:ext cx="149444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81601" y="2888457"/>
                <a:ext cx="800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𝒃𝒔</m:t>
                          </m:r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01" y="2888457"/>
                <a:ext cx="8001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652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03B92D-AEAE-4EE1-A164-64C7315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MUSIC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5B60D0-E742-471B-B81F-19257FAB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signal classification (MUSIC) algorithm is widely used to detect the Angle-of-Arrival (</a:t>
            </a:r>
            <a:r>
              <a:rPr lang="en-US" altLang="zh-CN" dirty="0" err="1"/>
              <a:t>AoA</a:t>
            </a:r>
            <a:r>
              <a:rPr lang="en-US" altLang="zh-CN" dirty="0"/>
              <a:t>) of antenna array</a:t>
            </a:r>
          </a:p>
          <a:p>
            <a:endParaRPr lang="en-US" altLang="zh-CN" dirty="0"/>
          </a:p>
          <a:p>
            <a:r>
              <a:rPr lang="en-US" altLang="zh-CN" dirty="0"/>
              <a:t>The number of </a:t>
            </a:r>
            <a:r>
              <a:rPr lang="en-US" altLang="zh-CN" dirty="0" err="1"/>
              <a:t>AoAs</a:t>
            </a:r>
            <a:r>
              <a:rPr lang="en-US" altLang="zh-CN" dirty="0"/>
              <a:t> should not be larger than the number of antennas</a:t>
            </a:r>
          </a:p>
          <a:p>
            <a:endParaRPr lang="en-US" altLang="zh-CN" dirty="0"/>
          </a:p>
          <a:p>
            <a:r>
              <a:rPr lang="en-US" altLang="zh-CN" dirty="0"/>
              <a:t>Spatial smoothing, improved algorithms, 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13F135E-1789-415C-A9DE-6EA8CD7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46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03B92D-AEAE-4EE1-A164-64C7315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55B60D0-E742-471B-B81F-19257FAB8A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82990"/>
                <a:ext cx="10515600" cy="21098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sz="2400" dirty="0" smtClean="0"/>
                  <a:t>Assume there are </a:t>
                </a:r>
                <a:r>
                  <a:rPr lang="en-US" altLang="zh-CN" sz="2400" i="1" dirty="0">
                    <a:solidFill>
                      <a:srgbClr val="ED6C00"/>
                    </a:solidFill>
                  </a:rPr>
                  <a:t>N</a:t>
                </a:r>
                <a:r>
                  <a:rPr lang="en-US" altLang="zh-CN" sz="2400" dirty="0">
                    <a:solidFill>
                      <a:srgbClr val="ED6C00"/>
                    </a:solidFill>
                  </a:rPr>
                  <a:t>-element</a:t>
                </a:r>
                <a:r>
                  <a:rPr lang="en-US" altLang="zh-CN" sz="2400" dirty="0"/>
                  <a:t> antenna array and </a:t>
                </a:r>
                <a:r>
                  <a:rPr lang="en-US" altLang="zh-CN" sz="2400" i="1" dirty="0">
                    <a:solidFill>
                      <a:srgbClr val="ED6C00"/>
                    </a:solidFill>
                  </a:rPr>
                  <a:t>D</a:t>
                </a:r>
                <a:r>
                  <a:rPr lang="en-US" altLang="zh-CN" sz="2400" dirty="0">
                    <a:solidFill>
                      <a:srgbClr val="ED6C00"/>
                    </a:solidFill>
                  </a:rPr>
                  <a:t> incident sources</a:t>
                </a:r>
                <a:r>
                  <a:rPr lang="en-US" altLang="zh-CN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),...,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are incident signals with </a:t>
                </a:r>
                <a:r>
                  <a:rPr lang="en-US" altLang="zh-CN" dirty="0" err="1"/>
                  <a:t>AoAs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The received signal inspired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zh-CN" b="0" i="0" dirty="0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ED6C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5B60D0-E742-471B-B81F-19257FAB8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82990"/>
                <a:ext cx="10515600" cy="2109883"/>
              </a:xfrm>
              <a:blipFill rotWithShape="0">
                <a:blip r:embed="rId3"/>
                <a:stretch>
                  <a:fillRect l="-522" t="-4335" b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13F135E-1789-415C-A9DE-6EA8CD7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28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31F0BEF-F05E-41CB-80E2-A4B4AAAD27C0}"/>
              </a:ext>
            </a:extLst>
          </p:cNvPr>
          <p:cNvCxnSpPr/>
          <p:nvPr/>
        </p:nvCxnSpPr>
        <p:spPr bwMode="auto">
          <a:xfrm>
            <a:off x="3444762" y="3636762"/>
            <a:ext cx="535792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55">
            <a:extLst>
              <a:ext uri="{FF2B5EF4-FFF2-40B4-BE49-F238E27FC236}">
                <a16:creationId xmlns:a16="http://schemas.microsoft.com/office/drawing/2014/main" xmlns="" id="{7D7F6E1A-4BEC-4610-B0D2-3F39CA3F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134" y="2893426"/>
            <a:ext cx="1238707" cy="5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/>
              <a:t>......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35521F30-AB4F-4F8F-B6FA-51270E20E701}"/>
              </a:ext>
            </a:extLst>
          </p:cNvPr>
          <p:cNvCxnSpPr/>
          <p:nvPr/>
        </p:nvCxnSpPr>
        <p:spPr bwMode="auto">
          <a:xfrm flipV="1">
            <a:off x="3865701" y="3476718"/>
            <a:ext cx="1143236" cy="771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3">
            <a:extLst>
              <a:ext uri="{FF2B5EF4-FFF2-40B4-BE49-F238E27FC236}">
                <a16:creationId xmlns:a16="http://schemas.microsoft.com/office/drawing/2014/main" xmlns="" id="{033F89E0-9B70-440F-B414-2482C285C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962" y="3187482"/>
            <a:ext cx="267125" cy="4603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xmlns="" id="{A2BA9FE1-5394-4D2D-93B2-48F5B21ED5FF}"/>
              </a:ext>
            </a:extLst>
          </p:cNvPr>
          <p:cNvSpPr/>
          <p:nvPr/>
        </p:nvSpPr>
        <p:spPr bwMode="auto">
          <a:xfrm rot="10800000">
            <a:off x="3718155" y="3057326"/>
            <a:ext cx="297020" cy="29694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11698676-DFE3-43C5-AE56-059A0DF44E0B}"/>
              </a:ext>
            </a:extLst>
          </p:cNvPr>
          <p:cNvCxnSpPr/>
          <p:nvPr/>
        </p:nvCxnSpPr>
        <p:spPr bwMode="auto">
          <a:xfrm>
            <a:off x="3865700" y="3330654"/>
            <a:ext cx="0" cy="306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FFF98A7B-5BF1-4893-9CBB-AB2B817C5290}"/>
              </a:ext>
            </a:extLst>
          </p:cNvPr>
          <p:cNvCxnSpPr/>
          <p:nvPr/>
        </p:nvCxnSpPr>
        <p:spPr bwMode="auto">
          <a:xfrm>
            <a:off x="3865700" y="1914364"/>
            <a:ext cx="0" cy="11429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1859984F-26D0-42C4-92D7-A056CADD17DE}"/>
              </a:ext>
            </a:extLst>
          </p:cNvPr>
          <p:cNvCxnSpPr>
            <a:endCxn id="50" idx="3"/>
          </p:cNvCxnSpPr>
          <p:nvPr/>
        </p:nvCxnSpPr>
        <p:spPr bwMode="auto">
          <a:xfrm flipH="1">
            <a:off x="3865700" y="1963534"/>
            <a:ext cx="500015" cy="1093793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弧形 53">
            <a:extLst>
              <a:ext uri="{FF2B5EF4-FFF2-40B4-BE49-F238E27FC236}">
                <a16:creationId xmlns:a16="http://schemas.microsoft.com/office/drawing/2014/main" xmlns="" id="{671AF311-F576-4539-9BEE-E9C530490280}"/>
              </a:ext>
            </a:extLst>
          </p:cNvPr>
          <p:cNvSpPr/>
          <p:nvPr/>
        </p:nvSpPr>
        <p:spPr bwMode="auto">
          <a:xfrm>
            <a:off x="3718155" y="2735311"/>
            <a:ext cx="312931" cy="322498"/>
          </a:xfrm>
          <a:prstGeom prst="arc">
            <a:avLst>
              <a:gd name="adj1" fmla="val 1620000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55" name="对象 12">
            <a:hlinkClick r:id="" action="ppaction://ole?verb=1"/>
            <a:extLst>
              <a:ext uri="{FF2B5EF4-FFF2-40B4-BE49-F238E27FC236}">
                <a16:creationId xmlns:a16="http://schemas.microsoft.com/office/drawing/2014/main" xmlns="" id="{244A2281-C883-4F1A-963B-853012173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5826" y="2358340"/>
          <a:ext cx="215050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r:id="rId4" imgW="152280" imgH="215640" progId="Equation.KSEE3">
                  <p:embed/>
                </p:oleObj>
              </mc:Choice>
              <mc:Fallback>
                <p:oleObj r:id="rId4" imgW="152280" imgH="215640" progId="Equation.KSEE3">
                  <p:embed/>
                  <p:pic>
                    <p:nvPicPr>
                      <p:cNvPr id="4111" name="对象 12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826" y="2358340"/>
                        <a:ext cx="215050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13">
            <a:hlinkClick r:id="" action="ppaction://ole?verb=1"/>
            <a:extLst>
              <a:ext uri="{FF2B5EF4-FFF2-40B4-BE49-F238E27FC236}">
                <a16:creationId xmlns:a16="http://schemas.microsoft.com/office/drawing/2014/main" xmlns="" id="{47B51405-A0AA-4E1F-AC9E-BDA0E03A4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5005" y="1690688"/>
          <a:ext cx="405509" cy="2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r:id="rId6" imgW="527760" imgH="344160" progId="Equation.KSEE3">
                  <p:embed/>
                </p:oleObj>
              </mc:Choice>
              <mc:Fallback>
                <p:oleObj r:id="rId6" imgW="527760" imgH="344160" progId="Equation.KSEE3">
                  <p:embed/>
                  <p:pic>
                    <p:nvPicPr>
                      <p:cNvPr id="4112" name="对象 1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005" y="1690688"/>
                        <a:ext cx="405509" cy="2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对象 14">
                <a:hlinkClick r:id="" action="ppaction://ole?verb=1"/>
                <a:extLst>
                  <a:ext uri="{FF2B5EF4-FFF2-40B4-BE49-F238E27FC236}">
                    <a16:creationId xmlns:a16="http://schemas.microsoft.com/office/drawing/2014/main" xmlns="" id="{55F09FA0-2E84-4072-860F-B70F3091873B}"/>
                  </a:ext>
                </a:extLst>
              </p:cNvPr>
              <p:cNvSpPr txBox="1"/>
              <p:nvPr/>
            </p:nvSpPr>
            <p:spPr bwMode="auto">
              <a:xfrm>
                <a:off x="3664151" y="3751492"/>
                <a:ext cx="420456" cy="28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7" name="对象 1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5F09FA0-2E84-4072-860F-B70F30918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4151" y="3751492"/>
                <a:ext cx="420456" cy="283933"/>
              </a:xfrm>
              <a:prstGeom prst="rect">
                <a:avLst/>
              </a:prstGeom>
              <a:blipFill>
                <a:blip r:embed="rId8"/>
                <a:stretch>
                  <a:fillRect r="-98551" b="-617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7A09D56D-7230-426E-81BA-A54920DE1BF7}"/>
              </a:ext>
            </a:extLst>
          </p:cNvPr>
          <p:cNvCxnSpPr>
            <a:endCxn id="50" idx="3"/>
          </p:cNvCxnSpPr>
          <p:nvPr/>
        </p:nvCxnSpPr>
        <p:spPr bwMode="auto">
          <a:xfrm>
            <a:off x="3608219" y="2236861"/>
            <a:ext cx="256999" cy="820947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180">
            <a:hlinkClick r:id="" action="ppaction://ole?verb=1"/>
            <a:extLst>
              <a:ext uri="{FF2B5EF4-FFF2-40B4-BE49-F238E27FC236}">
                <a16:creationId xmlns:a16="http://schemas.microsoft.com/office/drawing/2014/main" xmlns="" id="{87E29A28-0735-444E-A11C-94489299F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9312" y="1989083"/>
          <a:ext cx="379954" cy="24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r:id="rId9" imgW="330120" imgH="215640" progId="Equation.KSEE3">
                  <p:embed/>
                </p:oleObj>
              </mc:Choice>
              <mc:Fallback>
                <p:oleObj r:id="rId9" imgW="330120" imgH="215640" progId="Equation.KSEE3">
                  <p:embed/>
                  <p:pic>
                    <p:nvPicPr>
                      <p:cNvPr id="4115" name="对象 180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2" y="1989083"/>
                        <a:ext cx="379954" cy="248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弧形 59">
            <a:extLst>
              <a:ext uri="{FF2B5EF4-FFF2-40B4-BE49-F238E27FC236}">
                <a16:creationId xmlns:a16="http://schemas.microsoft.com/office/drawing/2014/main" xmlns="" id="{4ABFD510-65C2-4A65-AED9-9F4257793973}"/>
              </a:ext>
            </a:extLst>
          </p:cNvPr>
          <p:cNvSpPr/>
          <p:nvPr/>
        </p:nvSpPr>
        <p:spPr bwMode="auto">
          <a:xfrm rot="18900000">
            <a:off x="3709958" y="2684695"/>
            <a:ext cx="312931" cy="322498"/>
          </a:xfrm>
          <a:prstGeom prst="arc">
            <a:avLst>
              <a:gd name="adj1" fmla="val 1665442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61" name="对象 183">
            <a:hlinkClick r:id="" action="ppaction://ole?verb=1"/>
            <a:extLst>
              <a:ext uri="{FF2B5EF4-FFF2-40B4-BE49-F238E27FC236}">
                <a16:creationId xmlns:a16="http://schemas.microsoft.com/office/drawing/2014/main" xmlns="" id="{08B7778B-59CC-43E8-A19E-B4D6F8AAC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4634" y="2292298"/>
          <a:ext cx="233372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r:id="rId11" imgW="164880" imgH="215640" progId="Equation.KSEE3">
                  <p:embed/>
                </p:oleObj>
              </mc:Choice>
              <mc:Fallback>
                <p:oleObj r:id="rId11" imgW="164880" imgH="215640" progId="Equation.KSEE3">
                  <p:embed/>
                  <p:pic>
                    <p:nvPicPr>
                      <p:cNvPr id="4117" name="对象 18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634" y="2292298"/>
                        <a:ext cx="233372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等腰三角形 37">
            <a:extLst>
              <a:ext uri="{FF2B5EF4-FFF2-40B4-BE49-F238E27FC236}">
                <a16:creationId xmlns:a16="http://schemas.microsoft.com/office/drawing/2014/main" xmlns="" id="{D96AE935-1872-4881-97FC-56CEA3630C72}"/>
              </a:ext>
            </a:extLst>
          </p:cNvPr>
          <p:cNvSpPr/>
          <p:nvPr/>
        </p:nvSpPr>
        <p:spPr bwMode="auto">
          <a:xfrm rot="10800000">
            <a:off x="4900448" y="3057326"/>
            <a:ext cx="297020" cy="29694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B79DB939-3FFB-413D-B6A9-19736DFB1E27}"/>
              </a:ext>
            </a:extLst>
          </p:cNvPr>
          <p:cNvCxnSpPr>
            <a:endCxn id="50" idx="3"/>
          </p:cNvCxnSpPr>
          <p:nvPr/>
        </p:nvCxnSpPr>
        <p:spPr bwMode="auto">
          <a:xfrm>
            <a:off x="5048475" y="3330654"/>
            <a:ext cx="0" cy="306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B948D1D6-4F7C-4403-9DFB-502781BBE026}"/>
              </a:ext>
            </a:extLst>
          </p:cNvPr>
          <p:cNvCxnSpPr>
            <a:endCxn id="50" idx="3"/>
          </p:cNvCxnSpPr>
          <p:nvPr/>
        </p:nvCxnSpPr>
        <p:spPr bwMode="auto">
          <a:xfrm>
            <a:off x="5048475" y="1914364"/>
            <a:ext cx="0" cy="11429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2CA09AC4-0DBB-41BB-A7FB-67062165B89C}"/>
              </a:ext>
            </a:extLst>
          </p:cNvPr>
          <p:cNvCxnSpPr>
            <a:endCxn id="38" idx="3"/>
          </p:cNvCxnSpPr>
          <p:nvPr/>
        </p:nvCxnSpPr>
        <p:spPr bwMode="auto">
          <a:xfrm flipH="1">
            <a:off x="5048475" y="1963534"/>
            <a:ext cx="500015" cy="1093793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弧形 41">
            <a:extLst>
              <a:ext uri="{FF2B5EF4-FFF2-40B4-BE49-F238E27FC236}">
                <a16:creationId xmlns:a16="http://schemas.microsoft.com/office/drawing/2014/main" xmlns="" id="{F3303074-1E04-4160-9913-C0CE935632F7}"/>
              </a:ext>
            </a:extLst>
          </p:cNvPr>
          <p:cNvSpPr/>
          <p:nvPr/>
        </p:nvSpPr>
        <p:spPr bwMode="auto">
          <a:xfrm>
            <a:off x="4900448" y="2735311"/>
            <a:ext cx="312931" cy="322498"/>
          </a:xfrm>
          <a:prstGeom prst="arc">
            <a:avLst>
              <a:gd name="adj1" fmla="val 1620000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43" name="对象 271">
            <a:hlinkClick r:id="" action="ppaction://ole?verb=1"/>
            <a:extLst>
              <a:ext uri="{FF2B5EF4-FFF2-40B4-BE49-F238E27FC236}">
                <a16:creationId xmlns:a16="http://schemas.microsoft.com/office/drawing/2014/main" xmlns="" id="{7B2B9CDE-B051-41E3-A9A9-C738D0A37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083" y="2358340"/>
          <a:ext cx="215050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r:id="rId13" imgW="152280" imgH="215640" progId="Equation.KSEE3">
                  <p:embed/>
                </p:oleObj>
              </mc:Choice>
              <mc:Fallback>
                <p:oleObj r:id="rId13" imgW="152280" imgH="215640" progId="Equation.KSEE3">
                  <p:embed/>
                  <p:pic>
                    <p:nvPicPr>
                      <p:cNvPr id="4124" name="对象 271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083" y="2358340"/>
                        <a:ext cx="215050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273">
            <a:hlinkClick r:id="" action="ppaction://ole?verb=1"/>
            <a:extLst>
              <a:ext uri="{FF2B5EF4-FFF2-40B4-BE49-F238E27FC236}">
                <a16:creationId xmlns:a16="http://schemas.microsoft.com/office/drawing/2014/main" xmlns="" id="{DAC98777-5163-4E42-9537-5295C173F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8262" y="1690688"/>
          <a:ext cx="405509" cy="2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r:id="rId14" imgW="527760" imgH="344160" progId="Equation.KSEE3">
                  <p:embed/>
                </p:oleObj>
              </mc:Choice>
              <mc:Fallback>
                <p:oleObj r:id="rId14" imgW="527760" imgH="344160" progId="Equation.KSEE3">
                  <p:embed/>
                  <p:pic>
                    <p:nvPicPr>
                      <p:cNvPr id="4125" name="对象 27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262" y="1690688"/>
                        <a:ext cx="405509" cy="2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对象 275">
                <a:hlinkClick r:id="" action="ppaction://ole?verb=1"/>
                <a:extLst>
                  <a:ext uri="{FF2B5EF4-FFF2-40B4-BE49-F238E27FC236}">
                    <a16:creationId xmlns:a16="http://schemas.microsoft.com/office/drawing/2014/main" xmlns="" id="{951094C1-08FD-4194-A503-6B3DCE2F8DAC}"/>
                  </a:ext>
                </a:extLst>
              </p:cNvPr>
              <p:cNvSpPr txBox="1"/>
              <p:nvPr/>
            </p:nvSpPr>
            <p:spPr bwMode="auto">
              <a:xfrm>
                <a:off x="4848373" y="3751492"/>
                <a:ext cx="419010" cy="28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5" name="对象 275">
                <a:hlinkClick r:id="" action="ppaction://ole?verb=1"/>
                <a:extLst>
                  <a:ext uri="{FF2B5EF4-FFF2-40B4-BE49-F238E27FC236}">
                    <a16:creationId xmlns:a16="http://schemas.microsoft.com/office/drawing/2014/main" id="{951094C1-08FD-4194-A503-6B3DCE2F8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8373" y="3751492"/>
                <a:ext cx="419010" cy="283933"/>
              </a:xfrm>
              <a:prstGeom prst="rect">
                <a:avLst/>
              </a:prstGeom>
              <a:blipFill>
                <a:blip r:embed="rId15"/>
                <a:stretch>
                  <a:fillRect r="-156522" b="-617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xmlns="" id="{52AABC0C-932C-4906-89A2-E5CF49483069}"/>
              </a:ext>
            </a:extLst>
          </p:cNvPr>
          <p:cNvCxnSpPr>
            <a:endCxn id="38" idx="3"/>
          </p:cNvCxnSpPr>
          <p:nvPr/>
        </p:nvCxnSpPr>
        <p:spPr bwMode="auto">
          <a:xfrm>
            <a:off x="4790994" y="2236861"/>
            <a:ext cx="256999" cy="820947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对象 278">
            <a:hlinkClick r:id="" action="ppaction://ole?verb=1"/>
            <a:extLst>
              <a:ext uri="{FF2B5EF4-FFF2-40B4-BE49-F238E27FC236}">
                <a16:creationId xmlns:a16="http://schemas.microsoft.com/office/drawing/2014/main" xmlns="" id="{C2A3DA95-8F5B-452D-9FEC-337FEDEE5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569" y="1989083"/>
          <a:ext cx="379954" cy="24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r:id="rId16" imgW="330120" imgH="215640" progId="Equation.KSEE3">
                  <p:embed/>
                </p:oleObj>
              </mc:Choice>
              <mc:Fallback>
                <p:oleObj r:id="rId16" imgW="330120" imgH="215640" progId="Equation.KSEE3">
                  <p:embed/>
                  <p:pic>
                    <p:nvPicPr>
                      <p:cNvPr id="4128" name="对象 278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569" y="1989083"/>
                        <a:ext cx="379954" cy="248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弧形 47">
            <a:extLst>
              <a:ext uri="{FF2B5EF4-FFF2-40B4-BE49-F238E27FC236}">
                <a16:creationId xmlns:a16="http://schemas.microsoft.com/office/drawing/2014/main" xmlns="" id="{C5682A58-EB33-407D-ABA1-E9F87FE02715}"/>
              </a:ext>
            </a:extLst>
          </p:cNvPr>
          <p:cNvSpPr/>
          <p:nvPr/>
        </p:nvSpPr>
        <p:spPr bwMode="auto">
          <a:xfrm rot="18900000">
            <a:off x="4892733" y="2684695"/>
            <a:ext cx="312931" cy="322498"/>
          </a:xfrm>
          <a:prstGeom prst="arc">
            <a:avLst>
              <a:gd name="adj1" fmla="val 1665442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49" name="对象 281">
            <a:hlinkClick r:id="" action="ppaction://ole?verb=1"/>
            <a:extLst>
              <a:ext uri="{FF2B5EF4-FFF2-40B4-BE49-F238E27FC236}">
                <a16:creationId xmlns:a16="http://schemas.microsoft.com/office/drawing/2014/main" xmlns="" id="{56BB9FE6-E823-4982-85C5-9245FE4C0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7891" y="2292298"/>
          <a:ext cx="233372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r:id="rId17" imgW="164880" imgH="215640" progId="Equation.KSEE3">
                  <p:embed/>
                </p:oleObj>
              </mc:Choice>
              <mc:Fallback>
                <p:oleObj r:id="rId17" imgW="164880" imgH="215640" progId="Equation.KSEE3">
                  <p:embed/>
                  <p:pic>
                    <p:nvPicPr>
                      <p:cNvPr id="4130" name="对象 281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891" y="2292298"/>
                        <a:ext cx="233372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等腰三角形 25">
            <a:extLst>
              <a:ext uri="{FF2B5EF4-FFF2-40B4-BE49-F238E27FC236}">
                <a16:creationId xmlns:a16="http://schemas.microsoft.com/office/drawing/2014/main" xmlns="" id="{8874BD85-5150-41AB-A2D3-F2207813C905}"/>
              </a:ext>
            </a:extLst>
          </p:cNvPr>
          <p:cNvSpPr/>
          <p:nvPr/>
        </p:nvSpPr>
        <p:spPr bwMode="auto">
          <a:xfrm rot="10800000">
            <a:off x="6084668" y="3057326"/>
            <a:ext cx="297020" cy="29694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7B010AD8-56AA-426F-BA11-B83FC2AC4FF3}"/>
              </a:ext>
            </a:extLst>
          </p:cNvPr>
          <p:cNvCxnSpPr>
            <a:endCxn id="38" idx="3"/>
          </p:cNvCxnSpPr>
          <p:nvPr/>
        </p:nvCxnSpPr>
        <p:spPr bwMode="auto">
          <a:xfrm>
            <a:off x="6232696" y="3330654"/>
            <a:ext cx="0" cy="306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72B25A9A-85EA-4D24-A41E-54B08D02FB9F}"/>
              </a:ext>
            </a:extLst>
          </p:cNvPr>
          <p:cNvCxnSpPr>
            <a:endCxn id="38" idx="3"/>
          </p:cNvCxnSpPr>
          <p:nvPr/>
        </p:nvCxnSpPr>
        <p:spPr bwMode="auto">
          <a:xfrm>
            <a:off x="6232696" y="1914364"/>
            <a:ext cx="0" cy="11429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F0E3595B-A5B0-4D69-BCD3-20197A2DC1FE}"/>
              </a:ext>
            </a:extLst>
          </p:cNvPr>
          <p:cNvCxnSpPr>
            <a:endCxn id="26" idx="3"/>
          </p:cNvCxnSpPr>
          <p:nvPr/>
        </p:nvCxnSpPr>
        <p:spPr bwMode="auto">
          <a:xfrm flipH="1">
            <a:off x="6232696" y="1963534"/>
            <a:ext cx="498568" cy="1093793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xmlns="" id="{027018A9-2455-445E-A2CF-2FD9D6136FA6}"/>
              </a:ext>
            </a:extLst>
          </p:cNvPr>
          <p:cNvSpPr/>
          <p:nvPr/>
        </p:nvSpPr>
        <p:spPr bwMode="auto">
          <a:xfrm>
            <a:off x="6084668" y="2735311"/>
            <a:ext cx="312931" cy="322498"/>
          </a:xfrm>
          <a:prstGeom prst="arc">
            <a:avLst>
              <a:gd name="adj1" fmla="val 1620000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31" name="对象 290">
            <a:hlinkClick r:id="" action="ppaction://ole?verb=1"/>
            <a:extLst>
              <a:ext uri="{FF2B5EF4-FFF2-40B4-BE49-F238E27FC236}">
                <a16:creationId xmlns:a16="http://schemas.microsoft.com/office/drawing/2014/main" xmlns="" id="{5580DF7A-6719-4E27-98AE-6A0321E4F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2339" y="2358340"/>
          <a:ext cx="215050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r:id="rId18" imgW="152280" imgH="215640" progId="Equation.KSEE3">
                  <p:embed/>
                </p:oleObj>
              </mc:Choice>
              <mc:Fallback>
                <p:oleObj r:id="rId18" imgW="152280" imgH="215640" progId="Equation.KSEE3">
                  <p:embed/>
                  <p:pic>
                    <p:nvPicPr>
                      <p:cNvPr id="4137" name="对象 290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339" y="2358340"/>
                        <a:ext cx="215050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292">
            <a:hlinkClick r:id="" action="ppaction://ole?verb=1"/>
            <a:extLst>
              <a:ext uri="{FF2B5EF4-FFF2-40B4-BE49-F238E27FC236}">
                <a16:creationId xmlns:a16="http://schemas.microsoft.com/office/drawing/2014/main" xmlns="" id="{5E65D87C-7846-453B-AAE4-7DD9C93AE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1518" y="1690688"/>
          <a:ext cx="405509" cy="2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r:id="rId19" imgW="527760" imgH="344160" progId="Equation.KSEE3">
                  <p:embed/>
                </p:oleObj>
              </mc:Choice>
              <mc:Fallback>
                <p:oleObj r:id="rId19" imgW="527760" imgH="344160" progId="Equation.KSEE3">
                  <p:embed/>
                  <p:pic>
                    <p:nvPicPr>
                      <p:cNvPr id="4138" name="对象 292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518" y="1690688"/>
                        <a:ext cx="405509" cy="2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对象 294">
                <a:hlinkClick r:id="" action="ppaction://ole?verb=1"/>
                <a:extLst>
                  <a:ext uri="{FF2B5EF4-FFF2-40B4-BE49-F238E27FC236}">
                    <a16:creationId xmlns:a16="http://schemas.microsoft.com/office/drawing/2014/main" xmlns="" id="{2190D6BD-5831-4A6C-9591-793BD95EEAB6}"/>
                  </a:ext>
                </a:extLst>
              </p:cNvPr>
              <p:cNvSpPr txBox="1"/>
              <p:nvPr/>
            </p:nvSpPr>
            <p:spPr bwMode="auto">
              <a:xfrm>
                <a:off x="6031147" y="3751492"/>
                <a:ext cx="420456" cy="28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3" name="对象 29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2190D6BD-5831-4A6C-9591-793BD95E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1147" y="3751492"/>
                <a:ext cx="420456" cy="283933"/>
              </a:xfrm>
              <a:prstGeom prst="rect">
                <a:avLst/>
              </a:prstGeom>
              <a:blipFill>
                <a:blip r:embed="rId20"/>
                <a:stretch>
                  <a:fillRect r="-156522" b="-617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466C7DC0-2C13-481D-BCC1-911E5304B179}"/>
              </a:ext>
            </a:extLst>
          </p:cNvPr>
          <p:cNvCxnSpPr>
            <a:endCxn id="26" idx="3"/>
          </p:cNvCxnSpPr>
          <p:nvPr/>
        </p:nvCxnSpPr>
        <p:spPr bwMode="auto">
          <a:xfrm>
            <a:off x="5975214" y="2236861"/>
            <a:ext cx="256999" cy="820947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297">
            <a:hlinkClick r:id="" action="ppaction://ole?verb=1"/>
            <a:extLst>
              <a:ext uri="{FF2B5EF4-FFF2-40B4-BE49-F238E27FC236}">
                <a16:creationId xmlns:a16="http://schemas.microsoft.com/office/drawing/2014/main" xmlns="" id="{D37E7C55-6C7D-461E-B327-BC6016128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5825" y="1989083"/>
          <a:ext cx="379954" cy="24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r:id="rId21" imgW="330120" imgH="215640" progId="Equation.KSEE3">
                  <p:embed/>
                </p:oleObj>
              </mc:Choice>
              <mc:Fallback>
                <p:oleObj r:id="rId21" imgW="330120" imgH="215640" progId="Equation.KSEE3">
                  <p:embed/>
                  <p:pic>
                    <p:nvPicPr>
                      <p:cNvPr id="4141" name="对象 297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825" y="1989083"/>
                        <a:ext cx="379954" cy="248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弧形 35">
            <a:extLst>
              <a:ext uri="{FF2B5EF4-FFF2-40B4-BE49-F238E27FC236}">
                <a16:creationId xmlns:a16="http://schemas.microsoft.com/office/drawing/2014/main" xmlns="" id="{07BBDDEA-5CC6-4895-B4FA-1F080DA5E801}"/>
              </a:ext>
            </a:extLst>
          </p:cNvPr>
          <p:cNvSpPr/>
          <p:nvPr/>
        </p:nvSpPr>
        <p:spPr bwMode="auto">
          <a:xfrm rot="18900000">
            <a:off x="6075507" y="2684695"/>
            <a:ext cx="314378" cy="322498"/>
          </a:xfrm>
          <a:prstGeom prst="arc">
            <a:avLst>
              <a:gd name="adj1" fmla="val 1665442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37" name="对象 300">
            <a:hlinkClick r:id="" action="ppaction://ole?verb=1"/>
            <a:extLst>
              <a:ext uri="{FF2B5EF4-FFF2-40B4-BE49-F238E27FC236}">
                <a16:creationId xmlns:a16="http://schemas.microsoft.com/office/drawing/2014/main" xmlns="" id="{6D98CE10-BB9D-484A-959F-A79C0EDF8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1147" y="2292298"/>
          <a:ext cx="233372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r:id="rId22" imgW="164880" imgH="215640" progId="Equation.KSEE3">
                  <p:embed/>
                </p:oleObj>
              </mc:Choice>
              <mc:Fallback>
                <p:oleObj r:id="rId22" imgW="164880" imgH="215640" progId="Equation.KSEE3">
                  <p:embed/>
                  <p:pic>
                    <p:nvPicPr>
                      <p:cNvPr id="4143" name="对象 300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147" y="2292298"/>
                        <a:ext cx="233372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等腰三角形 13">
            <a:extLst>
              <a:ext uri="{FF2B5EF4-FFF2-40B4-BE49-F238E27FC236}">
                <a16:creationId xmlns:a16="http://schemas.microsoft.com/office/drawing/2014/main" xmlns="" id="{4FC63337-49B6-42F3-BA0B-8A68F9E1F153}"/>
              </a:ext>
            </a:extLst>
          </p:cNvPr>
          <p:cNvSpPr/>
          <p:nvPr/>
        </p:nvSpPr>
        <p:spPr bwMode="auto">
          <a:xfrm rot="10800000">
            <a:off x="7778548" y="3057326"/>
            <a:ext cx="297020" cy="29694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61F2A7BF-B98D-4A94-B73D-3A955E705127}"/>
              </a:ext>
            </a:extLst>
          </p:cNvPr>
          <p:cNvCxnSpPr>
            <a:endCxn id="26" idx="3"/>
          </p:cNvCxnSpPr>
          <p:nvPr/>
        </p:nvCxnSpPr>
        <p:spPr bwMode="auto">
          <a:xfrm>
            <a:off x="7926575" y="3330654"/>
            <a:ext cx="0" cy="306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0E16ADF3-0F03-44DA-8A61-A98B48CA96A4}"/>
              </a:ext>
            </a:extLst>
          </p:cNvPr>
          <p:cNvCxnSpPr>
            <a:endCxn id="26" idx="3"/>
          </p:cNvCxnSpPr>
          <p:nvPr/>
        </p:nvCxnSpPr>
        <p:spPr bwMode="auto">
          <a:xfrm>
            <a:off x="7926575" y="1914364"/>
            <a:ext cx="0" cy="11429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D5884B6E-087F-4148-843E-1547A4D8A2E7}"/>
              </a:ext>
            </a:extLst>
          </p:cNvPr>
          <p:cNvCxnSpPr>
            <a:endCxn id="14" idx="3"/>
          </p:cNvCxnSpPr>
          <p:nvPr/>
        </p:nvCxnSpPr>
        <p:spPr bwMode="auto">
          <a:xfrm flipH="1">
            <a:off x="7926575" y="1963534"/>
            <a:ext cx="500015" cy="1093793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弧形 17">
            <a:extLst>
              <a:ext uri="{FF2B5EF4-FFF2-40B4-BE49-F238E27FC236}">
                <a16:creationId xmlns:a16="http://schemas.microsoft.com/office/drawing/2014/main" xmlns="" id="{41B47B0B-D15E-410A-8AF9-27E05F9A05AF}"/>
              </a:ext>
            </a:extLst>
          </p:cNvPr>
          <p:cNvSpPr/>
          <p:nvPr/>
        </p:nvSpPr>
        <p:spPr bwMode="auto">
          <a:xfrm>
            <a:off x="7778548" y="2735311"/>
            <a:ext cx="312931" cy="322498"/>
          </a:xfrm>
          <a:prstGeom prst="arc">
            <a:avLst>
              <a:gd name="adj1" fmla="val 1620000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19" name="对象 308">
            <a:hlinkClick r:id="" action="ppaction://ole?verb=1"/>
            <a:extLst>
              <a:ext uri="{FF2B5EF4-FFF2-40B4-BE49-F238E27FC236}">
                <a16:creationId xmlns:a16="http://schemas.microsoft.com/office/drawing/2014/main" xmlns="" id="{3C0020EB-9D65-4464-A367-BC4C8B489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183" y="2358340"/>
          <a:ext cx="215050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r:id="rId23" imgW="152280" imgH="215640" progId="Equation.KSEE3">
                  <p:embed/>
                </p:oleObj>
              </mc:Choice>
              <mc:Fallback>
                <p:oleObj r:id="rId23" imgW="152280" imgH="215640" progId="Equation.KSEE3">
                  <p:embed/>
                  <p:pic>
                    <p:nvPicPr>
                      <p:cNvPr id="4150" name="对象 308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183" y="2358340"/>
                        <a:ext cx="215050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310">
            <a:hlinkClick r:id="" action="ppaction://ole?verb=1"/>
            <a:extLst>
              <a:ext uri="{FF2B5EF4-FFF2-40B4-BE49-F238E27FC236}">
                <a16:creationId xmlns:a16="http://schemas.microsoft.com/office/drawing/2014/main" xmlns="" id="{670B6544-A82F-4E13-95C7-50D43BA13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6362" y="1690688"/>
          <a:ext cx="405509" cy="2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r:id="rId24" imgW="527760" imgH="344160" progId="Equation.KSEE3">
                  <p:embed/>
                </p:oleObj>
              </mc:Choice>
              <mc:Fallback>
                <p:oleObj r:id="rId24" imgW="527760" imgH="344160" progId="Equation.KSEE3">
                  <p:embed/>
                  <p:pic>
                    <p:nvPicPr>
                      <p:cNvPr id="4151" name="对象 310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362" y="1690688"/>
                        <a:ext cx="405509" cy="2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对象 312">
                <a:hlinkClick r:id="" action="ppaction://ole?verb=1"/>
                <a:extLst>
                  <a:ext uri="{FF2B5EF4-FFF2-40B4-BE49-F238E27FC236}">
                    <a16:creationId xmlns:a16="http://schemas.microsoft.com/office/drawing/2014/main" xmlns="" id="{1ED83BB3-726F-4F3A-ACB4-756826F11727}"/>
                  </a:ext>
                </a:extLst>
              </p:cNvPr>
              <p:cNvSpPr txBox="1"/>
              <p:nvPr/>
            </p:nvSpPr>
            <p:spPr bwMode="auto">
              <a:xfrm>
                <a:off x="7726473" y="3751492"/>
                <a:ext cx="419010" cy="28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1" name="对象 312">
                <a:hlinkClick r:id="" action="ppaction://ole?verb=1"/>
                <a:extLst>
                  <a:ext uri="{FF2B5EF4-FFF2-40B4-BE49-F238E27FC236}">
                    <a16:creationId xmlns:a16="http://schemas.microsoft.com/office/drawing/2014/main" id="{1ED83BB3-726F-4F3A-ACB4-756826F1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6473" y="3751492"/>
                <a:ext cx="419010" cy="283933"/>
              </a:xfrm>
              <a:prstGeom prst="rect">
                <a:avLst/>
              </a:prstGeom>
              <a:blipFill>
                <a:blip r:embed="rId25"/>
                <a:stretch>
                  <a:fillRect r="-91304" b="-617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91744947-E9BE-49CE-A883-8D6E8A694D5D}"/>
              </a:ext>
            </a:extLst>
          </p:cNvPr>
          <p:cNvCxnSpPr>
            <a:endCxn id="14" idx="3"/>
          </p:cNvCxnSpPr>
          <p:nvPr/>
        </p:nvCxnSpPr>
        <p:spPr bwMode="auto">
          <a:xfrm>
            <a:off x="7669094" y="2236861"/>
            <a:ext cx="256999" cy="820947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315">
            <a:hlinkClick r:id="" action="ppaction://ole?verb=1"/>
            <a:extLst>
              <a:ext uri="{FF2B5EF4-FFF2-40B4-BE49-F238E27FC236}">
                <a16:creationId xmlns:a16="http://schemas.microsoft.com/office/drawing/2014/main" xmlns="" id="{200960FF-6C54-46B3-933F-776DF5243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0669" y="1989083"/>
          <a:ext cx="379954" cy="24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r:id="rId26" imgW="330120" imgH="215640" progId="Equation.KSEE3">
                  <p:embed/>
                </p:oleObj>
              </mc:Choice>
              <mc:Fallback>
                <p:oleObj r:id="rId26" imgW="330120" imgH="215640" progId="Equation.KSEE3">
                  <p:embed/>
                  <p:pic>
                    <p:nvPicPr>
                      <p:cNvPr id="4154" name="对象 315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669" y="1989083"/>
                        <a:ext cx="379954" cy="248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弧形 23">
            <a:extLst>
              <a:ext uri="{FF2B5EF4-FFF2-40B4-BE49-F238E27FC236}">
                <a16:creationId xmlns:a16="http://schemas.microsoft.com/office/drawing/2014/main" xmlns="" id="{EFC04F62-7F55-4AAB-8BDC-8129455F8E3E}"/>
              </a:ext>
            </a:extLst>
          </p:cNvPr>
          <p:cNvSpPr/>
          <p:nvPr/>
        </p:nvSpPr>
        <p:spPr bwMode="auto">
          <a:xfrm rot="18900000">
            <a:off x="7770833" y="2684695"/>
            <a:ext cx="312931" cy="322498"/>
          </a:xfrm>
          <a:prstGeom prst="arc">
            <a:avLst>
              <a:gd name="adj1" fmla="val 1665442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25" name="对象 318">
            <a:hlinkClick r:id="" action="ppaction://ole?verb=1"/>
            <a:extLst>
              <a:ext uri="{FF2B5EF4-FFF2-40B4-BE49-F238E27FC236}">
                <a16:creationId xmlns:a16="http://schemas.microsoft.com/office/drawing/2014/main" xmlns="" id="{F83D6556-6E8B-4711-B6CC-317391923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5991" y="2292298"/>
          <a:ext cx="233372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r:id="rId27" imgW="164880" imgH="215640" progId="Equation.KSEE3">
                  <p:embed/>
                </p:oleObj>
              </mc:Choice>
              <mc:Fallback>
                <p:oleObj r:id="rId27" imgW="164880" imgH="215640" progId="Equation.KSEE3">
                  <p:embed/>
                  <p:pic>
                    <p:nvPicPr>
                      <p:cNvPr id="4156" name="对象 318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5991" y="2292298"/>
                        <a:ext cx="233372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664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03B92D-AEAE-4EE1-A164-64C7315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55B60D0-E742-471B-B81F-19257FAB8A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82990"/>
                <a:ext cx="10515600" cy="247501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The accumulated signal vector can be written as</a:t>
                </a:r>
              </a:p>
              <a:p>
                <a:pPr marL="0" indent="0" algn="l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  <m:e>
                          <m:r>
                            <a:rPr lang="en-US" altLang="zh-CN" sz="20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zh-CN" sz="2000" b="1" i="1" dirty="0">
                  <a:solidFill>
                    <a:srgbClr val="ED6C00"/>
                  </a:solidFill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2000" b="1" i="1" dirty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CN" sz="2000" b="1" i="1" dirty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ED6C00"/>
                  </a:solidFill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𝑨𝒔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ED6C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5B60D0-E742-471B-B81F-19257FAB8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82990"/>
                <a:ext cx="10515600" cy="2475010"/>
              </a:xfrm>
              <a:blipFill>
                <a:blip r:embed="rId3"/>
                <a:stretch>
                  <a:fillRect l="-464" b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13F135E-1789-415C-A9DE-6EA8CD7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29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31F0BEF-F05E-41CB-80E2-A4B4AAAD27C0}"/>
              </a:ext>
            </a:extLst>
          </p:cNvPr>
          <p:cNvCxnSpPr/>
          <p:nvPr/>
        </p:nvCxnSpPr>
        <p:spPr bwMode="auto">
          <a:xfrm>
            <a:off x="3444762" y="3636762"/>
            <a:ext cx="535792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55">
            <a:extLst>
              <a:ext uri="{FF2B5EF4-FFF2-40B4-BE49-F238E27FC236}">
                <a16:creationId xmlns:a16="http://schemas.microsoft.com/office/drawing/2014/main" xmlns="" id="{7D7F6E1A-4BEC-4610-B0D2-3F39CA3F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134" y="2893426"/>
            <a:ext cx="1238707" cy="5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/>
              <a:t>......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35521F30-AB4F-4F8F-B6FA-51270E20E701}"/>
              </a:ext>
            </a:extLst>
          </p:cNvPr>
          <p:cNvCxnSpPr/>
          <p:nvPr/>
        </p:nvCxnSpPr>
        <p:spPr bwMode="auto">
          <a:xfrm flipV="1">
            <a:off x="3865701" y="3476718"/>
            <a:ext cx="1143236" cy="771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3">
            <a:extLst>
              <a:ext uri="{FF2B5EF4-FFF2-40B4-BE49-F238E27FC236}">
                <a16:creationId xmlns:a16="http://schemas.microsoft.com/office/drawing/2014/main" xmlns="" id="{033F89E0-9B70-440F-B414-2482C285C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962" y="3187482"/>
            <a:ext cx="267125" cy="4603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xmlns="" id="{A2BA9FE1-5394-4D2D-93B2-48F5B21ED5FF}"/>
              </a:ext>
            </a:extLst>
          </p:cNvPr>
          <p:cNvSpPr/>
          <p:nvPr/>
        </p:nvSpPr>
        <p:spPr bwMode="auto">
          <a:xfrm rot="10800000">
            <a:off x="3718155" y="3057326"/>
            <a:ext cx="297020" cy="29694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11698676-DFE3-43C5-AE56-059A0DF44E0B}"/>
              </a:ext>
            </a:extLst>
          </p:cNvPr>
          <p:cNvCxnSpPr/>
          <p:nvPr/>
        </p:nvCxnSpPr>
        <p:spPr bwMode="auto">
          <a:xfrm>
            <a:off x="3865700" y="3330654"/>
            <a:ext cx="0" cy="306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FFF98A7B-5BF1-4893-9CBB-AB2B817C5290}"/>
              </a:ext>
            </a:extLst>
          </p:cNvPr>
          <p:cNvCxnSpPr/>
          <p:nvPr/>
        </p:nvCxnSpPr>
        <p:spPr bwMode="auto">
          <a:xfrm>
            <a:off x="3865700" y="1914364"/>
            <a:ext cx="0" cy="11429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1859984F-26D0-42C4-92D7-A056CADD17DE}"/>
              </a:ext>
            </a:extLst>
          </p:cNvPr>
          <p:cNvCxnSpPr>
            <a:endCxn id="50" idx="3"/>
          </p:cNvCxnSpPr>
          <p:nvPr/>
        </p:nvCxnSpPr>
        <p:spPr bwMode="auto">
          <a:xfrm flipH="1">
            <a:off x="3865700" y="1963534"/>
            <a:ext cx="500015" cy="1093793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弧形 53">
            <a:extLst>
              <a:ext uri="{FF2B5EF4-FFF2-40B4-BE49-F238E27FC236}">
                <a16:creationId xmlns:a16="http://schemas.microsoft.com/office/drawing/2014/main" xmlns="" id="{671AF311-F576-4539-9BEE-E9C530490280}"/>
              </a:ext>
            </a:extLst>
          </p:cNvPr>
          <p:cNvSpPr/>
          <p:nvPr/>
        </p:nvSpPr>
        <p:spPr bwMode="auto">
          <a:xfrm>
            <a:off x="3718155" y="2735311"/>
            <a:ext cx="312931" cy="322498"/>
          </a:xfrm>
          <a:prstGeom prst="arc">
            <a:avLst>
              <a:gd name="adj1" fmla="val 1620000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55" name="对象 12">
            <a:hlinkClick r:id="" action="ppaction://ole?verb=1"/>
            <a:extLst>
              <a:ext uri="{FF2B5EF4-FFF2-40B4-BE49-F238E27FC236}">
                <a16:creationId xmlns:a16="http://schemas.microsoft.com/office/drawing/2014/main" xmlns="" id="{244A2281-C883-4F1A-963B-853012173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5826" y="2358340"/>
          <a:ext cx="215050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r:id="rId4" imgW="152280" imgH="215640" progId="Equation.KSEE3">
                  <p:embed/>
                </p:oleObj>
              </mc:Choice>
              <mc:Fallback>
                <p:oleObj r:id="rId4" imgW="152280" imgH="215640" progId="Equation.KSEE3">
                  <p:embed/>
                  <p:pic>
                    <p:nvPicPr>
                      <p:cNvPr id="55" name="对象 1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244A2281-C883-4F1A-963B-853012173A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826" y="2358340"/>
                        <a:ext cx="215050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13">
            <a:hlinkClick r:id="" action="ppaction://ole?verb=1"/>
            <a:extLst>
              <a:ext uri="{FF2B5EF4-FFF2-40B4-BE49-F238E27FC236}">
                <a16:creationId xmlns:a16="http://schemas.microsoft.com/office/drawing/2014/main" xmlns="" id="{47B51405-A0AA-4E1F-AC9E-BDA0E03A4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5005" y="1690688"/>
          <a:ext cx="405509" cy="2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r:id="rId6" imgW="527760" imgH="344160" progId="Equation.KSEE3">
                  <p:embed/>
                </p:oleObj>
              </mc:Choice>
              <mc:Fallback>
                <p:oleObj r:id="rId6" imgW="527760" imgH="344160" progId="Equation.KSEE3">
                  <p:embed/>
                  <p:pic>
                    <p:nvPicPr>
                      <p:cNvPr id="56" name="对象 1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47B51405-A0AA-4E1F-AC9E-BDA0E03A48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005" y="1690688"/>
                        <a:ext cx="405509" cy="2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对象 14">
                <a:hlinkClick r:id="" action="ppaction://ole?verb=1"/>
                <a:extLst>
                  <a:ext uri="{FF2B5EF4-FFF2-40B4-BE49-F238E27FC236}">
                    <a16:creationId xmlns:a16="http://schemas.microsoft.com/office/drawing/2014/main" xmlns="" id="{55F09FA0-2E84-4072-860F-B70F3091873B}"/>
                  </a:ext>
                </a:extLst>
              </p:cNvPr>
              <p:cNvSpPr txBox="1"/>
              <p:nvPr/>
            </p:nvSpPr>
            <p:spPr bwMode="auto">
              <a:xfrm>
                <a:off x="3664151" y="3751492"/>
                <a:ext cx="420456" cy="28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7" name="对象 1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5F09FA0-2E84-4072-860F-B70F30918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4151" y="3751492"/>
                <a:ext cx="420456" cy="283933"/>
              </a:xfrm>
              <a:prstGeom prst="rect">
                <a:avLst/>
              </a:prstGeom>
              <a:blipFill>
                <a:blip r:embed="rId8"/>
                <a:stretch>
                  <a:fillRect r="-98551" b="-617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7A09D56D-7230-426E-81BA-A54920DE1BF7}"/>
              </a:ext>
            </a:extLst>
          </p:cNvPr>
          <p:cNvCxnSpPr>
            <a:endCxn id="50" idx="3"/>
          </p:cNvCxnSpPr>
          <p:nvPr/>
        </p:nvCxnSpPr>
        <p:spPr bwMode="auto">
          <a:xfrm>
            <a:off x="3608219" y="2236861"/>
            <a:ext cx="256999" cy="820947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180">
            <a:hlinkClick r:id="" action="ppaction://ole?verb=1"/>
            <a:extLst>
              <a:ext uri="{FF2B5EF4-FFF2-40B4-BE49-F238E27FC236}">
                <a16:creationId xmlns:a16="http://schemas.microsoft.com/office/drawing/2014/main" xmlns="" id="{87E29A28-0735-444E-A11C-94489299F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9312" y="1989083"/>
          <a:ext cx="379954" cy="24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r:id="rId9" imgW="330120" imgH="215640" progId="Equation.KSEE3">
                  <p:embed/>
                </p:oleObj>
              </mc:Choice>
              <mc:Fallback>
                <p:oleObj r:id="rId9" imgW="330120" imgH="215640" progId="Equation.KSEE3">
                  <p:embed/>
                  <p:pic>
                    <p:nvPicPr>
                      <p:cNvPr id="59" name="对象 18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87E29A28-0735-444E-A11C-94489299F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2" y="1989083"/>
                        <a:ext cx="379954" cy="248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弧形 59">
            <a:extLst>
              <a:ext uri="{FF2B5EF4-FFF2-40B4-BE49-F238E27FC236}">
                <a16:creationId xmlns:a16="http://schemas.microsoft.com/office/drawing/2014/main" xmlns="" id="{4ABFD510-65C2-4A65-AED9-9F4257793973}"/>
              </a:ext>
            </a:extLst>
          </p:cNvPr>
          <p:cNvSpPr/>
          <p:nvPr/>
        </p:nvSpPr>
        <p:spPr bwMode="auto">
          <a:xfrm rot="18900000">
            <a:off x="3709958" y="2684695"/>
            <a:ext cx="312931" cy="322498"/>
          </a:xfrm>
          <a:prstGeom prst="arc">
            <a:avLst>
              <a:gd name="adj1" fmla="val 1665442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61" name="对象 183">
            <a:hlinkClick r:id="" action="ppaction://ole?verb=1"/>
            <a:extLst>
              <a:ext uri="{FF2B5EF4-FFF2-40B4-BE49-F238E27FC236}">
                <a16:creationId xmlns:a16="http://schemas.microsoft.com/office/drawing/2014/main" xmlns="" id="{08B7778B-59CC-43E8-A19E-B4D6F8AAC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4634" y="2292298"/>
          <a:ext cx="233372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r:id="rId11" imgW="164880" imgH="215640" progId="Equation.KSEE3">
                  <p:embed/>
                </p:oleObj>
              </mc:Choice>
              <mc:Fallback>
                <p:oleObj r:id="rId11" imgW="164880" imgH="215640" progId="Equation.KSEE3">
                  <p:embed/>
                  <p:pic>
                    <p:nvPicPr>
                      <p:cNvPr id="61" name="对象 18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08B7778B-59CC-43E8-A19E-B4D6F8AAC1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634" y="2292298"/>
                        <a:ext cx="233372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等腰三角形 37">
            <a:extLst>
              <a:ext uri="{FF2B5EF4-FFF2-40B4-BE49-F238E27FC236}">
                <a16:creationId xmlns:a16="http://schemas.microsoft.com/office/drawing/2014/main" xmlns="" id="{D96AE935-1872-4881-97FC-56CEA3630C72}"/>
              </a:ext>
            </a:extLst>
          </p:cNvPr>
          <p:cNvSpPr/>
          <p:nvPr/>
        </p:nvSpPr>
        <p:spPr bwMode="auto">
          <a:xfrm rot="10800000">
            <a:off x="4900448" y="3057326"/>
            <a:ext cx="297020" cy="29694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B79DB939-3FFB-413D-B6A9-19736DFB1E27}"/>
              </a:ext>
            </a:extLst>
          </p:cNvPr>
          <p:cNvCxnSpPr>
            <a:endCxn id="50" idx="3"/>
          </p:cNvCxnSpPr>
          <p:nvPr/>
        </p:nvCxnSpPr>
        <p:spPr bwMode="auto">
          <a:xfrm>
            <a:off x="5048475" y="3330654"/>
            <a:ext cx="0" cy="306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B948D1D6-4F7C-4403-9DFB-502781BBE026}"/>
              </a:ext>
            </a:extLst>
          </p:cNvPr>
          <p:cNvCxnSpPr>
            <a:endCxn id="50" idx="3"/>
          </p:cNvCxnSpPr>
          <p:nvPr/>
        </p:nvCxnSpPr>
        <p:spPr bwMode="auto">
          <a:xfrm>
            <a:off x="5048475" y="1914364"/>
            <a:ext cx="0" cy="11429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2CA09AC4-0DBB-41BB-A7FB-67062165B89C}"/>
              </a:ext>
            </a:extLst>
          </p:cNvPr>
          <p:cNvCxnSpPr>
            <a:endCxn id="38" idx="3"/>
          </p:cNvCxnSpPr>
          <p:nvPr/>
        </p:nvCxnSpPr>
        <p:spPr bwMode="auto">
          <a:xfrm flipH="1">
            <a:off x="5048475" y="1963534"/>
            <a:ext cx="500015" cy="1093793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弧形 41">
            <a:extLst>
              <a:ext uri="{FF2B5EF4-FFF2-40B4-BE49-F238E27FC236}">
                <a16:creationId xmlns:a16="http://schemas.microsoft.com/office/drawing/2014/main" xmlns="" id="{F3303074-1E04-4160-9913-C0CE935632F7}"/>
              </a:ext>
            </a:extLst>
          </p:cNvPr>
          <p:cNvSpPr/>
          <p:nvPr/>
        </p:nvSpPr>
        <p:spPr bwMode="auto">
          <a:xfrm>
            <a:off x="4900448" y="2735311"/>
            <a:ext cx="312931" cy="322498"/>
          </a:xfrm>
          <a:prstGeom prst="arc">
            <a:avLst>
              <a:gd name="adj1" fmla="val 1620000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43" name="对象 271">
            <a:hlinkClick r:id="" action="ppaction://ole?verb=1"/>
            <a:extLst>
              <a:ext uri="{FF2B5EF4-FFF2-40B4-BE49-F238E27FC236}">
                <a16:creationId xmlns:a16="http://schemas.microsoft.com/office/drawing/2014/main" xmlns="" id="{7B2B9CDE-B051-41E3-A9A9-C738D0A37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083" y="2358340"/>
          <a:ext cx="215050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r:id="rId13" imgW="152280" imgH="215640" progId="Equation.KSEE3">
                  <p:embed/>
                </p:oleObj>
              </mc:Choice>
              <mc:Fallback>
                <p:oleObj r:id="rId13" imgW="152280" imgH="215640" progId="Equation.KSEE3">
                  <p:embed/>
                  <p:pic>
                    <p:nvPicPr>
                      <p:cNvPr id="43" name="对象 27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7B2B9CDE-B051-41E3-A9A9-C738D0A37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083" y="2358340"/>
                        <a:ext cx="215050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273">
            <a:hlinkClick r:id="" action="ppaction://ole?verb=1"/>
            <a:extLst>
              <a:ext uri="{FF2B5EF4-FFF2-40B4-BE49-F238E27FC236}">
                <a16:creationId xmlns:a16="http://schemas.microsoft.com/office/drawing/2014/main" xmlns="" id="{DAC98777-5163-4E42-9537-5295C173F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8262" y="1690688"/>
          <a:ext cx="405509" cy="2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r:id="rId14" imgW="527760" imgH="344160" progId="Equation.KSEE3">
                  <p:embed/>
                </p:oleObj>
              </mc:Choice>
              <mc:Fallback>
                <p:oleObj r:id="rId14" imgW="527760" imgH="344160" progId="Equation.KSEE3">
                  <p:embed/>
                  <p:pic>
                    <p:nvPicPr>
                      <p:cNvPr id="44" name="对象 27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DAC98777-5163-4E42-9537-5295C173F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262" y="1690688"/>
                        <a:ext cx="405509" cy="2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对象 275">
                <a:hlinkClick r:id="" action="ppaction://ole?verb=1"/>
                <a:extLst>
                  <a:ext uri="{FF2B5EF4-FFF2-40B4-BE49-F238E27FC236}">
                    <a16:creationId xmlns:a16="http://schemas.microsoft.com/office/drawing/2014/main" xmlns="" id="{951094C1-08FD-4194-A503-6B3DCE2F8DAC}"/>
                  </a:ext>
                </a:extLst>
              </p:cNvPr>
              <p:cNvSpPr txBox="1"/>
              <p:nvPr/>
            </p:nvSpPr>
            <p:spPr bwMode="auto">
              <a:xfrm>
                <a:off x="4848373" y="3751492"/>
                <a:ext cx="419010" cy="28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5" name="对象 275">
                <a:hlinkClick r:id="" action="ppaction://ole?verb=1"/>
                <a:extLst>
                  <a:ext uri="{FF2B5EF4-FFF2-40B4-BE49-F238E27FC236}">
                    <a16:creationId xmlns:a16="http://schemas.microsoft.com/office/drawing/2014/main" id="{951094C1-08FD-4194-A503-6B3DCE2F8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8373" y="3751492"/>
                <a:ext cx="419010" cy="283933"/>
              </a:xfrm>
              <a:prstGeom prst="rect">
                <a:avLst/>
              </a:prstGeom>
              <a:blipFill>
                <a:blip r:embed="rId15"/>
                <a:stretch>
                  <a:fillRect r="-156522" b="-617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xmlns="" id="{52AABC0C-932C-4906-89A2-E5CF49483069}"/>
              </a:ext>
            </a:extLst>
          </p:cNvPr>
          <p:cNvCxnSpPr>
            <a:endCxn id="38" idx="3"/>
          </p:cNvCxnSpPr>
          <p:nvPr/>
        </p:nvCxnSpPr>
        <p:spPr bwMode="auto">
          <a:xfrm>
            <a:off x="4790994" y="2236861"/>
            <a:ext cx="256999" cy="820947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对象 278">
            <a:hlinkClick r:id="" action="ppaction://ole?verb=1"/>
            <a:extLst>
              <a:ext uri="{FF2B5EF4-FFF2-40B4-BE49-F238E27FC236}">
                <a16:creationId xmlns:a16="http://schemas.microsoft.com/office/drawing/2014/main" xmlns="" id="{C2A3DA95-8F5B-452D-9FEC-337FEDEE5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569" y="1989083"/>
          <a:ext cx="379954" cy="24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r:id="rId16" imgW="330120" imgH="215640" progId="Equation.KSEE3">
                  <p:embed/>
                </p:oleObj>
              </mc:Choice>
              <mc:Fallback>
                <p:oleObj r:id="rId16" imgW="330120" imgH="215640" progId="Equation.KSEE3">
                  <p:embed/>
                  <p:pic>
                    <p:nvPicPr>
                      <p:cNvPr id="47" name="对象 27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C2A3DA95-8F5B-452D-9FEC-337FEDEE5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569" y="1989083"/>
                        <a:ext cx="379954" cy="248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弧形 47">
            <a:extLst>
              <a:ext uri="{FF2B5EF4-FFF2-40B4-BE49-F238E27FC236}">
                <a16:creationId xmlns:a16="http://schemas.microsoft.com/office/drawing/2014/main" xmlns="" id="{C5682A58-EB33-407D-ABA1-E9F87FE02715}"/>
              </a:ext>
            </a:extLst>
          </p:cNvPr>
          <p:cNvSpPr/>
          <p:nvPr/>
        </p:nvSpPr>
        <p:spPr bwMode="auto">
          <a:xfrm rot="18900000">
            <a:off x="4892733" y="2684695"/>
            <a:ext cx="312931" cy="322498"/>
          </a:xfrm>
          <a:prstGeom prst="arc">
            <a:avLst>
              <a:gd name="adj1" fmla="val 1665442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49" name="对象 281">
            <a:hlinkClick r:id="" action="ppaction://ole?verb=1"/>
            <a:extLst>
              <a:ext uri="{FF2B5EF4-FFF2-40B4-BE49-F238E27FC236}">
                <a16:creationId xmlns:a16="http://schemas.microsoft.com/office/drawing/2014/main" xmlns="" id="{56BB9FE6-E823-4982-85C5-9245FE4C0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7891" y="2292298"/>
          <a:ext cx="233372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r:id="rId17" imgW="164880" imgH="215640" progId="Equation.KSEE3">
                  <p:embed/>
                </p:oleObj>
              </mc:Choice>
              <mc:Fallback>
                <p:oleObj r:id="rId17" imgW="164880" imgH="215640" progId="Equation.KSEE3">
                  <p:embed/>
                  <p:pic>
                    <p:nvPicPr>
                      <p:cNvPr id="49" name="对象 28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56BB9FE6-E823-4982-85C5-9245FE4C0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891" y="2292298"/>
                        <a:ext cx="233372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等腰三角形 25">
            <a:extLst>
              <a:ext uri="{FF2B5EF4-FFF2-40B4-BE49-F238E27FC236}">
                <a16:creationId xmlns:a16="http://schemas.microsoft.com/office/drawing/2014/main" xmlns="" id="{8874BD85-5150-41AB-A2D3-F2207813C905}"/>
              </a:ext>
            </a:extLst>
          </p:cNvPr>
          <p:cNvSpPr/>
          <p:nvPr/>
        </p:nvSpPr>
        <p:spPr bwMode="auto">
          <a:xfrm rot="10800000">
            <a:off x="6084668" y="3057326"/>
            <a:ext cx="297020" cy="29694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7B010AD8-56AA-426F-BA11-B83FC2AC4FF3}"/>
              </a:ext>
            </a:extLst>
          </p:cNvPr>
          <p:cNvCxnSpPr>
            <a:endCxn id="38" idx="3"/>
          </p:cNvCxnSpPr>
          <p:nvPr/>
        </p:nvCxnSpPr>
        <p:spPr bwMode="auto">
          <a:xfrm>
            <a:off x="6232696" y="3330654"/>
            <a:ext cx="0" cy="306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72B25A9A-85EA-4D24-A41E-54B08D02FB9F}"/>
              </a:ext>
            </a:extLst>
          </p:cNvPr>
          <p:cNvCxnSpPr>
            <a:endCxn id="38" idx="3"/>
          </p:cNvCxnSpPr>
          <p:nvPr/>
        </p:nvCxnSpPr>
        <p:spPr bwMode="auto">
          <a:xfrm>
            <a:off x="6232696" y="1914364"/>
            <a:ext cx="0" cy="11429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F0E3595B-A5B0-4D69-BCD3-20197A2DC1FE}"/>
              </a:ext>
            </a:extLst>
          </p:cNvPr>
          <p:cNvCxnSpPr>
            <a:endCxn id="26" idx="3"/>
          </p:cNvCxnSpPr>
          <p:nvPr/>
        </p:nvCxnSpPr>
        <p:spPr bwMode="auto">
          <a:xfrm flipH="1">
            <a:off x="6232696" y="1963534"/>
            <a:ext cx="498568" cy="1093793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xmlns="" id="{027018A9-2455-445E-A2CF-2FD9D6136FA6}"/>
              </a:ext>
            </a:extLst>
          </p:cNvPr>
          <p:cNvSpPr/>
          <p:nvPr/>
        </p:nvSpPr>
        <p:spPr bwMode="auto">
          <a:xfrm>
            <a:off x="6084668" y="2735311"/>
            <a:ext cx="312931" cy="322498"/>
          </a:xfrm>
          <a:prstGeom prst="arc">
            <a:avLst>
              <a:gd name="adj1" fmla="val 1620000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31" name="对象 290">
            <a:hlinkClick r:id="" action="ppaction://ole?verb=1"/>
            <a:extLst>
              <a:ext uri="{FF2B5EF4-FFF2-40B4-BE49-F238E27FC236}">
                <a16:creationId xmlns:a16="http://schemas.microsoft.com/office/drawing/2014/main" xmlns="" id="{5580DF7A-6719-4E27-98AE-6A0321E4F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2339" y="2358340"/>
          <a:ext cx="215050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r:id="rId18" imgW="152280" imgH="215640" progId="Equation.KSEE3">
                  <p:embed/>
                </p:oleObj>
              </mc:Choice>
              <mc:Fallback>
                <p:oleObj r:id="rId18" imgW="152280" imgH="215640" progId="Equation.KSEE3">
                  <p:embed/>
                  <p:pic>
                    <p:nvPicPr>
                      <p:cNvPr id="31" name="对象 29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5580DF7A-6719-4E27-98AE-6A0321E4F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339" y="2358340"/>
                        <a:ext cx="215050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292">
            <a:hlinkClick r:id="" action="ppaction://ole?verb=1"/>
            <a:extLst>
              <a:ext uri="{FF2B5EF4-FFF2-40B4-BE49-F238E27FC236}">
                <a16:creationId xmlns:a16="http://schemas.microsoft.com/office/drawing/2014/main" xmlns="" id="{5E65D87C-7846-453B-AAE4-7DD9C93AE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1518" y="1690688"/>
          <a:ext cx="405509" cy="2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r:id="rId19" imgW="527760" imgH="344160" progId="Equation.KSEE3">
                  <p:embed/>
                </p:oleObj>
              </mc:Choice>
              <mc:Fallback>
                <p:oleObj r:id="rId19" imgW="527760" imgH="344160" progId="Equation.KSEE3">
                  <p:embed/>
                  <p:pic>
                    <p:nvPicPr>
                      <p:cNvPr id="32" name="对象 29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5E65D87C-7846-453B-AAE4-7DD9C93AE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518" y="1690688"/>
                        <a:ext cx="405509" cy="2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对象 294">
                <a:hlinkClick r:id="" action="ppaction://ole?verb=1"/>
                <a:extLst>
                  <a:ext uri="{FF2B5EF4-FFF2-40B4-BE49-F238E27FC236}">
                    <a16:creationId xmlns:a16="http://schemas.microsoft.com/office/drawing/2014/main" xmlns="" id="{2190D6BD-5831-4A6C-9591-793BD95EEAB6}"/>
                  </a:ext>
                </a:extLst>
              </p:cNvPr>
              <p:cNvSpPr txBox="1"/>
              <p:nvPr/>
            </p:nvSpPr>
            <p:spPr bwMode="auto">
              <a:xfrm>
                <a:off x="6031147" y="3751492"/>
                <a:ext cx="420456" cy="28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3" name="对象 294">
                <a:hlinkClick r:id="" action="ppaction://ole?verb=1"/>
                <a:extLst>
                  <a:ext uri="{FF2B5EF4-FFF2-40B4-BE49-F238E27FC236}">
                    <a16:creationId xmlns:a16="http://schemas.microsoft.com/office/drawing/2014/main" id="{2190D6BD-5831-4A6C-9591-793BD95E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1147" y="3751492"/>
                <a:ext cx="420456" cy="283933"/>
              </a:xfrm>
              <a:prstGeom prst="rect">
                <a:avLst/>
              </a:prstGeom>
              <a:blipFill>
                <a:blip r:embed="rId20"/>
                <a:stretch>
                  <a:fillRect r="-156522" b="-617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466C7DC0-2C13-481D-BCC1-911E5304B179}"/>
              </a:ext>
            </a:extLst>
          </p:cNvPr>
          <p:cNvCxnSpPr>
            <a:endCxn id="26" idx="3"/>
          </p:cNvCxnSpPr>
          <p:nvPr/>
        </p:nvCxnSpPr>
        <p:spPr bwMode="auto">
          <a:xfrm>
            <a:off x="5975214" y="2236861"/>
            <a:ext cx="256999" cy="820947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297">
            <a:hlinkClick r:id="" action="ppaction://ole?verb=1"/>
            <a:extLst>
              <a:ext uri="{FF2B5EF4-FFF2-40B4-BE49-F238E27FC236}">
                <a16:creationId xmlns:a16="http://schemas.microsoft.com/office/drawing/2014/main" xmlns="" id="{D37E7C55-6C7D-461E-B327-BC6016128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5825" y="1989083"/>
          <a:ext cx="379954" cy="24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r:id="rId21" imgW="330120" imgH="215640" progId="Equation.KSEE3">
                  <p:embed/>
                </p:oleObj>
              </mc:Choice>
              <mc:Fallback>
                <p:oleObj r:id="rId21" imgW="330120" imgH="215640" progId="Equation.KSEE3">
                  <p:embed/>
                  <p:pic>
                    <p:nvPicPr>
                      <p:cNvPr id="35" name="对象 29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D37E7C55-6C7D-461E-B327-BC6016128F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825" y="1989083"/>
                        <a:ext cx="379954" cy="248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弧形 35">
            <a:extLst>
              <a:ext uri="{FF2B5EF4-FFF2-40B4-BE49-F238E27FC236}">
                <a16:creationId xmlns:a16="http://schemas.microsoft.com/office/drawing/2014/main" xmlns="" id="{07BBDDEA-5CC6-4895-B4FA-1F080DA5E801}"/>
              </a:ext>
            </a:extLst>
          </p:cNvPr>
          <p:cNvSpPr/>
          <p:nvPr/>
        </p:nvSpPr>
        <p:spPr bwMode="auto">
          <a:xfrm rot="18900000">
            <a:off x="6075507" y="2684695"/>
            <a:ext cx="314378" cy="322498"/>
          </a:xfrm>
          <a:prstGeom prst="arc">
            <a:avLst>
              <a:gd name="adj1" fmla="val 1665442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37" name="对象 300">
            <a:hlinkClick r:id="" action="ppaction://ole?verb=1"/>
            <a:extLst>
              <a:ext uri="{FF2B5EF4-FFF2-40B4-BE49-F238E27FC236}">
                <a16:creationId xmlns:a16="http://schemas.microsoft.com/office/drawing/2014/main" xmlns="" id="{6D98CE10-BB9D-484A-959F-A79C0EDF8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1147" y="2292298"/>
          <a:ext cx="233372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r:id="rId22" imgW="164880" imgH="215640" progId="Equation.KSEE3">
                  <p:embed/>
                </p:oleObj>
              </mc:Choice>
              <mc:Fallback>
                <p:oleObj r:id="rId22" imgW="164880" imgH="215640" progId="Equation.KSEE3">
                  <p:embed/>
                  <p:pic>
                    <p:nvPicPr>
                      <p:cNvPr id="37" name="对象 30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6D98CE10-BB9D-484A-959F-A79C0EDF8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147" y="2292298"/>
                        <a:ext cx="233372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等腰三角形 13">
            <a:extLst>
              <a:ext uri="{FF2B5EF4-FFF2-40B4-BE49-F238E27FC236}">
                <a16:creationId xmlns:a16="http://schemas.microsoft.com/office/drawing/2014/main" xmlns="" id="{4FC63337-49B6-42F3-BA0B-8A68F9E1F153}"/>
              </a:ext>
            </a:extLst>
          </p:cNvPr>
          <p:cNvSpPr/>
          <p:nvPr/>
        </p:nvSpPr>
        <p:spPr bwMode="auto">
          <a:xfrm rot="10800000">
            <a:off x="7778548" y="3057326"/>
            <a:ext cx="297020" cy="29694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61F2A7BF-B98D-4A94-B73D-3A955E705127}"/>
              </a:ext>
            </a:extLst>
          </p:cNvPr>
          <p:cNvCxnSpPr>
            <a:endCxn id="26" idx="3"/>
          </p:cNvCxnSpPr>
          <p:nvPr/>
        </p:nvCxnSpPr>
        <p:spPr bwMode="auto">
          <a:xfrm>
            <a:off x="7926575" y="3330654"/>
            <a:ext cx="0" cy="306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0E16ADF3-0F03-44DA-8A61-A98B48CA96A4}"/>
              </a:ext>
            </a:extLst>
          </p:cNvPr>
          <p:cNvCxnSpPr>
            <a:endCxn id="26" idx="3"/>
          </p:cNvCxnSpPr>
          <p:nvPr/>
        </p:nvCxnSpPr>
        <p:spPr bwMode="auto">
          <a:xfrm>
            <a:off x="7926575" y="1914364"/>
            <a:ext cx="0" cy="11429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D5884B6E-087F-4148-843E-1547A4D8A2E7}"/>
              </a:ext>
            </a:extLst>
          </p:cNvPr>
          <p:cNvCxnSpPr>
            <a:endCxn id="14" idx="3"/>
          </p:cNvCxnSpPr>
          <p:nvPr/>
        </p:nvCxnSpPr>
        <p:spPr bwMode="auto">
          <a:xfrm flipH="1">
            <a:off x="7926575" y="1963534"/>
            <a:ext cx="500015" cy="1093793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弧形 17">
            <a:extLst>
              <a:ext uri="{FF2B5EF4-FFF2-40B4-BE49-F238E27FC236}">
                <a16:creationId xmlns:a16="http://schemas.microsoft.com/office/drawing/2014/main" xmlns="" id="{41B47B0B-D15E-410A-8AF9-27E05F9A05AF}"/>
              </a:ext>
            </a:extLst>
          </p:cNvPr>
          <p:cNvSpPr/>
          <p:nvPr/>
        </p:nvSpPr>
        <p:spPr bwMode="auto">
          <a:xfrm>
            <a:off x="7778548" y="2735311"/>
            <a:ext cx="312931" cy="322498"/>
          </a:xfrm>
          <a:prstGeom prst="arc">
            <a:avLst>
              <a:gd name="adj1" fmla="val 1620000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19" name="对象 308">
            <a:hlinkClick r:id="" action="ppaction://ole?verb=1"/>
            <a:extLst>
              <a:ext uri="{FF2B5EF4-FFF2-40B4-BE49-F238E27FC236}">
                <a16:creationId xmlns:a16="http://schemas.microsoft.com/office/drawing/2014/main" xmlns="" id="{3C0020EB-9D65-4464-A367-BC4C8B489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183" y="2358340"/>
          <a:ext cx="215050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r:id="rId23" imgW="152280" imgH="215640" progId="Equation.KSEE3">
                  <p:embed/>
                </p:oleObj>
              </mc:Choice>
              <mc:Fallback>
                <p:oleObj r:id="rId23" imgW="152280" imgH="215640" progId="Equation.KSEE3">
                  <p:embed/>
                  <p:pic>
                    <p:nvPicPr>
                      <p:cNvPr id="19" name="对象 30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3C0020EB-9D65-4464-A367-BC4C8B489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183" y="2358340"/>
                        <a:ext cx="215050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310">
            <a:hlinkClick r:id="" action="ppaction://ole?verb=1"/>
            <a:extLst>
              <a:ext uri="{FF2B5EF4-FFF2-40B4-BE49-F238E27FC236}">
                <a16:creationId xmlns:a16="http://schemas.microsoft.com/office/drawing/2014/main" xmlns="" id="{670B6544-A82F-4E13-95C7-50D43BA13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6362" y="1690688"/>
          <a:ext cx="405509" cy="2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r:id="rId24" imgW="527760" imgH="344160" progId="Equation.KSEE3">
                  <p:embed/>
                </p:oleObj>
              </mc:Choice>
              <mc:Fallback>
                <p:oleObj r:id="rId24" imgW="527760" imgH="344160" progId="Equation.KSEE3">
                  <p:embed/>
                  <p:pic>
                    <p:nvPicPr>
                      <p:cNvPr id="20" name="对象 3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670B6544-A82F-4E13-95C7-50D43BA136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362" y="1690688"/>
                        <a:ext cx="405509" cy="2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对象 312">
                <a:hlinkClick r:id="" action="ppaction://ole?verb=1"/>
                <a:extLst>
                  <a:ext uri="{FF2B5EF4-FFF2-40B4-BE49-F238E27FC236}">
                    <a16:creationId xmlns:a16="http://schemas.microsoft.com/office/drawing/2014/main" xmlns="" id="{1ED83BB3-726F-4F3A-ACB4-756826F11727}"/>
                  </a:ext>
                </a:extLst>
              </p:cNvPr>
              <p:cNvSpPr txBox="1"/>
              <p:nvPr/>
            </p:nvSpPr>
            <p:spPr bwMode="auto">
              <a:xfrm>
                <a:off x="7726473" y="3751492"/>
                <a:ext cx="419010" cy="283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1" name="对象 312">
                <a:hlinkClick r:id="" action="ppaction://ole?verb=1"/>
                <a:extLst>
                  <a:ext uri="{FF2B5EF4-FFF2-40B4-BE49-F238E27FC236}">
                    <a16:creationId xmlns:a16="http://schemas.microsoft.com/office/drawing/2014/main" id="{1ED83BB3-726F-4F3A-ACB4-756826F1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6473" y="3751492"/>
                <a:ext cx="419010" cy="283933"/>
              </a:xfrm>
              <a:prstGeom prst="rect">
                <a:avLst/>
              </a:prstGeom>
              <a:blipFill>
                <a:blip r:embed="rId25"/>
                <a:stretch>
                  <a:fillRect r="-91304" b="-617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91744947-E9BE-49CE-A883-8D6E8A694D5D}"/>
              </a:ext>
            </a:extLst>
          </p:cNvPr>
          <p:cNvCxnSpPr>
            <a:endCxn id="14" idx="3"/>
          </p:cNvCxnSpPr>
          <p:nvPr/>
        </p:nvCxnSpPr>
        <p:spPr bwMode="auto">
          <a:xfrm>
            <a:off x="7669094" y="2236861"/>
            <a:ext cx="256999" cy="820947"/>
          </a:xfrm>
          <a:prstGeom prst="straightConnector1">
            <a:avLst/>
          </a:prstGeom>
          <a:ln w="19050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315">
            <a:hlinkClick r:id="" action="ppaction://ole?verb=1"/>
            <a:extLst>
              <a:ext uri="{FF2B5EF4-FFF2-40B4-BE49-F238E27FC236}">
                <a16:creationId xmlns:a16="http://schemas.microsoft.com/office/drawing/2014/main" xmlns="" id="{200960FF-6C54-46B3-933F-776DF5243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0669" y="1989083"/>
          <a:ext cx="379954" cy="24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r:id="rId26" imgW="330120" imgH="215640" progId="Equation.KSEE3">
                  <p:embed/>
                </p:oleObj>
              </mc:Choice>
              <mc:Fallback>
                <p:oleObj r:id="rId26" imgW="330120" imgH="215640" progId="Equation.KSEE3">
                  <p:embed/>
                  <p:pic>
                    <p:nvPicPr>
                      <p:cNvPr id="23" name="对象 31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200960FF-6C54-46B3-933F-776DF5243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669" y="1989083"/>
                        <a:ext cx="379954" cy="248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弧形 23">
            <a:extLst>
              <a:ext uri="{FF2B5EF4-FFF2-40B4-BE49-F238E27FC236}">
                <a16:creationId xmlns:a16="http://schemas.microsoft.com/office/drawing/2014/main" xmlns="" id="{EFC04F62-7F55-4AAB-8BDC-8129455F8E3E}"/>
              </a:ext>
            </a:extLst>
          </p:cNvPr>
          <p:cNvSpPr/>
          <p:nvPr/>
        </p:nvSpPr>
        <p:spPr bwMode="auto">
          <a:xfrm rot="18900000">
            <a:off x="7770833" y="2684695"/>
            <a:ext cx="312931" cy="322498"/>
          </a:xfrm>
          <a:prstGeom prst="arc">
            <a:avLst>
              <a:gd name="adj1" fmla="val 16654420"/>
              <a:gd name="adj2" fmla="val 1903833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25" name="对象 318">
            <a:hlinkClick r:id="" action="ppaction://ole?verb=1"/>
            <a:extLst>
              <a:ext uri="{FF2B5EF4-FFF2-40B4-BE49-F238E27FC236}">
                <a16:creationId xmlns:a16="http://schemas.microsoft.com/office/drawing/2014/main" xmlns="" id="{F83D6556-6E8B-4711-B6CC-317391923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5991" y="2292298"/>
          <a:ext cx="233372" cy="30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r:id="rId27" imgW="164880" imgH="215640" progId="Equation.KSEE3">
                  <p:embed/>
                </p:oleObj>
              </mc:Choice>
              <mc:Fallback>
                <p:oleObj r:id="rId27" imgW="164880" imgH="215640" progId="Equation.KSEE3">
                  <p:embed/>
                  <p:pic>
                    <p:nvPicPr>
                      <p:cNvPr id="25" name="对象 31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xmlns="" id="{F83D6556-6E8B-4711-B6CC-317391923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5991" y="2292298"/>
                        <a:ext cx="233372" cy="30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28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4CD7A5-4654-4CB8-B29C-D6388F19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802.11bf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10FC4-4998-47EB-88C7-6E89ABF5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“802.11bf is a new Task Group about </a:t>
            </a:r>
            <a:r>
              <a:rPr lang="en-US" altLang="zh-CN" dirty="0">
                <a:solidFill>
                  <a:srgbClr val="ED6C00"/>
                </a:solidFill>
              </a:rPr>
              <a:t>WLAN sensing </a:t>
            </a:r>
            <a:r>
              <a:rPr lang="en-US" altLang="zh-CN" dirty="0"/>
              <a:t>within the IEEE 802.11 working group.”</a:t>
            </a:r>
          </a:p>
          <a:p>
            <a:endParaRPr lang="en-US" altLang="zh-CN" dirty="0"/>
          </a:p>
          <a:p>
            <a:r>
              <a:rPr lang="en-US" altLang="zh-CN" dirty="0"/>
              <a:t>“WLAN sensing is the use, by a WLAN sensing capable STA(s), of received WLAN signals </a:t>
            </a:r>
            <a:r>
              <a:rPr lang="en-US" altLang="zh-CN" dirty="0">
                <a:solidFill>
                  <a:srgbClr val="ED6C00"/>
                </a:solidFill>
              </a:rPr>
              <a:t>to detect feature(s) of an intended target(s) </a:t>
            </a:r>
            <a:r>
              <a:rPr lang="en-US" altLang="zh-CN" dirty="0"/>
              <a:t>in a given environment.”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AE5BEE2-7911-4182-B143-BBF6CAF3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47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E28025-0E86-485E-8F2E-F4AB9788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Covariance Matrix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DC229B6-997D-4F63-843D-D1E93F856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The </a:t>
                </a:r>
                <a:r>
                  <a:rPr lang="en-US" altLang="zh-CN" sz="2400" i="1" dirty="0"/>
                  <a:t>N×N</a:t>
                </a:r>
                <a:r>
                  <a:rPr lang="en-US" altLang="zh-CN" sz="2400" dirty="0"/>
                  <a:t> autocorrelation matrix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zh-CN" altLang="en-US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zh-CN" altLang="en-US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ED6C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In practice, we do NOT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not be calculated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zh-CN" alt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zh-CN" alt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ED6C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C229B6-997D-4F63-843D-D1E93F856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A1BE681-8A92-4825-9063-B870A429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56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E28025-0E86-485E-8F2E-F4AB9788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MUSIC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DC229B6-997D-4F63-843D-D1E93F856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Eigen value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zh-CN" alt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 i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 i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0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 i="0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ED6C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1" i="1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>
                                  <a:solidFill>
                                    <a:srgbClr val="ED6C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rgbClr val="ED6C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ED6C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C229B6-997D-4F63-843D-D1E93F856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A1BE681-8A92-4825-9063-B870A429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009197" y="4795600"/>
                <a:ext cx="38372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Unitary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complex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symmetric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197" y="4795600"/>
                <a:ext cx="383726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3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6921500" y="5232400"/>
            <a:ext cx="1435100" cy="592667"/>
          </a:xfrm>
          <a:prstGeom prst="roundRect">
            <a:avLst/>
          </a:prstGeom>
          <a:noFill/>
          <a:ln>
            <a:solidFill>
              <a:srgbClr val="2BB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61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E28025-0E86-485E-8F2E-F4AB9788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MUSIC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DC229B6-997D-4F63-843D-D1E93F856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Since </a:t>
                </a:r>
                <a:r>
                  <a:rPr lang="en-US" altLang="zh-CN" dirty="0"/>
                  <a:t>there are D incident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altLang="zh-CN" b="1" i="0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0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altLang="zh-CN" b="1" i="1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0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represent the subspace of noise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For incident </a:t>
                </a:r>
                <a:r>
                  <a:rPr lang="en-US" altLang="zh-CN" dirty="0" smtClean="0">
                    <a:solidFill>
                      <a:srgbClr val="ED6C00"/>
                    </a:solidFill>
                  </a:rPr>
                  <a:t>signal angle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</m:sSub>
                    <m:r>
                      <a:rPr lang="zh-CN" alt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zh-CN" alt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could be very small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Define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ED6C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noise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zh-CN" altLang="en-US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zh-CN" altLang="en-US" i="1">
                                    <a:solidFill>
                                      <a:srgbClr val="ED6C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solidFill>
                                  <a:srgbClr val="ED6C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, its peaks are the estimated </a:t>
                </a:r>
                <a:r>
                  <a:rPr lang="en-US" altLang="zh-CN" sz="2400" dirty="0" err="1"/>
                  <a:t>AoAs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C229B6-997D-4F63-843D-D1E93F856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A1BE681-8A92-4825-9063-B870A429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15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Sensing</a:t>
            </a:r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67698"/>
            <a:ext cx="876296" cy="87629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39" y="1480978"/>
            <a:ext cx="905290" cy="11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71" y="2379981"/>
            <a:ext cx="1112837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18" y="5283981"/>
            <a:ext cx="847103" cy="847103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>
            <a:off x="987370" y="2675427"/>
            <a:ext cx="2266366" cy="2382506"/>
          </a:xfrm>
          <a:custGeom>
            <a:avLst/>
            <a:gdLst>
              <a:gd name="connsiteX0" fmla="*/ 0 w 4317078"/>
              <a:gd name="connsiteY0" fmla="*/ 0 h 2352040"/>
              <a:gd name="connsiteX1" fmla="*/ 4251960 w 4317078"/>
              <a:gd name="connsiteY1" fmla="*/ 843280 h 2352040"/>
              <a:gd name="connsiteX2" fmla="*/ 2575560 w 4317078"/>
              <a:gd name="connsiteY2" fmla="*/ 2352040 h 235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78" h="2352040">
                <a:moveTo>
                  <a:pt x="0" y="0"/>
                </a:moveTo>
                <a:cubicBezTo>
                  <a:pt x="1911350" y="225637"/>
                  <a:pt x="3822700" y="451274"/>
                  <a:pt x="4251960" y="843280"/>
                </a:cubicBezTo>
                <a:cubicBezTo>
                  <a:pt x="4681220" y="1235286"/>
                  <a:pt x="2858347" y="2082800"/>
                  <a:pt x="2575560" y="2352040"/>
                </a:cubicBezTo>
              </a:path>
            </a:pathLst>
          </a:custGeom>
          <a:noFill/>
          <a:ln w="38100">
            <a:solidFill>
              <a:srgbClr val="ED6C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内容占位符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08" y="4181637"/>
            <a:ext cx="876296" cy="876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5547360" y="1825625"/>
                <a:ext cx="631444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There may be a lot of scattering surfaces generating echoes, e.g., buildings</a:t>
                </a:r>
              </a:p>
              <a:p>
                <a:r>
                  <a:rPr lang="en-US" dirty="0"/>
                  <a:t>For Doppler frequency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ED6C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 there might be a number of peaks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ED6C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In order to find the target from a lot of echoes, the target should be with non-zero Doppler frequency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1825625"/>
                <a:ext cx="6314440" cy="4351338"/>
              </a:xfrm>
              <a:prstGeom prst="rect">
                <a:avLst/>
              </a:prstGeom>
              <a:blipFill rotWithShape="0">
                <a:blip r:embed="rId6"/>
                <a:stretch>
                  <a:fillRect l="-1255" t="-1961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48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Sensing</a:t>
            </a:r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67698"/>
            <a:ext cx="876296" cy="87629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39" y="1480978"/>
            <a:ext cx="905290" cy="11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71" y="2379981"/>
            <a:ext cx="1112837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18" y="5283981"/>
            <a:ext cx="847103" cy="847103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>
            <a:off x="987370" y="2675427"/>
            <a:ext cx="2266366" cy="2382506"/>
          </a:xfrm>
          <a:custGeom>
            <a:avLst/>
            <a:gdLst>
              <a:gd name="connsiteX0" fmla="*/ 0 w 4317078"/>
              <a:gd name="connsiteY0" fmla="*/ 0 h 2352040"/>
              <a:gd name="connsiteX1" fmla="*/ 4251960 w 4317078"/>
              <a:gd name="connsiteY1" fmla="*/ 843280 h 2352040"/>
              <a:gd name="connsiteX2" fmla="*/ 2575560 w 4317078"/>
              <a:gd name="connsiteY2" fmla="*/ 2352040 h 235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78" h="2352040">
                <a:moveTo>
                  <a:pt x="0" y="0"/>
                </a:moveTo>
                <a:cubicBezTo>
                  <a:pt x="1911350" y="225637"/>
                  <a:pt x="3822700" y="451274"/>
                  <a:pt x="4251960" y="843280"/>
                </a:cubicBezTo>
                <a:cubicBezTo>
                  <a:pt x="4681220" y="1235286"/>
                  <a:pt x="2858347" y="2082800"/>
                  <a:pt x="2575560" y="2352040"/>
                </a:cubicBezTo>
              </a:path>
            </a:pathLst>
          </a:custGeom>
          <a:noFill/>
          <a:ln w="38100">
            <a:solidFill>
              <a:srgbClr val="ED6C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内容占位符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08" y="4181637"/>
            <a:ext cx="876296" cy="8762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9"/>
          <a:stretch/>
        </p:blipFill>
        <p:spPr>
          <a:xfrm>
            <a:off x="5912476" y="1539141"/>
            <a:ext cx="4852890" cy="465507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438151" y="2312885"/>
            <a:ext cx="918633" cy="2641600"/>
          </a:xfrm>
          <a:prstGeom prst="ellipse">
            <a:avLst/>
          </a:prstGeom>
          <a:noFill/>
          <a:ln w="57150">
            <a:solidFill>
              <a:srgbClr val="ED6C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2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</a:t>
            </a:r>
            <a:r>
              <a:rPr lang="en-US" smtClean="0"/>
              <a:t>for </a:t>
            </a:r>
            <a:r>
              <a:rPr lang="en-US" dirty="0"/>
              <a:t>Homework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MUSIC algorithm to detect the </a:t>
            </a:r>
            <a:r>
              <a:rPr lang="en-US" dirty="0" err="1"/>
              <a:t>DoA</a:t>
            </a:r>
            <a:r>
              <a:rPr lang="en-US" dirty="0"/>
              <a:t> of 4-antenna array, and find the main reflectors </a:t>
            </a:r>
          </a:p>
          <a:p>
            <a:r>
              <a:rPr lang="en-US" dirty="0"/>
              <a:t>The </a:t>
            </a:r>
            <a:r>
              <a:rPr lang="en-US" dirty="0" err="1"/>
              <a:t>LoS</a:t>
            </a:r>
            <a:r>
              <a:rPr lang="en-US" dirty="0"/>
              <a:t> path and reflecting path align with the boresight of both arrays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66" y="3334745"/>
            <a:ext cx="2748577" cy="2931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9"/>
          <a:stretch/>
        </p:blipFill>
        <p:spPr>
          <a:xfrm>
            <a:off x="9426143" y="3519386"/>
            <a:ext cx="2765857" cy="26531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8" y="3422197"/>
            <a:ext cx="5093968" cy="28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4CD7A5-4654-4CB8-B29C-D6388F19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802.11bf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AE5BEE2-7911-4182-B143-BBF6CAF3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6" name="Picture 2" descr="WLAN sensing use case examples">
            <a:extLst>
              <a:ext uri="{FF2B5EF4-FFF2-40B4-BE49-F238E27FC236}">
                <a16:creationId xmlns:a16="http://schemas.microsoft.com/office/drawing/2014/main" xmlns="" id="{5344701A-8417-40FA-902C-025A5813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62384"/>
            <a:ext cx="9463087" cy="53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8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23A61A-5A85-4BD2-BE41-67D5B92C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802.11bf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FA2A2C7-D2ED-46AA-8465-0C4D0B52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050" name="Picture 2" descr="WLAN sensing signal bandwidth">
            <a:extLst>
              <a:ext uri="{FF2B5EF4-FFF2-40B4-BE49-F238E27FC236}">
                <a16:creationId xmlns:a16="http://schemas.microsoft.com/office/drawing/2014/main" xmlns="" id="{F1F1DD0A-D703-4F32-8754-6C49E5EA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19" y="1893791"/>
            <a:ext cx="8583706" cy="48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8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xmlns="" id="{743AA782-23D1-4521-8CAD-47662984A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DDFF58-FE54-4A87-86DA-A17D191E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Sensing in 3GPP</a:t>
            </a:r>
            <a:endParaRPr lang="zh-CN" altLang="en-US" sz="5400"/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xmlns="" id="{71877DBC-BB60-40F0-AC93-2ACDBAAE60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E11EE45-957A-4BD8-8CED-940B315B0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Currently, 5G is not so successful in applications</a:t>
            </a:r>
          </a:p>
          <a:p>
            <a:endParaRPr lang="en-US" altLang="zh-CN" sz="2200" dirty="0"/>
          </a:p>
          <a:p>
            <a:r>
              <a:rPr lang="en-US" altLang="zh-CN" sz="2200" dirty="0"/>
              <a:t>Industry tries to define new application scenarios for cellular systems</a:t>
            </a:r>
          </a:p>
          <a:p>
            <a:endParaRPr lang="en-US" altLang="zh-CN" sz="2200" dirty="0"/>
          </a:p>
          <a:p>
            <a:r>
              <a:rPr lang="en-US" altLang="zh-CN" sz="2200" dirty="0"/>
              <a:t>Huawei: 5.5G</a:t>
            </a:r>
            <a:endParaRPr lang="zh-CN" altLang="en-US" sz="2200" dirty="0"/>
          </a:p>
        </p:txBody>
      </p:sp>
      <p:pic>
        <p:nvPicPr>
          <p:cNvPr id="3074" name="Picture 2" descr="图示&#10;&#10;描述已自动生成">
            <a:extLst>
              <a:ext uri="{FF2B5EF4-FFF2-40B4-BE49-F238E27FC236}">
                <a16:creationId xmlns:a16="http://schemas.microsoft.com/office/drawing/2014/main" xmlns="" id="{5BDBF6F8-5250-4135-BA24-0C3C94CD4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279531"/>
            <a:ext cx="5458968" cy="429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08FEE34-D305-421A-8208-CDA2BB0E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111CF7-3CEA-4476-AA1D-FDB53D59C6A7}" type="slidenum">
              <a:rPr lang="zh-CN" altLang="en-US"/>
              <a:pPr>
                <a:spcAft>
                  <a:spcPts val="600"/>
                </a:spcAft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56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3B608F-DF39-441F-8593-B437FA89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Sensing Modes and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B1AA83-42A3-4E8F-8B10-C9A74D7A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Distance to the BS or mobile devices</a:t>
            </a:r>
          </a:p>
          <a:p>
            <a:r>
              <a:rPr lang="en-US" altLang="zh-CN" dirty="0"/>
              <a:t>Angles</a:t>
            </a:r>
          </a:p>
          <a:p>
            <a:r>
              <a:rPr lang="en-US" altLang="zh-CN" dirty="0"/>
              <a:t>Velocity</a:t>
            </a:r>
          </a:p>
          <a:p>
            <a:r>
              <a:rPr lang="en-US" altLang="zh-CN" dirty="0"/>
              <a:t>Motion</a:t>
            </a:r>
          </a:p>
          <a:p>
            <a:endParaRPr lang="en-US" altLang="zh-CN" dirty="0"/>
          </a:p>
          <a:p>
            <a:r>
              <a:rPr lang="en-US" altLang="zh-CN" dirty="0"/>
              <a:t>Proactive and passive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95BD82E-4BB8-4E7A-8E5E-FFB0E679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7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E76EB1-DA40-40DB-B3F2-8DB29D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Proactive Sensing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3EDA21-7418-4D04-BD5E-935C5EC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100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ED2603F3-2A1B-4C6E-9DC4-37B5A4492360}"/>
              </a:ext>
            </a:extLst>
          </p:cNvPr>
          <p:cNvCxnSpPr/>
          <p:nvPr/>
        </p:nvCxnSpPr>
        <p:spPr>
          <a:xfrm>
            <a:off x="3952875" y="2438400"/>
            <a:ext cx="4738688" cy="666750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5524500" y="2167086"/>
            <a:ext cx="17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Signals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E76EB1-DA40-40DB-B3F2-8DB29D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Proactive Sensing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3EDA21-7418-4D04-BD5E-935C5EC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1CF7-3CEA-4476-AA1D-FDB53D59C6A7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100" name="Picture 4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xmlns="" id="{E95FCDE7-5461-402C-AC5D-7B3D9AF9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857374"/>
            <a:ext cx="245275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icon - Free vector icons - Free SVG, PSD, PNG, EPS, Ai &amp; Icon Font">
            <a:extLst>
              <a:ext uri="{FF2B5EF4-FFF2-40B4-BE49-F238E27FC236}">
                <a16:creationId xmlns:a16="http://schemas.microsoft.com/office/drawing/2014/main" xmlns="" id="{5882392B-BE96-41DD-88DD-1A7449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ED2603F3-2A1B-4C6E-9DC4-37B5A4492360}"/>
              </a:ext>
            </a:extLst>
          </p:cNvPr>
          <p:cNvCxnSpPr/>
          <p:nvPr/>
        </p:nvCxnSpPr>
        <p:spPr>
          <a:xfrm>
            <a:off x="3952875" y="2438400"/>
            <a:ext cx="4738688" cy="666750"/>
          </a:xfrm>
          <a:prstGeom prst="straightConnector1">
            <a:avLst/>
          </a:prstGeom>
          <a:ln w="57150">
            <a:solidFill>
              <a:srgbClr val="2B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3EF8D2-8866-40F8-8E95-69FA3F6E2E03}"/>
              </a:ext>
            </a:extLst>
          </p:cNvPr>
          <p:cNvSpPr txBox="1"/>
          <p:nvPr/>
        </p:nvSpPr>
        <p:spPr>
          <a:xfrm>
            <a:off x="5524500" y="2167086"/>
            <a:ext cx="17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Signals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383BDAF4-982B-4575-8D83-E76F8212511E}"/>
              </a:ext>
            </a:extLst>
          </p:cNvPr>
          <p:cNvCxnSpPr/>
          <p:nvPr/>
        </p:nvCxnSpPr>
        <p:spPr>
          <a:xfrm>
            <a:off x="3952875" y="3043088"/>
            <a:ext cx="4738688" cy="666750"/>
          </a:xfrm>
          <a:prstGeom prst="straightConnector1">
            <a:avLst/>
          </a:prstGeom>
          <a:ln w="57150">
            <a:solidFill>
              <a:srgbClr val="2BB7B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001E6EA-77B3-4083-815F-4D685AC4A3EE}"/>
              </a:ext>
            </a:extLst>
          </p:cNvPr>
          <p:cNvSpPr txBox="1"/>
          <p:nvPr/>
        </p:nvSpPr>
        <p:spPr>
          <a:xfrm>
            <a:off x="6096000" y="3662510"/>
            <a:ext cx="790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Echo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7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b="1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8957</TotalTime>
  <Words>750</Words>
  <Application>Microsoft Office PowerPoint</Application>
  <PresentationFormat>宽屏</PresentationFormat>
  <Paragraphs>245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Equation.KSEE3</vt:lpstr>
      <vt:lpstr>Integrated Sensing and Communications  Lecturer: Dr. Rui Wang</vt:lpstr>
      <vt:lpstr>Sensing</vt:lpstr>
      <vt:lpstr>IEEE 802.11bf</vt:lpstr>
      <vt:lpstr>IEEE 802.11bf</vt:lpstr>
      <vt:lpstr>IEEE 802.11bf</vt:lpstr>
      <vt:lpstr>Sensing in 3GPP</vt:lpstr>
      <vt:lpstr>Sensing Modes and Parameters</vt:lpstr>
      <vt:lpstr>Proactive Sensing</vt:lpstr>
      <vt:lpstr>Proactive Sensing</vt:lpstr>
      <vt:lpstr>Proactive Sensing</vt:lpstr>
      <vt:lpstr>Proactive Sensing</vt:lpstr>
      <vt:lpstr>Proactive Sensing</vt:lpstr>
      <vt:lpstr>Proactive Sensing: Analysis</vt:lpstr>
      <vt:lpstr>Proactive Sensing: Analysis</vt:lpstr>
      <vt:lpstr>Proactive Sensing: Full Duplexing</vt:lpstr>
      <vt:lpstr>Proactive Sensing: TDMA</vt:lpstr>
      <vt:lpstr>Passive Sensing</vt:lpstr>
      <vt:lpstr>Passive Sensing</vt:lpstr>
      <vt:lpstr>Passive Sensing</vt:lpstr>
      <vt:lpstr>Passive Sensing</vt:lpstr>
      <vt:lpstr>Passive Sensing</vt:lpstr>
      <vt:lpstr>Passive Sensing</vt:lpstr>
      <vt:lpstr>Passive Sensing</vt:lpstr>
      <vt:lpstr>Passive Sensing</vt:lpstr>
      <vt:lpstr>Passive Sensing</vt:lpstr>
      <vt:lpstr>Passive Sensing</vt:lpstr>
      <vt:lpstr>MUSIC Algorithm</vt:lpstr>
      <vt:lpstr>Signal Model</vt:lpstr>
      <vt:lpstr>Signal Model</vt:lpstr>
      <vt:lpstr>Covariance Matrix</vt:lpstr>
      <vt:lpstr>MUSIC Algorithm</vt:lpstr>
      <vt:lpstr>MUSIC Algorithm</vt:lpstr>
      <vt:lpstr>Limitation of Sensing</vt:lpstr>
      <vt:lpstr>Limitation of Sensing</vt:lpstr>
      <vt:lpstr>Tips for 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RayLaptop</dc:creator>
  <cp:lastModifiedBy>Ray-Office</cp:lastModifiedBy>
  <cp:revision>590</cp:revision>
  <dcterms:created xsi:type="dcterms:W3CDTF">2017-02-07T13:09:37Z</dcterms:created>
  <dcterms:modified xsi:type="dcterms:W3CDTF">2021-05-26T01:06:12Z</dcterms:modified>
</cp:coreProperties>
</file>