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9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675873" y="564515"/>
            <a:ext cx="11027812" cy="5993765"/>
            <a:chOff x="1064" y="889"/>
            <a:chExt cx="17367" cy="9439"/>
          </a:xfrm>
        </p:grpSpPr>
        <p:grpSp>
          <p:nvGrpSpPr>
            <p:cNvPr id="12" name="组合 11"/>
            <p:cNvGrpSpPr/>
            <p:nvPr/>
          </p:nvGrpSpPr>
          <p:grpSpPr>
            <a:xfrm>
              <a:off x="1064" y="1170"/>
              <a:ext cx="5517" cy="4216"/>
              <a:chOff x="4799" y="1309"/>
              <a:chExt cx="5760" cy="4407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 flipV="1">
                <a:off x="5733" y="4811"/>
                <a:ext cx="4826" cy="4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箭头连接符 2"/>
              <p:cNvCxnSpPr/>
              <p:nvPr/>
            </p:nvCxnSpPr>
            <p:spPr>
              <a:xfrm flipV="1">
                <a:off x="5718" y="1351"/>
                <a:ext cx="15" cy="351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本框 3"/>
              <p:cNvSpPr txBox="1"/>
              <p:nvPr/>
            </p:nvSpPr>
            <p:spPr>
              <a:xfrm>
                <a:off x="6969" y="5110"/>
                <a:ext cx="3212" cy="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Flexibility</a:t>
                </a:r>
                <a:endParaRPr lang="en-US" altLang="zh-CN" b="1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 rot="16200000">
                <a:off x="3501" y="2606"/>
                <a:ext cx="3201" cy="60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/>
                  <a:t>(Squared) Bias</a:t>
                </a:r>
                <a:endParaRPr lang="en-US" altLang="zh-CN" b="1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907" y="1613"/>
                <a:ext cx="4579" cy="2913"/>
              </a:xfrm>
              <a:custGeom>
                <a:avLst/>
                <a:gdLst>
                  <a:gd name="connisteX0" fmla="*/ 0 w 2907665"/>
                  <a:gd name="connsiteY0" fmla="*/ 0 h 1849794"/>
                  <a:gd name="connisteX1" fmla="*/ 175260 w 2907665"/>
                  <a:gd name="connsiteY1" fmla="*/ 867410 h 1849794"/>
                  <a:gd name="connisteX2" fmla="*/ 591185 w 2907665"/>
                  <a:gd name="connsiteY2" fmla="*/ 1457960 h 1849794"/>
                  <a:gd name="connisteX3" fmla="*/ 1578610 w 2907665"/>
                  <a:gd name="connsiteY3" fmla="*/ 1809115 h 1849794"/>
                  <a:gd name="connisteX4" fmla="*/ 2455545 w 2907665"/>
                  <a:gd name="connsiteY4" fmla="*/ 1836420 h 1849794"/>
                  <a:gd name="connisteX5" fmla="*/ 2907665 w 2907665"/>
                  <a:gd name="connsiteY5" fmla="*/ 1836420 h 1849794"/>
                  <a:gd name="connisteX6" fmla="*/ 2916555 w 2907665"/>
                  <a:gd name="connsiteY6" fmla="*/ 1836420 h 1849794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2907665" h="1849794">
                    <a:moveTo>
                      <a:pt x="0" y="0"/>
                    </a:moveTo>
                    <a:cubicBezTo>
                      <a:pt x="26670" y="161925"/>
                      <a:pt x="57150" y="575945"/>
                      <a:pt x="175260" y="867410"/>
                    </a:cubicBezTo>
                    <a:cubicBezTo>
                      <a:pt x="293370" y="1158875"/>
                      <a:pt x="310515" y="1269365"/>
                      <a:pt x="591185" y="1457960"/>
                    </a:cubicBezTo>
                    <a:cubicBezTo>
                      <a:pt x="871855" y="1646555"/>
                      <a:pt x="1205865" y="1733550"/>
                      <a:pt x="1578610" y="1809115"/>
                    </a:cubicBezTo>
                    <a:cubicBezTo>
                      <a:pt x="1951355" y="1884680"/>
                      <a:pt x="2189480" y="1830705"/>
                      <a:pt x="2455545" y="1836420"/>
                    </a:cubicBezTo>
                    <a:cubicBezTo>
                      <a:pt x="2721610" y="1842135"/>
                      <a:pt x="2815590" y="1836420"/>
                      <a:pt x="2907665" y="1836420"/>
                    </a:cubicBezTo>
                  </a:path>
                </a:pathLst>
              </a:cu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105" y="1463"/>
              <a:ext cx="5052" cy="3945"/>
              <a:chOff x="4811" y="1293"/>
              <a:chExt cx="5748" cy="4475"/>
            </a:xfrm>
          </p:grpSpPr>
          <p:cxnSp>
            <p:nvCxnSpPr>
              <p:cNvPr id="14" name="直接箭头连接符 13"/>
              <p:cNvCxnSpPr/>
              <p:nvPr>
                <p:custDataLst>
                  <p:tags r:id="rId1"/>
                </p:custDataLst>
              </p:nvPr>
            </p:nvCxnSpPr>
            <p:spPr>
              <a:xfrm flipV="1">
                <a:off x="5733" y="4811"/>
                <a:ext cx="4826" cy="4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>
                <p:custDataLst>
                  <p:tags r:id="rId2"/>
                </p:custDataLst>
              </p:nvPr>
            </p:nvCxnSpPr>
            <p:spPr>
              <a:xfrm flipV="1">
                <a:off x="5718" y="1351"/>
                <a:ext cx="15" cy="351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969" y="5110"/>
                <a:ext cx="3212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Flexibility</a:t>
                </a:r>
                <a:endParaRPr lang="en-US" altLang="zh-CN" b="1"/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4"/>
                </p:custDataLst>
              </p:nvPr>
            </p:nvSpPr>
            <p:spPr>
              <a:xfrm rot="16200000">
                <a:off x="3982" y="2395"/>
                <a:ext cx="2391" cy="73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/>
                  <a:t>Variance</a:t>
                </a:r>
                <a:endParaRPr lang="en-US" altLang="zh-CN" b="1"/>
              </a:p>
            </p:txBody>
          </p:sp>
          <p:sp>
            <p:nvSpPr>
              <p:cNvPr id="18" name="任意多边形 17"/>
              <p:cNvSpPr/>
              <p:nvPr>
                <p:custDataLst>
                  <p:tags r:id="rId5"/>
                </p:custDataLst>
              </p:nvPr>
            </p:nvSpPr>
            <p:spPr>
              <a:xfrm>
                <a:off x="6140" y="1293"/>
                <a:ext cx="3706" cy="3270"/>
              </a:xfrm>
              <a:custGeom>
                <a:avLst/>
                <a:gdLst>
                  <a:gd name="connisteX0" fmla="*/ 0 w 2353310"/>
                  <a:gd name="connsiteY0" fmla="*/ 2076450 h 2076450"/>
                  <a:gd name="connisteX1" fmla="*/ 682625 w 2353310"/>
                  <a:gd name="connsiteY1" fmla="*/ 2039620 h 2076450"/>
                  <a:gd name="connisteX2" fmla="*/ 1282700 w 2353310"/>
                  <a:gd name="connsiteY2" fmla="*/ 1892300 h 2076450"/>
                  <a:gd name="connisteX3" fmla="*/ 1615440 w 2353310"/>
                  <a:gd name="connsiteY3" fmla="*/ 1550670 h 2076450"/>
                  <a:gd name="connisteX4" fmla="*/ 2039620 w 2353310"/>
                  <a:gd name="connsiteY4" fmla="*/ 848995 h 2076450"/>
                  <a:gd name="connisteX5" fmla="*/ 2353310 w 2353310"/>
                  <a:gd name="connsiteY5" fmla="*/ 0 h 2076450"/>
                  <a:gd name="connisteX6" fmla="*/ 2381250 w 2353310"/>
                  <a:gd name="connsiteY6" fmla="*/ 0 h 20764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2353310" h="2076450">
                    <a:moveTo>
                      <a:pt x="0" y="2076450"/>
                    </a:moveTo>
                    <a:cubicBezTo>
                      <a:pt x="124460" y="2072005"/>
                      <a:pt x="426085" y="2076450"/>
                      <a:pt x="682625" y="2039620"/>
                    </a:cubicBezTo>
                    <a:cubicBezTo>
                      <a:pt x="939165" y="2002790"/>
                      <a:pt x="1096010" y="1990090"/>
                      <a:pt x="1282700" y="1892300"/>
                    </a:cubicBezTo>
                    <a:cubicBezTo>
                      <a:pt x="1469390" y="1794510"/>
                      <a:pt x="1464310" y="1759585"/>
                      <a:pt x="1615440" y="1550670"/>
                    </a:cubicBezTo>
                    <a:cubicBezTo>
                      <a:pt x="1766570" y="1341755"/>
                      <a:pt x="1892300" y="1158875"/>
                      <a:pt x="2039620" y="848995"/>
                    </a:cubicBezTo>
                    <a:cubicBezTo>
                      <a:pt x="2186940" y="539115"/>
                      <a:pt x="2284730" y="169545"/>
                      <a:pt x="2353310" y="0"/>
                    </a:cubicBezTo>
                  </a:path>
                </a:pathLst>
              </a:cu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3293" y="889"/>
              <a:ext cx="5138" cy="4496"/>
              <a:chOff x="4768" y="805"/>
              <a:chExt cx="5791" cy="4943"/>
            </a:xfrm>
          </p:grpSpPr>
          <p:cxnSp>
            <p:nvCxnSpPr>
              <p:cNvPr id="20" name="直接箭头连接符 19"/>
              <p:cNvCxnSpPr/>
              <p:nvPr>
                <p:custDataLst>
                  <p:tags r:id="rId6"/>
                </p:custDataLst>
              </p:nvPr>
            </p:nvCxnSpPr>
            <p:spPr>
              <a:xfrm flipV="1">
                <a:off x="5733" y="4811"/>
                <a:ext cx="4826" cy="4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5718" y="1351"/>
                <a:ext cx="15" cy="351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969" y="5110"/>
                <a:ext cx="3212" cy="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Flexibility</a:t>
                </a:r>
                <a:endParaRPr lang="en-US" altLang="zh-CN" b="1"/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9"/>
                </p:custDataLst>
              </p:nvPr>
            </p:nvSpPr>
            <p:spPr>
              <a:xfrm rot="16200000">
                <a:off x="3241" y="2331"/>
                <a:ext cx="3786" cy="73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/>
                  <a:t> Training  Error</a:t>
                </a:r>
                <a:endParaRPr lang="en-US" altLang="zh-CN" b="1"/>
              </a:p>
            </p:txBody>
          </p:sp>
          <p:sp>
            <p:nvSpPr>
              <p:cNvPr id="24" name="任意多边形 2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07" y="1613"/>
                <a:ext cx="4579" cy="2913"/>
              </a:xfrm>
              <a:custGeom>
                <a:avLst/>
                <a:gdLst>
                  <a:gd name="connisteX0" fmla="*/ 0 w 2907665"/>
                  <a:gd name="connsiteY0" fmla="*/ 0 h 1849794"/>
                  <a:gd name="connisteX1" fmla="*/ 175260 w 2907665"/>
                  <a:gd name="connsiteY1" fmla="*/ 867410 h 1849794"/>
                  <a:gd name="connisteX2" fmla="*/ 591185 w 2907665"/>
                  <a:gd name="connsiteY2" fmla="*/ 1457960 h 1849794"/>
                  <a:gd name="connisteX3" fmla="*/ 1578610 w 2907665"/>
                  <a:gd name="connsiteY3" fmla="*/ 1809115 h 1849794"/>
                  <a:gd name="connisteX4" fmla="*/ 2455545 w 2907665"/>
                  <a:gd name="connsiteY4" fmla="*/ 1836420 h 1849794"/>
                  <a:gd name="connisteX5" fmla="*/ 2907665 w 2907665"/>
                  <a:gd name="connsiteY5" fmla="*/ 1836420 h 1849794"/>
                  <a:gd name="connisteX6" fmla="*/ 2916555 w 2907665"/>
                  <a:gd name="connsiteY6" fmla="*/ 1836420 h 1849794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2907665" h="1849794">
                    <a:moveTo>
                      <a:pt x="0" y="0"/>
                    </a:moveTo>
                    <a:cubicBezTo>
                      <a:pt x="26670" y="161925"/>
                      <a:pt x="57150" y="575945"/>
                      <a:pt x="175260" y="867410"/>
                    </a:cubicBezTo>
                    <a:cubicBezTo>
                      <a:pt x="293370" y="1158875"/>
                      <a:pt x="310515" y="1269365"/>
                      <a:pt x="591185" y="1457960"/>
                    </a:cubicBezTo>
                    <a:cubicBezTo>
                      <a:pt x="871855" y="1646555"/>
                      <a:pt x="1205865" y="1733550"/>
                      <a:pt x="1578610" y="1809115"/>
                    </a:cubicBezTo>
                    <a:cubicBezTo>
                      <a:pt x="1951355" y="1884680"/>
                      <a:pt x="2189480" y="1830705"/>
                      <a:pt x="2455545" y="1836420"/>
                    </a:cubicBezTo>
                    <a:cubicBezTo>
                      <a:pt x="2721610" y="1842135"/>
                      <a:pt x="2815590" y="1836420"/>
                      <a:pt x="2907665" y="1836420"/>
                    </a:cubicBezTo>
                  </a:path>
                </a:pathLst>
              </a:cu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400" y="6017"/>
              <a:ext cx="5145" cy="4253"/>
              <a:chOff x="4681" y="580"/>
              <a:chExt cx="5892" cy="5245"/>
            </a:xfrm>
          </p:grpSpPr>
          <p:sp>
            <p:nvSpPr>
              <p:cNvPr id="26" name="文本框 25"/>
              <p:cNvSpPr txBox="1"/>
              <p:nvPr>
                <p:custDataLst>
                  <p:tags r:id="rId11"/>
                </p:custDataLst>
              </p:nvPr>
            </p:nvSpPr>
            <p:spPr>
              <a:xfrm rot="16200000">
                <a:off x="3154" y="2106"/>
                <a:ext cx="3786" cy="73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/>
                  <a:t> Test  Error</a:t>
                </a:r>
                <a:endParaRPr lang="en-US" altLang="zh-CN" b="1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5718" y="1337"/>
                <a:ext cx="4855" cy="4488"/>
                <a:chOff x="5718" y="1337"/>
                <a:chExt cx="4855" cy="4488"/>
              </a:xfrm>
            </p:grpSpPr>
            <p:cxnSp>
              <p:nvCxnSpPr>
                <p:cNvPr id="28" name="直接箭头连接符 27"/>
                <p:cNvCxnSpPr/>
                <p:nvPr>
                  <p:custDataLst>
                    <p:tags r:id="rId12"/>
                  </p:custDataLst>
                </p:nvPr>
              </p:nvCxnSpPr>
              <p:spPr>
                <a:xfrm flipV="1">
                  <a:off x="5733" y="4811"/>
                  <a:ext cx="4826" cy="43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5718" y="1351"/>
                  <a:ext cx="15" cy="3518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969" y="5110"/>
                  <a:ext cx="3212" cy="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/>
                    <a:t>Flexibility</a:t>
                  </a:r>
                  <a:endParaRPr lang="en-US" altLang="zh-CN" b="1"/>
                </a:p>
              </p:txBody>
            </p:sp>
            <p:sp>
              <p:nvSpPr>
                <p:cNvPr id="31" name="任意多边形 30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6067" y="1337"/>
                  <a:ext cx="4506" cy="3175"/>
                </a:xfrm>
                <a:custGeom>
                  <a:avLst/>
                  <a:gdLst>
                    <a:gd name="connisteX0" fmla="*/ 0 w 2861310"/>
                    <a:gd name="connsiteY0" fmla="*/ 239395 h 2016344"/>
                    <a:gd name="connisteX1" fmla="*/ 111125 w 2861310"/>
                    <a:gd name="connsiteY1" fmla="*/ 830580 h 2016344"/>
                    <a:gd name="connisteX2" fmla="*/ 452120 w 2861310"/>
                    <a:gd name="connsiteY2" fmla="*/ 1670685 h 2016344"/>
                    <a:gd name="connisteX3" fmla="*/ 950595 w 2861310"/>
                    <a:gd name="connsiteY3" fmla="*/ 1984375 h 2016344"/>
                    <a:gd name="connisteX4" fmla="*/ 1624330 w 2861310"/>
                    <a:gd name="connsiteY4" fmla="*/ 1854835 h 2016344"/>
                    <a:gd name="connisteX5" fmla="*/ 2464435 w 2861310"/>
                    <a:gd name="connsiteY5" fmla="*/ 913765 h 2016344"/>
                    <a:gd name="connisteX6" fmla="*/ 2861310 w 2861310"/>
                    <a:gd name="connsiteY6" fmla="*/ 0 h 2016344"/>
                    <a:gd name="connisteX7" fmla="*/ 2870835 w 2861310"/>
                    <a:gd name="connsiteY7" fmla="*/ -9525 h 2016344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</a:cxnLst>
                  <a:rect l="l" t="t" r="r" b="b"/>
                  <a:pathLst>
                    <a:path w="2861310" h="2016345">
                      <a:moveTo>
                        <a:pt x="0" y="239395"/>
                      </a:moveTo>
                      <a:cubicBezTo>
                        <a:pt x="15240" y="340995"/>
                        <a:pt x="20955" y="544195"/>
                        <a:pt x="111125" y="830580"/>
                      </a:cubicBezTo>
                      <a:cubicBezTo>
                        <a:pt x="201295" y="1116965"/>
                        <a:pt x="284480" y="1440180"/>
                        <a:pt x="452120" y="1670685"/>
                      </a:cubicBezTo>
                      <a:cubicBezTo>
                        <a:pt x="619760" y="1901190"/>
                        <a:pt x="716280" y="1947545"/>
                        <a:pt x="950595" y="1984375"/>
                      </a:cubicBezTo>
                      <a:cubicBezTo>
                        <a:pt x="1184910" y="2021205"/>
                        <a:pt x="1321435" y="2068830"/>
                        <a:pt x="1624330" y="1854835"/>
                      </a:cubicBezTo>
                      <a:cubicBezTo>
                        <a:pt x="1927225" y="1640840"/>
                        <a:pt x="2216785" y="1284605"/>
                        <a:pt x="2464435" y="913765"/>
                      </a:cubicBezTo>
                      <a:cubicBezTo>
                        <a:pt x="2712085" y="542925"/>
                        <a:pt x="2780030" y="184785"/>
                        <a:pt x="2861310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11097" y="5727"/>
              <a:ext cx="5283" cy="4601"/>
              <a:chOff x="4681" y="580"/>
              <a:chExt cx="5878" cy="5183"/>
            </a:xfrm>
          </p:grpSpPr>
          <p:cxnSp>
            <p:nvCxnSpPr>
              <p:cNvPr id="33" name="直接箭头连接符 32"/>
              <p:cNvCxnSpPr/>
              <p:nvPr>
                <p:custDataLst>
                  <p:tags r:id="rId16"/>
                </p:custDataLst>
              </p:nvPr>
            </p:nvCxnSpPr>
            <p:spPr>
              <a:xfrm flipV="1">
                <a:off x="5733" y="4811"/>
                <a:ext cx="4826" cy="4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5718" y="1351"/>
                <a:ext cx="15" cy="351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969" y="5110"/>
                <a:ext cx="3212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Flexibility</a:t>
                </a:r>
                <a:endParaRPr lang="en-US" altLang="zh-CN" b="1"/>
              </a:p>
            </p:txBody>
          </p:sp>
          <p:sp>
            <p:nvSpPr>
              <p:cNvPr id="36" name="文本框 35"/>
              <p:cNvSpPr txBox="1"/>
              <p:nvPr>
                <p:custDataLst>
                  <p:tags r:id="rId19"/>
                </p:custDataLst>
              </p:nvPr>
            </p:nvSpPr>
            <p:spPr>
              <a:xfrm rot="16200000">
                <a:off x="3154" y="2106"/>
                <a:ext cx="3786" cy="73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/>
                  <a:t>Bayes Error</a:t>
                </a:r>
                <a:endParaRPr lang="en-US" altLang="zh-CN" b="1"/>
              </a:p>
            </p:txBody>
          </p:sp>
          <p:cxnSp>
            <p:nvCxnSpPr>
              <p:cNvPr id="37" name="直接连接符 36"/>
              <p:cNvCxnSpPr/>
              <p:nvPr>
                <p:custDataLst>
                  <p:tags r:id="rId20"/>
                </p:custDataLst>
              </p:nvPr>
            </p:nvCxnSpPr>
            <p:spPr>
              <a:xfrm flipV="1">
                <a:off x="5747" y="3517"/>
                <a:ext cx="4753" cy="58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8351520" y="36468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b="1">
                <a:sym typeface="+mn-ea"/>
              </a:rPr>
              <a:t> Training  Error</a:t>
            </a:r>
            <a:endParaRPr lang="en-US" altLang="zh-CN" b="1"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390900" y="728980"/>
            <a:ext cx="7856559" cy="4606290"/>
            <a:chOff x="5340" y="1148"/>
            <a:chExt cx="12373" cy="7254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5401" y="7456"/>
              <a:ext cx="9387" cy="6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H="1" flipV="1">
              <a:off x="5340" y="1148"/>
              <a:ext cx="46" cy="63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8576" y="7822"/>
              <a:ext cx="32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Flexibility</a:t>
              </a:r>
              <a:endParaRPr lang="en-US" altLang="zh-CN" b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451" y="2186"/>
              <a:ext cx="7309" cy="5104"/>
            </a:xfrm>
            <a:custGeom>
              <a:avLst/>
              <a:gdLst>
                <a:gd name="connisteX0" fmla="*/ 0 w 2353310"/>
                <a:gd name="connsiteY0" fmla="*/ 2076450 h 2076450"/>
                <a:gd name="connisteX1" fmla="*/ 682625 w 2353310"/>
                <a:gd name="connsiteY1" fmla="*/ 2039620 h 2076450"/>
                <a:gd name="connisteX2" fmla="*/ 1282700 w 2353310"/>
                <a:gd name="connsiteY2" fmla="*/ 1892300 h 2076450"/>
                <a:gd name="connisteX3" fmla="*/ 1615440 w 2353310"/>
                <a:gd name="connsiteY3" fmla="*/ 1550670 h 2076450"/>
                <a:gd name="connisteX4" fmla="*/ 2039620 w 2353310"/>
                <a:gd name="connsiteY4" fmla="*/ 848995 h 2076450"/>
                <a:gd name="connisteX5" fmla="*/ 2353310 w 2353310"/>
                <a:gd name="connsiteY5" fmla="*/ 0 h 2076450"/>
                <a:gd name="connisteX6" fmla="*/ 2381250 w 2353310"/>
                <a:gd name="connsiteY6" fmla="*/ 0 h 20764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353310" h="2076450">
                  <a:moveTo>
                    <a:pt x="0" y="2076450"/>
                  </a:moveTo>
                  <a:cubicBezTo>
                    <a:pt x="124460" y="2072005"/>
                    <a:pt x="426085" y="2076450"/>
                    <a:pt x="682625" y="2039620"/>
                  </a:cubicBezTo>
                  <a:cubicBezTo>
                    <a:pt x="939165" y="2002790"/>
                    <a:pt x="1096010" y="1990090"/>
                    <a:pt x="1282700" y="1892300"/>
                  </a:cubicBezTo>
                  <a:cubicBezTo>
                    <a:pt x="1469390" y="1794510"/>
                    <a:pt x="1464310" y="1759585"/>
                    <a:pt x="1615440" y="1550670"/>
                  </a:cubicBezTo>
                  <a:cubicBezTo>
                    <a:pt x="1766570" y="1341755"/>
                    <a:pt x="1892300" y="1158875"/>
                    <a:pt x="2039620" y="848995"/>
                  </a:cubicBezTo>
                  <a:cubicBezTo>
                    <a:pt x="2186940" y="539115"/>
                    <a:pt x="2284730" y="169545"/>
                    <a:pt x="2353310" y="0"/>
                  </a:cubicBezTo>
                </a:path>
              </a:pathLst>
            </a:cu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12376" y="2877"/>
              <a:ext cx="930" cy="17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3306" y="2672"/>
              <a:ext cx="19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b="1">
                  <a:sym typeface="+mn-ea"/>
                </a:rPr>
                <a:t>Variance</a:t>
              </a:r>
              <a:endParaRPr lang="zh-CN" altLang="en-US"/>
            </a:p>
          </p:txBody>
        </p:sp>
        <p:sp>
          <p:nvSpPr>
            <p:cNvPr id="11" name="任意多边形 10"/>
            <p:cNvSpPr/>
            <p:nvPr>
              <p:custDataLst>
                <p:tags r:id="rId1"/>
              </p:custDataLst>
            </p:nvPr>
          </p:nvSpPr>
          <p:spPr>
            <a:xfrm>
              <a:off x="5451" y="1724"/>
              <a:ext cx="8747" cy="5432"/>
            </a:xfrm>
            <a:custGeom>
              <a:avLst/>
              <a:gdLst>
                <a:gd name="connisteX0" fmla="*/ 0 w 2907665"/>
                <a:gd name="connsiteY0" fmla="*/ 0 h 1849794"/>
                <a:gd name="connisteX1" fmla="*/ 175260 w 2907665"/>
                <a:gd name="connsiteY1" fmla="*/ 867410 h 1849794"/>
                <a:gd name="connisteX2" fmla="*/ 591185 w 2907665"/>
                <a:gd name="connsiteY2" fmla="*/ 1457960 h 1849794"/>
                <a:gd name="connisteX3" fmla="*/ 1578610 w 2907665"/>
                <a:gd name="connsiteY3" fmla="*/ 1809115 h 1849794"/>
                <a:gd name="connisteX4" fmla="*/ 2455545 w 2907665"/>
                <a:gd name="connsiteY4" fmla="*/ 1836420 h 1849794"/>
                <a:gd name="connisteX5" fmla="*/ 2907665 w 2907665"/>
                <a:gd name="connsiteY5" fmla="*/ 1836420 h 1849794"/>
                <a:gd name="connisteX6" fmla="*/ 2916555 w 2907665"/>
                <a:gd name="connsiteY6" fmla="*/ 1836420 h 184979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907665" h="1849794">
                  <a:moveTo>
                    <a:pt x="0" y="0"/>
                  </a:moveTo>
                  <a:cubicBezTo>
                    <a:pt x="26670" y="161925"/>
                    <a:pt x="57150" y="575945"/>
                    <a:pt x="175260" y="867410"/>
                  </a:cubicBezTo>
                  <a:cubicBezTo>
                    <a:pt x="293370" y="1158875"/>
                    <a:pt x="310515" y="1269365"/>
                    <a:pt x="591185" y="1457960"/>
                  </a:cubicBezTo>
                  <a:cubicBezTo>
                    <a:pt x="871855" y="1646555"/>
                    <a:pt x="1205865" y="1733550"/>
                    <a:pt x="1578610" y="1809115"/>
                  </a:cubicBezTo>
                  <a:cubicBezTo>
                    <a:pt x="1951355" y="1884680"/>
                    <a:pt x="2189480" y="1830705"/>
                    <a:pt x="2455545" y="1836420"/>
                  </a:cubicBezTo>
                  <a:cubicBezTo>
                    <a:pt x="2721610" y="1842135"/>
                    <a:pt x="2815590" y="1836420"/>
                    <a:pt x="2907665" y="1836420"/>
                  </a:cubicBezTo>
                </a:path>
              </a:pathLst>
            </a:cu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6445" y="5799"/>
              <a:ext cx="465" cy="5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529" y="6274"/>
              <a:ext cx="290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(Squared) Bias</a:t>
              </a:r>
              <a:endParaRPr lang="en-US" altLang="zh-CN" b="1"/>
            </a:p>
            <a:p>
              <a:endParaRPr lang="zh-CN" altLang="en-US"/>
            </a:p>
          </p:txBody>
        </p:sp>
        <p:sp>
          <p:nvSpPr>
            <p:cNvPr id="24" name="任意多边形 23"/>
            <p:cNvSpPr/>
            <p:nvPr>
              <p:custDataLst>
                <p:tags r:id="rId2"/>
              </p:custDataLst>
            </p:nvPr>
          </p:nvSpPr>
          <p:spPr>
            <a:xfrm>
              <a:off x="6120" y="1624"/>
              <a:ext cx="8321" cy="4786"/>
            </a:xfrm>
            <a:custGeom>
              <a:avLst/>
              <a:gdLst>
                <a:gd name="connisteX0" fmla="*/ 0 w 2907665"/>
                <a:gd name="connsiteY0" fmla="*/ 0 h 1849794"/>
                <a:gd name="connisteX1" fmla="*/ 175260 w 2907665"/>
                <a:gd name="connsiteY1" fmla="*/ 867410 h 1849794"/>
                <a:gd name="connisteX2" fmla="*/ 591185 w 2907665"/>
                <a:gd name="connsiteY2" fmla="*/ 1457960 h 1849794"/>
                <a:gd name="connisteX3" fmla="*/ 1578610 w 2907665"/>
                <a:gd name="connsiteY3" fmla="*/ 1809115 h 1849794"/>
                <a:gd name="connisteX4" fmla="*/ 2455545 w 2907665"/>
                <a:gd name="connsiteY4" fmla="*/ 1836420 h 1849794"/>
                <a:gd name="connisteX5" fmla="*/ 2907665 w 2907665"/>
                <a:gd name="connsiteY5" fmla="*/ 1836420 h 1849794"/>
                <a:gd name="connisteX6" fmla="*/ 2916555 w 2907665"/>
                <a:gd name="connsiteY6" fmla="*/ 1836420 h 184979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907665" h="1849794">
                  <a:moveTo>
                    <a:pt x="0" y="0"/>
                  </a:moveTo>
                  <a:cubicBezTo>
                    <a:pt x="26670" y="161925"/>
                    <a:pt x="57150" y="575945"/>
                    <a:pt x="175260" y="867410"/>
                  </a:cubicBezTo>
                  <a:cubicBezTo>
                    <a:pt x="293370" y="1158875"/>
                    <a:pt x="310515" y="1269365"/>
                    <a:pt x="591185" y="1457960"/>
                  </a:cubicBezTo>
                  <a:cubicBezTo>
                    <a:pt x="871855" y="1646555"/>
                    <a:pt x="1205865" y="1733550"/>
                    <a:pt x="1578610" y="1809115"/>
                  </a:cubicBezTo>
                  <a:cubicBezTo>
                    <a:pt x="1951355" y="1884680"/>
                    <a:pt x="2189480" y="1830705"/>
                    <a:pt x="2455545" y="1836420"/>
                  </a:cubicBezTo>
                  <a:cubicBezTo>
                    <a:pt x="2721610" y="1842135"/>
                    <a:pt x="2815590" y="1836420"/>
                    <a:pt x="2907665" y="1836420"/>
                  </a:cubicBezTo>
                </a:path>
              </a:pathLst>
            </a:cu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>
              <p:custDataLst>
                <p:tags r:id="rId3"/>
              </p:custDataLst>
            </p:nvPr>
          </p:nvCxnSpPr>
          <p:spPr>
            <a:xfrm flipV="1">
              <a:off x="12465" y="6083"/>
              <a:ext cx="848" cy="29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4"/>
              </p:custDataLst>
            </p:nvPr>
          </p:nvCxnSpPr>
          <p:spPr>
            <a:xfrm flipV="1">
              <a:off x="5383" y="5392"/>
              <a:ext cx="9071" cy="37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>
              <p:custDataLst>
                <p:tags r:id="rId5"/>
              </p:custDataLst>
            </p:nvPr>
          </p:nvCxnSpPr>
          <p:spPr>
            <a:xfrm flipV="1">
              <a:off x="13598" y="5055"/>
              <a:ext cx="842" cy="337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>
              <p:custDataLst>
                <p:tags r:id="rId6"/>
              </p:custDataLst>
            </p:nvPr>
          </p:nvSpPr>
          <p:spPr>
            <a:xfrm>
              <a:off x="14352" y="4733"/>
              <a:ext cx="3361" cy="65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/>
                <a:t>Bayes Error</a:t>
              </a:r>
              <a:endParaRPr lang="en-US" altLang="zh-CN" b="1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445" y="1624"/>
              <a:ext cx="5553" cy="3583"/>
            </a:xfrm>
            <a:custGeom>
              <a:avLst/>
              <a:gdLst>
                <a:gd name="connisteX0" fmla="*/ 0 w 3526113"/>
                <a:gd name="connsiteY0" fmla="*/ 0 h 2274972"/>
                <a:gd name="connisteX1" fmla="*/ 55880 w 3526113"/>
                <a:gd name="connsiteY1" fmla="*/ 295275 h 2274972"/>
                <a:gd name="connisteX2" fmla="*/ 221615 w 3526113"/>
                <a:gd name="connsiteY2" fmla="*/ 857885 h 2274972"/>
                <a:gd name="connisteX3" fmla="*/ 581660 w 3526113"/>
                <a:gd name="connsiteY3" fmla="*/ 1457960 h 2274972"/>
                <a:gd name="connisteX4" fmla="*/ 1061720 w 3526113"/>
                <a:gd name="connsiteY4" fmla="*/ 1901190 h 2274972"/>
                <a:gd name="connisteX5" fmla="*/ 1532255 w 3526113"/>
                <a:gd name="connsiteY5" fmla="*/ 2159635 h 2274972"/>
                <a:gd name="connisteX6" fmla="*/ 1993900 w 3526113"/>
                <a:gd name="connsiteY6" fmla="*/ 2270125 h 2274972"/>
                <a:gd name="connisteX7" fmla="*/ 2400300 w 3526113"/>
                <a:gd name="connsiteY7" fmla="*/ 2168525 h 2274972"/>
                <a:gd name="connisteX8" fmla="*/ 2879725 w 3526113"/>
                <a:gd name="connsiteY8" fmla="*/ 1587500 h 2274972"/>
                <a:gd name="connisteX9" fmla="*/ 3194050 w 3526113"/>
                <a:gd name="connsiteY9" fmla="*/ 839470 h 2274972"/>
                <a:gd name="connisteX10" fmla="*/ 3489325 w 3526113"/>
                <a:gd name="connsiteY10" fmla="*/ 128905 h 2274972"/>
                <a:gd name="connisteX11" fmla="*/ 3516630 w 3526113"/>
                <a:gd name="connsiteY11" fmla="*/ 45720 h 2274972"/>
                <a:gd name="connisteX12" fmla="*/ 3507740 w 3526113"/>
                <a:gd name="connsiteY12" fmla="*/ 55245 h 2274972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3526114" h="2274972">
                  <a:moveTo>
                    <a:pt x="0" y="0"/>
                  </a:moveTo>
                  <a:cubicBezTo>
                    <a:pt x="7620" y="47625"/>
                    <a:pt x="11430" y="123825"/>
                    <a:pt x="55880" y="295275"/>
                  </a:cubicBezTo>
                  <a:cubicBezTo>
                    <a:pt x="100330" y="466725"/>
                    <a:pt x="116205" y="625475"/>
                    <a:pt x="221615" y="857885"/>
                  </a:cubicBezTo>
                  <a:cubicBezTo>
                    <a:pt x="327025" y="1090295"/>
                    <a:pt x="413385" y="1249045"/>
                    <a:pt x="581660" y="1457960"/>
                  </a:cubicBezTo>
                  <a:cubicBezTo>
                    <a:pt x="749935" y="1666875"/>
                    <a:pt x="871855" y="1760855"/>
                    <a:pt x="1061720" y="1901190"/>
                  </a:cubicBezTo>
                  <a:cubicBezTo>
                    <a:pt x="1251585" y="2041525"/>
                    <a:pt x="1345565" y="2085975"/>
                    <a:pt x="1532255" y="2159635"/>
                  </a:cubicBezTo>
                  <a:cubicBezTo>
                    <a:pt x="1718945" y="2233295"/>
                    <a:pt x="1820545" y="2268220"/>
                    <a:pt x="1993900" y="2270125"/>
                  </a:cubicBezTo>
                  <a:cubicBezTo>
                    <a:pt x="2167255" y="2272030"/>
                    <a:pt x="2223135" y="2305050"/>
                    <a:pt x="2400300" y="2168525"/>
                  </a:cubicBezTo>
                  <a:cubicBezTo>
                    <a:pt x="2577465" y="2032000"/>
                    <a:pt x="2720975" y="1853565"/>
                    <a:pt x="2879725" y="1587500"/>
                  </a:cubicBezTo>
                  <a:cubicBezTo>
                    <a:pt x="3038475" y="1321435"/>
                    <a:pt x="3072130" y="1130935"/>
                    <a:pt x="3194050" y="839470"/>
                  </a:cubicBezTo>
                  <a:cubicBezTo>
                    <a:pt x="3315970" y="548005"/>
                    <a:pt x="3424555" y="287655"/>
                    <a:pt x="3489325" y="128905"/>
                  </a:cubicBezTo>
                  <a:cubicBezTo>
                    <a:pt x="3554095" y="-29845"/>
                    <a:pt x="3512820" y="60325"/>
                    <a:pt x="3516630" y="45720"/>
                  </a:cubicBezTo>
                </a:path>
              </a:pathLst>
            </a:cu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10877" y="3047"/>
              <a:ext cx="294" cy="63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6096000" y="16344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b="1">
                <a:sym typeface="+mn-ea"/>
              </a:rPr>
              <a:t> Test  Error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027680" y="510540"/>
            <a:ext cx="3677285" cy="3102610"/>
            <a:chOff x="4768" y="804"/>
            <a:chExt cx="5791" cy="4886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5733" y="4811"/>
              <a:ext cx="4826" cy="4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V="1">
              <a:off x="5718" y="1351"/>
              <a:ext cx="15" cy="351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969" y="5110"/>
              <a:ext cx="32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Flexibility</a:t>
              </a:r>
              <a:endParaRPr lang="en-US" altLang="zh-CN" b="1"/>
            </a:p>
          </p:txBody>
        </p:sp>
        <p:sp>
          <p:nvSpPr>
            <p:cNvPr id="5" name="文本框 4"/>
            <p:cNvSpPr txBox="1"/>
            <p:nvPr/>
          </p:nvSpPr>
          <p:spPr>
            <a:xfrm rot="16200000">
              <a:off x="3241" y="2331"/>
              <a:ext cx="3786" cy="73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/>
                <a:t> Training  Error</a:t>
              </a:r>
              <a:endParaRPr lang="en-US" altLang="zh-CN" b="1"/>
            </a:p>
          </p:txBody>
        </p:sp>
        <p:sp>
          <p:nvSpPr>
            <p:cNvPr id="11" name="任意多边形 10"/>
            <p:cNvSpPr/>
            <p:nvPr>
              <p:custDataLst>
                <p:tags r:id="rId1"/>
              </p:custDataLst>
            </p:nvPr>
          </p:nvSpPr>
          <p:spPr>
            <a:xfrm>
              <a:off x="5907" y="1613"/>
              <a:ext cx="4579" cy="2913"/>
            </a:xfrm>
            <a:custGeom>
              <a:avLst/>
              <a:gdLst>
                <a:gd name="connisteX0" fmla="*/ 0 w 2907665"/>
                <a:gd name="connsiteY0" fmla="*/ 0 h 1849794"/>
                <a:gd name="connisteX1" fmla="*/ 175260 w 2907665"/>
                <a:gd name="connsiteY1" fmla="*/ 867410 h 1849794"/>
                <a:gd name="connisteX2" fmla="*/ 591185 w 2907665"/>
                <a:gd name="connsiteY2" fmla="*/ 1457960 h 1849794"/>
                <a:gd name="connisteX3" fmla="*/ 1578610 w 2907665"/>
                <a:gd name="connsiteY3" fmla="*/ 1809115 h 1849794"/>
                <a:gd name="connisteX4" fmla="*/ 2455545 w 2907665"/>
                <a:gd name="connsiteY4" fmla="*/ 1836420 h 1849794"/>
                <a:gd name="connisteX5" fmla="*/ 2907665 w 2907665"/>
                <a:gd name="connsiteY5" fmla="*/ 1836420 h 1849794"/>
                <a:gd name="connisteX6" fmla="*/ 2916555 w 2907665"/>
                <a:gd name="connsiteY6" fmla="*/ 1836420 h 184979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907665" h="1849794">
                  <a:moveTo>
                    <a:pt x="0" y="0"/>
                  </a:moveTo>
                  <a:cubicBezTo>
                    <a:pt x="26670" y="161925"/>
                    <a:pt x="57150" y="575945"/>
                    <a:pt x="175260" y="867410"/>
                  </a:cubicBezTo>
                  <a:cubicBezTo>
                    <a:pt x="293370" y="1158875"/>
                    <a:pt x="310515" y="1269365"/>
                    <a:pt x="591185" y="1457960"/>
                  </a:cubicBezTo>
                  <a:cubicBezTo>
                    <a:pt x="871855" y="1646555"/>
                    <a:pt x="1205865" y="1733550"/>
                    <a:pt x="1578610" y="1809115"/>
                  </a:cubicBezTo>
                  <a:cubicBezTo>
                    <a:pt x="1951355" y="1884680"/>
                    <a:pt x="2189480" y="1830705"/>
                    <a:pt x="2455545" y="1836420"/>
                  </a:cubicBezTo>
                  <a:cubicBezTo>
                    <a:pt x="2721610" y="1842135"/>
                    <a:pt x="2815590" y="1836420"/>
                    <a:pt x="2907665" y="1836420"/>
                  </a:cubicBezTo>
                </a:path>
              </a:pathLst>
            </a:cu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972435" y="367665"/>
            <a:ext cx="3740785" cy="3244850"/>
            <a:chOff x="4681" y="579"/>
            <a:chExt cx="5891" cy="5110"/>
          </a:xfrm>
        </p:grpSpPr>
        <p:sp>
          <p:nvSpPr>
            <p:cNvPr id="5" name="文本框 4"/>
            <p:cNvSpPr txBox="1"/>
            <p:nvPr/>
          </p:nvSpPr>
          <p:spPr>
            <a:xfrm rot="16200000">
              <a:off x="3154" y="2106"/>
              <a:ext cx="3786" cy="73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/>
                <a:t> Test  Error</a:t>
              </a:r>
              <a:endParaRPr lang="en-US" altLang="zh-CN" b="1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718" y="1337"/>
              <a:ext cx="4855" cy="4353"/>
              <a:chOff x="5718" y="1337"/>
              <a:chExt cx="4855" cy="4353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 flipV="1">
                <a:off x="5733" y="4811"/>
                <a:ext cx="4826" cy="4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箭头连接符 2"/>
              <p:cNvCxnSpPr/>
              <p:nvPr/>
            </p:nvCxnSpPr>
            <p:spPr>
              <a:xfrm flipV="1">
                <a:off x="5718" y="1351"/>
                <a:ext cx="15" cy="351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本框 3"/>
              <p:cNvSpPr txBox="1"/>
              <p:nvPr/>
            </p:nvSpPr>
            <p:spPr>
              <a:xfrm>
                <a:off x="6969" y="5110"/>
                <a:ext cx="32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Flexibility</a:t>
                </a:r>
                <a:endParaRPr lang="en-US" altLang="zh-CN" b="1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6067" y="1337"/>
                <a:ext cx="4506" cy="3175"/>
              </a:xfrm>
              <a:custGeom>
                <a:avLst/>
                <a:gdLst>
                  <a:gd name="connisteX0" fmla="*/ 0 w 2861310"/>
                  <a:gd name="connsiteY0" fmla="*/ 239395 h 2016344"/>
                  <a:gd name="connisteX1" fmla="*/ 111125 w 2861310"/>
                  <a:gd name="connsiteY1" fmla="*/ 830580 h 2016344"/>
                  <a:gd name="connisteX2" fmla="*/ 452120 w 2861310"/>
                  <a:gd name="connsiteY2" fmla="*/ 1670685 h 2016344"/>
                  <a:gd name="connisteX3" fmla="*/ 950595 w 2861310"/>
                  <a:gd name="connsiteY3" fmla="*/ 1984375 h 2016344"/>
                  <a:gd name="connisteX4" fmla="*/ 1624330 w 2861310"/>
                  <a:gd name="connsiteY4" fmla="*/ 1854835 h 2016344"/>
                  <a:gd name="connisteX5" fmla="*/ 2464435 w 2861310"/>
                  <a:gd name="connsiteY5" fmla="*/ 913765 h 2016344"/>
                  <a:gd name="connisteX6" fmla="*/ 2861310 w 2861310"/>
                  <a:gd name="connsiteY6" fmla="*/ 0 h 2016344"/>
                  <a:gd name="connisteX7" fmla="*/ 2870835 w 2861310"/>
                  <a:gd name="connsiteY7" fmla="*/ -9525 h 2016344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2861310" h="2016345">
                    <a:moveTo>
                      <a:pt x="0" y="239395"/>
                    </a:moveTo>
                    <a:cubicBezTo>
                      <a:pt x="15240" y="340995"/>
                      <a:pt x="20955" y="544195"/>
                      <a:pt x="111125" y="830580"/>
                    </a:cubicBezTo>
                    <a:cubicBezTo>
                      <a:pt x="201295" y="1116965"/>
                      <a:pt x="284480" y="1440180"/>
                      <a:pt x="452120" y="1670685"/>
                    </a:cubicBezTo>
                    <a:cubicBezTo>
                      <a:pt x="619760" y="1901190"/>
                      <a:pt x="716280" y="1947545"/>
                      <a:pt x="950595" y="1984375"/>
                    </a:cubicBezTo>
                    <a:cubicBezTo>
                      <a:pt x="1184910" y="2021205"/>
                      <a:pt x="1321435" y="2068830"/>
                      <a:pt x="1624330" y="1854835"/>
                    </a:cubicBezTo>
                    <a:cubicBezTo>
                      <a:pt x="1927225" y="1640840"/>
                      <a:pt x="2216785" y="1284605"/>
                      <a:pt x="2464435" y="913765"/>
                    </a:cubicBezTo>
                    <a:cubicBezTo>
                      <a:pt x="2712085" y="542925"/>
                      <a:pt x="2780030" y="184785"/>
                      <a:pt x="2861310" y="0"/>
                    </a:cubicBezTo>
                  </a:path>
                </a:pathLst>
              </a:cu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972435" y="367665"/>
            <a:ext cx="3732530" cy="3245485"/>
            <a:chOff x="4681" y="579"/>
            <a:chExt cx="5878" cy="5111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5733" y="4811"/>
              <a:ext cx="4826" cy="4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V="1">
              <a:off x="5718" y="1351"/>
              <a:ext cx="15" cy="351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969" y="5110"/>
              <a:ext cx="32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Flexibility</a:t>
              </a:r>
              <a:endParaRPr lang="en-US" altLang="zh-CN" b="1"/>
            </a:p>
          </p:txBody>
        </p:sp>
        <p:sp>
          <p:nvSpPr>
            <p:cNvPr id="5" name="文本框 4"/>
            <p:cNvSpPr txBox="1"/>
            <p:nvPr/>
          </p:nvSpPr>
          <p:spPr>
            <a:xfrm rot="16200000">
              <a:off x="3154" y="2106"/>
              <a:ext cx="3786" cy="73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/>
                <a:t>Bayes Error</a:t>
              </a:r>
              <a:endParaRPr lang="en-US" altLang="zh-CN" b="1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5747" y="3517"/>
              <a:ext cx="4753" cy="58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COMMONDATA" val="eyJoZGlkIjoiYWRjMWViM2RlM2QyMTk2Y2ExYTdjZjk0N2JkNGEyMzcifQ=="/>
  <p:tag name="KSO_WPP_MARK_KEY" val="72514906-611b-4d44-ad95-a8a6c9d1b11b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星辰</cp:lastModifiedBy>
  <cp:revision>7</cp:revision>
  <dcterms:created xsi:type="dcterms:W3CDTF">2023-03-02T02:22:00Z</dcterms:created>
  <dcterms:modified xsi:type="dcterms:W3CDTF">2023-03-03T11:26:40Z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25F8332A5BEB43EB85157CDAA5CD23E0</vt:lpwstr>
  </property>
  <property fmtid="{D5CDD505-2E9C-101B-9397-08002B2CF9AE}" pid="3" name="KSOProductBuildVer">
    <vt:lpwstr>2052-11.1.0.13703</vt:lpwstr>
  </property>
</Properties>
</file>