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tiff" ContentType="image/tif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57" r:id="rId4"/>
    <p:sldId id="359" r:id="rId5"/>
    <p:sldId id="360" r:id="rId6"/>
    <p:sldId id="386" r:id="rId7"/>
    <p:sldId id="387" r:id="rId8"/>
    <p:sldId id="388" r:id="rId9"/>
    <p:sldId id="389" r:id="rId10"/>
    <p:sldId id="390" r:id="rId11"/>
    <p:sldId id="366" r:id="rId12"/>
    <p:sldId id="391" r:id="rId13"/>
    <p:sldId id="392" r:id="rId14"/>
    <p:sldId id="393" r:id="rId16"/>
    <p:sldId id="394" r:id="rId17"/>
    <p:sldId id="395" r:id="rId18"/>
    <p:sldId id="396" r:id="rId19"/>
    <p:sldId id="397" r:id="rId20"/>
    <p:sldId id="398" r:id="rId21"/>
    <p:sldId id="399" r:id="rId22"/>
    <p:sldId id="400" r:id="rId23"/>
    <p:sldId id="401" r:id="rId24"/>
    <p:sldId id="402" r:id="rId25"/>
    <p:sldId id="403" r:id="rId26"/>
    <p:sldId id="377" r:id="rId27"/>
    <p:sldId id="378" r:id="rId28"/>
    <p:sldId id="379" r:id="rId29"/>
    <p:sldId id="380" r:id="rId30"/>
    <p:sldId id="381" r:id="rId31"/>
    <p:sldId id="382" r:id="rId32"/>
    <p:sldId id="383" r:id="rId33"/>
    <p:sldId id="384" r:id="rId34"/>
    <p:sldId id="385"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53" r:id="rId69"/>
    <p:sldId id="452" r:id="rId70"/>
    <p:sldId id="454" r:id="rId71"/>
    <p:sldId id="455" r:id="rId72"/>
    <p:sldId id="456" r:id="rId73"/>
    <p:sldId id="457" r:id="rId74"/>
    <p:sldId id="458" r:id="rId75"/>
    <p:sldId id="459" r:id="rId76"/>
    <p:sldId id="460" r:id="rId77"/>
    <p:sldId id="461" r:id="rId78"/>
    <p:sldId id="462" r:id="rId79"/>
    <p:sldId id="463" r:id="rId80"/>
    <p:sldId id="464" r:id="rId81"/>
    <p:sldId id="465" r:id="rId82"/>
    <p:sldId id="466" r:id="rId83"/>
    <p:sldId id="467" r:id="rId84"/>
    <p:sldId id="468" r:id="rId85"/>
    <p:sldId id="469" r:id="rId86"/>
    <p:sldId id="470" r:id="rId87"/>
    <p:sldId id="471" r:id="rId88"/>
    <p:sldId id="472" r:id="rId89"/>
    <p:sldId id="473" r:id="rId90"/>
    <p:sldId id="474" r:id="rId91"/>
    <p:sldId id="475" r:id="rId92"/>
    <p:sldId id="476" r:id="rId93"/>
    <p:sldId id="477" r:id="rId94"/>
    <p:sldId id="478" r:id="rId95"/>
    <p:sldId id="479" r:id="rId96"/>
    <p:sldId id="443" r:id="rId97"/>
    <p:sldId id="444" r:id="rId98"/>
    <p:sldId id="445" r:id="rId99"/>
    <p:sldId id="446" r:id="rId100"/>
    <p:sldId id="447" r:id="rId101"/>
    <p:sldId id="448" r:id="rId102"/>
    <p:sldId id="449" r:id="rId103"/>
    <p:sldId id="450" r:id="rId104"/>
    <p:sldId id="451" r:id="rId105"/>
  </p:sldIdLst>
  <p:sldSz cx="12192000" cy="6858000"/>
  <p:notesSz cx="6858000" cy="9144000"/>
  <p:custDataLst>
    <p:tags r:id="rId10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EFEFC"/>
    <a:srgbClr val="F5F5F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87836" autoAdjust="0"/>
  </p:normalViewPr>
  <p:slideViewPr>
    <p:cSldViewPr snapToGrid="0">
      <p:cViewPr varScale="1">
        <p:scale>
          <a:sx n="96" d="100"/>
          <a:sy n="96" d="100"/>
        </p:scale>
        <p:origin x="70" y="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gs" Target="tags/tag3.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20.wmf"/><Relationship Id="rId1" Type="http://schemas.openxmlformats.org/officeDocument/2006/relationships/image" Target="../media/image1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1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1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1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6.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6.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8.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2.wmf"/><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2.wmf"/><Relationship Id="rId1" Type="http://schemas.openxmlformats.org/officeDocument/2006/relationships/image" Target="../media/image7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7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23.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27.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92.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94.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23562-F7FD-4060-9F14-099731F82F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779CA-5E54-43B6-98FA-1154E8CE71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只能用于衡量线性回归模型的拟合程度，不能用于非线性回归模型。</a:t>
            </a:r>
            <a:endParaRPr lang="en-US" altLang="zh-CN" b="0" i="0" dirty="0">
              <a:solidFill>
                <a:srgbClr val="374151"/>
              </a:solidFill>
              <a:effectLst/>
              <a:latin typeface="Söhne"/>
            </a:endParaRPr>
          </a:p>
          <a:p>
            <a:r>
              <a:rPr lang="zh-CN" altLang="en-US" b="0" i="0" dirty="0">
                <a:solidFill>
                  <a:srgbClr val="374151"/>
                </a:solidFill>
                <a:effectLst/>
                <a:latin typeface="Söhne"/>
              </a:rPr>
              <a:t>不能用于比较不同自变量集合所建立的回归模型的优劣，因为不同的自变量集合会对</a:t>
            </a:r>
            <a:r>
              <a:rPr lang="en-US" altLang="zh-CN" b="0" i="0" dirty="0">
                <a:solidFill>
                  <a:srgbClr val="374151"/>
                </a:solidFill>
                <a:effectLst/>
                <a:latin typeface="Söhne"/>
              </a:rPr>
              <a:t>R²</a:t>
            </a:r>
            <a:r>
              <a:rPr lang="zh-CN" altLang="en-US" b="0" i="0" dirty="0">
                <a:solidFill>
                  <a:srgbClr val="374151"/>
                </a:solidFill>
                <a:effectLst/>
                <a:latin typeface="Söhne"/>
              </a:rPr>
              <a:t>值产生影响。</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3B9050-F5ED-4218-9E04-6A23C919FC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Hazardous – </a:t>
            </a:r>
            <a:r>
              <a:rPr lang="zh-CN" altLang="en-US" dirty="0"/>
              <a:t>危险的</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Woes – </a:t>
            </a:r>
            <a:r>
              <a:rPr lang="zh-CN" altLang="en-US" dirty="0"/>
              <a:t>麻烦；</a:t>
            </a:r>
            <a:r>
              <a:rPr lang="en-US" altLang="zh-CN"/>
              <a:t>tackles </a:t>
            </a:r>
            <a:r>
              <a:rPr lang="en-US" altLang="zh-CN" dirty="0"/>
              <a:t>-- </a:t>
            </a:r>
            <a:r>
              <a:rPr lang="zh-TW" altLang="en-US" dirty="0"/>
              <a:t>（橄欖球中阻截時）擒抱並摔倒（對方持球隊員）</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dirty="0"/>
              <a:t>线性回归中需要考虑的点：</a:t>
            </a:r>
            <a:r>
              <a:rPr lang="zh-CN" altLang="en-US" b="0" i="0" dirty="0">
                <a:solidFill>
                  <a:srgbClr val="374151"/>
                </a:solidFill>
                <a:effectLst/>
                <a:latin typeface="Söhne"/>
              </a:rPr>
              <a:t>线性关系，变量选择，数据质量，模型评估，模型解释</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dirty="0"/>
              <a:t>线性回归中需要考虑的点：</a:t>
            </a:r>
            <a:r>
              <a:rPr lang="zh-CN" altLang="en-US" b="0" i="0" dirty="0">
                <a:solidFill>
                  <a:srgbClr val="374151"/>
                </a:solidFill>
                <a:effectLst/>
                <a:latin typeface="Söhne"/>
              </a:rPr>
              <a:t>线性关系，变量选择，数据质量，模型评估，模型解释</a:t>
            </a:r>
            <a:endParaRPr lang="en-US" altLang="zh-CN" b="0" i="0" dirty="0">
              <a:solidFill>
                <a:srgbClr val="374151"/>
              </a:solidFill>
              <a:effectLst/>
              <a:latin typeface="Söhne"/>
            </a:endParaRPr>
          </a:p>
          <a:p>
            <a:r>
              <a:rPr lang="zh-CN" altLang="en-US" b="0" i="0" dirty="0">
                <a:solidFill>
                  <a:srgbClr val="374151"/>
                </a:solidFill>
                <a:effectLst/>
                <a:latin typeface="Söhne"/>
              </a:rPr>
              <a:t>这些点可以与后面想要讲到的其它</a:t>
            </a:r>
            <a:r>
              <a:rPr lang="en-US" altLang="zh-CN" b="0" i="0" dirty="0">
                <a:solidFill>
                  <a:srgbClr val="374151"/>
                </a:solidFill>
                <a:effectLst/>
                <a:latin typeface="Söhne"/>
              </a:rPr>
              <a:t>considerations</a:t>
            </a:r>
            <a:r>
              <a:rPr lang="zh-CN" altLang="en-US" b="0" i="0" dirty="0">
                <a:solidFill>
                  <a:srgbClr val="374151"/>
                </a:solidFill>
                <a:effectLst/>
                <a:latin typeface="Söhne"/>
              </a:rPr>
              <a:t>联系起来</a:t>
            </a:r>
            <a:endParaRPr lang="en-US" altLang="zh-CN" b="0" i="0" dirty="0">
              <a:solidFill>
                <a:srgbClr val="374151"/>
              </a:solidFill>
              <a:effectLst/>
              <a:latin typeface="Söhne"/>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b="0" i="0" dirty="0">
                <a:solidFill>
                  <a:srgbClr val="374151"/>
                </a:solidFill>
                <a:effectLst/>
                <a:latin typeface="Söhne"/>
              </a:rPr>
              <a:t>在一个房价预测模型中，一个</a:t>
            </a:r>
            <a:r>
              <a:rPr lang="en-US" altLang="zh-CN" b="0" i="0" dirty="0">
                <a:solidFill>
                  <a:srgbClr val="374151"/>
                </a:solidFill>
                <a:effectLst/>
                <a:latin typeface="Söhne"/>
              </a:rPr>
              <a:t>qualitative predictor</a:t>
            </a:r>
            <a:r>
              <a:rPr lang="zh-CN" altLang="en-US" b="0" i="0" dirty="0">
                <a:solidFill>
                  <a:srgbClr val="374151"/>
                </a:solidFill>
                <a:effectLst/>
                <a:latin typeface="Söhne"/>
              </a:rPr>
              <a:t>可能是该房屋的地理位置，如城市、郊区或农村。这些地理位置的取值是离散的，不是数值，因此这个变量是</a:t>
            </a:r>
            <a:r>
              <a:rPr lang="en-US" altLang="zh-CN" b="0" i="0" dirty="0">
                <a:solidFill>
                  <a:srgbClr val="374151"/>
                </a:solidFill>
                <a:effectLst/>
                <a:latin typeface="Söhne"/>
              </a:rPr>
              <a:t>qualitative predictor</a:t>
            </a:r>
            <a:r>
              <a:rPr lang="zh-CN" altLang="en-US" b="0" i="0" dirty="0">
                <a:solidFill>
                  <a:srgbClr val="374151"/>
                </a:solidFill>
                <a:effectLst/>
                <a:latin typeface="Söhne"/>
              </a:rPr>
              <a:t>。</a:t>
            </a:r>
            <a:endParaRPr lang="en-US" altLang="zh-CN" b="0" i="0" dirty="0">
              <a:solidFill>
                <a:srgbClr val="374151"/>
              </a:solidFill>
              <a:effectLst/>
              <a:latin typeface="Söhne"/>
            </a:endParaRPr>
          </a:p>
          <a:p>
            <a:r>
              <a:rPr lang="zh-CN" altLang="en-US" b="0" i="0" dirty="0">
                <a:solidFill>
                  <a:srgbClr val="374151"/>
                </a:solidFill>
                <a:effectLst/>
                <a:latin typeface="Söhne"/>
              </a:rPr>
              <a:t>在回归问题中，</a:t>
            </a:r>
            <a:r>
              <a:rPr lang="en-US" altLang="zh-CN" b="0" i="0" dirty="0">
                <a:solidFill>
                  <a:srgbClr val="374151"/>
                </a:solidFill>
                <a:effectLst/>
                <a:latin typeface="Söhne"/>
              </a:rPr>
              <a:t>qualitative predictors</a:t>
            </a:r>
            <a:r>
              <a:rPr lang="zh-CN" altLang="en-US" b="0" i="0" dirty="0">
                <a:solidFill>
                  <a:srgbClr val="374151"/>
                </a:solidFill>
                <a:effectLst/>
                <a:latin typeface="Söhne"/>
              </a:rPr>
              <a:t>通常需要被转换为数值变量才能被模型使用。</a:t>
            </a:r>
            <a:endParaRPr lang="en-US" altLang="zh-CN" b="0" i="0" dirty="0">
              <a:solidFill>
                <a:srgbClr val="374151"/>
              </a:solidFill>
              <a:effectLst/>
              <a:latin typeface="Söhne"/>
            </a:endParaRPr>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sz="1200" dirty="0">
                <a:latin typeface="Arial" panose="020B0604020202020204" pitchFamily="34" charset="0"/>
                <a:cs typeface="Arial" panose="020B0604020202020204" pitchFamily="34" charset="0"/>
              </a:rPr>
              <a:t>Caucasian – </a:t>
            </a:r>
            <a:r>
              <a:rPr lang="zh-CN" altLang="en-US" sz="1200">
                <a:latin typeface="Arial" panose="020B0604020202020204" pitchFamily="34" charset="0"/>
                <a:cs typeface="Arial" panose="020B0604020202020204" pitchFamily="34" charset="0"/>
              </a:rPr>
              <a:t>高加索人（俗称白人）</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sz="1200" dirty="0">
                <a:latin typeface="Arial" panose="020B0604020202020204" pitchFamily="34" charset="0"/>
                <a:cs typeface="Arial" panose="020B0604020202020204" pitchFamily="34" charset="0"/>
              </a:rPr>
              <a:t>Caucasian – </a:t>
            </a:r>
            <a:r>
              <a:rPr lang="zh-CN" altLang="en-US" sz="1200" dirty="0">
                <a:latin typeface="Arial" panose="020B0604020202020204" pitchFamily="34" charset="0"/>
                <a:cs typeface="Arial" panose="020B0604020202020204" pitchFamily="34" charset="0"/>
              </a:rPr>
              <a:t>高加索人</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白人</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b="0" i="0" dirty="0">
                <a:solidFill>
                  <a:srgbClr val="374151"/>
                </a:solidFill>
                <a:effectLst/>
                <a:latin typeface="Söhne"/>
              </a:rPr>
              <a:t>回归问题中，一种常见的扩展是多项式回归，它将线性模型扩展到了多项式函数中。其中的例子有很多，它可以帮助我们对数据进行更好的拟合和达到更加准确的预测。</a:t>
            </a:r>
            <a:endParaRPr lang="en-US" altLang="zh-CN" b="0" i="0" dirty="0">
              <a:solidFill>
                <a:srgbClr val="374151"/>
              </a:solidFill>
              <a:effectLst/>
              <a:latin typeface="Söhne"/>
            </a:endParaRPr>
          </a:p>
          <a:p>
            <a:r>
              <a:rPr lang="zh-CN" altLang="en-US" b="0" i="0" dirty="0">
                <a:solidFill>
                  <a:srgbClr val="374151"/>
                </a:solidFill>
                <a:effectLst/>
                <a:latin typeface="Söhne"/>
              </a:rPr>
              <a:t>需要考虑的问题是过拟合和欠拟合的情况。</a:t>
            </a:r>
            <a:endParaRPr lang="en-US" altLang="zh-CN" b="0" i="0" dirty="0">
              <a:solidFill>
                <a:srgbClr val="374151"/>
              </a:solidFill>
              <a:effectLst/>
              <a:latin typeface="Söhne"/>
            </a:endParaRPr>
          </a:p>
          <a:p>
            <a:r>
              <a:rPr lang="zh-CN" altLang="en-US" b="0" i="0" dirty="0">
                <a:solidFill>
                  <a:srgbClr val="374151"/>
                </a:solidFill>
                <a:effectLst/>
                <a:latin typeface="Söhne"/>
              </a:rPr>
              <a:t>线性回归模型通常假设预测变量对响应变量的影响是相互独立的，即预测变量的影响可以相加。这种假设被称为可加性假设，它在许多情况下是合理的，但在某些情况下可能不适用。</a:t>
            </a:r>
            <a:endParaRPr lang="en-US" altLang="zh-CN" b="0" i="0" dirty="0">
              <a:solidFill>
                <a:srgbClr val="374151"/>
              </a:solidFill>
              <a:effectLst/>
              <a:latin typeface="Söhne"/>
            </a:endParaRPr>
          </a:p>
          <a:p>
            <a:r>
              <a:rPr lang="zh-CN" altLang="en-US" b="0" i="0" dirty="0">
                <a:solidFill>
                  <a:srgbClr val="374151"/>
                </a:solidFill>
                <a:effectLst/>
                <a:latin typeface="Söhne"/>
              </a:rPr>
              <a:t>不再假设响应变量的影响是每个预测变量的效应相互独立的，而允许预测变量之间的相互作用和非线性关系，但并不意味着每个预测变量的影响取决于其他预测变量的值。</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Synergy – </a:t>
            </a:r>
            <a:r>
              <a:rPr lang="zh-CN" altLang="en-US" dirty="0"/>
              <a:t>协同效应；</a:t>
            </a:r>
            <a:r>
              <a:rPr lang="en-US" altLang="zh-CN" dirty="0"/>
              <a:t>interaction – </a:t>
            </a:r>
            <a:r>
              <a:rPr lang="zh-CN" altLang="en-US" dirty="0"/>
              <a:t>相互作用</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b="0" i="0" dirty="0">
                <a:solidFill>
                  <a:srgbClr val="374151"/>
                </a:solidFill>
                <a:effectLst/>
                <a:latin typeface="Söhne"/>
              </a:rPr>
              <a:t>多元线性回归可以看作是简单线性回归的一种推广，即将一个自变量扩展为多个自变量。</a:t>
            </a:r>
            <a:endParaRPr lang="en-US" altLang="zh-CN" b="0" i="0" dirty="0">
              <a:solidFill>
                <a:srgbClr val="374151"/>
              </a:solidFill>
              <a:effectLst/>
              <a:latin typeface="Söhne"/>
            </a:endParaRPr>
          </a:p>
          <a:p>
            <a:r>
              <a:rPr lang="zh-CN" altLang="en-US" b="0" i="0" dirty="0">
                <a:solidFill>
                  <a:srgbClr val="374151"/>
                </a:solidFill>
                <a:effectLst/>
                <a:latin typeface="Söhne"/>
              </a:rPr>
              <a:t>多元线性回归与简单线性回归都是用于描述自变量与因变量之间的关系，不同的是多元线性回归可以处理多个自变量对因变量的影响</a:t>
            </a:r>
            <a:endParaRPr lang="en-US" altLang="zh-CN" b="0" i="0" dirty="0">
              <a:solidFill>
                <a:srgbClr val="374151"/>
              </a:solidFill>
              <a:effectLst/>
              <a:latin typeface="Söhne"/>
            </a:endParaRPr>
          </a:p>
          <a:p>
            <a:r>
              <a:rPr lang="zh-CN" altLang="en-US" b="0" i="0" dirty="0">
                <a:solidFill>
                  <a:srgbClr val="374151"/>
                </a:solidFill>
                <a:effectLst/>
                <a:latin typeface="Söhne"/>
              </a:rPr>
              <a:t>多元线性回归还可以应用于更多的实际问题中</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069109" y="1362571"/>
            <a:ext cx="10515600" cy="4351338"/>
          </a:xfrm>
        </p:spPr>
        <p:txBody>
          <a:bodyPr/>
          <a:lstStyle>
            <a:lvl1pPr>
              <a:buClr>
                <a:schemeClr val="tx1"/>
              </a:buClr>
              <a:defRPr>
                <a:latin typeface="+mn-ea"/>
                <a:ea typeface="+mn-ea"/>
              </a:defRPr>
            </a:lvl1pPr>
            <a:lvl2pPr>
              <a:buClr>
                <a:schemeClr val="tx1"/>
              </a:buClr>
              <a:defRPr/>
            </a:lvl2pPr>
          </a:lstStyle>
          <a:p>
            <a:pPr lvl="0"/>
            <a:r>
              <a:rPr lang="zh-CN" altLang="en-US" dirty="0"/>
              <a:t>编辑母版文本样式</a:t>
            </a:r>
            <a:endParaRPr lang="zh-CN" altLang="en-US" dirty="0"/>
          </a:p>
          <a:p>
            <a:pPr lvl="1"/>
            <a:r>
              <a:rPr lang="zh-CN" altLang="en-US" dirty="0"/>
              <a:t>第二级</a:t>
            </a:r>
            <a:endParaRPr lang="en-US" altLang="zh-CN" dirty="0"/>
          </a:p>
          <a:p>
            <a:pPr lvl="1"/>
            <a:endParaRPr lang="zh-CN" altLang="en-US" dirty="0"/>
          </a:p>
        </p:txBody>
      </p:sp>
      <p:sp>
        <p:nvSpPr>
          <p:cNvPr id="7" name="标题 6"/>
          <p:cNvSpPr>
            <a:spLocks noGrp="1"/>
          </p:cNvSpPr>
          <p:nvPr>
            <p:ph type="title"/>
          </p:nvPr>
        </p:nvSpPr>
        <p:spPr>
          <a:xfrm>
            <a:off x="644236" y="300470"/>
            <a:ext cx="10515600" cy="598261"/>
          </a:xfrm>
        </p:spPr>
        <p:txBody>
          <a:bodyPr/>
          <a:lstStyle>
            <a:lvl1pPr>
              <a:defRPr sz="3200">
                <a:solidFill>
                  <a:srgbClr val="FF0000"/>
                </a:solidFill>
                <a:latin typeface="+mn-lt"/>
              </a:defRPr>
            </a:lvl1pPr>
          </a:lstStyle>
          <a:p>
            <a:r>
              <a:rPr lang="zh-CN" altLang="en-US" dirty="0"/>
              <a:t>单击此处编辑母版标题样式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069109" y="1362571"/>
            <a:ext cx="10515600" cy="4351338"/>
          </a:xfrm>
        </p:spPr>
        <p:txBody>
          <a:bodyPr/>
          <a:lstStyle>
            <a:lvl1pPr>
              <a:buClr>
                <a:schemeClr val="tx1"/>
              </a:buClr>
              <a:defRPr>
                <a:latin typeface="+mn-ea"/>
                <a:ea typeface="+mn-ea"/>
              </a:defRPr>
            </a:lvl1pPr>
            <a:lvl2pPr>
              <a:buClr>
                <a:schemeClr val="tx1"/>
              </a:buClr>
              <a:defRPr/>
            </a:lvl2pPr>
          </a:lstStyle>
          <a:p>
            <a:pPr lvl="0"/>
            <a:r>
              <a:rPr lang="zh-CN" altLang="en-US" dirty="0"/>
              <a:t>编辑母版文本样式</a:t>
            </a:r>
            <a:endParaRPr lang="zh-CN" altLang="en-US" dirty="0"/>
          </a:p>
          <a:p>
            <a:pPr lvl="1"/>
            <a:r>
              <a:rPr lang="zh-CN" altLang="en-US" dirty="0"/>
              <a:t>第二级</a:t>
            </a:r>
            <a:endParaRPr lang="en-US" altLang="zh-CN" dirty="0"/>
          </a:p>
          <a:p>
            <a:pPr lvl="1"/>
            <a:endParaRPr lang="zh-CN" altLang="en-US" dirty="0"/>
          </a:p>
        </p:txBody>
      </p:sp>
      <p:sp>
        <p:nvSpPr>
          <p:cNvPr id="7" name="标题 6"/>
          <p:cNvSpPr>
            <a:spLocks noGrp="1"/>
          </p:cNvSpPr>
          <p:nvPr>
            <p:ph type="title"/>
          </p:nvPr>
        </p:nvSpPr>
        <p:spPr>
          <a:xfrm>
            <a:off x="644236" y="300470"/>
            <a:ext cx="10515600" cy="598261"/>
          </a:xfrm>
        </p:spPr>
        <p:txBody>
          <a:bodyPr/>
          <a:lstStyle>
            <a:lvl1pPr>
              <a:defRPr sz="3200">
                <a:solidFill>
                  <a:srgbClr val="FF0000"/>
                </a:solidFill>
                <a:latin typeface="+mn-lt"/>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9DFF8-9F51-4645-AE1C-E640092A3B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053B5-3949-4394-8E13-50DEC4EA18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3.xml"/><Relationship Id="rId4" Type="http://schemas.openxmlformats.org/officeDocument/2006/relationships/image" Target="../media/image17.wmf"/><Relationship Id="rId3" Type="http://schemas.openxmlformats.org/officeDocument/2006/relationships/oleObject" Target="../embeddings/oleObject26.bin"/><Relationship Id="rId2" Type="http://schemas.openxmlformats.org/officeDocument/2006/relationships/image" Target="../media/image16.wmf"/><Relationship Id="rId1" Type="http://schemas.openxmlformats.org/officeDocument/2006/relationships/oleObject" Target="../embeddings/oleObject25.bin"/></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vmlDrawing" Target="../drawings/vmlDrawing56.vml"/><Relationship Id="rId3" Type="http://schemas.openxmlformats.org/officeDocument/2006/relationships/slideLayout" Target="../slideLayouts/slideLayout17.xml"/><Relationship Id="rId2" Type="http://schemas.openxmlformats.org/officeDocument/2006/relationships/image" Target="../media/image113.wmf"/><Relationship Id="rId1" Type="http://schemas.openxmlformats.org/officeDocument/2006/relationships/oleObject" Target="../embeddings/oleObject161.bin"/></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17.wmf"/><Relationship Id="rId7" Type="http://schemas.openxmlformats.org/officeDocument/2006/relationships/oleObject" Target="../embeddings/oleObject165.bin"/><Relationship Id="rId6" Type="http://schemas.openxmlformats.org/officeDocument/2006/relationships/image" Target="../media/image116.wmf"/><Relationship Id="rId5" Type="http://schemas.openxmlformats.org/officeDocument/2006/relationships/oleObject" Target="../embeddings/oleObject164.bin"/><Relationship Id="rId4" Type="http://schemas.openxmlformats.org/officeDocument/2006/relationships/image" Target="../media/image115.wmf"/><Relationship Id="rId3" Type="http://schemas.openxmlformats.org/officeDocument/2006/relationships/oleObject" Target="../embeddings/oleObject163.bin"/><Relationship Id="rId2" Type="http://schemas.openxmlformats.org/officeDocument/2006/relationships/image" Target="../media/image114.wmf"/><Relationship Id="rId11" Type="http://schemas.openxmlformats.org/officeDocument/2006/relationships/notesSlide" Target="../notesSlides/notesSlide88.xml"/><Relationship Id="rId10" Type="http://schemas.openxmlformats.org/officeDocument/2006/relationships/vmlDrawing" Target="../drawings/vmlDrawing57.vml"/><Relationship Id="rId1" Type="http://schemas.openxmlformats.org/officeDocument/2006/relationships/oleObject" Target="../embeddings/oleObject162.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9.vml"/><Relationship Id="rId5" Type="http://schemas.openxmlformats.org/officeDocument/2006/relationships/slideLayout" Target="../slideLayouts/slideLayout23.xml"/><Relationship Id="rId4" Type="http://schemas.openxmlformats.org/officeDocument/2006/relationships/image" Target="../media/image17.wmf"/><Relationship Id="rId3" Type="http://schemas.openxmlformats.org/officeDocument/2006/relationships/oleObject" Target="../embeddings/oleObject28.bin"/><Relationship Id="rId2" Type="http://schemas.openxmlformats.org/officeDocument/2006/relationships/image" Target="../media/image16.wmf"/><Relationship Id="rId1"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3.xml"/><Relationship Id="rId6" Type="http://schemas.openxmlformats.org/officeDocument/2006/relationships/image" Target="../media/image15.GIF"/><Relationship Id="rId5" Type="http://schemas.openxmlformats.org/officeDocument/2006/relationships/image" Target="../media/image19.wmf"/><Relationship Id="rId4" Type="http://schemas.openxmlformats.org/officeDocument/2006/relationships/oleObject" Target="../embeddings/oleObject30.bin"/><Relationship Id="rId3" Type="http://schemas.openxmlformats.org/officeDocument/2006/relationships/image" Target="../media/image13.tiff"/><Relationship Id="rId2" Type="http://schemas.openxmlformats.org/officeDocument/2006/relationships/image" Target="../media/image16.wmf"/><Relationship Id="rId1"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3.xml"/><Relationship Id="rId2" Type="http://schemas.openxmlformats.org/officeDocument/2006/relationships/image" Target="../media/image20.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1.tiff"/></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25.wmf"/><Relationship Id="rId7" Type="http://schemas.openxmlformats.org/officeDocument/2006/relationships/oleObject" Target="../embeddings/oleObject35.bin"/><Relationship Id="rId6" Type="http://schemas.openxmlformats.org/officeDocument/2006/relationships/image" Target="../media/image24.wmf"/><Relationship Id="rId5" Type="http://schemas.openxmlformats.org/officeDocument/2006/relationships/oleObject" Target="../embeddings/oleObject34.bin"/><Relationship Id="rId4" Type="http://schemas.openxmlformats.org/officeDocument/2006/relationships/image" Target="../media/image23.wmf"/><Relationship Id="rId3" Type="http://schemas.openxmlformats.org/officeDocument/2006/relationships/oleObject" Target="../embeddings/oleObject33.bin"/><Relationship Id="rId2" Type="http://schemas.openxmlformats.org/officeDocument/2006/relationships/image" Target="../media/image22.wmf"/><Relationship Id="rId15" Type="http://schemas.openxmlformats.org/officeDocument/2006/relationships/notesSlide" Target="../notesSlides/notesSlide2.xml"/><Relationship Id="rId14" Type="http://schemas.openxmlformats.org/officeDocument/2006/relationships/vmlDrawing" Target="../drawings/vmlDrawing12.vml"/><Relationship Id="rId13" Type="http://schemas.openxmlformats.org/officeDocument/2006/relationships/slideLayout" Target="../slideLayouts/slideLayout17.xml"/><Relationship Id="rId12" Type="http://schemas.openxmlformats.org/officeDocument/2006/relationships/image" Target="../media/image27.wmf"/><Relationship Id="rId11" Type="http://schemas.openxmlformats.org/officeDocument/2006/relationships/oleObject" Target="../embeddings/oleObject37.bin"/><Relationship Id="rId10" Type="http://schemas.openxmlformats.org/officeDocument/2006/relationships/image" Target="../media/image26.wmf"/><Relationship Id="rId1"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oleObject" Target="../embeddings/oleObject41.bin"/><Relationship Id="rId7" Type="http://schemas.openxmlformats.org/officeDocument/2006/relationships/image" Target="../media/image30.wmf"/><Relationship Id="rId6" Type="http://schemas.openxmlformats.org/officeDocument/2006/relationships/oleObject" Target="../embeddings/oleObject40.bin"/><Relationship Id="rId5" Type="http://schemas.openxmlformats.org/officeDocument/2006/relationships/image" Target="../media/image29.wmf"/><Relationship Id="rId4" Type="http://schemas.openxmlformats.org/officeDocument/2006/relationships/oleObject" Target="../embeddings/oleObject39.bin"/><Relationship Id="rId3" Type="http://schemas.openxmlformats.org/officeDocument/2006/relationships/image" Target="../media/image24.wmf"/><Relationship Id="rId2" Type="http://schemas.openxmlformats.org/officeDocument/2006/relationships/oleObject" Target="../embeddings/oleObject38.bin"/><Relationship Id="rId11" Type="http://schemas.openxmlformats.org/officeDocument/2006/relationships/notesSlide" Target="../notesSlides/notesSlide3.xml"/><Relationship Id="rId10" Type="http://schemas.openxmlformats.org/officeDocument/2006/relationships/vmlDrawing" Target="../drawings/vmlDrawing13.vml"/><Relationship Id="rId1" Type="http://schemas.openxmlformats.org/officeDocument/2006/relationships/image" Target="../media/image28.GIF"/></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31.wmf"/><Relationship Id="rId7" Type="http://schemas.openxmlformats.org/officeDocument/2006/relationships/oleObject" Target="../embeddings/oleObject45.bin"/><Relationship Id="rId6" Type="http://schemas.openxmlformats.org/officeDocument/2006/relationships/image" Target="../media/image30.wmf"/><Relationship Id="rId5" Type="http://schemas.openxmlformats.org/officeDocument/2006/relationships/oleObject" Target="../embeddings/oleObject44.bin"/><Relationship Id="rId4" Type="http://schemas.openxmlformats.org/officeDocument/2006/relationships/image" Target="../media/image29.wmf"/><Relationship Id="rId3" Type="http://schemas.openxmlformats.org/officeDocument/2006/relationships/oleObject" Target="../embeddings/oleObject43.bin"/><Relationship Id="rId2" Type="http://schemas.openxmlformats.org/officeDocument/2006/relationships/image" Target="../media/image24.wmf"/><Relationship Id="rId13" Type="http://schemas.openxmlformats.org/officeDocument/2006/relationships/notesSlide" Target="../notesSlides/notesSlide4.xml"/><Relationship Id="rId12" Type="http://schemas.openxmlformats.org/officeDocument/2006/relationships/vmlDrawing" Target="../drawings/vmlDrawing14.vml"/><Relationship Id="rId11" Type="http://schemas.openxmlformats.org/officeDocument/2006/relationships/slideLayout" Target="../slideLayouts/slideLayout17.xml"/><Relationship Id="rId10" Type="http://schemas.openxmlformats.org/officeDocument/2006/relationships/image" Target="../media/image32.w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36.wmf"/><Relationship Id="rId7" Type="http://schemas.openxmlformats.org/officeDocument/2006/relationships/oleObject" Target="../embeddings/oleObject50.bin"/><Relationship Id="rId6" Type="http://schemas.openxmlformats.org/officeDocument/2006/relationships/image" Target="../media/image35.wmf"/><Relationship Id="rId5" Type="http://schemas.openxmlformats.org/officeDocument/2006/relationships/oleObject" Target="../embeddings/oleObject49.bin"/><Relationship Id="rId4" Type="http://schemas.openxmlformats.org/officeDocument/2006/relationships/image" Target="../media/image34.wmf"/><Relationship Id="rId3" Type="http://schemas.openxmlformats.org/officeDocument/2006/relationships/oleObject" Target="../embeddings/oleObject48.bin"/><Relationship Id="rId2" Type="http://schemas.openxmlformats.org/officeDocument/2006/relationships/image" Target="../media/image33.wmf"/><Relationship Id="rId12" Type="http://schemas.openxmlformats.org/officeDocument/2006/relationships/notesSlide" Target="../notesSlides/notesSlide6.xml"/><Relationship Id="rId11" Type="http://schemas.openxmlformats.org/officeDocument/2006/relationships/vmlDrawing" Target="../drawings/vmlDrawing15.vml"/><Relationship Id="rId10" Type="http://schemas.openxmlformats.org/officeDocument/2006/relationships/slideLayout" Target="../slideLayouts/slideLayout17.xml"/><Relationship Id="rId1"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9" Type="http://schemas.openxmlformats.org/officeDocument/2006/relationships/image" Target="../media/image3.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6" Type="http://schemas.openxmlformats.org/officeDocument/2006/relationships/vmlDrawing" Target="../drawings/vmlDrawing1.vml"/><Relationship Id="rId15" Type="http://schemas.openxmlformats.org/officeDocument/2006/relationships/slideLayout" Target="../slideLayouts/slideLayout23.xml"/><Relationship Id="rId14" Type="http://schemas.openxmlformats.org/officeDocument/2006/relationships/oleObject" Target="../embeddings/oleObject10.bin"/><Relationship Id="rId13" Type="http://schemas.openxmlformats.org/officeDocument/2006/relationships/oleObject" Target="../embeddings/oleObject9.bin"/><Relationship Id="rId12" Type="http://schemas.openxmlformats.org/officeDocument/2006/relationships/oleObject" Target="../embeddings/oleObject8.bin"/><Relationship Id="rId11" Type="http://schemas.openxmlformats.org/officeDocument/2006/relationships/image" Target="../media/image4.wmf"/><Relationship Id="rId10" Type="http://schemas.openxmlformats.org/officeDocument/2006/relationships/oleObject" Target="../embeddings/oleObject7.bin"/><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37.tif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3.xml"/><Relationship Id="rId4" Type="http://schemas.openxmlformats.org/officeDocument/2006/relationships/image" Target="../media/image1.wmf"/><Relationship Id="rId3" Type="http://schemas.openxmlformats.org/officeDocument/2006/relationships/oleObject" Target="../embeddings/oleObject12.bin"/><Relationship Id="rId2" Type="http://schemas.openxmlformats.org/officeDocument/2006/relationships/image" Target="../media/image5.wmf"/><Relationship Id="rId1"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16.vml"/><Relationship Id="rId7"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oleObject" Target="../embeddings/oleObject54.bin"/><Relationship Id="rId4" Type="http://schemas.openxmlformats.org/officeDocument/2006/relationships/image" Target="../media/image39.wmf"/><Relationship Id="rId3" Type="http://schemas.openxmlformats.org/officeDocument/2006/relationships/oleObject" Target="../embeddings/oleObject53.bin"/><Relationship Id="rId2" Type="http://schemas.openxmlformats.org/officeDocument/2006/relationships/image" Target="../media/image38.wmf"/><Relationship Id="rId1" Type="http://schemas.openxmlformats.org/officeDocument/2006/relationships/oleObject" Target="../embeddings/oleObject52.bin"/></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17.vml"/><Relationship Id="rId7"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oleObject" Target="../embeddings/oleObject57.bin"/><Relationship Id="rId4" Type="http://schemas.openxmlformats.org/officeDocument/2006/relationships/image" Target="../media/image41.wmf"/><Relationship Id="rId3" Type="http://schemas.openxmlformats.org/officeDocument/2006/relationships/oleObject" Target="../embeddings/oleObject56.bin"/><Relationship Id="rId2" Type="http://schemas.openxmlformats.org/officeDocument/2006/relationships/image" Target="../media/image40.wmf"/><Relationship Id="rId1" Type="http://schemas.openxmlformats.org/officeDocument/2006/relationships/oleObject" Target="../embeddings/oleObject55.bin"/></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8.vml"/><Relationship Id="rId7" Type="http://schemas.openxmlformats.org/officeDocument/2006/relationships/slideLayout" Target="../slideLayouts/slideLayout17.xml"/><Relationship Id="rId6" Type="http://schemas.openxmlformats.org/officeDocument/2006/relationships/image" Target="../media/image43.wmf"/><Relationship Id="rId5" Type="http://schemas.openxmlformats.org/officeDocument/2006/relationships/oleObject" Target="../embeddings/oleObject60.bin"/><Relationship Id="rId4" Type="http://schemas.openxmlformats.org/officeDocument/2006/relationships/image" Target="../media/image42.wmf"/><Relationship Id="rId3" Type="http://schemas.openxmlformats.org/officeDocument/2006/relationships/oleObject" Target="../embeddings/oleObject59.bin"/><Relationship Id="rId2" Type="http://schemas.openxmlformats.org/officeDocument/2006/relationships/image" Target="../media/image40.wmf"/><Relationship Id="rId1" Type="http://schemas.openxmlformats.org/officeDocument/2006/relationships/oleObject" Target="../embeddings/oleObject5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44.tif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9.vml"/><Relationship Id="rId3" Type="http://schemas.openxmlformats.org/officeDocument/2006/relationships/slideLayout" Target="../slideLayouts/slideLayout17.xml"/><Relationship Id="rId2" Type="http://schemas.openxmlformats.org/officeDocument/2006/relationships/image" Target="../media/image45.wmf"/><Relationship Id="rId1" Type="http://schemas.openxmlformats.org/officeDocument/2006/relationships/oleObject" Target="../embeddings/oleObject61.bin"/></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20.vml"/><Relationship Id="rId7" Type="http://schemas.openxmlformats.org/officeDocument/2006/relationships/slideLayout" Target="../slideLayouts/slideLayout17.xml"/><Relationship Id="rId6" Type="http://schemas.openxmlformats.org/officeDocument/2006/relationships/image" Target="../media/image48.wmf"/><Relationship Id="rId5" Type="http://schemas.openxmlformats.org/officeDocument/2006/relationships/oleObject" Target="../embeddings/oleObject64.bin"/><Relationship Id="rId4" Type="http://schemas.openxmlformats.org/officeDocument/2006/relationships/image" Target="../media/image47.wmf"/><Relationship Id="rId3" Type="http://schemas.openxmlformats.org/officeDocument/2006/relationships/oleObject" Target="../embeddings/oleObject63.bin"/><Relationship Id="rId2" Type="http://schemas.openxmlformats.org/officeDocument/2006/relationships/image" Target="../media/image46.wmf"/><Relationship Id="rId1"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21.vml"/><Relationship Id="rId3" Type="http://schemas.openxmlformats.org/officeDocument/2006/relationships/slideLayout" Target="../slideLayouts/slideLayout17.xml"/><Relationship Id="rId2" Type="http://schemas.openxmlformats.org/officeDocument/2006/relationships/image" Target="../media/image49.wmf"/><Relationship Id="rId1" Type="http://schemas.openxmlformats.org/officeDocument/2006/relationships/oleObject" Target="../embeddings/oleObject65.bin"/></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3.xml"/><Relationship Id="rId7" Type="http://schemas.openxmlformats.org/officeDocument/2006/relationships/image" Target="../media/image9.wmf"/><Relationship Id="rId6" Type="http://schemas.openxmlformats.org/officeDocument/2006/relationships/oleObject" Target="../embeddings/oleObject15.bin"/><Relationship Id="rId5" Type="http://schemas.openxmlformats.org/officeDocument/2006/relationships/image" Target="../media/image8.png"/><Relationship Id="rId4" Type="http://schemas.openxmlformats.org/officeDocument/2006/relationships/image" Target="../media/image7.wmf"/><Relationship Id="rId3" Type="http://schemas.openxmlformats.org/officeDocument/2006/relationships/oleObject" Target="../embeddings/oleObject14.bin"/><Relationship Id="rId2" Type="http://schemas.openxmlformats.org/officeDocument/2006/relationships/image" Target="../media/image6.wmf"/><Relationship Id="rId1"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vmlDrawing" Target="../drawings/vmlDrawing22.vml"/><Relationship Id="rId5" Type="http://schemas.openxmlformats.org/officeDocument/2006/relationships/slideLayout" Target="../slideLayouts/slideLayout17.xml"/><Relationship Id="rId4" Type="http://schemas.openxmlformats.org/officeDocument/2006/relationships/image" Target="../media/image51.wmf"/><Relationship Id="rId3" Type="http://schemas.openxmlformats.org/officeDocument/2006/relationships/oleObject" Target="../embeddings/oleObject67.bin"/><Relationship Id="rId2" Type="http://schemas.openxmlformats.org/officeDocument/2006/relationships/image" Target="../media/image50.wmf"/><Relationship Id="rId1" Type="http://schemas.openxmlformats.org/officeDocument/2006/relationships/oleObject" Target="../embeddings/oleObject66.bin"/></Relationships>
</file>

<file path=ppt/slides/_rels/slide49.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17.xml"/><Relationship Id="rId7" Type="http://schemas.openxmlformats.org/officeDocument/2006/relationships/oleObject" Target="../embeddings/oleObject71.bin"/><Relationship Id="rId6" Type="http://schemas.openxmlformats.org/officeDocument/2006/relationships/image" Target="../media/image52.wmf"/><Relationship Id="rId5" Type="http://schemas.openxmlformats.org/officeDocument/2006/relationships/oleObject" Target="../embeddings/oleObject70.bin"/><Relationship Id="rId4" Type="http://schemas.openxmlformats.org/officeDocument/2006/relationships/image" Target="../media/image20.wmf"/><Relationship Id="rId3" Type="http://schemas.openxmlformats.org/officeDocument/2006/relationships/oleObject" Target="../embeddings/oleObject69.bin"/><Relationship Id="rId2" Type="http://schemas.openxmlformats.org/officeDocument/2006/relationships/image" Target="../media/image16.wmf"/><Relationship Id="rId10" Type="http://schemas.openxmlformats.org/officeDocument/2006/relationships/notesSlide" Target="../notesSlides/notesSlide36.xml"/><Relationship Id="rId1"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vmlDrawing" Target="../drawings/vmlDrawing24.vml"/><Relationship Id="rId6" Type="http://schemas.openxmlformats.org/officeDocument/2006/relationships/slideLayout" Target="../slideLayouts/slideLayout17.xml"/><Relationship Id="rId5" Type="http://schemas.openxmlformats.org/officeDocument/2006/relationships/image" Target="../media/image53.wmf"/><Relationship Id="rId4" Type="http://schemas.openxmlformats.org/officeDocument/2006/relationships/oleObject" Target="../embeddings/oleObject73.bin"/><Relationship Id="rId3" Type="http://schemas.openxmlformats.org/officeDocument/2006/relationships/image" Target="../media/image44.tiff"/><Relationship Id="rId2" Type="http://schemas.openxmlformats.org/officeDocument/2006/relationships/image" Target="../media/image16.wmf"/><Relationship Id="rId1" Type="http://schemas.openxmlformats.org/officeDocument/2006/relationships/oleObject" Target="../embeddings/oleObject72.bin"/></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vmlDrawing" Target="../drawings/vmlDrawing25.vml"/><Relationship Id="rId6" Type="http://schemas.openxmlformats.org/officeDocument/2006/relationships/slideLayout" Target="../slideLayouts/slideLayout17.xml"/><Relationship Id="rId5" Type="http://schemas.openxmlformats.org/officeDocument/2006/relationships/oleObject" Target="../embeddings/oleObject76.bin"/><Relationship Id="rId4" Type="http://schemas.openxmlformats.org/officeDocument/2006/relationships/image" Target="../media/image54.wmf"/><Relationship Id="rId3" Type="http://schemas.openxmlformats.org/officeDocument/2006/relationships/oleObject" Target="../embeddings/oleObject75.bin"/><Relationship Id="rId2" Type="http://schemas.openxmlformats.org/officeDocument/2006/relationships/image" Target="../media/image16.wmf"/><Relationship Id="rId1" Type="http://schemas.openxmlformats.org/officeDocument/2006/relationships/oleObject" Target="../embeddings/oleObject74.bin"/></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vmlDrawing" Target="../drawings/vmlDrawing26.vml"/><Relationship Id="rId5" Type="http://schemas.openxmlformats.org/officeDocument/2006/relationships/slideLayout" Target="../slideLayouts/slideLayout17.xml"/><Relationship Id="rId4" Type="http://schemas.openxmlformats.org/officeDocument/2006/relationships/oleObject" Target="../embeddings/oleObject79.bin"/><Relationship Id="rId3" Type="http://schemas.openxmlformats.org/officeDocument/2006/relationships/oleObject" Target="../embeddings/oleObject78.bin"/><Relationship Id="rId2" Type="http://schemas.openxmlformats.org/officeDocument/2006/relationships/image" Target="../media/image16.wmf"/><Relationship Id="rId1" Type="http://schemas.openxmlformats.org/officeDocument/2006/relationships/oleObject" Target="../embeddings/oleObject77.bin"/></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27.vml"/><Relationship Id="rId8" Type="http://schemas.openxmlformats.org/officeDocument/2006/relationships/slideLayout" Target="../slideLayouts/slideLayout17.xml"/><Relationship Id="rId7" Type="http://schemas.openxmlformats.org/officeDocument/2006/relationships/oleObject" Target="../embeddings/oleObject83.bin"/><Relationship Id="rId6" Type="http://schemas.openxmlformats.org/officeDocument/2006/relationships/image" Target="../media/image55.wmf"/><Relationship Id="rId5" Type="http://schemas.openxmlformats.org/officeDocument/2006/relationships/oleObject" Target="../embeddings/oleObject82.bin"/><Relationship Id="rId4" Type="http://schemas.openxmlformats.org/officeDocument/2006/relationships/image" Target="../media/image54.wmf"/><Relationship Id="rId3" Type="http://schemas.openxmlformats.org/officeDocument/2006/relationships/oleObject" Target="../embeddings/oleObject81.bin"/><Relationship Id="rId2" Type="http://schemas.openxmlformats.org/officeDocument/2006/relationships/image" Target="../media/image16.wmf"/><Relationship Id="rId10" Type="http://schemas.openxmlformats.org/officeDocument/2006/relationships/notesSlide" Target="../notesSlides/notesSlide40.xml"/><Relationship Id="rId1" Type="http://schemas.openxmlformats.org/officeDocument/2006/relationships/oleObject" Target="../embeddings/oleObject80.bin"/></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vmlDrawing" Target="../drawings/vmlDrawing28.vml"/><Relationship Id="rId7" Type="http://schemas.openxmlformats.org/officeDocument/2006/relationships/slideLayout" Target="../slideLayouts/slideLayout17.xml"/><Relationship Id="rId6" Type="http://schemas.openxmlformats.org/officeDocument/2006/relationships/image" Target="../media/image58.wmf"/><Relationship Id="rId5" Type="http://schemas.openxmlformats.org/officeDocument/2006/relationships/oleObject" Target="../embeddings/oleObject86.bin"/><Relationship Id="rId4" Type="http://schemas.openxmlformats.org/officeDocument/2006/relationships/image" Target="../media/image57.wmf"/><Relationship Id="rId3" Type="http://schemas.openxmlformats.org/officeDocument/2006/relationships/oleObject" Target="../embeddings/oleObject85.bin"/><Relationship Id="rId2" Type="http://schemas.openxmlformats.org/officeDocument/2006/relationships/image" Target="../media/image56.wmf"/><Relationship Id="rId1" Type="http://schemas.openxmlformats.org/officeDocument/2006/relationships/oleObject" Target="../embeddings/oleObject84.bin"/></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vmlDrawing" Target="../drawings/vmlDrawing29.vml"/><Relationship Id="rId7" Type="http://schemas.openxmlformats.org/officeDocument/2006/relationships/slideLayout" Target="../slideLayouts/slideLayout17.xml"/><Relationship Id="rId6" Type="http://schemas.openxmlformats.org/officeDocument/2006/relationships/image" Target="../media/image59.wmf"/><Relationship Id="rId5" Type="http://schemas.openxmlformats.org/officeDocument/2006/relationships/oleObject" Target="../embeddings/oleObject89.bin"/><Relationship Id="rId4" Type="http://schemas.openxmlformats.org/officeDocument/2006/relationships/image" Target="../media/image56.wmf"/><Relationship Id="rId3" Type="http://schemas.openxmlformats.org/officeDocument/2006/relationships/oleObject" Target="../embeddings/oleObject88.bin"/><Relationship Id="rId2" Type="http://schemas.openxmlformats.org/officeDocument/2006/relationships/image" Target="../media/image58.wmf"/><Relationship Id="rId1" Type="http://schemas.openxmlformats.org/officeDocument/2006/relationships/oleObject" Target="../embeddings/oleObject87.bin"/></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vmlDrawing" Target="../drawings/vmlDrawing30.vml"/><Relationship Id="rId7" Type="http://schemas.openxmlformats.org/officeDocument/2006/relationships/slideLayout" Target="../slideLayouts/slideLayout17.xml"/><Relationship Id="rId6" Type="http://schemas.openxmlformats.org/officeDocument/2006/relationships/image" Target="../media/image59.wmf"/><Relationship Id="rId5" Type="http://schemas.openxmlformats.org/officeDocument/2006/relationships/oleObject" Target="../embeddings/oleObject92.bin"/><Relationship Id="rId4" Type="http://schemas.openxmlformats.org/officeDocument/2006/relationships/image" Target="../media/image56.wmf"/><Relationship Id="rId3" Type="http://schemas.openxmlformats.org/officeDocument/2006/relationships/oleObject" Target="../embeddings/oleObject91.bin"/><Relationship Id="rId2" Type="http://schemas.openxmlformats.org/officeDocument/2006/relationships/image" Target="../media/image58.wmf"/><Relationship Id="rId1" Type="http://schemas.openxmlformats.org/officeDocument/2006/relationships/oleObject" Target="../embeddings/oleObject90.bin"/></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vmlDrawing" Target="../drawings/vmlDrawing31.vml"/><Relationship Id="rId5" Type="http://schemas.openxmlformats.org/officeDocument/2006/relationships/slideLayout" Target="../slideLayouts/slideLayout17.xml"/><Relationship Id="rId4" Type="http://schemas.openxmlformats.org/officeDocument/2006/relationships/image" Target="../media/image60.wmf"/><Relationship Id="rId3" Type="http://schemas.openxmlformats.org/officeDocument/2006/relationships/oleObject" Target="../embeddings/oleObject94.bin"/><Relationship Id="rId2" Type="http://schemas.openxmlformats.org/officeDocument/2006/relationships/image" Target="../media/image58.wmf"/><Relationship Id="rId1" Type="http://schemas.openxmlformats.org/officeDocument/2006/relationships/oleObject" Target="../embeddings/oleObject93.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64.wmf"/><Relationship Id="rId7" Type="http://schemas.openxmlformats.org/officeDocument/2006/relationships/oleObject" Target="../embeddings/oleObject98.bin"/><Relationship Id="rId6" Type="http://schemas.openxmlformats.org/officeDocument/2006/relationships/image" Target="../media/image63.wmf"/><Relationship Id="rId5" Type="http://schemas.openxmlformats.org/officeDocument/2006/relationships/oleObject" Target="../embeddings/oleObject97.bin"/><Relationship Id="rId4" Type="http://schemas.openxmlformats.org/officeDocument/2006/relationships/image" Target="../media/image62.wmf"/><Relationship Id="rId3" Type="http://schemas.openxmlformats.org/officeDocument/2006/relationships/oleObject" Target="../embeddings/oleObject96.bin"/><Relationship Id="rId2" Type="http://schemas.openxmlformats.org/officeDocument/2006/relationships/image" Target="../media/image61.wmf"/><Relationship Id="rId15" Type="http://schemas.openxmlformats.org/officeDocument/2006/relationships/notesSlide" Target="../notesSlides/notesSlide46.xml"/><Relationship Id="rId14" Type="http://schemas.openxmlformats.org/officeDocument/2006/relationships/vmlDrawing" Target="../drawings/vmlDrawing32.vml"/><Relationship Id="rId13" Type="http://schemas.openxmlformats.org/officeDocument/2006/relationships/slideLayout" Target="../slideLayouts/slideLayout17.xml"/><Relationship Id="rId12" Type="http://schemas.openxmlformats.org/officeDocument/2006/relationships/image" Target="../media/image66.wmf"/><Relationship Id="rId11" Type="http://schemas.openxmlformats.org/officeDocument/2006/relationships/oleObject" Target="../embeddings/oleObject100.bin"/><Relationship Id="rId10" Type="http://schemas.openxmlformats.org/officeDocument/2006/relationships/image" Target="../media/image65.wmf"/><Relationship Id="rId1" Type="http://schemas.openxmlformats.org/officeDocument/2006/relationships/oleObject" Target="../embeddings/oleObject95.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3.xml"/><Relationship Id="rId2" Type="http://schemas.openxmlformats.org/officeDocument/2006/relationships/image" Target="../media/image10.wmf"/><Relationship Id="rId1" Type="http://schemas.openxmlformats.org/officeDocument/2006/relationships/oleObject" Target="../embeddings/oleObject16.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9" Type="http://schemas.openxmlformats.org/officeDocument/2006/relationships/notesSlide" Target="../notesSlides/notesSlide49.xml"/><Relationship Id="rId8" Type="http://schemas.openxmlformats.org/officeDocument/2006/relationships/vmlDrawing" Target="../drawings/vmlDrawing33.vml"/><Relationship Id="rId7" Type="http://schemas.openxmlformats.org/officeDocument/2006/relationships/slideLayout" Target="../slideLayouts/slideLayout17.xml"/><Relationship Id="rId6" Type="http://schemas.openxmlformats.org/officeDocument/2006/relationships/image" Target="../media/image68.wmf"/><Relationship Id="rId5" Type="http://schemas.openxmlformats.org/officeDocument/2006/relationships/oleObject" Target="../embeddings/oleObject103.bin"/><Relationship Id="rId4" Type="http://schemas.openxmlformats.org/officeDocument/2006/relationships/image" Target="../media/image67.wmf"/><Relationship Id="rId3" Type="http://schemas.openxmlformats.org/officeDocument/2006/relationships/oleObject" Target="../embeddings/oleObject102.bin"/><Relationship Id="rId2" Type="http://schemas.openxmlformats.org/officeDocument/2006/relationships/image" Target="../media/image62.wmf"/><Relationship Id="rId1" Type="http://schemas.openxmlformats.org/officeDocument/2006/relationships/oleObject" Target="../embeddings/oleObject10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image" Target="../media/image69.tiff"/></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34.vml"/><Relationship Id="rId3" Type="http://schemas.openxmlformats.org/officeDocument/2006/relationships/slideLayout" Target="../slideLayouts/slideLayout17.xml"/><Relationship Id="rId2" Type="http://schemas.openxmlformats.org/officeDocument/2006/relationships/image" Target="../media/image70.wmf"/><Relationship Id="rId1" Type="http://schemas.openxmlformats.org/officeDocument/2006/relationships/oleObject" Target="../embeddings/oleObject104.bin"/></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35.vml"/><Relationship Id="rId3" Type="http://schemas.openxmlformats.org/officeDocument/2006/relationships/slideLayout" Target="../slideLayouts/slideLayout17.xml"/><Relationship Id="rId2" Type="http://schemas.openxmlformats.org/officeDocument/2006/relationships/image" Target="../media/image71.wmf"/><Relationship Id="rId1" Type="http://schemas.openxmlformats.org/officeDocument/2006/relationships/oleObject" Target="../embeddings/oleObject105.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3.xml"/><Relationship Id="rId4" Type="http://schemas.openxmlformats.org/officeDocument/2006/relationships/image" Target="../media/image12.wmf"/><Relationship Id="rId3" Type="http://schemas.openxmlformats.org/officeDocument/2006/relationships/oleObject" Target="../embeddings/oleObject18.bin"/><Relationship Id="rId2" Type="http://schemas.openxmlformats.org/officeDocument/2006/relationships/image" Target="../media/image11.wmf"/><Relationship Id="rId1" Type="http://schemas.openxmlformats.org/officeDocument/2006/relationships/oleObject" Target="../embeddings/oleObject17.bin"/></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74.wmf"/><Relationship Id="rId7" Type="http://schemas.openxmlformats.org/officeDocument/2006/relationships/oleObject" Target="../embeddings/oleObject109.bin"/><Relationship Id="rId6" Type="http://schemas.openxmlformats.org/officeDocument/2006/relationships/image" Target="../media/image73.wmf"/><Relationship Id="rId5" Type="http://schemas.openxmlformats.org/officeDocument/2006/relationships/oleObject" Target="../embeddings/oleObject108.bin"/><Relationship Id="rId4" Type="http://schemas.openxmlformats.org/officeDocument/2006/relationships/image" Target="../media/image72.wmf"/><Relationship Id="rId3" Type="http://schemas.openxmlformats.org/officeDocument/2006/relationships/oleObject" Target="../embeddings/oleObject107.bin"/><Relationship Id="rId2" Type="http://schemas.openxmlformats.org/officeDocument/2006/relationships/image" Target="../media/image71.wmf"/><Relationship Id="rId11" Type="http://schemas.openxmlformats.org/officeDocument/2006/relationships/notesSlide" Target="../notesSlides/notesSlide57.xml"/><Relationship Id="rId10" Type="http://schemas.openxmlformats.org/officeDocument/2006/relationships/vmlDrawing" Target="../drawings/vmlDrawing36.vml"/><Relationship Id="rId1" Type="http://schemas.openxmlformats.org/officeDocument/2006/relationships/oleObject" Target="../embeddings/oleObject10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vmlDrawing" Target="../drawings/vmlDrawing37.vml"/><Relationship Id="rId3" Type="http://schemas.openxmlformats.org/officeDocument/2006/relationships/slideLayout" Target="../slideLayouts/slideLayout17.xml"/><Relationship Id="rId2" Type="http://schemas.openxmlformats.org/officeDocument/2006/relationships/image" Target="../media/image75.wmf"/><Relationship Id="rId1" Type="http://schemas.openxmlformats.org/officeDocument/2006/relationships/oleObject" Target="../embeddings/oleObject110.bin"/></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60.xml"/><Relationship Id="rId8" Type="http://schemas.openxmlformats.org/officeDocument/2006/relationships/vmlDrawing" Target="../drawings/vmlDrawing38.vml"/><Relationship Id="rId7" Type="http://schemas.openxmlformats.org/officeDocument/2006/relationships/slideLayout" Target="../slideLayouts/slideLayout17.xml"/><Relationship Id="rId6" Type="http://schemas.openxmlformats.org/officeDocument/2006/relationships/image" Target="../media/image74.wmf"/><Relationship Id="rId5" Type="http://schemas.openxmlformats.org/officeDocument/2006/relationships/oleObject" Target="../embeddings/oleObject113.bin"/><Relationship Id="rId4" Type="http://schemas.openxmlformats.org/officeDocument/2006/relationships/image" Target="../media/image72.wmf"/><Relationship Id="rId3" Type="http://schemas.openxmlformats.org/officeDocument/2006/relationships/oleObject" Target="../embeddings/oleObject112.bin"/><Relationship Id="rId2" Type="http://schemas.openxmlformats.org/officeDocument/2006/relationships/image" Target="../media/image76.wmf"/><Relationship Id="rId1" Type="http://schemas.openxmlformats.org/officeDocument/2006/relationships/oleObject" Target="../embeddings/oleObject111.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vmlDrawing" Target="../drawings/vmlDrawing39.vml"/><Relationship Id="rId5" Type="http://schemas.openxmlformats.org/officeDocument/2006/relationships/slideLayout" Target="../slideLayouts/slideLayout17.xml"/><Relationship Id="rId4" Type="http://schemas.openxmlformats.org/officeDocument/2006/relationships/image" Target="../media/image78.wmf"/><Relationship Id="rId3" Type="http://schemas.openxmlformats.org/officeDocument/2006/relationships/oleObject" Target="../embeddings/oleObject115.bin"/><Relationship Id="rId2" Type="http://schemas.openxmlformats.org/officeDocument/2006/relationships/image" Target="../media/image77.wmf"/><Relationship Id="rId1" Type="http://schemas.openxmlformats.org/officeDocument/2006/relationships/oleObject" Target="../embeddings/oleObject114.bin"/></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81.wmf"/><Relationship Id="rId7" Type="http://schemas.openxmlformats.org/officeDocument/2006/relationships/oleObject" Target="../embeddings/oleObject119.bin"/><Relationship Id="rId6" Type="http://schemas.openxmlformats.org/officeDocument/2006/relationships/image" Target="../media/image80.wmf"/><Relationship Id="rId5" Type="http://schemas.openxmlformats.org/officeDocument/2006/relationships/oleObject" Target="../embeddings/oleObject118.bin"/><Relationship Id="rId4" Type="http://schemas.openxmlformats.org/officeDocument/2006/relationships/image" Target="../media/image72.wmf"/><Relationship Id="rId3" Type="http://schemas.openxmlformats.org/officeDocument/2006/relationships/oleObject" Target="../embeddings/oleObject117.bin"/><Relationship Id="rId2" Type="http://schemas.openxmlformats.org/officeDocument/2006/relationships/image" Target="../media/image79.wmf"/><Relationship Id="rId11" Type="http://schemas.openxmlformats.org/officeDocument/2006/relationships/notesSlide" Target="../notesSlides/notesSlide63.xml"/><Relationship Id="rId10" Type="http://schemas.openxmlformats.org/officeDocument/2006/relationships/vmlDrawing" Target="../drawings/vmlDrawing40.vml"/><Relationship Id="rId1" Type="http://schemas.openxmlformats.org/officeDocument/2006/relationships/oleObject" Target="../embeddings/oleObject116.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image" Target="../media/image82.pn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3.xml"/><Relationship Id="rId6" Type="http://schemas.openxmlformats.org/officeDocument/2006/relationships/image" Target="../media/image15.GIF"/><Relationship Id="rId5" Type="http://schemas.openxmlformats.org/officeDocument/2006/relationships/image" Target="../media/image14.wmf"/><Relationship Id="rId4" Type="http://schemas.openxmlformats.org/officeDocument/2006/relationships/oleObject" Target="../embeddings/oleObject20.bin"/><Relationship Id="rId3" Type="http://schemas.openxmlformats.org/officeDocument/2006/relationships/image" Target="../media/image13.tiff"/><Relationship Id="rId2" Type="http://schemas.openxmlformats.org/officeDocument/2006/relationships/image" Target="../media/image12.wmf"/><Relationship Id="rId1" Type="http://schemas.openxmlformats.org/officeDocument/2006/relationships/oleObject" Target="../embeddings/oleObject19.bin"/></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vmlDrawing" Target="../drawings/vmlDrawing41.vml"/><Relationship Id="rId5" Type="http://schemas.openxmlformats.org/officeDocument/2006/relationships/slideLayout" Target="../slideLayouts/slideLayout17.xml"/><Relationship Id="rId4" Type="http://schemas.openxmlformats.org/officeDocument/2006/relationships/image" Target="../media/image83.wmf"/><Relationship Id="rId3" Type="http://schemas.openxmlformats.org/officeDocument/2006/relationships/oleObject" Target="../embeddings/oleObject121.bin"/><Relationship Id="rId2" Type="http://schemas.openxmlformats.org/officeDocument/2006/relationships/image" Target="../media/image79.wmf"/><Relationship Id="rId1" Type="http://schemas.openxmlformats.org/officeDocument/2006/relationships/oleObject" Target="../embeddings/oleObject120.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vmlDrawing" Target="../drawings/vmlDrawing42.vml"/><Relationship Id="rId3" Type="http://schemas.openxmlformats.org/officeDocument/2006/relationships/slideLayout" Target="../slideLayouts/slideLayout17.xml"/><Relationship Id="rId2" Type="http://schemas.openxmlformats.org/officeDocument/2006/relationships/image" Target="../media/image23.wmf"/><Relationship Id="rId1" Type="http://schemas.openxmlformats.org/officeDocument/2006/relationships/oleObject" Target="../embeddings/oleObject122.bin"/></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vmlDrawing" Target="../drawings/vmlDrawing43.vml"/><Relationship Id="rId3" Type="http://schemas.openxmlformats.org/officeDocument/2006/relationships/slideLayout" Target="../slideLayouts/slideLayout17.xml"/><Relationship Id="rId2" Type="http://schemas.openxmlformats.org/officeDocument/2006/relationships/image" Target="../media/image23.wmf"/><Relationship Id="rId1" Type="http://schemas.openxmlformats.org/officeDocument/2006/relationships/oleObject" Target="../embeddings/oleObject123.bin"/></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86.wmf"/><Relationship Id="rId7" Type="http://schemas.openxmlformats.org/officeDocument/2006/relationships/oleObject" Target="../embeddings/oleObject127.bin"/><Relationship Id="rId6" Type="http://schemas.openxmlformats.org/officeDocument/2006/relationships/image" Target="../media/image85.wmf"/><Relationship Id="rId5" Type="http://schemas.openxmlformats.org/officeDocument/2006/relationships/oleObject" Target="../embeddings/oleObject126.bin"/><Relationship Id="rId4" Type="http://schemas.openxmlformats.org/officeDocument/2006/relationships/image" Target="../media/image84.wmf"/><Relationship Id="rId3" Type="http://schemas.openxmlformats.org/officeDocument/2006/relationships/oleObject" Target="../embeddings/oleObject125.bin"/><Relationship Id="rId2" Type="http://schemas.openxmlformats.org/officeDocument/2006/relationships/image" Target="../media/image23.wmf"/><Relationship Id="rId11" Type="http://schemas.openxmlformats.org/officeDocument/2006/relationships/notesSlide" Target="../notesSlides/notesSlide71.xml"/><Relationship Id="rId10" Type="http://schemas.openxmlformats.org/officeDocument/2006/relationships/vmlDrawing" Target="../drawings/vmlDrawing44.vml"/><Relationship Id="rId1" Type="http://schemas.openxmlformats.org/officeDocument/2006/relationships/oleObject" Target="../embeddings/oleObject124.bin"/></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vmlDrawing" Target="../drawings/vmlDrawing45.vml"/><Relationship Id="rId5" Type="http://schemas.openxmlformats.org/officeDocument/2006/relationships/slideLayout" Target="../slideLayouts/slideLayout17.xml"/><Relationship Id="rId4" Type="http://schemas.openxmlformats.org/officeDocument/2006/relationships/image" Target="../media/image87.wmf"/><Relationship Id="rId3" Type="http://schemas.openxmlformats.org/officeDocument/2006/relationships/oleObject" Target="../embeddings/oleObject129.bin"/><Relationship Id="rId2" Type="http://schemas.openxmlformats.org/officeDocument/2006/relationships/image" Target="../media/image27.wmf"/><Relationship Id="rId1" Type="http://schemas.openxmlformats.org/officeDocument/2006/relationships/oleObject" Target="../embeddings/oleObject128.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91.wmf"/><Relationship Id="rId7" Type="http://schemas.openxmlformats.org/officeDocument/2006/relationships/oleObject" Target="../embeddings/oleObject133.bin"/><Relationship Id="rId6" Type="http://schemas.openxmlformats.org/officeDocument/2006/relationships/image" Target="../media/image90.wmf"/><Relationship Id="rId5" Type="http://schemas.openxmlformats.org/officeDocument/2006/relationships/oleObject" Target="../embeddings/oleObject132.bin"/><Relationship Id="rId4" Type="http://schemas.openxmlformats.org/officeDocument/2006/relationships/image" Target="../media/image89.wmf"/><Relationship Id="rId3" Type="http://schemas.openxmlformats.org/officeDocument/2006/relationships/oleObject" Target="../embeddings/oleObject131.bin"/><Relationship Id="rId2" Type="http://schemas.openxmlformats.org/officeDocument/2006/relationships/image" Target="../media/image88.wmf"/><Relationship Id="rId13" Type="http://schemas.openxmlformats.org/officeDocument/2006/relationships/notesSlide" Target="../notesSlides/notesSlide74.xml"/><Relationship Id="rId12" Type="http://schemas.openxmlformats.org/officeDocument/2006/relationships/vmlDrawing" Target="../drawings/vmlDrawing46.vml"/><Relationship Id="rId11" Type="http://schemas.openxmlformats.org/officeDocument/2006/relationships/slideLayout" Target="../slideLayouts/slideLayout17.xml"/><Relationship Id="rId10" Type="http://schemas.openxmlformats.org/officeDocument/2006/relationships/image" Target="../media/image92.wmf"/><Relationship Id="rId1" Type="http://schemas.openxmlformats.org/officeDocument/2006/relationships/oleObject" Target="../embeddings/oleObject130.bin"/></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vmlDrawing" Target="../drawings/vmlDrawing47.vml"/><Relationship Id="rId3" Type="http://schemas.openxmlformats.org/officeDocument/2006/relationships/slideLayout" Target="../slideLayouts/slideLayout17.xml"/><Relationship Id="rId2" Type="http://schemas.openxmlformats.org/officeDocument/2006/relationships/image" Target="../media/image93.wmf"/><Relationship Id="rId1" Type="http://schemas.openxmlformats.org/officeDocument/2006/relationships/oleObject" Target="../embeddings/oleObject135.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92.wmf"/><Relationship Id="rId7" Type="http://schemas.openxmlformats.org/officeDocument/2006/relationships/oleObject" Target="../embeddings/oleObject139.bin"/><Relationship Id="rId6" Type="http://schemas.openxmlformats.org/officeDocument/2006/relationships/image" Target="../media/image90.wmf"/><Relationship Id="rId5" Type="http://schemas.openxmlformats.org/officeDocument/2006/relationships/oleObject" Target="../embeddings/oleObject138.bin"/><Relationship Id="rId4" Type="http://schemas.openxmlformats.org/officeDocument/2006/relationships/image" Target="../media/image89.wmf"/><Relationship Id="rId3" Type="http://schemas.openxmlformats.org/officeDocument/2006/relationships/oleObject" Target="../embeddings/oleObject137.bin"/><Relationship Id="rId2" Type="http://schemas.openxmlformats.org/officeDocument/2006/relationships/image" Target="../media/image94.wmf"/><Relationship Id="rId13" Type="http://schemas.openxmlformats.org/officeDocument/2006/relationships/notesSlide" Target="../notesSlides/notesSlide76.xml"/><Relationship Id="rId12" Type="http://schemas.openxmlformats.org/officeDocument/2006/relationships/vmlDrawing" Target="../drawings/vmlDrawing48.vml"/><Relationship Id="rId11" Type="http://schemas.openxmlformats.org/officeDocument/2006/relationships/slideLayout" Target="../slideLayouts/slideLayout17.xml"/><Relationship Id="rId10" Type="http://schemas.openxmlformats.org/officeDocument/2006/relationships/oleObject" Target="../embeddings/oleObject141.bin"/><Relationship Id="rId1" Type="http://schemas.openxmlformats.org/officeDocument/2006/relationships/oleObject" Target="../embeddings/oleObject136.bin"/></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3.xml"/><Relationship Id="rId7" Type="http://schemas.openxmlformats.org/officeDocument/2006/relationships/image" Target="../media/image18.wmf"/><Relationship Id="rId6" Type="http://schemas.openxmlformats.org/officeDocument/2006/relationships/oleObject" Target="../embeddings/oleObject24.bin"/><Relationship Id="rId5" Type="http://schemas.openxmlformats.org/officeDocument/2006/relationships/image" Target="../media/image17.wmf"/><Relationship Id="rId4" Type="http://schemas.openxmlformats.org/officeDocument/2006/relationships/oleObject" Target="../embeddings/oleObject23.bin"/><Relationship Id="rId3" Type="http://schemas.openxmlformats.org/officeDocument/2006/relationships/oleObject" Target="../embeddings/oleObject22.bin"/><Relationship Id="rId2" Type="http://schemas.openxmlformats.org/officeDocument/2006/relationships/image" Target="../media/image16.wmf"/><Relationship Id="rId1" Type="http://schemas.openxmlformats.org/officeDocument/2006/relationships/oleObject" Target="../embeddings/oleObject2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vmlDrawing" Target="../drawings/vmlDrawing49.vml"/><Relationship Id="rId5" Type="http://schemas.openxmlformats.org/officeDocument/2006/relationships/slideLayout" Target="../slideLayouts/slideLayout17.xml"/><Relationship Id="rId4" Type="http://schemas.openxmlformats.org/officeDocument/2006/relationships/image" Target="../media/image96.wmf"/><Relationship Id="rId3" Type="http://schemas.openxmlformats.org/officeDocument/2006/relationships/oleObject" Target="../embeddings/oleObject143.bin"/><Relationship Id="rId2" Type="http://schemas.openxmlformats.org/officeDocument/2006/relationships/image" Target="../media/image95.wmf"/><Relationship Id="rId1" Type="http://schemas.openxmlformats.org/officeDocument/2006/relationships/oleObject" Target="../embeddings/oleObject142.bin"/></Relationships>
</file>

<file path=ppt/slides/_rels/slide92.xml.rels><?xml version="1.0" encoding="UTF-8" standalone="yes"?>
<Relationships xmlns="http://schemas.openxmlformats.org/package/2006/relationships"><Relationship Id="rId7" Type="http://schemas.openxmlformats.org/officeDocument/2006/relationships/notesSlide" Target="../notesSlides/notesSlide79.xml"/><Relationship Id="rId6" Type="http://schemas.openxmlformats.org/officeDocument/2006/relationships/vmlDrawing" Target="../drawings/vmlDrawing50.vml"/><Relationship Id="rId5" Type="http://schemas.openxmlformats.org/officeDocument/2006/relationships/slideLayout" Target="../slideLayouts/slideLayout17.xml"/><Relationship Id="rId4" Type="http://schemas.openxmlformats.org/officeDocument/2006/relationships/image" Target="../media/image98.wmf"/><Relationship Id="rId3" Type="http://schemas.openxmlformats.org/officeDocument/2006/relationships/oleObject" Target="../embeddings/oleObject145.bin"/><Relationship Id="rId2" Type="http://schemas.openxmlformats.org/officeDocument/2006/relationships/image" Target="../media/image97.wmf"/><Relationship Id="rId1" Type="http://schemas.openxmlformats.org/officeDocument/2006/relationships/oleObject" Target="../embeddings/oleObject144.bin"/></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vmlDrawing" Target="../drawings/vmlDrawing51.vml"/><Relationship Id="rId6" Type="http://schemas.openxmlformats.org/officeDocument/2006/relationships/slideLayout" Target="../slideLayouts/slideLayout17.xml"/><Relationship Id="rId5" Type="http://schemas.openxmlformats.org/officeDocument/2006/relationships/image" Target="../media/image101.wmf"/><Relationship Id="rId4" Type="http://schemas.openxmlformats.org/officeDocument/2006/relationships/oleObject" Target="../embeddings/oleObject147.bin"/><Relationship Id="rId3" Type="http://schemas.openxmlformats.org/officeDocument/2006/relationships/image" Target="../media/image100.wmf"/><Relationship Id="rId2" Type="http://schemas.openxmlformats.org/officeDocument/2006/relationships/oleObject" Target="../embeddings/oleObject146.bin"/><Relationship Id="rId1" Type="http://schemas.openxmlformats.org/officeDocument/2006/relationships/image" Target="../media/image99.tiff"/></Relationships>
</file>

<file path=ppt/slides/_rels/slide94.xml.rels><?xml version="1.0" encoding="UTF-8" standalone="yes"?>
<Relationships xmlns="http://schemas.openxmlformats.org/package/2006/relationships"><Relationship Id="rId9" Type="http://schemas.openxmlformats.org/officeDocument/2006/relationships/notesSlide" Target="../notesSlides/notesSlide81.xml"/><Relationship Id="rId8" Type="http://schemas.openxmlformats.org/officeDocument/2006/relationships/vmlDrawing" Target="../drawings/vmlDrawing52.vml"/><Relationship Id="rId7" Type="http://schemas.openxmlformats.org/officeDocument/2006/relationships/slideLayout" Target="../slideLayouts/slideLayout17.xml"/><Relationship Id="rId6" Type="http://schemas.openxmlformats.org/officeDocument/2006/relationships/image" Target="../media/image103.wmf"/><Relationship Id="rId5" Type="http://schemas.openxmlformats.org/officeDocument/2006/relationships/oleObject" Target="../embeddings/oleObject150.bin"/><Relationship Id="rId4" Type="http://schemas.openxmlformats.org/officeDocument/2006/relationships/image" Target="../media/image102.wmf"/><Relationship Id="rId3" Type="http://schemas.openxmlformats.org/officeDocument/2006/relationships/oleObject" Target="../embeddings/oleObject149.bin"/><Relationship Id="rId2" Type="http://schemas.openxmlformats.org/officeDocument/2006/relationships/image" Target="../media/image16.wmf"/><Relationship Id="rId1" Type="http://schemas.openxmlformats.org/officeDocument/2006/relationships/oleObject" Target="../embeddings/oleObject148.bin"/></Relationships>
</file>

<file path=ppt/slides/_rels/slide95.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vmlDrawing" Target="../drawings/vmlDrawing53.vml"/><Relationship Id="rId3" Type="http://schemas.openxmlformats.org/officeDocument/2006/relationships/slideLayout" Target="../slideLayouts/slideLayout17.xml"/><Relationship Id="rId2" Type="http://schemas.openxmlformats.org/officeDocument/2006/relationships/image" Target="../media/image16.wmf"/><Relationship Id="rId1" Type="http://schemas.openxmlformats.org/officeDocument/2006/relationships/oleObject" Target="../embeddings/oleObject151.bin"/></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83.xml"/><Relationship Id="rId8" Type="http://schemas.openxmlformats.org/officeDocument/2006/relationships/vmlDrawing" Target="../drawings/vmlDrawing54.vml"/><Relationship Id="rId7" Type="http://schemas.openxmlformats.org/officeDocument/2006/relationships/slideLayout" Target="../slideLayouts/slideLayout17.xml"/><Relationship Id="rId6" Type="http://schemas.openxmlformats.org/officeDocument/2006/relationships/image" Target="../media/image106.wmf"/><Relationship Id="rId5" Type="http://schemas.openxmlformats.org/officeDocument/2006/relationships/oleObject" Target="../embeddings/oleObject154.bin"/><Relationship Id="rId4" Type="http://schemas.openxmlformats.org/officeDocument/2006/relationships/image" Target="../media/image105.wmf"/><Relationship Id="rId3" Type="http://schemas.openxmlformats.org/officeDocument/2006/relationships/oleObject" Target="../embeddings/oleObject153.bin"/><Relationship Id="rId2" Type="http://schemas.openxmlformats.org/officeDocument/2006/relationships/image" Target="../media/image104.wmf"/><Relationship Id="rId1" Type="http://schemas.openxmlformats.org/officeDocument/2006/relationships/oleObject" Target="../embeddings/oleObject152.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7.xml"/><Relationship Id="rId1" Type="http://schemas.openxmlformats.org/officeDocument/2006/relationships/image" Target="../media/image99.tif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10.wmf"/><Relationship Id="rId7" Type="http://schemas.openxmlformats.org/officeDocument/2006/relationships/oleObject" Target="../embeddings/oleObject158.bin"/><Relationship Id="rId6" Type="http://schemas.openxmlformats.org/officeDocument/2006/relationships/image" Target="../media/image109.wmf"/><Relationship Id="rId5" Type="http://schemas.openxmlformats.org/officeDocument/2006/relationships/oleObject" Target="../embeddings/oleObject157.bin"/><Relationship Id="rId4" Type="http://schemas.openxmlformats.org/officeDocument/2006/relationships/image" Target="../media/image108.wmf"/><Relationship Id="rId3" Type="http://schemas.openxmlformats.org/officeDocument/2006/relationships/oleObject" Target="../embeddings/oleObject156.bin"/><Relationship Id="rId2" Type="http://schemas.openxmlformats.org/officeDocument/2006/relationships/image" Target="../media/image107.wmf"/><Relationship Id="rId15" Type="http://schemas.openxmlformats.org/officeDocument/2006/relationships/notesSlide" Target="../notesSlides/notesSlide86.xml"/><Relationship Id="rId14" Type="http://schemas.openxmlformats.org/officeDocument/2006/relationships/vmlDrawing" Target="../drawings/vmlDrawing55.vml"/><Relationship Id="rId13" Type="http://schemas.openxmlformats.org/officeDocument/2006/relationships/slideLayout" Target="../slideLayouts/slideLayout17.xml"/><Relationship Id="rId12" Type="http://schemas.openxmlformats.org/officeDocument/2006/relationships/image" Target="../media/image112.wmf"/><Relationship Id="rId11" Type="http://schemas.openxmlformats.org/officeDocument/2006/relationships/oleObject" Target="../embeddings/oleObject160.bin"/><Relationship Id="rId10" Type="http://schemas.openxmlformats.org/officeDocument/2006/relationships/image" Target="../media/image111.wmf"/><Relationship Id="rId1" Type="http://schemas.openxmlformats.org/officeDocument/2006/relationships/oleObject" Target="../embeddings/oleObject1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11559" y="689230"/>
            <a:ext cx="9144000" cy="18609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6000" dirty="0">
                <a:solidFill>
                  <a:prstClr val="black"/>
                </a:solidFill>
                <a:latin typeface="Arial" panose="020B0604020202020204" pitchFamily="34" charset="0"/>
                <a:cs typeface="Arial" panose="020B0604020202020204" pitchFamily="34" charset="0"/>
              </a:rPr>
              <a:t>Statistical Learning for Data Science </a:t>
            </a:r>
            <a:endParaRPr kumimoji="0" lang="en-US" sz="40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sp>
        <p:nvSpPr>
          <p:cNvPr id="5" name="TextBox 9"/>
          <p:cNvSpPr txBox="1"/>
          <p:nvPr/>
        </p:nvSpPr>
        <p:spPr>
          <a:xfrm>
            <a:off x="2097359" y="3808290"/>
            <a:ext cx="76962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Arial" panose="020B0604020202020204" pitchFamily="34" charset="0"/>
              </a:rPr>
              <a:t>唐晓颖</a:t>
            </a:r>
            <a:endParaRPr kumimoji="0" lang="en-US" sz="32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电子与电气工程系</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南方科技大学</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noProof="0" dirty="0">
                <a:solidFill>
                  <a:prstClr val="black"/>
                </a:solidFill>
                <a:latin typeface="Arial" panose="020B0604020202020204" pitchFamily="34" charset="0"/>
                <a:cs typeface="Arial" panose="020B0604020202020204" pitchFamily="34" charset="0"/>
              </a:rPr>
              <a:t>March 15</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20</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23</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2"/>
          <p:cNvSpPr txBox="1"/>
          <p:nvPr/>
        </p:nvSpPr>
        <p:spPr>
          <a:xfrm>
            <a:off x="3238500" y="2825282"/>
            <a:ext cx="5715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Lecture 08</a:t>
            </a:r>
            <a:endPar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725543" y="2345767"/>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20"/>
                      <p:cNvPicPr/>
                      <p:nvPr/>
                    </p:nvPicPr>
                    <p:blipFill>
                      <a:blip r:embed="rId2"/>
                      <a:stretch>
                        <a:fillRect/>
                      </a:stretch>
                    </p:blipFill>
                    <p:spPr>
                      <a:xfrm>
                        <a:off x="725543" y="2345767"/>
                        <a:ext cx="381000" cy="357188"/>
                      </a:xfrm>
                      <a:prstGeom prst="rect">
                        <a:avLst/>
                      </a:prstGeom>
                    </p:spPr>
                  </p:pic>
                </p:oleObj>
              </mc:Fallback>
            </mc:AlternateContent>
          </a:graphicData>
        </a:graphic>
      </p:graphicFrame>
      <p:sp>
        <p:nvSpPr>
          <p:cNvPr id="23" name="TextBox 22"/>
          <p:cNvSpPr txBox="1"/>
          <p:nvPr/>
        </p:nvSpPr>
        <p:spPr>
          <a:xfrm>
            <a:off x="649343" y="2362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4" name="Object 23"/>
          <p:cNvGraphicFramePr>
            <a:graphicFrameLocks noChangeAspect="1"/>
          </p:cNvGraphicFramePr>
          <p:nvPr/>
        </p:nvGraphicFramePr>
        <p:xfrm>
          <a:off x="725543" y="2811027"/>
          <a:ext cx="4537075" cy="755683"/>
        </p:xfrm>
        <a:graphic>
          <a:graphicData uri="http://schemas.openxmlformats.org/presentationml/2006/ole">
            <mc:AlternateContent xmlns:mc="http://schemas.openxmlformats.org/markup-compatibility/2006">
              <mc:Choice xmlns:v="urn:schemas-microsoft-com:vml" Requires="v">
                <p:oleObj spid="_x0000_s3" name="Equation" r:id="rId3" imgW="62179200" imgH="10363200" progId="Equation.DSMT4">
                  <p:embed/>
                </p:oleObj>
              </mc:Choice>
              <mc:Fallback>
                <p:oleObj name="Equation" r:id="rId3" imgW="62179200" imgH="10363200" progId="Equation.DSMT4">
                  <p:embed/>
                  <p:pic>
                    <p:nvPicPr>
                      <p:cNvPr id="0" name="Object 23"/>
                      <p:cNvPicPr>
                        <a:picLocks noChangeAspect="1" noChangeArrowheads="1"/>
                      </p:cNvPicPr>
                      <p:nvPr/>
                    </p:nvPicPr>
                    <p:blipFill>
                      <a:blip r:embed="rId4"/>
                      <a:srcRect/>
                      <a:stretch>
                        <a:fillRect/>
                      </a:stretch>
                    </p:blipFill>
                    <p:spPr bwMode="auto">
                      <a:xfrm>
                        <a:off x="725543" y="2811027"/>
                        <a:ext cx="4537075" cy="755683"/>
                      </a:xfrm>
                      <a:prstGeom prst="rect">
                        <a:avLst/>
                      </a:prstGeom>
                      <a:noFill/>
                      <a:ln>
                        <a:noFill/>
                      </a:ln>
                    </p:spPr>
                  </p:pic>
                </p:oleObj>
              </mc:Fallback>
            </mc:AlternateContent>
          </a:graphicData>
        </a:graphic>
      </p:graphicFrame>
      <p:sp>
        <p:nvSpPr>
          <p:cNvPr id="12" name="TextBox 11"/>
          <p:cNvSpPr txBox="1"/>
          <p:nvPr/>
        </p:nvSpPr>
        <p:spPr>
          <a:xfrm>
            <a:off x="649343" y="3683275"/>
            <a:ext cx="8471263" cy="194668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Ranges between 0 and 1.</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Independent of the scale of 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number that is close to 1 indicates that a large proportion of the variability in the response has been explained by the regression.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number near 0 indicates that the regression did not explain much of the variability in the response (the linear model is wrong, the inherent error</a:t>
            </a: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high).</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33400" y="2596905"/>
            <a:ext cx="86868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Interactions of qualitative variables, or a combination of quantitative and qualitative variables.</a:t>
            </a:r>
            <a:endPar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533399" y="3446773"/>
            <a:ext cx="8765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Credit data (balance versus income (quantitative) &amp; student (qualitative))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533400" y="4044705"/>
            <a:ext cx="48520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No interaction term:</a:t>
            </a:r>
            <a:endPar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p:cNvGraphicFramePr>
            <a:graphicFrameLocks noChangeAspect="1"/>
          </p:cNvGraphicFramePr>
          <p:nvPr/>
        </p:nvGraphicFramePr>
        <p:xfrm>
          <a:off x="611606" y="4425705"/>
          <a:ext cx="7617994" cy="1981200"/>
        </p:xfrm>
        <a:graphic>
          <a:graphicData uri="http://schemas.openxmlformats.org/presentationml/2006/ole">
            <mc:AlternateContent xmlns:mc="http://schemas.openxmlformats.org/markup-compatibility/2006">
              <mc:Choice xmlns:v="urn:schemas-microsoft-com:vml" Requires="v">
                <p:oleObj spid="_x0000_s2" name="Equation" r:id="rId1" imgW="91744800" imgH="23164800" progId="Equation.DSMT4">
                  <p:embed/>
                </p:oleObj>
              </mc:Choice>
              <mc:Fallback>
                <p:oleObj name="Equation" r:id="rId1" imgW="91744800" imgH="23164800" progId="Equation.DSMT4">
                  <p:embed/>
                  <p:pic>
                    <p:nvPicPr>
                      <p:cNvPr id="0" name="Object 21"/>
                      <p:cNvPicPr/>
                      <p:nvPr/>
                    </p:nvPicPr>
                    <p:blipFill>
                      <a:blip r:embed="rId2"/>
                      <a:stretch>
                        <a:fillRect/>
                      </a:stretch>
                    </p:blipFill>
                    <p:spPr>
                      <a:xfrm>
                        <a:off x="611606" y="4425705"/>
                        <a:ext cx="7617994" cy="1981200"/>
                      </a:xfrm>
                      <a:prstGeom prst="rect">
                        <a:avLst/>
                      </a:prstGeom>
                      <a:solidFill>
                        <a:schemeClr val="bg1"/>
                      </a:solidFill>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50572" y="2596905"/>
            <a:ext cx="853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Credit data (balance versus income (quantitative) &amp; student (qualitative))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50572" y="3194837"/>
            <a:ext cx="472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No interaction term:</a:t>
            </a:r>
            <a:endPar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783935" y="3511305"/>
          <a:ext cx="7534275" cy="990600"/>
        </p:xfrm>
        <a:graphic>
          <a:graphicData uri="http://schemas.openxmlformats.org/presentationml/2006/ole">
            <mc:AlternateContent xmlns:mc="http://schemas.openxmlformats.org/markup-compatibility/2006">
              <mc:Choice xmlns:v="urn:schemas-microsoft-com:vml" Requires="v">
                <p:oleObj spid="_x0000_s2" name="Equation" r:id="rId1" imgW="88087200" imgH="11582400" progId="Equation.DSMT4">
                  <p:embed/>
                </p:oleObj>
              </mc:Choice>
              <mc:Fallback>
                <p:oleObj name="Equation" r:id="rId1" imgW="88087200" imgH="11582400" progId="Equation.DSMT4">
                  <p:embed/>
                  <p:pic>
                    <p:nvPicPr>
                      <p:cNvPr id="0" name="Object 22"/>
                      <p:cNvPicPr/>
                      <p:nvPr/>
                    </p:nvPicPr>
                    <p:blipFill>
                      <a:blip r:embed="rId2"/>
                      <a:stretch>
                        <a:fillRect/>
                      </a:stretch>
                    </p:blipFill>
                    <p:spPr>
                      <a:xfrm>
                        <a:off x="783935" y="3511305"/>
                        <a:ext cx="7534275" cy="990600"/>
                      </a:xfrm>
                      <a:prstGeom prst="rect">
                        <a:avLst/>
                      </a:prstGeom>
                      <a:noFill/>
                    </p:spPr>
                  </p:pic>
                </p:oleObj>
              </mc:Fallback>
            </mc:AlternateContent>
          </a:graphicData>
        </a:graphic>
      </p:graphicFrame>
      <p:sp>
        <p:nvSpPr>
          <p:cNvPr id="24" name="TextBox 23"/>
          <p:cNvSpPr txBox="1"/>
          <p:nvPr/>
        </p:nvSpPr>
        <p:spPr>
          <a:xfrm>
            <a:off x="626772" y="4806705"/>
            <a:ext cx="8610600" cy="76944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Fitting two lines, one for students and one for non-students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two lines have different intercepts,            versus     , but the same slope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5" name="Object 24"/>
          <p:cNvGraphicFramePr>
            <a:graphicFrameLocks noChangeAspect="1"/>
          </p:cNvGraphicFramePr>
          <p:nvPr/>
        </p:nvGraphicFramePr>
        <p:xfrm>
          <a:off x="4902937" y="5242752"/>
          <a:ext cx="753035" cy="356701"/>
        </p:xfrm>
        <a:graphic>
          <a:graphicData uri="http://schemas.openxmlformats.org/presentationml/2006/ole">
            <mc:AlternateContent xmlns:mc="http://schemas.openxmlformats.org/markup-compatibility/2006">
              <mc:Choice xmlns:v="urn:schemas-microsoft-com:vml" Requires="v">
                <p:oleObj spid="_x0000_s3" name="Equation" r:id="rId3" imgW="11582400" imgH="5486400" progId="Equation.DSMT4">
                  <p:embed/>
                </p:oleObj>
              </mc:Choice>
              <mc:Fallback>
                <p:oleObj name="Equation" r:id="rId3" imgW="11582400" imgH="5486400" progId="Equation.DSMT4">
                  <p:embed/>
                  <p:pic>
                    <p:nvPicPr>
                      <p:cNvPr id="0" name="Object 24"/>
                      <p:cNvPicPr/>
                      <p:nvPr/>
                    </p:nvPicPr>
                    <p:blipFill>
                      <a:blip r:embed="rId4"/>
                      <a:stretch>
                        <a:fillRect/>
                      </a:stretch>
                    </p:blipFill>
                    <p:spPr>
                      <a:xfrm>
                        <a:off x="4902937" y="5242752"/>
                        <a:ext cx="753035" cy="356701"/>
                      </a:xfrm>
                      <a:prstGeom prst="rect">
                        <a:avLst/>
                      </a:prstGeom>
                    </p:spPr>
                  </p:pic>
                </p:oleObj>
              </mc:Fallback>
            </mc:AlternateContent>
          </a:graphicData>
        </a:graphic>
      </p:graphicFrame>
      <p:graphicFrame>
        <p:nvGraphicFramePr>
          <p:cNvPr id="26" name="Object 25"/>
          <p:cNvGraphicFramePr>
            <a:graphicFrameLocks noChangeAspect="1"/>
          </p:cNvGraphicFramePr>
          <p:nvPr/>
        </p:nvGraphicFramePr>
        <p:xfrm>
          <a:off x="6341772" y="5260184"/>
          <a:ext cx="320854" cy="384721"/>
        </p:xfrm>
        <a:graphic>
          <a:graphicData uri="http://schemas.openxmlformats.org/presentationml/2006/ole">
            <mc:AlternateContent xmlns:mc="http://schemas.openxmlformats.org/markup-compatibility/2006">
              <mc:Choice xmlns:v="urn:schemas-microsoft-com:vml" Requires="v">
                <p:oleObj spid="_x0000_s4" name="Equation" r:id="rId5" imgW="4572000" imgH="5486400" progId="Equation.DSMT4">
                  <p:embed/>
                </p:oleObj>
              </mc:Choice>
              <mc:Fallback>
                <p:oleObj name="Equation" r:id="rId5" imgW="4572000" imgH="5486400" progId="Equation.DSMT4">
                  <p:embed/>
                  <p:pic>
                    <p:nvPicPr>
                      <p:cNvPr id="0" name="Object 25"/>
                      <p:cNvPicPr>
                        <a:picLocks noChangeAspect="1" noChangeArrowheads="1"/>
                      </p:cNvPicPr>
                      <p:nvPr/>
                    </p:nvPicPr>
                    <p:blipFill>
                      <a:blip r:embed="rId6"/>
                      <a:srcRect/>
                      <a:stretch>
                        <a:fillRect/>
                      </a:stretch>
                    </p:blipFill>
                    <p:spPr bwMode="auto">
                      <a:xfrm>
                        <a:off x="6341772" y="5260184"/>
                        <a:ext cx="320854" cy="384721"/>
                      </a:xfrm>
                      <a:prstGeom prst="rect">
                        <a:avLst/>
                      </a:prstGeom>
                      <a:noFill/>
                      <a:ln>
                        <a:noFill/>
                      </a:ln>
                    </p:spPr>
                  </p:pic>
                </p:oleObj>
              </mc:Fallback>
            </mc:AlternateContent>
          </a:graphicData>
        </a:graphic>
      </p:graphicFrame>
      <p:graphicFrame>
        <p:nvGraphicFramePr>
          <p:cNvPr id="27" name="Object 26"/>
          <p:cNvGraphicFramePr>
            <a:graphicFrameLocks noChangeAspect="1"/>
          </p:cNvGraphicFramePr>
          <p:nvPr/>
        </p:nvGraphicFramePr>
        <p:xfrm>
          <a:off x="8742072" y="5192468"/>
          <a:ext cx="277813" cy="384175"/>
        </p:xfrm>
        <a:graphic>
          <a:graphicData uri="http://schemas.openxmlformats.org/presentationml/2006/ole">
            <mc:AlternateContent xmlns:mc="http://schemas.openxmlformats.org/markup-compatibility/2006">
              <mc:Choice xmlns:v="urn:schemas-microsoft-com:vml" Requires="v">
                <p:oleObj spid="_x0000_s5" name="Equation" r:id="rId7" imgW="3962400" imgH="5486400" progId="Equation.DSMT4">
                  <p:embed/>
                </p:oleObj>
              </mc:Choice>
              <mc:Fallback>
                <p:oleObj name="Equation" r:id="rId7" imgW="3962400" imgH="5486400" progId="Equation.DSMT4">
                  <p:embed/>
                  <p:pic>
                    <p:nvPicPr>
                      <p:cNvPr id="0" name="Object 26"/>
                      <p:cNvPicPr>
                        <a:picLocks noChangeAspect="1" noChangeArrowheads="1"/>
                      </p:cNvPicPr>
                      <p:nvPr/>
                    </p:nvPicPr>
                    <p:blipFill>
                      <a:blip r:embed="rId8"/>
                      <a:srcRect/>
                      <a:stretch>
                        <a:fillRect/>
                      </a:stretch>
                    </p:blipFill>
                    <p:spPr bwMode="auto">
                      <a:xfrm>
                        <a:off x="8742072" y="5192468"/>
                        <a:ext cx="2778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725543" y="2345767"/>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20"/>
                      <p:cNvPicPr/>
                      <p:nvPr/>
                    </p:nvPicPr>
                    <p:blipFill>
                      <a:blip r:embed="rId2"/>
                      <a:stretch>
                        <a:fillRect/>
                      </a:stretch>
                    </p:blipFill>
                    <p:spPr>
                      <a:xfrm>
                        <a:off x="725543" y="2345767"/>
                        <a:ext cx="381000" cy="357188"/>
                      </a:xfrm>
                      <a:prstGeom prst="rect">
                        <a:avLst/>
                      </a:prstGeom>
                    </p:spPr>
                  </p:pic>
                </p:oleObj>
              </mc:Fallback>
            </mc:AlternateContent>
          </a:graphicData>
        </a:graphic>
      </p:graphicFrame>
      <p:sp>
        <p:nvSpPr>
          <p:cNvPr id="23" name="TextBox 22"/>
          <p:cNvSpPr txBox="1"/>
          <p:nvPr/>
        </p:nvSpPr>
        <p:spPr>
          <a:xfrm>
            <a:off x="649343" y="2362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4" name="Object 23"/>
          <p:cNvGraphicFramePr>
            <a:graphicFrameLocks noChangeAspect="1"/>
          </p:cNvGraphicFramePr>
          <p:nvPr/>
        </p:nvGraphicFramePr>
        <p:xfrm>
          <a:off x="725543" y="2811027"/>
          <a:ext cx="4537075" cy="755683"/>
        </p:xfrm>
        <a:graphic>
          <a:graphicData uri="http://schemas.openxmlformats.org/presentationml/2006/ole">
            <mc:AlternateContent xmlns:mc="http://schemas.openxmlformats.org/markup-compatibility/2006">
              <mc:Choice xmlns:v="urn:schemas-microsoft-com:vml" Requires="v">
                <p:oleObj spid="_x0000_s3" name="Equation" r:id="rId3" imgW="62179200" imgH="10363200" progId="Equation.DSMT4">
                  <p:embed/>
                </p:oleObj>
              </mc:Choice>
              <mc:Fallback>
                <p:oleObj name="Equation" r:id="rId3" imgW="62179200" imgH="10363200" progId="Equation.DSMT4">
                  <p:embed/>
                  <p:pic>
                    <p:nvPicPr>
                      <p:cNvPr id="0" name="Object 23"/>
                      <p:cNvPicPr>
                        <a:picLocks noChangeAspect="1" noChangeArrowheads="1"/>
                      </p:cNvPicPr>
                      <p:nvPr/>
                    </p:nvPicPr>
                    <p:blipFill>
                      <a:blip r:embed="rId4"/>
                      <a:srcRect/>
                      <a:stretch>
                        <a:fillRect/>
                      </a:stretch>
                    </p:blipFill>
                    <p:spPr bwMode="auto">
                      <a:xfrm>
                        <a:off x="725543" y="2811027"/>
                        <a:ext cx="4537075" cy="755683"/>
                      </a:xfrm>
                      <a:prstGeom prst="rect">
                        <a:avLst/>
                      </a:prstGeom>
                      <a:noFill/>
                      <a:ln>
                        <a:noFill/>
                      </a:ln>
                    </p:spPr>
                  </p:pic>
                </p:oleObj>
              </mc:Fallback>
            </mc:AlternateContent>
          </a:graphicData>
        </a:graphic>
      </p:graphicFrame>
      <p:sp>
        <p:nvSpPr>
          <p:cNvPr id="12" name="TextBox 11"/>
          <p:cNvSpPr txBox="1"/>
          <p:nvPr/>
        </p:nvSpPr>
        <p:spPr>
          <a:xfrm>
            <a:off x="649343" y="3683275"/>
            <a:ext cx="8555617" cy="2118529"/>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can only be used to measure the fitting degree of the linear regression model, not the nonlinear regression model</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cannot be used to compare the performance of different sets of independent variables in building regression models because different sets of independent variables can have an impact on the R² value.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725543" y="2345767"/>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20"/>
                      <p:cNvPicPr/>
                      <p:nvPr/>
                    </p:nvPicPr>
                    <p:blipFill>
                      <a:blip r:embed="rId2"/>
                      <a:stretch>
                        <a:fillRect/>
                      </a:stretch>
                    </p:blipFill>
                    <p:spPr>
                      <a:xfrm>
                        <a:off x="725543" y="2345767"/>
                        <a:ext cx="381000" cy="357188"/>
                      </a:xfrm>
                      <a:prstGeom prst="rect">
                        <a:avLst/>
                      </a:prstGeom>
                    </p:spPr>
                  </p:pic>
                </p:oleObj>
              </mc:Fallback>
            </mc:AlternateContent>
          </a:graphicData>
        </a:graphic>
      </p:graphicFrame>
      <p:sp>
        <p:nvSpPr>
          <p:cNvPr id="23" name="TextBox 22"/>
          <p:cNvSpPr txBox="1"/>
          <p:nvPr/>
        </p:nvSpPr>
        <p:spPr>
          <a:xfrm>
            <a:off x="649343" y="2362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43" y="2871180"/>
            <a:ext cx="5105400" cy="3291067"/>
          </a:xfrm>
          <a:prstGeom prst="rect">
            <a:avLst/>
          </a:prstGeom>
        </p:spPr>
      </p:pic>
      <p:graphicFrame>
        <p:nvGraphicFramePr>
          <p:cNvPr id="11" name="Object 10"/>
          <p:cNvGraphicFramePr>
            <a:graphicFrameLocks noChangeAspect="1"/>
          </p:cNvGraphicFramePr>
          <p:nvPr/>
        </p:nvGraphicFramePr>
        <p:xfrm>
          <a:off x="6078593" y="2888642"/>
          <a:ext cx="838200" cy="304800"/>
        </p:xfrm>
        <a:graphic>
          <a:graphicData uri="http://schemas.openxmlformats.org/presentationml/2006/ole">
            <mc:AlternateContent xmlns:mc="http://schemas.openxmlformats.org/markup-compatibility/2006">
              <mc:Choice xmlns:v="urn:schemas-microsoft-com:vml" Requires="v">
                <p:oleObj spid="_x0000_s3" name="Equation" r:id="rId4" imgW="13411200" imgH="4876800" progId="Equation.DSMT4">
                  <p:embed/>
                </p:oleObj>
              </mc:Choice>
              <mc:Fallback>
                <p:oleObj name="Equation" r:id="rId4" imgW="13411200" imgH="4876800" progId="Equation.DSMT4">
                  <p:embed/>
                  <p:pic>
                    <p:nvPicPr>
                      <p:cNvPr id="0" name="Object 10"/>
                      <p:cNvPicPr/>
                      <p:nvPr/>
                    </p:nvPicPr>
                    <p:blipFill>
                      <a:blip r:embed="rId5"/>
                      <a:stretch>
                        <a:fillRect/>
                      </a:stretch>
                    </p:blipFill>
                    <p:spPr>
                      <a:xfrm>
                        <a:off x="6078593" y="2888642"/>
                        <a:ext cx="838200" cy="304800"/>
                      </a:xfrm>
                      <a:prstGeom prst="rect">
                        <a:avLst/>
                      </a:prstGeom>
                    </p:spPr>
                  </p:pic>
                </p:oleObj>
              </mc:Fallback>
            </mc:AlternateContent>
          </a:graphicData>
        </a:graphic>
      </p:graphicFrame>
      <p:sp>
        <p:nvSpPr>
          <p:cNvPr id="13" name="TextBox 12"/>
          <p:cNvSpPr txBox="1"/>
          <p:nvPr/>
        </p:nvSpPr>
        <p:spPr>
          <a:xfrm>
            <a:off x="6059543" y="3404579"/>
            <a:ext cx="3236857" cy="1200329"/>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interpret?</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Tx/>
              <a:buBlip>
                <a:blip r:embed="rId6"/>
              </a:buBlip>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Just under two-thirds of the variability in sales is explained by a linear regression on TV.</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49343" y="2943224"/>
            <a:ext cx="7808857"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The above equation is only true for simple linear regression, but not for the </a:t>
            </a:r>
            <a:endParaRPr kumimoji="0" lang="en-US" sz="18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multiple linear regression case.</a:t>
            </a:r>
            <a:endParaRPr kumimoji="0" lang="en-US" sz="18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6" name="Object 15"/>
          <p:cNvGraphicFramePr>
            <a:graphicFrameLocks noChangeAspect="1"/>
          </p:cNvGraphicFramePr>
          <p:nvPr/>
        </p:nvGraphicFramePr>
        <p:xfrm>
          <a:off x="725543" y="2362200"/>
          <a:ext cx="2071688" cy="428625"/>
        </p:xfrm>
        <a:graphic>
          <a:graphicData uri="http://schemas.openxmlformats.org/presentationml/2006/ole">
            <mc:AlternateContent xmlns:mc="http://schemas.openxmlformats.org/markup-compatibility/2006">
              <mc:Choice xmlns:v="urn:schemas-microsoft-com:vml" Requires="v">
                <p:oleObj spid="_x0000_s2" name="Equation" r:id="rId1" imgW="1104900" imgH="228600" progId="Equation.DSMT4">
                  <p:embed/>
                </p:oleObj>
              </mc:Choice>
              <mc:Fallback>
                <p:oleObj name="Equation" r:id="rId1" imgW="1104900" imgH="228600" progId="Equation.DSMT4">
                  <p:embed/>
                  <p:pic>
                    <p:nvPicPr>
                      <p:cNvPr id="0" name="Object 15"/>
                      <p:cNvPicPr/>
                      <p:nvPr/>
                    </p:nvPicPr>
                    <p:blipFill>
                      <a:blip r:embed="rId2"/>
                      <a:stretch>
                        <a:fillRect/>
                      </a:stretch>
                    </p:blipFill>
                    <p:spPr>
                      <a:xfrm>
                        <a:off x="725543" y="2362200"/>
                        <a:ext cx="2071688" cy="42862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practice, we often have more than one predictor.</a:t>
            </a:r>
            <a:endPar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t="11100" r="2198" b="2634"/>
          <a:stretch>
            <a:fillRect/>
          </a:stretch>
        </p:blipFill>
        <p:spPr>
          <a:xfrm>
            <a:off x="306766" y="1905000"/>
            <a:ext cx="8531502"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Suppose we have     distinct predictors</a:t>
            </a:r>
            <a:endPar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 name="Object 2"/>
          <p:cNvGraphicFramePr>
            <a:graphicFrameLocks noChangeAspect="1"/>
          </p:cNvGraphicFramePr>
          <p:nvPr/>
        </p:nvGraphicFramePr>
        <p:xfrm>
          <a:off x="3276600" y="1295400"/>
          <a:ext cx="281354" cy="304800"/>
        </p:xfrm>
        <a:graphic>
          <a:graphicData uri="http://schemas.openxmlformats.org/presentationml/2006/ole">
            <mc:AlternateContent xmlns:mc="http://schemas.openxmlformats.org/markup-compatibility/2006">
              <mc:Choice xmlns:v="urn:schemas-microsoft-com:vml" Requires="v">
                <p:oleObj spid="_x0000_s2" name="Equation" r:id="rId1" imgW="3657600" imgH="3962400" progId="Equation.DSMT4">
                  <p:embed/>
                </p:oleObj>
              </mc:Choice>
              <mc:Fallback>
                <p:oleObj name="Equation" r:id="rId1" imgW="3657600" imgH="3962400" progId="Equation.DSMT4">
                  <p:embed/>
                  <p:pic>
                    <p:nvPicPr>
                      <p:cNvPr id="0" name="Object 2"/>
                      <p:cNvPicPr/>
                      <p:nvPr/>
                    </p:nvPicPr>
                    <p:blipFill>
                      <a:blip r:embed="rId2"/>
                      <a:stretch>
                        <a:fillRect/>
                      </a:stretch>
                    </p:blipFill>
                    <p:spPr>
                      <a:xfrm>
                        <a:off x="3276600" y="1295400"/>
                        <a:ext cx="281354" cy="304800"/>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697902" y="1878941"/>
          <a:ext cx="4273550" cy="450850"/>
        </p:xfrm>
        <a:graphic>
          <a:graphicData uri="http://schemas.openxmlformats.org/presentationml/2006/ole">
            <mc:AlternateContent xmlns:mc="http://schemas.openxmlformats.org/markup-compatibility/2006">
              <mc:Choice xmlns:v="urn:schemas-microsoft-com:vml" Requires="v">
                <p:oleObj spid="_x0000_s5" name="Equation" r:id="rId3" imgW="2286000" imgH="241300" progId="Equation.DSMT4">
                  <p:embed/>
                </p:oleObj>
              </mc:Choice>
              <mc:Fallback>
                <p:oleObj name="Equation" r:id="rId3" imgW="2286000" imgH="241300" progId="Equation.DSMT4">
                  <p:embed/>
                  <p:pic>
                    <p:nvPicPr>
                      <p:cNvPr id="0" name="Object 3"/>
                      <p:cNvPicPr>
                        <a:picLocks noChangeAspect="1" noChangeArrowheads="1"/>
                      </p:cNvPicPr>
                      <p:nvPr/>
                    </p:nvPicPr>
                    <p:blipFill>
                      <a:blip r:embed="rId4"/>
                      <a:srcRect/>
                      <a:stretch>
                        <a:fillRect/>
                      </a:stretch>
                    </p:blipFill>
                    <p:spPr bwMode="auto">
                      <a:xfrm>
                        <a:off x="697902" y="1878941"/>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609600" y="2473669"/>
            <a:ext cx="8471263"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represents the </a:t>
            </a:r>
            <a:r>
              <a:rPr kumimoji="0" lang="en-US" sz="18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j</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predictor.</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6" name="Object 4"/>
          <p:cNvGraphicFramePr>
            <a:graphicFrameLocks noChangeAspect="1"/>
          </p:cNvGraphicFramePr>
          <p:nvPr/>
        </p:nvGraphicFramePr>
        <p:xfrm>
          <a:off x="927463" y="2501971"/>
          <a:ext cx="340895" cy="381000"/>
        </p:xfrm>
        <a:graphic>
          <a:graphicData uri="http://schemas.openxmlformats.org/presentationml/2006/ole">
            <mc:AlternateContent xmlns:mc="http://schemas.openxmlformats.org/markup-compatibility/2006">
              <mc:Choice xmlns:v="urn:schemas-microsoft-com:vml" Requires="v">
                <p:oleObj spid="_x0000_s7" name="Equation" r:id="rId5" imgW="215900" imgH="241300" progId="Equation.DSMT4">
                  <p:embed/>
                </p:oleObj>
              </mc:Choice>
              <mc:Fallback>
                <p:oleObj name="Equation" r:id="rId5" imgW="215900" imgH="241300" progId="Equation.DSMT4">
                  <p:embed/>
                  <p:pic>
                    <p:nvPicPr>
                      <p:cNvPr id="0" name="Object 4"/>
                      <p:cNvPicPr/>
                      <p:nvPr/>
                    </p:nvPicPr>
                    <p:blipFill>
                      <a:blip r:embed="rId6"/>
                      <a:stretch>
                        <a:fillRect/>
                      </a:stretch>
                    </p:blipFill>
                    <p:spPr>
                      <a:xfrm>
                        <a:off x="927463" y="2501971"/>
                        <a:ext cx="340895" cy="381000"/>
                      </a:xfrm>
                      <a:prstGeom prst="rect">
                        <a:avLst/>
                      </a:prstGeom>
                    </p:spPr>
                  </p:pic>
                </p:oleObj>
              </mc:Fallback>
            </mc:AlternateContent>
          </a:graphicData>
        </a:graphic>
      </p:graphicFrame>
      <p:sp>
        <p:nvSpPr>
          <p:cNvPr id="10" name="TextBox 9"/>
          <p:cNvSpPr txBox="1"/>
          <p:nvPr/>
        </p:nvSpPr>
        <p:spPr>
          <a:xfrm>
            <a:off x="609600" y="3061182"/>
            <a:ext cx="9601200" cy="75405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quantifies the association between     and the response (the average effect on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response of a one unit increase in the predictor,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holding all other predictors fixed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10"/>
          <p:cNvGraphicFramePr>
            <a:graphicFrameLocks noChangeAspect="1"/>
          </p:cNvGraphicFramePr>
          <p:nvPr/>
        </p:nvGraphicFramePr>
        <p:xfrm>
          <a:off x="946513" y="3089485"/>
          <a:ext cx="301625" cy="381000"/>
        </p:xfrm>
        <a:graphic>
          <a:graphicData uri="http://schemas.openxmlformats.org/presentationml/2006/ole">
            <mc:AlternateContent xmlns:mc="http://schemas.openxmlformats.org/markup-compatibility/2006">
              <mc:Choice xmlns:v="urn:schemas-microsoft-com:vml" Requires="v">
                <p:oleObj spid="_x0000_s9" name="Equation" r:id="rId7" imgW="4572000" imgH="5791200" progId="Equation.DSMT4">
                  <p:embed/>
                </p:oleObj>
              </mc:Choice>
              <mc:Fallback>
                <p:oleObj name="Equation" r:id="rId7" imgW="4572000" imgH="5791200" progId="Equation.DSMT4">
                  <p:embed/>
                  <p:pic>
                    <p:nvPicPr>
                      <p:cNvPr id="0" name="Object 10"/>
                      <p:cNvPicPr/>
                      <p:nvPr/>
                    </p:nvPicPr>
                    <p:blipFill>
                      <a:blip r:embed="rId8"/>
                      <a:stretch>
                        <a:fillRect/>
                      </a:stretch>
                    </p:blipFill>
                    <p:spPr>
                      <a:xfrm>
                        <a:off x="946513" y="3089485"/>
                        <a:ext cx="301625" cy="38100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4769249" y="3089485"/>
          <a:ext cx="341313" cy="381000"/>
        </p:xfrm>
        <a:graphic>
          <a:graphicData uri="http://schemas.openxmlformats.org/presentationml/2006/ole">
            <mc:AlternateContent xmlns:mc="http://schemas.openxmlformats.org/markup-compatibility/2006">
              <mc:Choice xmlns:v="urn:schemas-microsoft-com:vml" Requires="v">
                <p:oleObj spid="_x0000_s13" name="Equation" r:id="rId9" imgW="215900" imgH="241300" progId="Equation.DSMT4">
                  <p:embed/>
                </p:oleObj>
              </mc:Choice>
              <mc:Fallback>
                <p:oleObj name="Equation" r:id="rId9" imgW="215900" imgH="241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9249" y="3089485"/>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2"/>
          <p:cNvSpPr txBox="1"/>
          <p:nvPr/>
        </p:nvSpPr>
        <p:spPr>
          <a:xfrm>
            <a:off x="311549" y="4132244"/>
            <a:ext cx="8915400"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Advertising data</a:t>
            </a:r>
            <a:endPar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 name="Object 13"/>
          <p:cNvGraphicFramePr>
            <a:graphicFrameLocks noChangeAspect="1"/>
          </p:cNvGraphicFramePr>
          <p:nvPr/>
        </p:nvGraphicFramePr>
        <p:xfrm>
          <a:off x="803273" y="4713632"/>
          <a:ext cx="6054726" cy="427037"/>
        </p:xfrm>
        <a:graphic>
          <a:graphicData uri="http://schemas.openxmlformats.org/presentationml/2006/ole">
            <mc:AlternateContent xmlns:mc="http://schemas.openxmlformats.org/markup-compatibility/2006">
              <mc:Choice xmlns:v="urn:schemas-microsoft-com:vml" Requires="v">
                <p:oleObj spid="_x0000_s16" name="Equation" r:id="rId11" imgW="77724000" imgH="5486400" progId="Equation.DSMT4">
                  <p:embed/>
                </p:oleObj>
              </mc:Choice>
              <mc:Fallback>
                <p:oleObj name="Equation" r:id="rId11" imgW="77724000" imgH="5486400" progId="Equation.DSMT4">
                  <p:embed/>
                  <p:pic>
                    <p:nvPicPr>
                      <p:cNvPr id="0" name="Object 13"/>
                      <p:cNvPicPr>
                        <a:picLocks noChangeAspect="1" noChangeArrowheads="1"/>
                      </p:cNvPicPr>
                      <p:nvPr/>
                    </p:nvPicPr>
                    <p:blipFill>
                      <a:blip r:embed="rId12"/>
                      <a:srcRect/>
                      <a:stretch>
                        <a:fillRect/>
                      </a:stretch>
                    </p:blipFill>
                    <p:spPr bwMode="auto">
                      <a:xfrm>
                        <a:off x="803273" y="4713632"/>
                        <a:ext cx="6054726"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4"/>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9600" y="3354529"/>
            <a:ext cx="9067800"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Correlations among predictors cause problems: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variance of all coefficients tends to increase, sometimes dramatically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endPar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Interpretations become hazardous --- when      changes, everything else changes.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609600" y="1830529"/>
            <a:ext cx="9067800" cy="14619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ideal scenario is when the predictors are uncorrelated (a balanced design):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Each coefficient can be estimated and tested separately.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endPar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Tx/>
              <a:buBlip>
                <a:blip r:embed="rId1"/>
              </a:buBlip>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Interpretations such as, “a unit change in      is associated with a      change in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while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all the variables stay fixed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possible.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5" name="Object 4"/>
          <p:cNvGraphicFramePr>
            <a:graphicFrameLocks noChangeAspect="1"/>
          </p:cNvGraphicFramePr>
          <p:nvPr/>
        </p:nvGraphicFramePr>
        <p:xfrm>
          <a:off x="5638800" y="2514600"/>
          <a:ext cx="286703" cy="320040"/>
        </p:xfrm>
        <a:graphic>
          <a:graphicData uri="http://schemas.openxmlformats.org/presentationml/2006/ole">
            <mc:AlternateContent xmlns:mc="http://schemas.openxmlformats.org/markup-compatibility/2006">
              <mc:Choice xmlns:v="urn:schemas-microsoft-com:vml" Requires="v">
                <p:oleObj spid="_x0000_s2" name="Equation" r:id="rId2" imgW="215900" imgH="241300" progId="Equation.DSMT4">
                  <p:embed/>
                </p:oleObj>
              </mc:Choice>
              <mc:Fallback>
                <p:oleObj name="Equation" r:id="rId2" imgW="215900" imgH="2413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514600"/>
                        <a:ext cx="286703" cy="32004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8001000" y="2476860"/>
          <a:ext cx="286702" cy="361961"/>
        </p:xfrm>
        <a:graphic>
          <a:graphicData uri="http://schemas.openxmlformats.org/presentationml/2006/ole">
            <mc:AlternateContent xmlns:mc="http://schemas.openxmlformats.org/markup-compatibility/2006">
              <mc:Choice xmlns:v="urn:schemas-microsoft-com:vml" Requires="v">
                <p:oleObj spid="_x0000_s3" name="Equation" r:id="rId4" imgW="4572000" imgH="5791200" progId="Equation.DSMT4">
                  <p:embed/>
                </p:oleObj>
              </mc:Choice>
              <mc:Fallback>
                <p:oleObj name="Equation" r:id="rId4" imgW="4572000" imgH="5791200" progId="Equation.DSMT4">
                  <p:embed/>
                  <p:pic>
                    <p:nvPicPr>
                      <p:cNvPr id="0" name="Object 7"/>
                      <p:cNvPicPr>
                        <a:picLocks noChangeAspect="1" noChangeArrowheads="1"/>
                      </p:cNvPicPr>
                      <p:nvPr/>
                    </p:nvPicPr>
                    <p:blipFill>
                      <a:blip r:embed="rId5"/>
                      <a:srcRect/>
                      <a:stretch>
                        <a:fillRect/>
                      </a:stretch>
                    </p:blipFill>
                    <p:spPr bwMode="auto">
                      <a:xfrm>
                        <a:off x="8001000" y="2476860"/>
                        <a:ext cx="286702" cy="361961"/>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1447801" y="2819400"/>
          <a:ext cx="250341" cy="295275"/>
        </p:xfrm>
        <a:graphic>
          <a:graphicData uri="http://schemas.openxmlformats.org/presentationml/2006/ole">
            <mc:AlternateContent xmlns:mc="http://schemas.openxmlformats.org/markup-compatibility/2006">
              <mc:Choice xmlns:v="urn:schemas-microsoft-com:vml" Requires="v">
                <p:oleObj spid="_x0000_s6" name="Equation" r:id="rId6" imgW="3352800" imgH="3962400" progId="Equation.DSMT4">
                  <p:embed/>
                </p:oleObj>
              </mc:Choice>
              <mc:Fallback>
                <p:oleObj name="Equation" r:id="rId6" imgW="3352800" imgH="3962400" progId="Equation.DSMT4">
                  <p:embed/>
                  <p:pic>
                    <p:nvPicPr>
                      <p:cNvPr id="0" name="Object 8"/>
                      <p:cNvPicPr>
                        <a:picLocks noChangeAspect="1" noChangeArrowheads="1"/>
                      </p:cNvPicPr>
                      <p:nvPr/>
                    </p:nvPicPr>
                    <p:blipFill>
                      <a:blip r:embed="rId7"/>
                      <a:srcRect/>
                      <a:stretch>
                        <a:fillRect/>
                      </a:stretch>
                    </p:blipFill>
                    <p:spPr bwMode="auto">
                      <a:xfrm>
                        <a:off x="1447801" y="2819400"/>
                        <a:ext cx="250341" cy="295275"/>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nvGraphicFramePr>
        <p:xfrm>
          <a:off x="5867400" y="4038600"/>
          <a:ext cx="286703" cy="320040"/>
        </p:xfrm>
        <a:graphic>
          <a:graphicData uri="http://schemas.openxmlformats.org/presentationml/2006/ole">
            <mc:AlternateContent xmlns:mc="http://schemas.openxmlformats.org/markup-compatibility/2006">
              <mc:Choice xmlns:v="urn:schemas-microsoft-com:vml" Requires="v">
                <p:oleObj spid="_x0000_s7" name="Equation" r:id="rId8" imgW="215900" imgH="241300" progId="Equation.DSMT4">
                  <p:embed/>
                </p:oleObj>
              </mc:Choice>
              <mc:Fallback>
                <p:oleObj name="Equation" r:id="rId8" imgW="215900" imgH="241300"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038600"/>
                        <a:ext cx="286703" cy="320040"/>
                      </a:xfrm>
                      <a:prstGeom prst="rect">
                        <a:avLst/>
                      </a:prstGeom>
                      <a:noFill/>
                      <a:ln>
                        <a:noFill/>
                      </a:ln>
                    </p:spPr>
                  </p:pic>
                </p:oleObj>
              </mc:Fallback>
            </mc:AlternateContent>
          </a:graphicData>
        </a:graphic>
      </p:graphicFrame>
      <p:sp>
        <p:nvSpPr>
          <p:cNvPr id="17" name="TextBox 16"/>
          <p:cNvSpPr txBox="1"/>
          <p:nvPr/>
        </p:nvSpPr>
        <p:spPr>
          <a:xfrm>
            <a:off x="609600" y="4856946"/>
            <a:ext cx="8763000" cy="4770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Claims of causality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should be avoided for observational data.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Interpreting regression coefficients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9600" y="2971140"/>
            <a:ext cx="8686800" cy="115416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number of tackles by a football player in a season;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his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weight and height. Fitted regression model is                                . How do we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interpret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09600" y="1828800"/>
            <a:ext cx="8686800" cy="110799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regression coefficient      estimates the expected change in      per unit change in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endPar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with all other predictors held fixed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But predictors usually change together!</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5" name="Object 4"/>
          <p:cNvGraphicFramePr>
            <a:graphicFrameLocks noChangeAspect="1"/>
          </p:cNvGraphicFramePr>
          <p:nvPr/>
        </p:nvGraphicFramePr>
        <p:xfrm>
          <a:off x="1195317" y="2158419"/>
          <a:ext cx="286703" cy="320040"/>
        </p:xfrm>
        <a:graphic>
          <a:graphicData uri="http://schemas.openxmlformats.org/presentationml/2006/ole">
            <mc:AlternateContent xmlns:mc="http://schemas.openxmlformats.org/markup-compatibility/2006">
              <mc:Choice xmlns:v="urn:schemas-microsoft-com:vml" Requires="v">
                <p:oleObj spid="_x0000_s2" name="Equation" r:id="rId1" imgW="215900" imgH="241300" progId="Equation.DSMT4">
                  <p:embed/>
                </p:oleObj>
              </mc:Choice>
              <mc:Fallback>
                <p:oleObj name="Equation" r:id="rId1" imgW="215900" imgH="2413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17" y="2158419"/>
                        <a:ext cx="286703" cy="32004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3380704" y="1863144"/>
          <a:ext cx="286703" cy="361963"/>
        </p:xfrm>
        <a:graphic>
          <a:graphicData uri="http://schemas.openxmlformats.org/presentationml/2006/ole">
            <mc:AlternateContent xmlns:mc="http://schemas.openxmlformats.org/markup-compatibility/2006">
              <mc:Choice xmlns:v="urn:schemas-microsoft-com:vml" Requires="v">
                <p:oleObj spid="_x0000_s3" name="Equation" r:id="rId3" imgW="4572000" imgH="5791200" progId="Equation.DSMT4">
                  <p:embed/>
                </p:oleObj>
              </mc:Choice>
              <mc:Fallback>
                <p:oleObj name="Equation" r:id="rId3" imgW="4572000" imgH="5791200" progId="Equation.DSMT4">
                  <p:embed/>
                  <p:pic>
                    <p:nvPicPr>
                      <p:cNvPr id="0" name="Object 7"/>
                      <p:cNvPicPr>
                        <a:picLocks noChangeAspect="1" noChangeArrowheads="1"/>
                      </p:cNvPicPr>
                      <p:nvPr/>
                    </p:nvPicPr>
                    <p:blipFill>
                      <a:blip r:embed="rId4"/>
                      <a:srcRect/>
                      <a:stretch>
                        <a:fillRect/>
                      </a:stretch>
                    </p:blipFill>
                    <p:spPr bwMode="auto">
                      <a:xfrm>
                        <a:off x="3380704" y="1863144"/>
                        <a:ext cx="286703" cy="361963"/>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7217260" y="1863144"/>
          <a:ext cx="250341" cy="295275"/>
        </p:xfrm>
        <a:graphic>
          <a:graphicData uri="http://schemas.openxmlformats.org/presentationml/2006/ole">
            <mc:AlternateContent xmlns:mc="http://schemas.openxmlformats.org/markup-compatibility/2006">
              <mc:Choice xmlns:v="urn:schemas-microsoft-com:vml" Requires="v">
                <p:oleObj spid="_x0000_s4" name="Equation" r:id="rId5" imgW="3352800" imgH="3962400" progId="Equation.DSMT4">
                  <p:embed/>
                </p:oleObj>
              </mc:Choice>
              <mc:Fallback>
                <p:oleObj name="Equation" r:id="rId5" imgW="3352800" imgH="3962400" progId="Equation.DSMT4">
                  <p:embed/>
                  <p:pic>
                    <p:nvPicPr>
                      <p:cNvPr id="0" name="Object 8"/>
                      <p:cNvPicPr>
                        <a:picLocks noChangeAspect="1" noChangeArrowheads="1"/>
                      </p:cNvPicPr>
                      <p:nvPr/>
                    </p:nvPicPr>
                    <p:blipFill>
                      <a:blip r:embed="rId6"/>
                      <a:srcRect/>
                      <a:stretch>
                        <a:fillRect/>
                      </a:stretch>
                    </p:blipFill>
                    <p:spPr bwMode="auto">
                      <a:xfrm>
                        <a:off x="7217260" y="1863144"/>
                        <a:ext cx="250341" cy="295275"/>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nvGraphicFramePr>
        <p:xfrm>
          <a:off x="5638801" y="3305907"/>
          <a:ext cx="1828800" cy="351693"/>
        </p:xfrm>
        <a:graphic>
          <a:graphicData uri="http://schemas.openxmlformats.org/presentationml/2006/ole">
            <mc:AlternateContent xmlns:mc="http://schemas.openxmlformats.org/markup-compatibility/2006">
              <mc:Choice xmlns:v="urn:schemas-microsoft-com:vml" Requires="v">
                <p:oleObj spid="_x0000_s6" name="Equation" r:id="rId7" imgW="31699200" imgH="6096000" progId="Equation.DSMT4">
                  <p:embed/>
                </p:oleObj>
              </mc:Choice>
              <mc:Fallback>
                <p:oleObj name="Equation" r:id="rId7" imgW="31699200" imgH="6096000" progId="Equation.DSMT4">
                  <p:embed/>
                  <p:pic>
                    <p:nvPicPr>
                      <p:cNvPr id="0" name="Object 9"/>
                      <p:cNvPicPr/>
                      <p:nvPr/>
                    </p:nvPicPr>
                    <p:blipFill>
                      <a:blip r:embed="rId8"/>
                      <a:stretch>
                        <a:fillRect/>
                      </a:stretch>
                    </p:blipFill>
                    <p:spPr>
                      <a:xfrm>
                        <a:off x="5638801" y="3305907"/>
                        <a:ext cx="1828800" cy="351693"/>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1905000" y="3657600"/>
          <a:ext cx="1146175" cy="347662"/>
        </p:xfrm>
        <a:graphic>
          <a:graphicData uri="http://schemas.openxmlformats.org/presentationml/2006/ole">
            <mc:AlternateContent xmlns:mc="http://schemas.openxmlformats.org/markup-compatibility/2006">
              <mc:Choice xmlns:v="urn:schemas-microsoft-com:vml" Requires="v">
                <p:oleObj spid="_x0000_s7" name="Equation" r:id="rId9" imgW="20116800" imgH="6096000" progId="Equation.DSMT4">
                  <p:embed/>
                </p:oleObj>
              </mc:Choice>
              <mc:Fallback>
                <p:oleObj name="Equation" r:id="rId9" imgW="20116800" imgH="6096000" progId="Equation.DSMT4">
                  <p:embed/>
                  <p:pic>
                    <p:nvPicPr>
                      <p:cNvPr id="0" name="Object 10"/>
                      <p:cNvPicPr>
                        <a:picLocks noChangeAspect="1" noChangeArrowheads="1"/>
                      </p:cNvPicPr>
                      <p:nvPr/>
                    </p:nvPicPr>
                    <p:blipFill>
                      <a:blip r:embed="rId10"/>
                      <a:srcRect/>
                      <a:stretch>
                        <a:fillRect/>
                      </a:stretch>
                    </p:blipFill>
                    <p:spPr bwMode="auto">
                      <a:xfrm>
                        <a:off x="1905000" y="3657600"/>
                        <a:ext cx="11461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woes of (interpreting) regression coefficients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064748"/>
            <a:ext cx="77724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srgbClr val="00B050"/>
                </a:solidFill>
                <a:effectLst/>
                <a:uLnTx/>
                <a:uFillTx/>
                <a:latin typeface="Bookman Old Style" panose="02050604050505020204" pitchFamily="18" charset="0"/>
                <a:ea typeface="+mn-ea"/>
                <a:cs typeface="Arial" panose="020B0604020202020204" pitchFamily="34" charset="0"/>
              </a:rPr>
              <a:t>“Essentially, all models are wrong, but some are useful” </a:t>
            </a:r>
            <a:endParaRPr kumimoji="0" lang="en-US" sz="2000" b="0" i="1" u="none" strike="noStrike" kern="1200" cap="none" spc="0" normalizeH="0" baseline="0" noProof="0" dirty="0">
              <a:ln>
                <a:noFill/>
              </a:ln>
              <a:solidFill>
                <a:srgbClr val="00B050"/>
              </a:solidFill>
              <a:effectLst/>
              <a:uLnTx/>
              <a:uFillTx/>
              <a:latin typeface="Bookman Old Style" panose="02050604050505020204" pitchFamily="18"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4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by George Box</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3179710"/>
            <a:ext cx="6858000"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srgbClr val="00B050"/>
                </a:solidFill>
                <a:effectLst/>
                <a:uLnTx/>
                <a:uFillTx/>
                <a:latin typeface="Bookman Old Style" panose="02050604050505020204" pitchFamily="18" charset="0"/>
                <a:ea typeface="+mn-ea"/>
                <a:cs typeface="Arial" panose="020B0604020202020204" pitchFamily="34" charset="0"/>
              </a:rPr>
              <a:t>“The only way to find out what will happen when a complex system is disturbed is to disturb the system, not merely to observe it passively” </a:t>
            </a:r>
            <a:endParaRPr kumimoji="0" lang="en-US" sz="2000" b="0" i="1" u="none" strike="noStrike" kern="1200" cap="none" spc="0" normalizeH="0" baseline="0" noProof="0" dirty="0">
              <a:ln>
                <a:noFill/>
              </a:ln>
              <a:solidFill>
                <a:srgbClr val="00B050"/>
              </a:solidFill>
              <a:effectLst/>
              <a:uLnTx/>
              <a:uFillTx/>
              <a:latin typeface="Bookman Old Style" panose="02050604050505020204" pitchFamily="18"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4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by Fred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Mosteller</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John Tukey, paraphrasing George Box</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Two quotes by famous statisticians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958014"/>
            <a:ext cx="845820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Given estimates                     ,  we can make predictions using the formula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8" name="Object 7"/>
          <p:cNvGraphicFramePr>
            <a:graphicFrameLocks noChangeAspect="1"/>
          </p:cNvGraphicFramePr>
          <p:nvPr/>
        </p:nvGraphicFramePr>
        <p:xfrm>
          <a:off x="2781469" y="1940630"/>
          <a:ext cx="1180931" cy="411480"/>
        </p:xfrm>
        <a:graphic>
          <a:graphicData uri="http://schemas.openxmlformats.org/presentationml/2006/ole">
            <mc:AlternateContent xmlns:mc="http://schemas.openxmlformats.org/markup-compatibility/2006">
              <mc:Choice xmlns:v="urn:schemas-microsoft-com:vml" Requires="v">
                <p:oleObj spid="_x0000_s2" name="Equation" r:id="rId1" imgW="761365" imgH="266700" progId="Equation.DSMT4">
                  <p:embed/>
                </p:oleObj>
              </mc:Choice>
              <mc:Fallback>
                <p:oleObj name="Equation" r:id="rId1" imgW="761365" imgH="266700" progId="Equation.DSMT4">
                  <p:embed/>
                  <p:pic>
                    <p:nvPicPr>
                      <p:cNvPr id="0" name="Object 7"/>
                      <p:cNvPicPr>
                        <a:picLocks noChangeAspect="1" noChangeArrowheads="1"/>
                      </p:cNvPicPr>
                      <p:nvPr/>
                    </p:nvPicPr>
                    <p:blipFill>
                      <a:blip r:embed="rId2"/>
                      <a:srcRect/>
                      <a:stretch>
                        <a:fillRect/>
                      </a:stretch>
                    </p:blipFill>
                    <p:spPr bwMode="auto">
                      <a:xfrm>
                        <a:off x="2781469" y="1940630"/>
                        <a:ext cx="1180931"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685800" y="2931231"/>
            <a:ext cx="8763000"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Similar to simple linear regression, we estimate                      as the values that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minimize the RSS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 name="Object 2"/>
          <p:cNvGraphicFramePr>
            <a:graphicFrameLocks noChangeAspect="1"/>
          </p:cNvGraphicFramePr>
          <p:nvPr/>
        </p:nvGraphicFramePr>
        <p:xfrm>
          <a:off x="2398713" y="2387600"/>
          <a:ext cx="3343275" cy="466725"/>
        </p:xfrm>
        <a:graphic>
          <a:graphicData uri="http://schemas.openxmlformats.org/presentationml/2006/ole">
            <mc:AlternateContent xmlns:mc="http://schemas.openxmlformats.org/markup-compatibility/2006">
              <mc:Choice xmlns:v="urn:schemas-microsoft-com:vml" Requires="v">
                <p:oleObj spid="_x0000_s5" name="Equation" r:id="rId3" imgW="45720000" imgH="6400800" progId="Equation.DSMT4">
                  <p:embed/>
                </p:oleObj>
              </mc:Choice>
              <mc:Fallback>
                <p:oleObj name="Equation" r:id="rId3" imgW="45720000" imgH="6400800" progId="Equation.DSMT4">
                  <p:embed/>
                  <p:pic>
                    <p:nvPicPr>
                      <p:cNvPr id="0" name="Object 2"/>
                      <p:cNvPicPr>
                        <a:picLocks noChangeAspect="1" noChangeArrowheads="1"/>
                      </p:cNvPicPr>
                      <p:nvPr/>
                    </p:nvPicPr>
                    <p:blipFill>
                      <a:blip r:embed="rId4"/>
                      <a:srcRect/>
                      <a:stretch>
                        <a:fillRect/>
                      </a:stretch>
                    </p:blipFill>
                    <p:spPr bwMode="auto">
                      <a:xfrm>
                        <a:off x="2398713" y="2387600"/>
                        <a:ext cx="3343275" cy="46672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2209801" y="3548768"/>
          <a:ext cx="4881563" cy="1516062"/>
        </p:xfrm>
        <a:graphic>
          <a:graphicData uri="http://schemas.openxmlformats.org/presentationml/2006/ole">
            <mc:AlternateContent xmlns:mc="http://schemas.openxmlformats.org/markup-compatibility/2006">
              <mc:Choice xmlns:v="urn:schemas-microsoft-com:vml" Requires="v">
                <p:oleObj spid="_x0000_s6" name="Equation" r:id="rId5" imgW="66751200" imgH="20726400" progId="Equation.DSMT4">
                  <p:embed/>
                </p:oleObj>
              </mc:Choice>
              <mc:Fallback>
                <p:oleObj name="Equation" r:id="rId5" imgW="66751200" imgH="20726400" progId="Equation.DSMT4">
                  <p:embed/>
                  <p:pic>
                    <p:nvPicPr>
                      <p:cNvPr id="0" name="Object 6"/>
                      <p:cNvPicPr>
                        <a:picLocks noChangeAspect="1" noChangeArrowheads="1"/>
                      </p:cNvPicPr>
                      <p:nvPr/>
                    </p:nvPicPr>
                    <p:blipFill>
                      <a:blip r:embed="rId6"/>
                      <a:srcRect/>
                      <a:stretch>
                        <a:fillRect/>
                      </a:stretch>
                    </p:blipFill>
                    <p:spPr bwMode="auto">
                      <a:xfrm>
                        <a:off x="2209801" y="3548768"/>
                        <a:ext cx="4881563"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5981700" y="2940756"/>
          <a:ext cx="1181100" cy="371475"/>
        </p:xfrm>
        <a:graphic>
          <a:graphicData uri="http://schemas.openxmlformats.org/presentationml/2006/ole">
            <mc:AlternateContent xmlns:mc="http://schemas.openxmlformats.org/markup-compatibility/2006">
              <mc:Choice xmlns:v="urn:schemas-microsoft-com:vml" Requires="v">
                <p:oleObj spid="_x0000_s9" name="Equation" r:id="rId7" imgW="18288000" imgH="5791200" progId="Equation.DSMT4">
                  <p:embed/>
                </p:oleObj>
              </mc:Choice>
              <mc:Fallback>
                <p:oleObj name="Equation" r:id="rId7" imgW="18288000" imgH="5791200" progId="Equation.DSMT4">
                  <p:embed/>
                  <p:pic>
                    <p:nvPicPr>
                      <p:cNvPr id="0" name="Object 10"/>
                      <p:cNvPicPr>
                        <a:picLocks noChangeAspect="1" noChangeArrowheads="1"/>
                      </p:cNvPicPr>
                      <p:nvPr/>
                    </p:nvPicPr>
                    <p:blipFill>
                      <a:blip r:embed="rId8"/>
                      <a:srcRect/>
                      <a:stretch>
                        <a:fillRect/>
                      </a:stretch>
                    </p:blipFill>
                    <p:spPr bwMode="auto">
                      <a:xfrm>
                        <a:off x="5981700" y="2940756"/>
                        <a:ext cx="1181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685800" y="5217231"/>
            <a:ext cx="8763000" cy="75405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values                     that minimize the above RSS are the multiple least squares regression coefficient estimates.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 name="Object 14"/>
          <p:cNvGraphicFramePr>
            <a:graphicFrameLocks noChangeAspect="1"/>
          </p:cNvGraphicFramePr>
          <p:nvPr/>
        </p:nvGraphicFramePr>
        <p:xfrm>
          <a:off x="2171700" y="5217231"/>
          <a:ext cx="1181100" cy="411163"/>
        </p:xfrm>
        <a:graphic>
          <a:graphicData uri="http://schemas.openxmlformats.org/presentationml/2006/ole">
            <mc:AlternateContent xmlns:mc="http://schemas.openxmlformats.org/markup-compatibility/2006">
              <mc:Choice xmlns:v="urn:schemas-microsoft-com:vml" Requires="v">
                <p:oleObj spid="_x0000_s10" name="Equation" r:id="rId9" imgW="761365" imgH="266700" progId="Equation.DSMT4">
                  <p:embed/>
                </p:oleObj>
              </mc:Choice>
              <mc:Fallback>
                <p:oleObj name="Equation" r:id="rId9" imgW="761365" imgH="266700" progId="Equation.DSMT4">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5217231"/>
                        <a:ext cx="11811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36815" y="3891265"/>
            <a:ext cx="8305800" cy="12618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depends on the accuracy of      (depends on       </a:t>
            </a:r>
            <a:r>
              <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If              </a:t>
            </a:r>
            <a:r>
              <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small, then even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relatively small values of     may provide strong evidence that           </a:t>
            </a:r>
            <a:r>
              <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hence there is a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relationship between X and Y. In contrast, if              is large, then      must be large in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absolute value in order for us to reject the null hypothesis.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TextBox 32"/>
          <p:cNvSpPr txBox="1"/>
          <p:nvPr/>
        </p:nvSpPr>
        <p:spPr>
          <a:xfrm>
            <a:off x="735227" y="2470404"/>
            <a:ext cx="9347240"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test the null hypothesis, we need to determine whether      , our estimate for       ,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sufficiently far from zero that we can be confident that      is non-zero.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737286" y="1941177"/>
            <a:ext cx="237331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6667500" y="2403935"/>
          <a:ext cx="266700" cy="410308"/>
        </p:xfrm>
        <a:graphic>
          <a:graphicData uri="http://schemas.openxmlformats.org/presentationml/2006/ole">
            <mc:AlternateContent xmlns:mc="http://schemas.openxmlformats.org/markup-compatibility/2006">
              <mc:Choice xmlns:v="urn:schemas-microsoft-com:vml" Requires="v">
                <p:oleObj spid="_x0000_s2" name="Equation" r:id="rId1" imgW="3962400" imgH="6096000" progId="Equation.DSMT4">
                  <p:embed/>
                </p:oleObj>
              </mc:Choice>
              <mc:Fallback>
                <p:oleObj name="Equation" r:id="rId1" imgW="3962400" imgH="6096000" progId="Equation.DSMT4">
                  <p:embed/>
                  <p:pic>
                    <p:nvPicPr>
                      <p:cNvPr id="0" name="Object 20"/>
                      <p:cNvPicPr/>
                      <p:nvPr/>
                    </p:nvPicPr>
                    <p:blipFill>
                      <a:blip r:embed="rId2"/>
                      <a:stretch>
                        <a:fillRect/>
                      </a:stretch>
                    </p:blipFill>
                    <p:spPr>
                      <a:xfrm>
                        <a:off x="6667500" y="2403935"/>
                        <a:ext cx="266700" cy="410308"/>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8830222" y="2441100"/>
          <a:ext cx="266700" cy="368300"/>
        </p:xfrm>
        <a:graphic>
          <a:graphicData uri="http://schemas.openxmlformats.org/presentationml/2006/ole">
            <mc:AlternateContent xmlns:mc="http://schemas.openxmlformats.org/markup-compatibility/2006">
              <mc:Choice xmlns:v="urn:schemas-microsoft-com:vml" Requires="v">
                <p:oleObj spid="_x0000_s3" name="Equation" r:id="rId3" imgW="3962400" imgH="5486400" progId="Equation.DSMT4">
                  <p:embed/>
                </p:oleObj>
              </mc:Choice>
              <mc:Fallback>
                <p:oleObj name="Equation" r:id="rId3" imgW="3962400" imgH="5486400" progId="Equation.DSMT4">
                  <p:embed/>
                  <p:pic>
                    <p:nvPicPr>
                      <p:cNvPr id="0" name="Object 21"/>
                      <p:cNvPicPr>
                        <a:picLocks noChangeAspect="1" noChangeArrowheads="1"/>
                      </p:cNvPicPr>
                      <p:nvPr/>
                    </p:nvPicPr>
                    <p:blipFill>
                      <a:blip r:embed="rId4"/>
                      <a:srcRect/>
                      <a:stretch>
                        <a:fillRect/>
                      </a:stretch>
                    </p:blipFill>
                    <p:spPr bwMode="auto">
                      <a:xfrm>
                        <a:off x="8830222" y="2441100"/>
                        <a:ext cx="266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nvGraphicFramePr>
        <p:xfrm>
          <a:off x="6509952" y="2743200"/>
          <a:ext cx="266700" cy="409575"/>
        </p:xfrm>
        <a:graphic>
          <a:graphicData uri="http://schemas.openxmlformats.org/presentationml/2006/ole">
            <mc:AlternateContent xmlns:mc="http://schemas.openxmlformats.org/markup-compatibility/2006">
              <mc:Choice xmlns:v="urn:schemas-microsoft-com:vml" Requires="v">
                <p:oleObj spid="_x0000_s4" name="Equation" r:id="rId5" imgW="3962400" imgH="6096000" progId="Equation.DSMT4">
                  <p:embed/>
                </p:oleObj>
              </mc:Choice>
              <mc:Fallback>
                <p:oleObj name="Equation" r:id="rId5" imgW="3962400" imgH="6096000" progId="Equation.DSMT4">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952" y="2743200"/>
                        <a:ext cx="266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nvGraphicFramePr>
        <p:xfrm>
          <a:off x="3505200" y="3857625"/>
          <a:ext cx="266700" cy="409575"/>
        </p:xfrm>
        <a:graphic>
          <a:graphicData uri="http://schemas.openxmlformats.org/presentationml/2006/ole">
            <mc:AlternateContent xmlns:mc="http://schemas.openxmlformats.org/markup-compatibility/2006">
              <mc:Choice xmlns:v="urn:schemas-microsoft-com:vml" Requires="v">
                <p:oleObj spid="_x0000_s5" name="Equation" r:id="rId6" imgW="3962400" imgH="6096000" progId="Equation.DSMT4">
                  <p:embed/>
                </p:oleObj>
              </mc:Choice>
              <mc:Fallback>
                <p:oleObj name="Equation" r:id="rId6" imgW="3962400" imgH="6096000" progId="Equation.DSMT4">
                  <p:embed/>
                  <p:pic>
                    <p:nvPicPr>
                      <p:cNvPr id="0" name="Object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57625"/>
                        <a:ext cx="266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nvGraphicFramePr>
        <p:xfrm>
          <a:off x="3048000" y="4147006"/>
          <a:ext cx="266700" cy="409575"/>
        </p:xfrm>
        <a:graphic>
          <a:graphicData uri="http://schemas.openxmlformats.org/presentationml/2006/ole">
            <mc:AlternateContent xmlns:mc="http://schemas.openxmlformats.org/markup-compatibility/2006">
              <mc:Choice xmlns:v="urn:schemas-microsoft-com:vml" Requires="v">
                <p:oleObj spid="_x0000_s7" name="Equation" r:id="rId7" imgW="3962400" imgH="6096000" progId="Equation.DSMT4">
                  <p:embed/>
                </p:oleObj>
              </mc:Choice>
              <mc:Fallback>
                <p:oleObj name="Equation" r:id="rId7" imgW="3962400" imgH="6096000" progId="Equation.DSMT4">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47006"/>
                        <a:ext cx="266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nvGraphicFramePr>
        <p:xfrm>
          <a:off x="6324600" y="4171719"/>
          <a:ext cx="677862" cy="409575"/>
        </p:xfrm>
        <a:graphic>
          <a:graphicData uri="http://schemas.openxmlformats.org/presentationml/2006/ole">
            <mc:AlternateContent xmlns:mc="http://schemas.openxmlformats.org/markup-compatibility/2006">
              <mc:Choice xmlns:v="urn:schemas-microsoft-com:vml" Requires="v">
                <p:oleObj spid="_x0000_s8" name="Equation" r:id="rId8" imgW="10058400" imgH="6096000" progId="Equation.DSMT4">
                  <p:embed/>
                </p:oleObj>
              </mc:Choice>
              <mc:Fallback>
                <p:oleObj name="Equation" r:id="rId8" imgW="10058400" imgH="6096000" progId="Equation.DSMT4">
                  <p:embed/>
                  <p:pic>
                    <p:nvPicPr>
                      <p:cNvPr id="0" name="Object 29"/>
                      <p:cNvPicPr>
                        <a:picLocks noChangeAspect="1" noChangeArrowheads="1"/>
                      </p:cNvPicPr>
                      <p:nvPr/>
                    </p:nvPicPr>
                    <p:blipFill>
                      <a:blip r:embed="rId9"/>
                      <a:srcRect/>
                      <a:stretch>
                        <a:fillRect/>
                      </a:stretch>
                    </p:blipFill>
                    <p:spPr bwMode="auto">
                      <a:xfrm>
                        <a:off x="6324600" y="4171719"/>
                        <a:ext cx="6778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nvGraphicFramePr>
        <p:xfrm>
          <a:off x="4777389" y="4466957"/>
          <a:ext cx="677862" cy="365112"/>
        </p:xfrm>
        <a:graphic>
          <a:graphicData uri="http://schemas.openxmlformats.org/presentationml/2006/ole">
            <mc:AlternateContent xmlns:mc="http://schemas.openxmlformats.org/markup-compatibility/2006">
              <mc:Choice xmlns:v="urn:schemas-microsoft-com:vml" Requires="v">
                <p:oleObj spid="_x0000_s10" name="Equation" r:id="rId10" imgW="469900" imgH="254000" progId="Equation.DSMT4">
                  <p:embed/>
                </p:oleObj>
              </mc:Choice>
              <mc:Fallback>
                <p:oleObj name="Equation" r:id="rId10" imgW="469900" imgH="254000" progId="Equation.DSMT4">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7389" y="4466957"/>
                        <a:ext cx="677862" cy="365112"/>
                      </a:xfrm>
                      <a:prstGeom prst="rect">
                        <a:avLst/>
                      </a:prstGeom>
                      <a:noFill/>
                      <a:ln>
                        <a:noFill/>
                      </a:ln>
                    </p:spPr>
                  </p:pic>
                </p:oleObj>
              </mc:Fallback>
            </mc:AlternateContent>
          </a:graphicData>
        </a:graphic>
      </p:graphicFrame>
      <p:graphicFrame>
        <p:nvGraphicFramePr>
          <p:cNvPr id="32" name="Object 31"/>
          <p:cNvGraphicFramePr>
            <a:graphicFrameLocks noChangeAspect="1"/>
          </p:cNvGraphicFramePr>
          <p:nvPr/>
        </p:nvGraphicFramePr>
        <p:xfrm>
          <a:off x="6705600" y="4453604"/>
          <a:ext cx="266700" cy="409575"/>
        </p:xfrm>
        <a:graphic>
          <a:graphicData uri="http://schemas.openxmlformats.org/presentationml/2006/ole">
            <mc:AlternateContent xmlns:mc="http://schemas.openxmlformats.org/markup-compatibility/2006">
              <mc:Choice xmlns:v="urn:schemas-microsoft-com:vml" Requires="v">
                <p:oleObj spid="_x0000_s11" name="Equation" r:id="rId12" imgW="3962400" imgH="6096000" progId="Equation.DSMT4">
                  <p:embed/>
                </p:oleObj>
              </mc:Choice>
              <mc:Fallback>
                <p:oleObj name="Equation" r:id="rId12" imgW="3962400" imgH="6096000" progId="Equation.DSMT4">
                  <p:embed/>
                  <p:pic>
                    <p:nvPicPr>
                      <p:cNvPr id="0" name="Object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453604"/>
                        <a:ext cx="266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TextBox 33"/>
          <p:cNvSpPr txBox="1"/>
          <p:nvPr/>
        </p:nvSpPr>
        <p:spPr>
          <a:xfrm>
            <a:off x="736815" y="3467819"/>
            <a:ext cx="43701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How far is far enough?</a:t>
            </a:r>
            <a:endPar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36" name="Object 35"/>
          <p:cNvGraphicFramePr>
            <a:graphicFrameLocks noChangeAspect="1"/>
          </p:cNvGraphicFramePr>
          <p:nvPr/>
        </p:nvGraphicFramePr>
        <p:xfrm>
          <a:off x="5069641" y="3878073"/>
          <a:ext cx="677862" cy="365112"/>
        </p:xfrm>
        <a:graphic>
          <a:graphicData uri="http://schemas.openxmlformats.org/presentationml/2006/ole">
            <mc:AlternateContent xmlns:mc="http://schemas.openxmlformats.org/markup-compatibility/2006">
              <mc:Choice xmlns:v="urn:schemas-microsoft-com:vml" Requires="v">
                <p:oleObj spid="_x0000_s12" name="Equation" r:id="rId13" imgW="469900" imgH="254000" progId="Equation.DSMT4">
                  <p:embed/>
                </p:oleObj>
              </mc:Choice>
              <mc:Fallback>
                <p:oleObj name="Equation" r:id="rId13" imgW="469900" imgH="254000" progId="Equation.DSMT4">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9641" y="3878073"/>
                        <a:ext cx="677862" cy="365112"/>
                      </a:xfrm>
                      <a:prstGeom prst="rect">
                        <a:avLst/>
                      </a:prstGeom>
                      <a:noFill/>
                      <a:ln>
                        <a:noFill/>
                      </a:ln>
                    </p:spPr>
                  </p:pic>
                </p:oleObj>
              </mc:Fallback>
            </mc:AlternateContent>
          </a:graphicData>
        </a:graphic>
      </p:graphicFrame>
      <p:graphicFrame>
        <p:nvGraphicFramePr>
          <p:cNvPr id="37" name="Object 36"/>
          <p:cNvGraphicFramePr>
            <a:graphicFrameLocks noChangeAspect="1"/>
          </p:cNvGraphicFramePr>
          <p:nvPr/>
        </p:nvGraphicFramePr>
        <p:xfrm>
          <a:off x="6252735" y="3874798"/>
          <a:ext cx="677862" cy="365112"/>
        </p:xfrm>
        <a:graphic>
          <a:graphicData uri="http://schemas.openxmlformats.org/presentationml/2006/ole">
            <mc:AlternateContent xmlns:mc="http://schemas.openxmlformats.org/markup-compatibility/2006">
              <mc:Choice xmlns:v="urn:schemas-microsoft-com:vml" Requires="v">
                <p:oleObj spid="_x0000_s13" name="Equation" r:id="rId14" imgW="469900" imgH="254000" progId="Equation.DSMT4">
                  <p:embed/>
                </p:oleObj>
              </mc:Choice>
              <mc:Fallback>
                <p:oleObj name="Equation" r:id="rId14" imgW="469900" imgH="254000"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2735" y="3874798"/>
                        <a:ext cx="677862" cy="365112"/>
                      </a:xfrm>
                      <a:prstGeom prst="rect">
                        <a:avLst/>
                      </a:prstGeom>
                      <a:noFill/>
                      <a:ln>
                        <a:noFill/>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6058" t="9334" r="16813" b="1714"/>
          <a:stretch>
            <a:fillRect/>
          </a:stretch>
        </p:blipFill>
        <p:spPr>
          <a:xfrm>
            <a:off x="752372" y="1971898"/>
            <a:ext cx="4429228" cy="4648200"/>
          </a:xfrm>
          <a:prstGeom prst="rect">
            <a:avLst/>
          </a:prstGeom>
        </p:spPr>
      </p:pic>
      <p:sp>
        <p:nvSpPr>
          <p:cNvPr id="14" name="TextBox 13"/>
          <p:cNvSpPr txBox="1"/>
          <p:nvPr/>
        </p:nvSpPr>
        <p:spPr>
          <a:xfrm>
            <a:off x="6096000" y="3030033"/>
            <a:ext cx="3581400" cy="192360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example with two predictors and one response. In this case, the least squares regression line becomes a plane. The plane is chosen to minimize the sum of the </a:t>
            </a:r>
            <a:r>
              <a:rPr kumimoji="0" lang="en-US" sz="17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squared vertical distances </a:t>
            </a:r>
            <a:r>
              <a:rPr kumimoji="0" 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between each observation and the plane. </a:t>
            </a:r>
            <a:endParaRPr kumimoji="0" 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Simple Linear Regression &amp; Multiple Linear Regression</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2" name="表格 2"/>
          <p:cNvGraphicFramePr>
            <a:graphicFrameLocks noGrp="1"/>
          </p:cNvGraphicFramePr>
          <p:nvPr/>
        </p:nvGraphicFramePr>
        <p:xfrm>
          <a:off x="979171" y="2297006"/>
          <a:ext cx="10161270" cy="3640104"/>
        </p:xfrm>
        <a:graphic>
          <a:graphicData uri="http://schemas.openxmlformats.org/drawingml/2006/table">
            <a:tbl>
              <a:tblPr firstRow="1" bandRow="1">
                <a:tableStyleId>{5940675A-B579-460E-94D1-54222C63F5DA}</a:tableStyleId>
              </a:tblPr>
              <a:tblGrid>
                <a:gridCol w="2379538"/>
                <a:gridCol w="4040311"/>
                <a:gridCol w="3741421"/>
              </a:tblGrid>
              <a:tr h="452826">
                <a:tc>
                  <a:txBody>
                    <a:bodyPr/>
                    <a:lstStyle/>
                    <a:p>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mj-lt"/>
                        </a:rPr>
                        <a:t>Simple Linear Regression</a:t>
                      </a:r>
                      <a:endParaRPr lang="zh-CN" altLang="en-US" dirty="0">
                        <a:latin typeface="+mj-lt"/>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mj-lt"/>
                        </a:rPr>
                        <a:t>Multiple Linear Regression</a:t>
                      </a:r>
                      <a:endParaRPr lang="zh-CN" altLang="en-US" dirty="0">
                        <a:latin typeface="+mj-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2826">
                <a:tc>
                  <a:txBody>
                    <a:bodyPr/>
                    <a:lstStyle/>
                    <a:p>
                      <a:r>
                        <a:rPr lang="en-US" altLang="zh-CN" dirty="0">
                          <a:latin typeface="+mj-lt"/>
                        </a:rPr>
                        <a:t>Independent Variables</a:t>
                      </a:r>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a:solidFill>
                            <a:srgbClr val="0000CC"/>
                          </a:solidFill>
                          <a:latin typeface="+mj-lt"/>
                        </a:rPr>
                        <a:t>Only one</a:t>
                      </a:r>
                      <a:endParaRPr lang="zh-CN" altLang="en-US" dirty="0">
                        <a:solidFill>
                          <a:srgbClr val="0000CC"/>
                        </a:solidFill>
                        <a:latin typeface="+mj-lt"/>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a:solidFill>
                            <a:srgbClr val="0000CC"/>
                          </a:solidFill>
                          <a:latin typeface="+mj-lt"/>
                        </a:rPr>
                        <a:t>Multiple</a:t>
                      </a:r>
                      <a:endParaRPr lang="zh-CN" altLang="en-US" dirty="0">
                        <a:solidFill>
                          <a:srgbClr val="0000CC"/>
                        </a:solidFill>
                        <a:latin typeface="+mj-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452826">
                <a:tc>
                  <a:txBody>
                    <a:bodyPr/>
                    <a:lstStyle/>
                    <a:p>
                      <a:r>
                        <a:rPr lang="en-US" altLang="zh-CN" dirty="0">
                          <a:latin typeface="+mj-lt"/>
                        </a:rPr>
                        <a:t>Model form</a:t>
                      </a:r>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latin typeface="+mj-lt"/>
                        </a:rPr>
                        <a:t>Y = </a:t>
                      </a:r>
                      <a:r>
                        <a:rPr lang="el-GR" altLang="zh-CN" dirty="0">
                          <a:latin typeface="+mj-lt"/>
                        </a:rPr>
                        <a:t>β0 + β1</a:t>
                      </a:r>
                      <a:r>
                        <a:rPr lang="en-US" altLang="zh-CN" dirty="0">
                          <a:latin typeface="+mj-lt"/>
                        </a:rPr>
                        <a:t>X</a:t>
                      </a:r>
                      <a:endParaRPr lang="zh-CN" altLang="en-US" dirty="0">
                        <a:latin typeface="+mj-lt"/>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s-ES" altLang="zh-CN" dirty="0">
                          <a:latin typeface="+mj-lt"/>
                        </a:rPr>
                        <a:t>Y = β0 + β1X1 + β2X2 + ... + βpXp</a:t>
                      </a:r>
                      <a:endParaRPr lang="zh-CN" altLang="en-US"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52826">
                <a:tc>
                  <a:txBody>
                    <a:bodyPr/>
                    <a:lstStyle/>
                    <a:p>
                      <a:r>
                        <a:rPr lang="en-US" altLang="zh-CN" sz="1800" b="0" i="0" kern="1200" dirty="0">
                          <a:solidFill>
                            <a:schemeClr val="tx1"/>
                          </a:solidFill>
                          <a:effectLst/>
                          <a:latin typeface="+mj-lt"/>
                          <a:ea typeface="+mn-ea"/>
                          <a:cs typeface="+mn-cs"/>
                        </a:rPr>
                        <a:t>Objective</a:t>
                      </a:r>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Describing the relationship between </a:t>
                      </a:r>
                      <a:r>
                        <a:rPr lang="en-US" altLang="zh-CN" sz="1800" b="0" i="0" kern="1200" dirty="0">
                          <a:solidFill>
                            <a:srgbClr val="0000CC"/>
                          </a:solidFill>
                          <a:effectLst/>
                          <a:latin typeface="+mj-lt"/>
                          <a:ea typeface="+mn-ea"/>
                          <a:cs typeface="+mn-cs"/>
                        </a:rPr>
                        <a:t>two</a:t>
                      </a:r>
                      <a:r>
                        <a:rPr lang="en-US" altLang="zh-CN" sz="1800" b="0" i="0" kern="1200" dirty="0">
                          <a:solidFill>
                            <a:schemeClr val="tx1"/>
                          </a:solidFill>
                          <a:effectLst/>
                          <a:latin typeface="+mj-lt"/>
                          <a:ea typeface="+mn-ea"/>
                          <a:cs typeface="+mn-cs"/>
                        </a:rPr>
                        <a:t> variables and predicting the dependent variable</a:t>
                      </a:r>
                      <a:endParaRPr lang="zh-CN" altLang="en-US" dirty="0">
                        <a:latin typeface="+mj-lt"/>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Describing the relationship between </a:t>
                      </a:r>
                      <a:r>
                        <a:rPr lang="en-US" altLang="zh-CN" sz="1800" b="0" i="0" kern="1200" dirty="0">
                          <a:solidFill>
                            <a:srgbClr val="0000CC"/>
                          </a:solidFill>
                          <a:effectLst/>
                          <a:latin typeface="+mj-lt"/>
                          <a:ea typeface="+mn-ea"/>
                          <a:cs typeface="+mn-cs"/>
                        </a:rPr>
                        <a:t>multiple</a:t>
                      </a:r>
                      <a:r>
                        <a:rPr lang="en-US" altLang="zh-CN" sz="1800" b="0" i="0" kern="1200" dirty="0">
                          <a:solidFill>
                            <a:schemeClr val="tx1"/>
                          </a:solidFill>
                          <a:effectLst/>
                          <a:latin typeface="+mj-lt"/>
                          <a:ea typeface="+mn-ea"/>
                          <a:cs typeface="+mn-cs"/>
                        </a:rPr>
                        <a:t> variables and predicting the dependent variable</a:t>
                      </a:r>
                      <a:endParaRPr lang="zh-CN" altLang="en-US"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52826">
                <a:tc>
                  <a:txBody>
                    <a:bodyPr/>
                    <a:lstStyle/>
                    <a:p>
                      <a:r>
                        <a:rPr lang="en-US" altLang="zh-CN" sz="1800" b="0" i="0" kern="1200" dirty="0">
                          <a:solidFill>
                            <a:schemeClr val="tx1"/>
                          </a:solidFill>
                          <a:effectLst/>
                          <a:latin typeface="+mj-lt"/>
                          <a:ea typeface="+mn-ea"/>
                          <a:cs typeface="+mn-cs"/>
                        </a:rPr>
                        <a:t>Evaluation metrics</a:t>
                      </a:r>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Residual sum of squares (SSE), coefficient of determination (R²), </a:t>
                      </a:r>
                      <a:r>
                        <a:rPr lang="en-US" altLang="zh-CN" sz="1800" b="0" i="0" kern="1200" dirty="0">
                          <a:solidFill>
                            <a:srgbClr val="0000CC"/>
                          </a:solidFill>
                          <a:effectLst/>
                          <a:latin typeface="+mj-lt"/>
                          <a:ea typeface="+mn-ea"/>
                          <a:cs typeface="+mn-cs"/>
                        </a:rPr>
                        <a:t>T statistic</a:t>
                      </a:r>
                      <a:r>
                        <a:rPr lang="en-US" altLang="zh-CN" sz="1800" b="0" i="0" kern="1200" dirty="0">
                          <a:solidFill>
                            <a:schemeClr val="tx1"/>
                          </a:solidFill>
                          <a:effectLst/>
                          <a:latin typeface="+mj-lt"/>
                          <a:ea typeface="+mn-ea"/>
                          <a:cs typeface="+mn-cs"/>
                        </a:rPr>
                        <a:t>,</a:t>
                      </a:r>
                      <a:r>
                        <a:rPr lang="zh-CN" altLang="en-US" sz="1800" b="0" i="0" kern="1200" dirty="0">
                          <a:solidFill>
                            <a:schemeClr val="tx1"/>
                          </a:solidFill>
                          <a:effectLst/>
                          <a:latin typeface="+mj-lt"/>
                          <a:ea typeface="+mn-ea"/>
                          <a:cs typeface="+mn-cs"/>
                        </a:rPr>
                        <a:t> </a:t>
                      </a:r>
                      <a:r>
                        <a:rPr lang="en-US" altLang="zh-CN" sz="1800" b="0" i="0" kern="1200" dirty="0">
                          <a:solidFill>
                            <a:schemeClr val="tx1"/>
                          </a:solidFill>
                          <a:effectLst/>
                          <a:latin typeface="+mj-lt"/>
                          <a:ea typeface="+mn-ea"/>
                          <a:cs typeface="+mn-cs"/>
                        </a:rPr>
                        <a:t>standard error (SE), etc.</a:t>
                      </a:r>
                      <a:endParaRPr lang="zh-CN" altLang="en-US" dirty="0">
                        <a:latin typeface="+mj-lt"/>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Residual sum of squares (SSE), coefficient of determination (R²), </a:t>
                      </a:r>
                      <a:r>
                        <a:rPr lang="en-US" altLang="zh-CN" sz="1800" b="0" i="0" kern="1200" dirty="0">
                          <a:solidFill>
                            <a:srgbClr val="0000CC"/>
                          </a:solidFill>
                          <a:effectLst/>
                          <a:latin typeface="+mj-lt"/>
                          <a:ea typeface="+mn-ea"/>
                          <a:cs typeface="+mn-cs"/>
                        </a:rPr>
                        <a:t>F statistic</a:t>
                      </a:r>
                      <a:r>
                        <a:rPr lang="en-US" altLang="zh-CN" sz="1800" b="0" i="0" kern="1200" dirty="0">
                          <a:solidFill>
                            <a:schemeClr val="tx1"/>
                          </a:solidFill>
                          <a:effectLst/>
                          <a:latin typeface="+mj-lt"/>
                          <a:ea typeface="+mn-ea"/>
                          <a:cs typeface="+mn-cs"/>
                        </a:rPr>
                        <a:t>, standard error (SE), etc.</a:t>
                      </a:r>
                      <a:endParaRPr lang="zh-CN" altLang="en-US"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52826">
                <a:tc>
                  <a:txBody>
                    <a:bodyPr/>
                    <a:lstStyle/>
                    <a:p>
                      <a:r>
                        <a:rPr lang="en-US" altLang="zh-CN" sz="1800" b="0" i="0" kern="1200" dirty="0">
                          <a:solidFill>
                            <a:schemeClr val="tx1"/>
                          </a:solidFill>
                          <a:effectLst/>
                          <a:latin typeface="+mj-lt"/>
                          <a:ea typeface="+mn-ea"/>
                          <a:cs typeface="+mn-cs"/>
                        </a:rPr>
                        <a:t>Model fitting</a:t>
                      </a:r>
                      <a:endParaRPr lang="zh-CN" altLang="en-US" dirty="0">
                        <a:latin typeface="+mj-lt"/>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Least squares method</a:t>
                      </a:r>
                      <a:endParaRPr lang="zh-CN" altLang="en-US" dirty="0">
                        <a:latin typeface="+mj-lt"/>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mj-lt"/>
                          <a:ea typeface="+mn-ea"/>
                          <a:cs typeface="+mn-cs"/>
                        </a:rPr>
                        <a:t>Least squares method</a:t>
                      </a:r>
                      <a:endParaRPr lang="zh-CN" altLang="en-US" dirty="0">
                        <a:latin typeface="+mj-lt"/>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Simple Linear Regression &amp; Multiple Linear Regression</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3" name="TextBox 13"/>
          <p:cNvSpPr txBox="1"/>
          <p:nvPr/>
        </p:nvSpPr>
        <p:spPr>
          <a:xfrm>
            <a:off x="632460" y="2930973"/>
            <a:ext cx="9860280" cy="2352952"/>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Multiple Linear Regression: can be considered as an extension of simple linear regression</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Both are used to describe the relationship between independent variables and dependent variables, but multiple linear regression can handle the influence of multiple independent variables on the dependent variable</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Multiple linear regression can be applied to more practical problems</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1405" y="1901842"/>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Advertising data</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3" name="Table 2"/>
          <p:cNvGraphicFramePr>
            <a:graphicFrameLocks noGrp="1"/>
          </p:cNvGraphicFramePr>
          <p:nvPr>
            <p:custDataLst>
              <p:tags r:id="rId1"/>
            </p:custDataLst>
          </p:nvPr>
        </p:nvGraphicFramePr>
        <p:xfrm>
          <a:off x="717605" y="2587642"/>
          <a:ext cx="7772400" cy="185420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Coefficient</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Std. error</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t-statistic</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p-value</a:t>
                      </a:r>
                      <a:endParaRPr lang="en-US" dirty="0">
                        <a:latin typeface="Arial" panose="020B0604020202020204" pitchFamily="34" charset="0"/>
                        <a:cs typeface="Arial" panose="020B0604020202020204" pitchFamily="34" charset="0"/>
                      </a:endParaRPr>
                    </a:p>
                  </a:txBody>
                  <a:tcPr anchor="ctr"/>
                </a:tc>
              </a:tr>
              <a:tr h="370840">
                <a:tc>
                  <a:txBody>
                    <a:bodyPr/>
                    <a:lstStyle/>
                    <a:p>
                      <a:pPr algn="ctr"/>
                      <a:r>
                        <a:rPr lang="en-US" dirty="0">
                          <a:latin typeface="Arial" panose="020B0604020202020204" pitchFamily="34" charset="0"/>
                          <a:cs typeface="Arial" panose="020B0604020202020204" pitchFamily="34" charset="0"/>
                        </a:rPr>
                        <a:t>Intercept</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2.939</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0.3119</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9.42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&lt; 0.0001</a:t>
                      </a:r>
                      <a:endParaRPr lang="en-US" dirty="0">
                        <a:latin typeface="Arial" panose="020B0604020202020204" pitchFamily="34" charset="0"/>
                        <a:cs typeface="Arial" panose="020B0604020202020204" pitchFamily="34" charset="0"/>
                      </a:endParaRPr>
                    </a:p>
                  </a:txBody>
                  <a:tcPr anchor="ctr"/>
                </a:tc>
              </a:tr>
              <a:tr h="370840">
                <a:tc>
                  <a:txBody>
                    <a:bodyPr/>
                    <a:lstStyle/>
                    <a:p>
                      <a:pPr algn="ctr"/>
                      <a:r>
                        <a:rPr lang="en-US" dirty="0">
                          <a:latin typeface="Arial" panose="020B0604020202020204" pitchFamily="34" charset="0"/>
                          <a:cs typeface="Arial" panose="020B0604020202020204" pitchFamily="34" charset="0"/>
                        </a:rPr>
                        <a:t>TV</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0.046</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0.0014</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32.81</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&lt; 0.0001</a:t>
                      </a:r>
                      <a:endParaRPr lang="en-US" dirty="0">
                        <a:latin typeface="Arial" panose="020B0604020202020204" pitchFamily="34" charset="0"/>
                        <a:cs typeface="Arial" panose="020B0604020202020204" pitchFamily="34" charset="0"/>
                      </a:endParaRPr>
                    </a:p>
                  </a:txBody>
                  <a:tcPr anchor="ctr"/>
                </a:tc>
              </a:tr>
              <a:tr h="370840">
                <a:tc>
                  <a:txBody>
                    <a:bodyPr/>
                    <a:lstStyle/>
                    <a:p>
                      <a:pPr algn="ctr"/>
                      <a:r>
                        <a:rPr lang="en-US" dirty="0">
                          <a:latin typeface="Arial" panose="020B0604020202020204" pitchFamily="34" charset="0"/>
                          <a:cs typeface="Arial" panose="020B0604020202020204" pitchFamily="34" charset="0"/>
                        </a:rPr>
                        <a:t>Radio</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0.189</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0.0086</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21.89</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&lt; 0.0001</a:t>
                      </a:r>
                      <a:endParaRPr lang="en-US" dirty="0">
                        <a:latin typeface="Arial" panose="020B0604020202020204" pitchFamily="34" charset="0"/>
                        <a:cs typeface="Arial" panose="020B0604020202020204" pitchFamily="34" charset="0"/>
                      </a:endParaRPr>
                    </a:p>
                  </a:txBody>
                  <a:tcPr anchor="ctr"/>
                </a:tc>
              </a:tr>
              <a:tr h="370840">
                <a:tc>
                  <a:txBody>
                    <a:bodyPr/>
                    <a:lstStyle/>
                    <a:p>
                      <a:pPr algn="ctr"/>
                      <a:r>
                        <a:rPr lang="en-US" dirty="0">
                          <a:latin typeface="Arial" panose="020B0604020202020204" pitchFamily="34" charset="0"/>
                          <a:cs typeface="Arial" panose="020B0604020202020204" pitchFamily="34" charset="0"/>
                        </a:rPr>
                        <a:t>newspaper</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-0.001</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0.0059</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-0.18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0.8599</a:t>
                      </a:r>
                      <a:endParaRPr lang="en-US" dirty="0">
                        <a:latin typeface="Arial" panose="020B0604020202020204" pitchFamily="34" charset="0"/>
                        <a:cs typeface="Arial" panose="020B0604020202020204" pitchFamily="34" charset="0"/>
                      </a:endParaRPr>
                    </a:p>
                  </a:txBody>
                  <a:tcPr anchor="ctr"/>
                </a:tc>
              </a:tr>
            </a:tbl>
          </a:graphicData>
        </a:graphic>
      </p:graphicFrame>
      <p:sp>
        <p:nvSpPr>
          <p:cNvPr id="9" name="TextBox 8"/>
          <p:cNvSpPr txBox="1"/>
          <p:nvPr/>
        </p:nvSpPr>
        <p:spPr>
          <a:xfrm>
            <a:off x="717605" y="4834680"/>
            <a:ext cx="8077200"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Interpretation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a given amount of TV and newspaper advertising, spending an additional $1,000 on radio advertising leads to an increase in sales by approximately 189 units.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306766" y="1165654"/>
            <a:ext cx="8560526"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83485" y="1217640"/>
          <a:ext cx="4953000" cy="1371600"/>
        </p:xfrm>
        <a:graphic>
          <a:graphicData uri="http://schemas.openxmlformats.org/drawingml/2006/table">
            <a:tbl>
              <a:tblPr firstRow="1" bandRow="1">
                <a:tableStyleId>{5C22544A-7EE6-4342-B048-85BDC9FD1C3A}</a:tableStyleId>
              </a:tblPr>
              <a:tblGrid>
                <a:gridCol w="990600"/>
                <a:gridCol w="990600"/>
                <a:gridCol w="990600"/>
                <a:gridCol w="990600"/>
                <a:gridCol w="990600"/>
              </a:tblGrid>
              <a:tr h="25908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Coefficient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Std. error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t-statistic</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p-value</a:t>
                      </a:r>
                      <a:endParaRPr lang="en-US" sz="1200" dirty="0">
                        <a:latin typeface="Arial" panose="020B0604020202020204" pitchFamily="34" charset="0"/>
                        <a:cs typeface="Arial" panose="020B0604020202020204" pitchFamily="34" charset="0"/>
                      </a:endParaRPr>
                    </a:p>
                  </a:txBody>
                  <a:tcPr anchor="ctr"/>
                </a:tc>
              </a:tr>
              <a:tr h="259080">
                <a:tc>
                  <a:txBody>
                    <a:bodyPr/>
                    <a:lstStyle/>
                    <a:p>
                      <a:pPr algn="ctr"/>
                      <a:r>
                        <a:rPr lang="en-US" sz="1200" dirty="0">
                          <a:latin typeface="Arial" panose="020B0604020202020204" pitchFamily="34" charset="0"/>
                          <a:cs typeface="Arial" panose="020B0604020202020204" pitchFamily="34" charset="0"/>
                        </a:rPr>
                        <a:t>Intercept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2.939</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0.3119</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9.42</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259080">
                <a:tc>
                  <a:txBody>
                    <a:bodyPr/>
                    <a:lstStyle/>
                    <a:p>
                      <a:pPr algn="ctr"/>
                      <a:r>
                        <a:rPr lang="en-US" sz="1200" dirty="0">
                          <a:latin typeface="Arial" panose="020B0604020202020204" pitchFamily="34" charset="0"/>
                          <a:cs typeface="Arial" panose="020B0604020202020204" pitchFamily="34" charset="0"/>
                        </a:rPr>
                        <a:t>TV</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0.046</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0.0014</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32.81</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259080">
                <a:tc>
                  <a:txBody>
                    <a:bodyPr/>
                    <a:lstStyle/>
                    <a:p>
                      <a:pPr algn="ctr"/>
                      <a:r>
                        <a:rPr lang="en-US" sz="1200" dirty="0">
                          <a:latin typeface="Arial" panose="020B0604020202020204" pitchFamily="34" charset="0"/>
                          <a:cs typeface="Arial" panose="020B0604020202020204" pitchFamily="34" charset="0"/>
                        </a:rPr>
                        <a:t>radio</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0.189</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0.0086</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21.89</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259080">
                <a:tc>
                  <a:txBody>
                    <a:bodyPr/>
                    <a:lstStyle/>
                    <a:p>
                      <a:pPr algn="ctr"/>
                      <a:r>
                        <a:rPr lang="en-US" sz="1200" dirty="0">
                          <a:latin typeface="Arial" panose="020B0604020202020204" pitchFamily="34" charset="0"/>
                          <a:cs typeface="Arial" panose="020B0604020202020204" pitchFamily="34" charset="0"/>
                        </a:rPr>
                        <a:t>newspaper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-0.001</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0.0059</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-0.18</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0.8599</a:t>
                      </a:r>
                      <a:endParaRPr lang="en-US" sz="1200" dirty="0">
                        <a:latin typeface="Arial" panose="020B0604020202020204" pitchFamily="34" charset="0"/>
                        <a:cs typeface="Arial" panose="020B0604020202020204" pitchFamily="34" charset="0"/>
                      </a:endParaRPr>
                    </a:p>
                  </a:txBody>
                  <a:tcPr anchor="ctr"/>
                </a:tc>
              </a:tr>
            </a:tbl>
          </a:graphicData>
        </a:graphic>
      </p:graphicFrame>
      <p:graphicFrame>
        <p:nvGraphicFramePr>
          <p:cNvPr id="8" name="Table 7"/>
          <p:cNvGraphicFramePr>
            <a:graphicFrameLocks noGrp="1"/>
          </p:cNvGraphicFramePr>
          <p:nvPr/>
        </p:nvGraphicFramePr>
        <p:xfrm>
          <a:off x="583485" y="2828345"/>
          <a:ext cx="4915990" cy="1218766"/>
        </p:xfrm>
        <a:graphic>
          <a:graphicData uri="http://schemas.openxmlformats.org/drawingml/2006/table">
            <a:tbl>
              <a:tblPr firstRow="1" bandRow="1">
                <a:tableStyleId>{5C22544A-7EE6-4342-B048-85BDC9FD1C3A}</a:tableStyleId>
              </a:tblPr>
              <a:tblGrid>
                <a:gridCol w="983198"/>
                <a:gridCol w="983198"/>
                <a:gridCol w="983198"/>
                <a:gridCol w="983198"/>
                <a:gridCol w="983198"/>
              </a:tblGrid>
              <a:tr h="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Coefficient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Std.</a:t>
                      </a:r>
                      <a:r>
                        <a:rPr lang="en-US" sz="1200" baseline="0" dirty="0">
                          <a:latin typeface="Arial" panose="020B0604020202020204" pitchFamily="34" charset="0"/>
                          <a:cs typeface="Arial" panose="020B0604020202020204" pitchFamily="34" charset="0"/>
                        </a:rPr>
                        <a:t> Error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t-statistic</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p-value</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Intercept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7.0325</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0.4578</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15.36</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TV</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0.0475</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0.0027</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17.67</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bl>
          </a:graphicData>
        </a:graphic>
      </p:graphicFrame>
      <p:graphicFrame>
        <p:nvGraphicFramePr>
          <p:cNvPr id="10" name="Table 9"/>
          <p:cNvGraphicFramePr>
            <a:graphicFrameLocks noGrp="1"/>
          </p:cNvGraphicFramePr>
          <p:nvPr/>
        </p:nvGraphicFramePr>
        <p:xfrm>
          <a:off x="583485" y="4124179"/>
          <a:ext cx="4915990" cy="1218766"/>
        </p:xfrm>
        <a:graphic>
          <a:graphicData uri="http://schemas.openxmlformats.org/drawingml/2006/table">
            <a:tbl>
              <a:tblPr firstRow="1" bandRow="1">
                <a:tableStyleId>{5C22544A-7EE6-4342-B048-85BDC9FD1C3A}</a:tableStyleId>
              </a:tblPr>
              <a:tblGrid>
                <a:gridCol w="983198"/>
                <a:gridCol w="983198"/>
                <a:gridCol w="983198"/>
                <a:gridCol w="983198"/>
                <a:gridCol w="983198"/>
              </a:tblGrid>
              <a:tr h="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Coefficient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Std.</a:t>
                      </a:r>
                      <a:r>
                        <a:rPr lang="en-US" sz="1200" baseline="0" dirty="0">
                          <a:latin typeface="Arial" panose="020B0604020202020204" pitchFamily="34" charset="0"/>
                          <a:cs typeface="Arial" panose="020B0604020202020204" pitchFamily="34" charset="0"/>
                        </a:rPr>
                        <a:t> Error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t-statistic</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p-value</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Intercept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9.317</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0.562</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16.54</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radio</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0.203</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0.020</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9.92</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bl>
          </a:graphicData>
        </a:graphic>
      </p:graphicFrame>
      <p:graphicFrame>
        <p:nvGraphicFramePr>
          <p:cNvPr id="11" name="Table 10"/>
          <p:cNvGraphicFramePr>
            <a:graphicFrameLocks noGrp="1"/>
          </p:cNvGraphicFramePr>
          <p:nvPr/>
        </p:nvGraphicFramePr>
        <p:xfrm>
          <a:off x="583485" y="5446571"/>
          <a:ext cx="4915990" cy="1218766"/>
        </p:xfrm>
        <a:graphic>
          <a:graphicData uri="http://schemas.openxmlformats.org/drawingml/2006/table">
            <a:tbl>
              <a:tblPr firstRow="1" bandRow="1">
                <a:tableStyleId>{5C22544A-7EE6-4342-B048-85BDC9FD1C3A}</a:tableStyleId>
              </a:tblPr>
              <a:tblGrid>
                <a:gridCol w="983198"/>
                <a:gridCol w="983198"/>
                <a:gridCol w="983198"/>
                <a:gridCol w="983198"/>
                <a:gridCol w="983198"/>
              </a:tblGrid>
              <a:tr h="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Coefficient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Std.</a:t>
                      </a:r>
                      <a:r>
                        <a:rPr lang="en-US" sz="1200" baseline="0" dirty="0">
                          <a:latin typeface="Arial" panose="020B0604020202020204" pitchFamily="34" charset="0"/>
                          <a:cs typeface="Arial" panose="020B0604020202020204" pitchFamily="34" charset="0"/>
                        </a:rPr>
                        <a:t> Error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t-statistic</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p-value</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Intercept</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12.351</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0.621</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19.88</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r h="472223">
                <a:tc>
                  <a:txBody>
                    <a:bodyPr/>
                    <a:lstStyle/>
                    <a:p>
                      <a:pPr algn="ctr"/>
                      <a:r>
                        <a:rPr lang="en-US" sz="1200" dirty="0">
                          <a:latin typeface="Arial" panose="020B0604020202020204" pitchFamily="34" charset="0"/>
                          <a:cs typeface="Arial" panose="020B0604020202020204" pitchFamily="34" charset="0"/>
                        </a:rPr>
                        <a:t>newspaper</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0.055</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0.017</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3.30</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&lt; 0.0001</a:t>
                      </a:r>
                      <a:endParaRPr lang="en-US" sz="1200" dirty="0">
                        <a:latin typeface="Arial" panose="020B0604020202020204" pitchFamily="34" charset="0"/>
                        <a:cs typeface="Arial" panose="020B0604020202020204" pitchFamily="34" charset="0"/>
                      </a:endParaRPr>
                    </a:p>
                  </a:txBody>
                  <a:tcPr anchor="ctr"/>
                </a:tc>
              </a:tr>
            </a:tbl>
          </a:graphicData>
        </a:graphic>
      </p:graphicFrame>
      <p:sp>
        <p:nvSpPr>
          <p:cNvPr id="4" name="Rectangle 3"/>
          <p:cNvSpPr/>
          <p:nvPr/>
        </p:nvSpPr>
        <p:spPr>
          <a:xfrm>
            <a:off x="583485" y="2284440"/>
            <a:ext cx="4953000" cy="304800"/>
          </a:xfrm>
          <a:prstGeom prst="rect">
            <a:avLst/>
          </a:prstGeom>
          <a:no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583485" y="6284771"/>
            <a:ext cx="4953000" cy="304800"/>
          </a:xfrm>
          <a:prstGeom prst="rect">
            <a:avLst/>
          </a:prstGeom>
          <a:no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5867400" y="3105834"/>
            <a:ext cx="3962400"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simple and multiple regression coefficients can be quite different!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193496" y="375481"/>
            <a:ext cx="119985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 vs. Multiple simple linear regressions </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1222165"/>
            <a:ext cx="10972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multiple regression suggests no relationship between sales and newspaper (p=0.8599)</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while the simple linear regression suggests the opposite (p&lt;0.0001).</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304800" y="197547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Why?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5" name="Table 4"/>
          <p:cNvGraphicFramePr>
            <a:graphicFrameLocks noGrp="1"/>
          </p:cNvGraphicFramePr>
          <p:nvPr/>
        </p:nvGraphicFramePr>
        <p:xfrm>
          <a:off x="381000" y="2813673"/>
          <a:ext cx="6019800" cy="1524000"/>
        </p:xfrm>
        <a:graphic>
          <a:graphicData uri="http://schemas.openxmlformats.org/drawingml/2006/table">
            <a:tbl>
              <a:tblPr firstRow="1" bandRow="1">
                <a:tableStyleId>{5C22544A-7EE6-4342-B048-85BDC9FD1C3A}</a:tableStyleId>
              </a:tblPr>
              <a:tblGrid>
                <a:gridCol w="1203960"/>
                <a:gridCol w="1203960"/>
                <a:gridCol w="1203960"/>
                <a:gridCol w="1203960"/>
                <a:gridCol w="1203960"/>
              </a:tblGrid>
              <a:tr h="243840">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TV</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radio</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newspaper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sales</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TV</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0.0548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0.0567</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0.7822</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radio</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b="1" i="1" dirty="0">
                          <a:solidFill>
                            <a:srgbClr val="FF0000"/>
                          </a:solidFill>
                          <a:latin typeface="Arial" panose="020B0604020202020204" pitchFamily="34" charset="0"/>
                          <a:cs typeface="Arial" panose="020B0604020202020204" pitchFamily="34" charset="0"/>
                        </a:rPr>
                        <a:t>0.3541</a:t>
                      </a:r>
                      <a:endParaRPr lang="en-US" sz="1400" b="1" i="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0.5762</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newspaper</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0.2283</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sales</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r>
            </a:tbl>
          </a:graphicData>
        </a:graphic>
      </p:graphicFrame>
      <p:sp>
        <p:nvSpPr>
          <p:cNvPr id="7" name="TextBox 6"/>
          <p:cNvSpPr txBox="1"/>
          <p:nvPr/>
        </p:nvSpPr>
        <p:spPr>
          <a:xfrm>
            <a:off x="304800" y="2356474"/>
            <a:ext cx="228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Correlation matrix</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304800" y="4656881"/>
            <a:ext cx="8839200" cy="2031325"/>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Suppose the multiple regression is correct and newspaper advertising has no direct impact on sales, but radio advertising does increase sales. Then in markets where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we spend more on radio our sales will tend to be higher</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as our correlation matrix shows, we also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tend to spend more on newspaper advertising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those same markets. Hence, in a simple regression examining only sales versus newspaper, we will observe that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higher values of newspaper tend to be associated with higher values of sales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9985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 vs. Multiple simple linear regressions </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9985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 vs. Multiple simple linear regressions </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304800" y="1219200"/>
            <a:ext cx="9829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multiple regression suggests no relationship between sales and newspaper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while the simple linear regression suggests the opposite.</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2" name="Table 11"/>
          <p:cNvGraphicFramePr>
            <a:graphicFrameLocks noGrp="1"/>
          </p:cNvGraphicFramePr>
          <p:nvPr/>
        </p:nvGraphicFramePr>
        <p:xfrm>
          <a:off x="380999" y="2810708"/>
          <a:ext cx="6752645" cy="1524000"/>
        </p:xfrm>
        <a:graphic>
          <a:graphicData uri="http://schemas.openxmlformats.org/drawingml/2006/table">
            <a:tbl>
              <a:tblPr firstRow="1" bandRow="1">
                <a:tableStyleId>{5C22544A-7EE6-4342-B048-85BDC9FD1C3A}</a:tableStyleId>
              </a:tblPr>
              <a:tblGrid>
                <a:gridCol w="1350529"/>
                <a:gridCol w="1350529"/>
                <a:gridCol w="1350529"/>
                <a:gridCol w="1350529"/>
                <a:gridCol w="1350529"/>
              </a:tblGrid>
              <a:tr h="243840">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TV</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radio</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newspaper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sales</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TV</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0.0548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0.0567</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0.7822</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radio</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b="1" i="1" dirty="0">
                          <a:solidFill>
                            <a:srgbClr val="FF0000"/>
                          </a:solidFill>
                          <a:latin typeface="Arial" panose="020B0604020202020204" pitchFamily="34" charset="0"/>
                          <a:cs typeface="Arial" panose="020B0604020202020204" pitchFamily="34" charset="0"/>
                        </a:rPr>
                        <a:t>0.3541</a:t>
                      </a:r>
                      <a:endParaRPr lang="en-US" sz="1400" b="1" i="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0.5762</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newspaper</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0.2283</a:t>
                      </a:r>
                      <a:endParaRPr lang="en-US" sz="1400" dirty="0">
                        <a:latin typeface="Arial" panose="020B0604020202020204" pitchFamily="34" charset="0"/>
                        <a:cs typeface="Arial" panose="020B0604020202020204" pitchFamily="34" charset="0"/>
                      </a:endParaRPr>
                    </a:p>
                  </a:txBody>
                  <a:tcPr anchor="ctr"/>
                </a:tc>
              </a:tr>
              <a:tr h="243840">
                <a:tc>
                  <a:txBody>
                    <a:bodyPr/>
                    <a:lstStyle/>
                    <a:p>
                      <a:pPr algn="ctr"/>
                      <a:r>
                        <a:rPr lang="en-US" sz="1400" dirty="0">
                          <a:latin typeface="Arial" panose="020B0604020202020204" pitchFamily="34" charset="0"/>
                          <a:cs typeface="Arial" panose="020B0604020202020204" pitchFamily="34" charset="0"/>
                        </a:rPr>
                        <a:t>sales</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endParaRPr lang="en-US" sz="140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1.0000</a:t>
                      </a:r>
                      <a:endParaRPr lang="en-US" sz="1400" dirty="0">
                        <a:latin typeface="Arial" panose="020B0604020202020204" pitchFamily="34" charset="0"/>
                        <a:cs typeface="Arial" panose="020B0604020202020204" pitchFamily="34" charset="0"/>
                      </a:endParaRPr>
                    </a:p>
                  </a:txBody>
                  <a:tcPr anchor="ctr"/>
                </a:tc>
              </a:tr>
            </a:tbl>
          </a:graphicData>
        </a:graphic>
      </p:graphicFrame>
      <p:sp>
        <p:nvSpPr>
          <p:cNvPr id="14" name="TextBox 13"/>
          <p:cNvSpPr txBox="1"/>
          <p:nvPr/>
        </p:nvSpPr>
        <p:spPr>
          <a:xfrm>
            <a:off x="304800" y="2353509"/>
            <a:ext cx="2564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Correlation matrix</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304799" y="4653915"/>
            <a:ext cx="9915277"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Reason: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newspaper gets “credit” for the effect of radio on sales.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304800" y="197547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Why?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5161" y="3600450"/>
            <a:ext cx="1752600" cy="3810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radio</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9"/>
          <p:cNvSpPr/>
          <p:nvPr/>
        </p:nvSpPr>
        <p:spPr>
          <a:xfrm>
            <a:off x="3879761" y="2609850"/>
            <a:ext cx="1752600" cy="3810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tangle 10"/>
          <p:cNvSpPr/>
          <p:nvPr/>
        </p:nvSpPr>
        <p:spPr>
          <a:xfrm>
            <a:off x="3879761" y="4248150"/>
            <a:ext cx="1752600" cy="3810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newspaper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8" name="Straight Arrow Connector 7"/>
          <p:cNvCxnSpPr/>
          <p:nvPr/>
        </p:nvCxnSpPr>
        <p:spPr>
          <a:xfrm flipV="1">
            <a:off x="3270161" y="3016250"/>
            <a:ext cx="609600" cy="5842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270161" y="3752850"/>
            <a:ext cx="609600" cy="4953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Up Arrow 20"/>
          <p:cNvSpPr/>
          <p:nvPr/>
        </p:nvSpPr>
        <p:spPr>
          <a:xfrm>
            <a:off x="1136561" y="3600450"/>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Up Arrow 21"/>
          <p:cNvSpPr/>
          <p:nvPr/>
        </p:nvSpPr>
        <p:spPr>
          <a:xfrm>
            <a:off x="3651161" y="2590800"/>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Up Arrow 22"/>
          <p:cNvSpPr/>
          <p:nvPr/>
        </p:nvSpPr>
        <p:spPr>
          <a:xfrm>
            <a:off x="3651161" y="4248150"/>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urved Up Arrow 24"/>
          <p:cNvSpPr/>
          <p:nvPr/>
        </p:nvSpPr>
        <p:spPr>
          <a:xfrm rot="16200000">
            <a:off x="5271233" y="3203986"/>
            <a:ext cx="1981200" cy="78243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Multiply 25"/>
          <p:cNvSpPr/>
          <p:nvPr/>
        </p:nvSpPr>
        <p:spPr>
          <a:xfrm>
            <a:off x="6424451" y="3390900"/>
            <a:ext cx="457200" cy="55245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193496" y="375481"/>
            <a:ext cx="119985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 vs. Multiple simple linear regressions </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304800" y="1219200"/>
            <a:ext cx="9829800"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multiple regression suggests no relationship between sales and newspaper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while the simple linear regression suggests the opposite.</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6606" y="1219200"/>
            <a:ext cx="936079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slightly counterintuitive result is very common in many real life situations.</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3" name="Rectangle 2"/>
          <p:cNvSpPr/>
          <p:nvPr/>
        </p:nvSpPr>
        <p:spPr>
          <a:xfrm>
            <a:off x="1383406" y="2750582"/>
            <a:ext cx="1752600" cy="6477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people visit the beach</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9"/>
          <p:cNvSpPr/>
          <p:nvPr/>
        </p:nvSpPr>
        <p:spPr>
          <a:xfrm>
            <a:off x="3898006" y="1893332"/>
            <a:ext cx="1752600" cy="62865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shark attacks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tangle 10"/>
          <p:cNvSpPr/>
          <p:nvPr/>
        </p:nvSpPr>
        <p:spPr>
          <a:xfrm>
            <a:off x="3898006" y="3436382"/>
            <a:ext cx="1752600" cy="62865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ice cream sales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8" name="Straight Arrow Connector 7"/>
          <p:cNvCxnSpPr/>
          <p:nvPr/>
        </p:nvCxnSpPr>
        <p:spPr>
          <a:xfrm flipV="1">
            <a:off x="3288406" y="2337832"/>
            <a:ext cx="609600" cy="5842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288406" y="3074432"/>
            <a:ext cx="609600" cy="4953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Up Arrow 20"/>
          <p:cNvSpPr/>
          <p:nvPr/>
        </p:nvSpPr>
        <p:spPr>
          <a:xfrm>
            <a:off x="1154806" y="2922032"/>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2" name="Up Arrow 21"/>
          <p:cNvSpPr/>
          <p:nvPr/>
        </p:nvSpPr>
        <p:spPr>
          <a:xfrm>
            <a:off x="3669406" y="1912382"/>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3" name="Up Arrow 22"/>
          <p:cNvSpPr/>
          <p:nvPr/>
        </p:nvSpPr>
        <p:spPr>
          <a:xfrm>
            <a:off x="3669406" y="3569732"/>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5" name="Curved Up Arrow 24"/>
          <p:cNvSpPr/>
          <p:nvPr/>
        </p:nvSpPr>
        <p:spPr>
          <a:xfrm rot="16200000">
            <a:off x="5289478" y="2525568"/>
            <a:ext cx="1981200" cy="78243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Multiply 25"/>
          <p:cNvSpPr/>
          <p:nvPr/>
        </p:nvSpPr>
        <p:spPr>
          <a:xfrm>
            <a:off x="6442696" y="2712482"/>
            <a:ext cx="457200" cy="55245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Rectangle 14"/>
          <p:cNvSpPr/>
          <p:nvPr/>
        </p:nvSpPr>
        <p:spPr>
          <a:xfrm>
            <a:off x="1383406" y="4084082"/>
            <a:ext cx="1752600" cy="6477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temperature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Up Arrow 15"/>
          <p:cNvSpPr/>
          <p:nvPr/>
        </p:nvSpPr>
        <p:spPr>
          <a:xfrm>
            <a:off x="1154806" y="4255532"/>
            <a:ext cx="152400" cy="381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17" name="Straight Arrow Connector 16"/>
          <p:cNvCxnSpPr/>
          <p:nvPr/>
        </p:nvCxnSpPr>
        <p:spPr>
          <a:xfrm flipV="1">
            <a:off x="2259706" y="3436382"/>
            <a:ext cx="0" cy="5715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2806" y="5017533"/>
            <a:ext cx="8751194"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However, running a regression of shark attacks versus ice cream sales do show a positive correlation, similar to that seen between sales and newspaper.</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193496" y="375481"/>
            <a:ext cx="119985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 vs. Multiple simple linear regressions </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26766" y="1219200"/>
            <a:ext cx="87630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Some important questions</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31566" y="1701225"/>
            <a:ext cx="8077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531566" y="2312313"/>
            <a:ext cx="99078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Do all the predictors help to explain Y, or is only a subset of the predictors useful?</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531566" y="2928767"/>
            <a:ext cx="8077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How well does the model fit the data?</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531566" y="3545221"/>
            <a:ext cx="89934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Given a set of predictor values, what response value should we predict, </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how accurate is our prediction?</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737286" y="1941177"/>
            <a:ext cx="237331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733168" y="2470479"/>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Calibri" panose="020F0502020204030204"/>
                <a:ea typeface="+mn-ea"/>
                <a:cs typeface="+mn-cs"/>
              </a:rPr>
              <a:t>How far is far enough?</a:t>
            </a:r>
            <a:endParaRPr kumimoji="0" lang="en-US" sz="1800" b="1"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38" name="TextBox 37"/>
          <p:cNvSpPr txBox="1"/>
          <p:nvPr/>
        </p:nvSpPr>
        <p:spPr>
          <a:xfrm>
            <a:off x="809368" y="2848502"/>
            <a:ext cx="83058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t-statistic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measure the number of standard deviations that      is away from 0)</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9" name="Object 38"/>
          <p:cNvGraphicFramePr>
            <a:graphicFrameLocks noChangeAspect="1"/>
          </p:cNvGraphicFramePr>
          <p:nvPr/>
        </p:nvGraphicFramePr>
        <p:xfrm>
          <a:off x="885568" y="3197942"/>
          <a:ext cx="1152882" cy="796537"/>
        </p:xfrm>
        <a:graphic>
          <a:graphicData uri="http://schemas.openxmlformats.org/presentationml/2006/ole">
            <mc:AlternateContent xmlns:mc="http://schemas.openxmlformats.org/markup-compatibility/2006">
              <mc:Choice xmlns:v="urn:schemas-microsoft-com:vml" Requires="v">
                <p:oleObj spid="_x0000_s2" name="Equation" r:id="rId1" imgW="16764000" imgH="11582400" progId="Equation.DSMT4">
                  <p:embed/>
                </p:oleObj>
              </mc:Choice>
              <mc:Fallback>
                <p:oleObj name="Equation" r:id="rId1" imgW="16764000" imgH="11582400" progId="Equation.DSMT4">
                  <p:embed/>
                  <p:pic>
                    <p:nvPicPr>
                      <p:cNvPr id="0" name="Object 38"/>
                      <p:cNvPicPr/>
                      <p:nvPr/>
                    </p:nvPicPr>
                    <p:blipFill>
                      <a:blip r:embed="rId2"/>
                      <a:stretch>
                        <a:fillRect/>
                      </a:stretch>
                    </p:blipFill>
                    <p:spPr>
                      <a:xfrm>
                        <a:off x="885568" y="3197942"/>
                        <a:ext cx="1152882" cy="796537"/>
                      </a:xfrm>
                      <a:prstGeom prst="rect">
                        <a:avLst/>
                      </a:prstGeom>
                    </p:spPr>
                  </p:pic>
                </p:oleObj>
              </mc:Fallback>
            </mc:AlternateContent>
          </a:graphicData>
        </a:graphic>
      </p:graphicFrame>
      <p:graphicFrame>
        <p:nvGraphicFramePr>
          <p:cNvPr id="40" name="Object 39"/>
          <p:cNvGraphicFramePr>
            <a:graphicFrameLocks noChangeAspect="1"/>
          </p:cNvGraphicFramePr>
          <p:nvPr/>
        </p:nvGraphicFramePr>
        <p:xfrm>
          <a:off x="6410068" y="2812992"/>
          <a:ext cx="266700" cy="409575"/>
        </p:xfrm>
        <a:graphic>
          <a:graphicData uri="http://schemas.openxmlformats.org/presentationml/2006/ole">
            <mc:AlternateContent xmlns:mc="http://schemas.openxmlformats.org/markup-compatibility/2006">
              <mc:Choice xmlns:v="urn:schemas-microsoft-com:vml" Requires="v">
                <p:oleObj spid="_x0000_s3" name="Equation" r:id="rId3" imgW="3962400" imgH="6096000" progId="Equation.DSMT4">
                  <p:embed/>
                </p:oleObj>
              </mc:Choice>
              <mc:Fallback>
                <p:oleObj name="Equation" r:id="rId3" imgW="3962400" imgH="6096000" progId="Equation.DSMT4">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068" y="2812992"/>
                        <a:ext cx="266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TextBox 40"/>
          <p:cNvSpPr txBox="1"/>
          <p:nvPr/>
        </p:nvSpPr>
        <p:spPr>
          <a:xfrm>
            <a:off x="809368" y="4341725"/>
            <a:ext cx="81033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Note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every Hypothesis Testing case, we need to define a testing statistic!</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425315" y="1766312"/>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425315" y="2503488"/>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Testing the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null hypothesis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501515" y="3027363"/>
          <a:ext cx="2622550" cy="404813"/>
        </p:xfrm>
        <a:graphic>
          <a:graphicData uri="http://schemas.openxmlformats.org/presentationml/2006/ole">
            <mc:AlternateContent xmlns:mc="http://schemas.openxmlformats.org/markup-compatibility/2006">
              <mc:Choice xmlns:v="urn:schemas-microsoft-com:vml" Requires="v">
                <p:oleObj spid="_x0000_s2" name="Equation" r:id="rId1" imgW="37490400" imgH="5791200" progId="Equation.DSMT4">
                  <p:embed/>
                </p:oleObj>
              </mc:Choice>
              <mc:Fallback>
                <p:oleObj name="Equation" r:id="rId1" imgW="37490400" imgH="5791200" progId="Equation.DSMT4">
                  <p:embed/>
                  <p:pic>
                    <p:nvPicPr>
                      <p:cNvPr id="0" name="Object 17"/>
                      <p:cNvPicPr>
                        <a:picLocks noChangeAspect="1" noChangeArrowheads="1"/>
                      </p:cNvPicPr>
                      <p:nvPr/>
                    </p:nvPicPr>
                    <p:blipFill>
                      <a:blip r:embed="rId2"/>
                      <a:srcRect/>
                      <a:stretch>
                        <a:fillRect/>
                      </a:stretch>
                    </p:blipFill>
                    <p:spPr bwMode="auto">
                      <a:xfrm>
                        <a:off x="501515" y="3027363"/>
                        <a:ext cx="26225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475389" y="3521145"/>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Versus the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alternative hypothesis</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501516" y="4013200"/>
          <a:ext cx="3284537" cy="406400"/>
        </p:xfrm>
        <a:graphic>
          <a:graphicData uri="http://schemas.openxmlformats.org/presentationml/2006/ole">
            <mc:AlternateContent xmlns:mc="http://schemas.openxmlformats.org/markup-compatibility/2006">
              <mc:Choice xmlns:v="urn:schemas-microsoft-com:vml" Requires="v">
                <p:oleObj spid="_x0000_s3" name="Equation" r:id="rId3" imgW="46939200" imgH="5791200" progId="Equation.DSMT4">
                  <p:embed/>
                </p:oleObj>
              </mc:Choice>
              <mc:Fallback>
                <p:oleObj name="Equation" r:id="rId3" imgW="46939200" imgH="5791200" progId="Equation.DSMT4">
                  <p:embed/>
                  <p:pic>
                    <p:nvPicPr>
                      <p:cNvPr id="0" name="Object 19"/>
                      <p:cNvPicPr>
                        <a:picLocks noChangeAspect="1" noChangeArrowheads="1"/>
                      </p:cNvPicPr>
                      <p:nvPr/>
                    </p:nvPicPr>
                    <p:blipFill>
                      <a:blip r:embed="rId4"/>
                      <a:srcRect/>
                      <a:stretch>
                        <a:fillRect/>
                      </a:stretch>
                    </p:blipFill>
                    <p:spPr bwMode="auto">
                      <a:xfrm>
                        <a:off x="501516" y="4013200"/>
                        <a:ext cx="32845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nvGraphicFramePr>
        <p:xfrm>
          <a:off x="2736850" y="1752600"/>
          <a:ext cx="4273550" cy="450850"/>
        </p:xfrm>
        <a:graphic>
          <a:graphicData uri="http://schemas.openxmlformats.org/presentationml/2006/ole">
            <mc:AlternateContent xmlns:mc="http://schemas.openxmlformats.org/markup-compatibility/2006">
              <mc:Choice xmlns:v="urn:schemas-microsoft-com:vml" Requires="v">
                <p:oleObj spid="_x0000_s4" name="Equation" r:id="rId5" imgW="2286000" imgH="241300" progId="Equation.DSMT4">
                  <p:embed/>
                </p:oleObj>
              </mc:Choice>
              <mc:Fallback>
                <p:oleObj name="Equation" r:id="rId5" imgW="2286000" imgH="2413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850" y="1752600"/>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57200" y="2461390"/>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use the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F-statistic</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 name="Object 2"/>
          <p:cNvGraphicFramePr>
            <a:graphicFrameLocks noChangeAspect="1"/>
          </p:cNvGraphicFramePr>
          <p:nvPr/>
        </p:nvGraphicFramePr>
        <p:xfrm>
          <a:off x="533401" y="2988440"/>
          <a:ext cx="2174875" cy="703262"/>
        </p:xfrm>
        <a:graphic>
          <a:graphicData uri="http://schemas.openxmlformats.org/presentationml/2006/ole">
            <mc:AlternateContent xmlns:mc="http://schemas.openxmlformats.org/markup-compatibility/2006">
              <mc:Choice xmlns:v="urn:schemas-microsoft-com:vml" Requires="v">
                <p:oleObj spid="_x0000_s2" name="Equation" r:id="rId1" imgW="31089600" imgH="10058400" progId="Equation.DSMT4">
                  <p:embed/>
                </p:oleObj>
              </mc:Choice>
              <mc:Fallback>
                <p:oleObj name="Equation" r:id="rId1" imgW="31089600" imgH="10058400" progId="Equation.DSMT4">
                  <p:embed/>
                  <p:pic>
                    <p:nvPicPr>
                      <p:cNvPr id="0" name="Object 2"/>
                      <p:cNvPicPr>
                        <a:picLocks noChangeAspect="1" noChangeArrowheads="1"/>
                      </p:cNvPicPr>
                      <p:nvPr/>
                    </p:nvPicPr>
                    <p:blipFill>
                      <a:blip r:embed="rId2"/>
                      <a:srcRect/>
                      <a:stretch>
                        <a:fillRect/>
                      </a:stretch>
                    </p:blipFill>
                    <p:spPr bwMode="auto">
                      <a:xfrm>
                        <a:off x="533401" y="2988440"/>
                        <a:ext cx="21748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533400" y="4231452"/>
          <a:ext cx="4159250" cy="755650"/>
        </p:xfrm>
        <a:graphic>
          <a:graphicData uri="http://schemas.openxmlformats.org/presentationml/2006/ole">
            <mc:AlternateContent xmlns:mc="http://schemas.openxmlformats.org/markup-compatibility/2006">
              <mc:Choice xmlns:v="urn:schemas-microsoft-com:vml" Requires="v">
                <p:oleObj spid="_x0000_s4" name="Equation" r:id="rId3" imgW="56997600" imgH="10363200" progId="Equation.DSMT4">
                  <p:embed/>
                </p:oleObj>
              </mc:Choice>
              <mc:Fallback>
                <p:oleObj name="Equation" r:id="rId3" imgW="56997600" imgH="10363200" progId="Equation.DSMT4">
                  <p:embed/>
                  <p:pic>
                    <p:nvPicPr>
                      <p:cNvPr id="0" name="Object 7"/>
                      <p:cNvPicPr>
                        <a:picLocks noChangeAspect="1" noChangeArrowheads="1"/>
                      </p:cNvPicPr>
                      <p:nvPr/>
                    </p:nvPicPr>
                    <p:blipFill>
                      <a:blip r:embed="rId4"/>
                      <a:srcRect/>
                      <a:stretch>
                        <a:fillRect/>
                      </a:stretch>
                    </p:blipFill>
                    <p:spPr bwMode="auto">
                      <a:xfrm>
                        <a:off x="533400" y="4231452"/>
                        <a:ext cx="41592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57200" y="3794960"/>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425315" y="1766312"/>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6" name="Object 15"/>
          <p:cNvGraphicFramePr>
            <a:graphicFrameLocks noChangeAspect="1"/>
          </p:cNvGraphicFramePr>
          <p:nvPr/>
        </p:nvGraphicFramePr>
        <p:xfrm>
          <a:off x="2736850" y="1752600"/>
          <a:ext cx="4273550" cy="450850"/>
        </p:xfrm>
        <a:graphic>
          <a:graphicData uri="http://schemas.openxmlformats.org/presentationml/2006/ole">
            <mc:AlternateContent xmlns:mc="http://schemas.openxmlformats.org/markup-compatibility/2006">
              <mc:Choice xmlns:v="urn:schemas-microsoft-com:vml" Requires="v">
                <p:oleObj spid="_x0000_s5" name="Equation" r:id="rId5" imgW="2286000" imgH="241300" progId="Equation.DSMT4">
                  <p:embed/>
                </p:oleObj>
              </mc:Choice>
              <mc:Fallback>
                <p:oleObj name="Equation" r:id="rId5" imgW="2286000" imgH="2413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850" y="1752600"/>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541762" y="1988230"/>
          <a:ext cx="2174875" cy="703262"/>
        </p:xfrm>
        <a:graphic>
          <a:graphicData uri="http://schemas.openxmlformats.org/presentationml/2006/ole">
            <mc:AlternateContent xmlns:mc="http://schemas.openxmlformats.org/markup-compatibility/2006">
              <mc:Choice xmlns:v="urn:schemas-microsoft-com:vml" Requires="v">
                <p:oleObj spid="_x0000_s2" name="Equation" r:id="rId1" imgW="31089600" imgH="10058400" progId="Equation.DSMT4">
                  <p:embed/>
                </p:oleObj>
              </mc:Choice>
              <mc:Fallback>
                <p:oleObj name="Equation" r:id="rId1" imgW="31089600" imgH="10058400" progId="Equation.DSMT4">
                  <p:embed/>
                  <p:pic>
                    <p:nvPicPr>
                      <p:cNvPr id="0" name="Object 2"/>
                      <p:cNvPicPr>
                        <a:picLocks noChangeAspect="1" noChangeArrowheads="1"/>
                      </p:cNvPicPr>
                      <p:nvPr/>
                    </p:nvPicPr>
                    <p:blipFill>
                      <a:blip r:embed="rId2"/>
                      <a:srcRect/>
                      <a:stretch>
                        <a:fillRect/>
                      </a:stretch>
                    </p:blipFill>
                    <p:spPr bwMode="auto">
                      <a:xfrm>
                        <a:off x="541762" y="1988230"/>
                        <a:ext cx="21748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1456162" y="2807380"/>
          <a:ext cx="2714625" cy="400050"/>
        </p:xfrm>
        <a:graphic>
          <a:graphicData uri="http://schemas.openxmlformats.org/presentationml/2006/ole">
            <mc:AlternateContent xmlns:mc="http://schemas.openxmlformats.org/markup-compatibility/2006">
              <mc:Choice xmlns:v="urn:schemas-microsoft-com:vml" Requires="v">
                <p:oleObj spid="_x0000_s4" name="Equation" r:id="rId3" imgW="37185600" imgH="5486400" progId="Equation.DSMT4">
                  <p:embed/>
                </p:oleObj>
              </mc:Choice>
              <mc:Fallback>
                <p:oleObj name="Equation" r:id="rId3" imgW="37185600" imgH="5486400" progId="Equation.DSMT4">
                  <p:embed/>
                  <p:pic>
                    <p:nvPicPr>
                      <p:cNvPr id="0" name="Object 7"/>
                      <p:cNvPicPr>
                        <a:picLocks noChangeAspect="1" noChangeArrowheads="1"/>
                      </p:cNvPicPr>
                      <p:nvPr/>
                    </p:nvPicPr>
                    <p:blipFill>
                      <a:blip r:embed="rId4"/>
                      <a:srcRect/>
                      <a:stretch>
                        <a:fillRect/>
                      </a:stretch>
                    </p:blipFill>
                    <p:spPr bwMode="auto">
                      <a:xfrm>
                        <a:off x="1456162" y="2807380"/>
                        <a:ext cx="2714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515635" y="2820081"/>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have</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15635" y="3386888"/>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the null hypothesis is true, we have</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7" name="Object 6"/>
          <p:cNvGraphicFramePr>
            <a:graphicFrameLocks noChangeAspect="1"/>
          </p:cNvGraphicFramePr>
          <p:nvPr/>
        </p:nvGraphicFramePr>
        <p:xfrm>
          <a:off x="4873625" y="3386887"/>
          <a:ext cx="2670175" cy="400050"/>
        </p:xfrm>
        <a:graphic>
          <a:graphicData uri="http://schemas.openxmlformats.org/presentationml/2006/ole">
            <mc:AlternateContent xmlns:mc="http://schemas.openxmlformats.org/markup-compatibility/2006">
              <mc:Choice xmlns:v="urn:schemas-microsoft-com:vml" Requires="v">
                <p:oleObj spid="_x0000_s5" name="Equation" r:id="rId5" imgW="36576000" imgH="5486400" progId="Equation.DSMT4">
                  <p:embed/>
                </p:oleObj>
              </mc:Choice>
              <mc:Fallback>
                <p:oleObj name="Equation" r:id="rId5" imgW="36576000" imgH="5486400" progId="Equation.DSMT4">
                  <p:embed/>
                  <p:pic>
                    <p:nvPicPr>
                      <p:cNvPr id="0" name="Object 6"/>
                      <p:cNvPicPr>
                        <a:picLocks noChangeAspect="1" noChangeArrowheads="1"/>
                      </p:cNvPicPr>
                      <p:nvPr/>
                    </p:nvPicPr>
                    <p:blipFill>
                      <a:blip r:embed="rId6"/>
                      <a:srcRect/>
                      <a:stretch>
                        <a:fillRect/>
                      </a:stretch>
                    </p:blipFill>
                    <p:spPr bwMode="auto">
                      <a:xfrm>
                        <a:off x="4873625" y="3386887"/>
                        <a:ext cx="2670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Oval 14"/>
          <p:cNvSpPr/>
          <p:nvPr/>
        </p:nvSpPr>
        <p:spPr>
          <a:xfrm>
            <a:off x="7514061" y="2826430"/>
            <a:ext cx="1447800" cy="6858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PROOF</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9" name="Down Arrow 8"/>
          <p:cNvSpPr/>
          <p:nvPr/>
        </p:nvSpPr>
        <p:spPr>
          <a:xfrm>
            <a:off x="922761" y="3893230"/>
            <a:ext cx="228600" cy="3048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515635" y="4377488"/>
            <a:ext cx="81795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there is no relationship between the response and predictors, one would expect the F-statistic to take on a value close to 1.</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7200" y="1905000"/>
            <a:ext cx="891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7201" y="2407218"/>
            <a:ext cx="5385307" cy="1955292"/>
          </a:xfrm>
          <a:prstGeom prst="rect">
            <a:avLst/>
          </a:prstGeom>
        </p:spPr>
      </p:pic>
      <p:sp>
        <p:nvSpPr>
          <p:cNvPr id="18" name="TextBox 17"/>
          <p:cNvSpPr txBox="1"/>
          <p:nvPr/>
        </p:nvSpPr>
        <p:spPr>
          <a:xfrm>
            <a:off x="457199" y="4660325"/>
            <a:ext cx="8578715"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F-statistic is far larger than 1. And thus it provides compelling evidence against the null hypothesis. In other words, the large F-statistic suggests that at least one of the advertising media must be related to sales.</a:t>
            </a:r>
            <a:endPar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457200" y="1905000"/>
            <a:ext cx="94488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How large does the F-statistic need to be before we can reject the null</a:t>
            </a:r>
            <a:r>
              <a:rPr kumimoji="0" lang="zh-CN" altLang="en-US" sz="2000" b="0"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hypothesis and conclude that there is a relationship?</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2760583"/>
            <a:ext cx="914400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depends on the values of n and p</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When n is large, an F-statistic that is just a little larger than 1 might still provide evidence against the null hypothesis</a:t>
            </a:r>
            <a:endParaRPr kumimoji="0" lang="en-US" sz="20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defRPr/>
            </a:pPr>
            <a:endParaRPr kumimoji="0" lang="en-US" sz="20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When n is small, a larger F-statistic is needed to reject the null hypothesis</a:t>
            </a:r>
            <a:endParaRPr kumimoji="0" lang="en-US" sz="20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457200" y="1905000"/>
            <a:ext cx="84582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How large does the F-statistic need to be before we can reject the null hypothesis and conclude that there is a relationship?</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503238" y="2954338"/>
          <a:ext cx="3154363" cy="703262"/>
        </p:xfrm>
        <a:graphic>
          <a:graphicData uri="http://schemas.openxmlformats.org/presentationml/2006/ole">
            <mc:AlternateContent xmlns:mc="http://schemas.openxmlformats.org/markup-compatibility/2006">
              <mc:Choice xmlns:v="urn:schemas-microsoft-com:vml" Requires="v">
                <p:oleObj spid="_x0000_s2" name="Equation" r:id="rId1" imgW="45110400" imgH="10058400" progId="Equation.DSMT4">
                  <p:embed/>
                </p:oleObj>
              </mc:Choice>
              <mc:Fallback>
                <p:oleObj name="Equation" r:id="rId1" imgW="45110400" imgH="10058400" progId="Equation.DSMT4">
                  <p:embed/>
                  <p:pic>
                    <p:nvPicPr>
                      <p:cNvPr id="0" name="Object 17"/>
                      <p:cNvPicPr>
                        <a:picLocks noChangeAspect="1" noChangeArrowheads="1"/>
                      </p:cNvPicPr>
                      <p:nvPr/>
                    </p:nvPicPr>
                    <p:blipFill>
                      <a:blip r:embed="rId2"/>
                      <a:srcRect/>
                      <a:stretch>
                        <a:fillRect/>
                      </a:stretch>
                    </p:blipFill>
                    <p:spPr bwMode="auto">
                      <a:xfrm>
                        <a:off x="503238" y="2954338"/>
                        <a:ext cx="31543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3886200" y="3078777"/>
            <a:ext cx="990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Left Brace 19"/>
          <p:cNvSpPr/>
          <p:nvPr/>
        </p:nvSpPr>
        <p:spPr>
          <a:xfrm>
            <a:off x="4381500" y="2914709"/>
            <a:ext cx="228600" cy="762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p:cNvSpPr txBox="1"/>
          <p:nvPr/>
        </p:nvSpPr>
        <p:spPr>
          <a:xfrm>
            <a:off x="4686300" y="2861845"/>
            <a:ext cx="48387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errors have a normal distribution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4686300" y="3333690"/>
            <a:ext cx="46863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sample size n is sufficiently large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533400" y="4249579"/>
            <a:ext cx="8001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can compute the p-value associated with the F-statistic using the F-distribution and then determine whether or not to reject the null hypothesis.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3400" y="191784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Testing 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null hypothesis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4" name="Object 13"/>
          <p:cNvGraphicFramePr>
            <a:graphicFrameLocks noChangeAspect="1"/>
          </p:cNvGraphicFramePr>
          <p:nvPr/>
        </p:nvGraphicFramePr>
        <p:xfrm>
          <a:off x="609601" y="2441722"/>
          <a:ext cx="3368675" cy="404813"/>
        </p:xfrm>
        <a:graphic>
          <a:graphicData uri="http://schemas.openxmlformats.org/presentationml/2006/ole">
            <mc:AlternateContent xmlns:mc="http://schemas.openxmlformats.org/markup-compatibility/2006">
              <mc:Choice xmlns:v="urn:schemas-microsoft-com:vml" Requires="v">
                <p:oleObj spid="_x0000_s2" name="Equation" r:id="rId1" imgW="48158400" imgH="5791200" progId="Equation.DSMT4">
                  <p:embed/>
                </p:oleObj>
              </mc:Choice>
              <mc:Fallback>
                <p:oleObj name="Equation" r:id="rId1" imgW="48158400" imgH="5791200" progId="Equation.DSMT4">
                  <p:embed/>
                  <p:pic>
                    <p:nvPicPr>
                      <p:cNvPr id="0" name="Object 13"/>
                      <p:cNvPicPr>
                        <a:picLocks noChangeAspect="1" noChangeArrowheads="1"/>
                      </p:cNvPicPr>
                      <p:nvPr/>
                    </p:nvPicPr>
                    <p:blipFill>
                      <a:blip r:embed="rId2"/>
                      <a:srcRect/>
                      <a:stretch>
                        <a:fillRect/>
                      </a:stretch>
                    </p:blipFill>
                    <p:spPr bwMode="auto">
                      <a:xfrm>
                        <a:off x="609601" y="2441722"/>
                        <a:ext cx="33686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609601" y="3043384"/>
          <a:ext cx="2238375" cy="703262"/>
        </p:xfrm>
        <a:graphic>
          <a:graphicData uri="http://schemas.openxmlformats.org/presentationml/2006/ole">
            <mc:AlternateContent xmlns:mc="http://schemas.openxmlformats.org/markup-compatibility/2006">
              <mc:Choice xmlns:v="urn:schemas-microsoft-com:vml" Requires="v">
                <p:oleObj spid="_x0000_s3" name="Equation" r:id="rId3" imgW="32004000" imgH="10058400" progId="Equation.DSMT4">
                  <p:embed/>
                </p:oleObj>
              </mc:Choice>
              <mc:Fallback>
                <p:oleObj name="Equation" r:id="rId3" imgW="32004000" imgH="10058400" progId="Equation.DSMT4">
                  <p:embed/>
                  <p:pic>
                    <p:nvPicPr>
                      <p:cNvPr id="0" name="Object 7"/>
                      <p:cNvPicPr>
                        <a:picLocks noChangeAspect="1" noChangeArrowheads="1"/>
                      </p:cNvPicPr>
                      <p:nvPr/>
                    </p:nvPicPr>
                    <p:blipFill>
                      <a:blip r:embed="rId4"/>
                      <a:srcRect/>
                      <a:stretch>
                        <a:fillRect/>
                      </a:stretch>
                    </p:blipFill>
                    <p:spPr bwMode="auto">
                      <a:xfrm>
                        <a:off x="609601" y="3043384"/>
                        <a:ext cx="22383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609600" y="3962637"/>
          <a:ext cx="576262" cy="384175"/>
        </p:xfrm>
        <a:graphic>
          <a:graphicData uri="http://schemas.openxmlformats.org/presentationml/2006/ole">
            <mc:AlternateContent xmlns:mc="http://schemas.openxmlformats.org/markup-compatibility/2006">
              <mc:Choice xmlns:v="urn:schemas-microsoft-com:vml" Requires="v">
                <p:oleObj spid="_x0000_s4" name="Equation" r:id="rId5" imgW="8229600" imgH="5486400" progId="Equation.DSMT4">
                  <p:embed/>
                </p:oleObj>
              </mc:Choice>
              <mc:Fallback>
                <p:oleObj name="Equation" r:id="rId5" imgW="8229600" imgH="5486400" progId="Equation.DSMT4">
                  <p:embed/>
                  <p:pic>
                    <p:nvPicPr>
                      <p:cNvPr id="0" name="Object 8"/>
                      <p:cNvPicPr>
                        <a:picLocks noChangeAspect="1" noChangeArrowheads="1"/>
                      </p:cNvPicPr>
                      <p:nvPr/>
                    </p:nvPicPr>
                    <p:blipFill>
                      <a:blip r:embed="rId6"/>
                      <a:srcRect/>
                      <a:stretch>
                        <a:fillRect/>
                      </a:stretch>
                    </p:blipFill>
                    <p:spPr bwMode="auto">
                      <a:xfrm>
                        <a:off x="609600" y="3962637"/>
                        <a:ext cx="5762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1142274" y="3956136"/>
            <a:ext cx="72397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residual sum of squares obtained from fitting a second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model of using all the variables except those last q.</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a subset of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custDataLst>
              <p:tags r:id="rId1"/>
            </p:custDataLst>
          </p:nvPr>
        </p:nvGraphicFramePr>
        <p:xfrm>
          <a:off x="609600" y="2534264"/>
          <a:ext cx="5562600" cy="1600200"/>
        </p:xfrm>
        <a:graphic>
          <a:graphicData uri="http://schemas.openxmlformats.org/drawingml/2006/table">
            <a:tbl>
              <a:tblPr firstRow="1" bandRow="1">
                <a:tableStyleId>{5C22544A-7EE6-4342-B048-85BDC9FD1C3A}</a:tableStyleId>
              </a:tblPr>
              <a:tblGrid>
                <a:gridCol w="1112520"/>
                <a:gridCol w="1112520"/>
                <a:gridCol w="1112520"/>
                <a:gridCol w="1112520"/>
                <a:gridCol w="1112520"/>
              </a:tblGrid>
              <a:tr h="320040">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Coefficient</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Std. error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t-statistic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p-value</a:t>
                      </a:r>
                      <a:endParaRPr lang="en-US" sz="1400" dirty="0">
                        <a:latin typeface="Arial" panose="020B0604020202020204" pitchFamily="34" charset="0"/>
                        <a:cs typeface="Arial" panose="020B0604020202020204" pitchFamily="34" charset="0"/>
                      </a:endParaRPr>
                    </a:p>
                  </a:txBody>
                  <a:tcPr anchor="ctr"/>
                </a:tc>
              </a:tr>
              <a:tr h="320040">
                <a:tc>
                  <a:txBody>
                    <a:bodyPr/>
                    <a:lstStyle/>
                    <a:p>
                      <a:pPr algn="ctr"/>
                      <a:r>
                        <a:rPr lang="en-US" sz="1400" dirty="0">
                          <a:latin typeface="Arial" panose="020B0604020202020204" pitchFamily="34" charset="0"/>
                          <a:cs typeface="Arial" panose="020B0604020202020204" pitchFamily="34" charset="0"/>
                        </a:rPr>
                        <a:t>Intercept</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2.939</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0.3119</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9.42</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&lt; 0.0001</a:t>
                      </a:r>
                      <a:endParaRPr lang="en-US" sz="1400" dirty="0">
                        <a:latin typeface="Arial" panose="020B0604020202020204" pitchFamily="34" charset="0"/>
                        <a:cs typeface="Arial" panose="020B0604020202020204" pitchFamily="34" charset="0"/>
                      </a:endParaRPr>
                    </a:p>
                  </a:txBody>
                  <a:tcPr anchor="ctr"/>
                </a:tc>
              </a:tr>
              <a:tr h="320040">
                <a:tc>
                  <a:txBody>
                    <a:bodyPr/>
                    <a:lstStyle/>
                    <a:p>
                      <a:pPr algn="ctr"/>
                      <a:r>
                        <a:rPr lang="en-US" sz="1400" dirty="0">
                          <a:latin typeface="Arial" panose="020B0604020202020204" pitchFamily="34" charset="0"/>
                          <a:cs typeface="Arial" panose="020B0604020202020204" pitchFamily="34" charset="0"/>
                        </a:rPr>
                        <a:t>TV</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0.046</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0.0014</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32.81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&lt; 0.0001</a:t>
                      </a:r>
                      <a:endParaRPr lang="en-US" sz="1400" dirty="0">
                        <a:latin typeface="Arial" panose="020B0604020202020204" pitchFamily="34" charset="0"/>
                        <a:cs typeface="Arial" panose="020B0604020202020204" pitchFamily="34" charset="0"/>
                      </a:endParaRPr>
                    </a:p>
                  </a:txBody>
                  <a:tcPr anchor="ctr"/>
                </a:tc>
              </a:tr>
              <a:tr h="320040">
                <a:tc>
                  <a:txBody>
                    <a:bodyPr/>
                    <a:lstStyle/>
                    <a:p>
                      <a:pPr algn="ctr"/>
                      <a:r>
                        <a:rPr lang="en-US" sz="1400" dirty="0">
                          <a:latin typeface="Arial" panose="020B0604020202020204" pitchFamily="34" charset="0"/>
                          <a:cs typeface="Arial" panose="020B0604020202020204" pitchFamily="34" charset="0"/>
                        </a:rPr>
                        <a:t>radio</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0.189</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0.0086</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21.89</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&lt; 0.0001</a:t>
                      </a:r>
                      <a:endParaRPr lang="en-US" sz="1400" dirty="0">
                        <a:latin typeface="Arial" panose="020B0604020202020204" pitchFamily="34" charset="0"/>
                        <a:cs typeface="Arial" panose="020B0604020202020204" pitchFamily="34" charset="0"/>
                      </a:endParaRPr>
                    </a:p>
                  </a:txBody>
                  <a:tcPr anchor="ctr"/>
                </a:tc>
              </a:tr>
              <a:tr h="320040">
                <a:tc>
                  <a:txBody>
                    <a:bodyPr/>
                    <a:lstStyle/>
                    <a:p>
                      <a:pPr algn="ctr"/>
                      <a:r>
                        <a:rPr lang="en-US" sz="1400" dirty="0">
                          <a:latin typeface="Arial" panose="020B0604020202020204" pitchFamily="34" charset="0"/>
                          <a:cs typeface="Arial" panose="020B0604020202020204" pitchFamily="34" charset="0"/>
                        </a:rPr>
                        <a:t>newspaper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-0.001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0.0059</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-0.18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0.8599</a:t>
                      </a:r>
                      <a:endParaRPr lang="en-US" sz="1400" dirty="0">
                        <a:latin typeface="Arial" panose="020B0604020202020204" pitchFamily="34" charset="0"/>
                        <a:cs typeface="Arial" panose="020B0604020202020204" pitchFamily="34" charset="0"/>
                      </a:endParaRPr>
                    </a:p>
                  </a:txBody>
                  <a:tcPr anchor="ctr"/>
                </a:tc>
              </a:tr>
            </a:tbl>
          </a:graphicData>
        </a:graphic>
      </p:graphicFrame>
      <p:sp>
        <p:nvSpPr>
          <p:cNvPr id="19" name="TextBox 18"/>
          <p:cNvSpPr txBox="1"/>
          <p:nvPr/>
        </p:nvSpPr>
        <p:spPr>
          <a:xfrm>
            <a:off x="533400" y="1981754"/>
            <a:ext cx="891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3" name="Oval 2"/>
          <p:cNvSpPr/>
          <p:nvPr/>
        </p:nvSpPr>
        <p:spPr>
          <a:xfrm>
            <a:off x="3962400" y="2351086"/>
            <a:ext cx="2133600" cy="564178"/>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p:cNvCxnSpPr/>
          <p:nvPr/>
        </p:nvCxnSpPr>
        <p:spPr>
          <a:xfrm>
            <a:off x="6172200" y="2633175"/>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629400" y="2351087"/>
            <a:ext cx="2819400"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Provides information on whether each individual predictor is related to the response, </a:t>
            </a:r>
            <a:r>
              <a:rPr kumimoji="0" lang="en-US" sz="18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after adjusting for the other predictors</a:t>
            </a:r>
            <a:endParaRPr kumimoji="0" lang="en-US" sz="18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endParaRPr>
          </a:p>
        </p:txBody>
      </p:sp>
      <p:sp>
        <p:nvSpPr>
          <p:cNvPr id="8" name="Equal 7"/>
          <p:cNvSpPr/>
          <p:nvPr/>
        </p:nvSpPr>
        <p:spPr>
          <a:xfrm rot="5400000">
            <a:off x="7810499" y="4114849"/>
            <a:ext cx="457200" cy="361653"/>
          </a:xfrm>
          <a:prstGeom prst="mathEqual">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extBox 11"/>
          <p:cNvSpPr txBox="1"/>
          <p:nvPr/>
        </p:nvSpPr>
        <p:spPr>
          <a:xfrm>
            <a:off x="6629400" y="4762935"/>
            <a:ext cx="2819400"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F-test that omits that single variable, leaving all the others in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a subset of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1223493" y="181592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57200" y="1922033"/>
            <a:ext cx="891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Given these individual p-values, why the overall F-statistic?</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533400" y="2597536"/>
            <a:ext cx="76962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any one of the p-values for the individual variables is very small, then at least one of the predictors is related to the response”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Multiply 8"/>
          <p:cNvSpPr/>
          <p:nvPr/>
        </p:nvSpPr>
        <p:spPr>
          <a:xfrm>
            <a:off x="3356471" y="3305461"/>
            <a:ext cx="1219200" cy="1027331"/>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33400" y="1962091"/>
            <a:ext cx="89154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xample: p=100, </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533400" y="2509979"/>
            <a:ext cx="8458200"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 level of 0.05, we are allowing a 5% chance of incorrectly rejecting the null hypothesis. When p=100, we expect to see approximately 5 small p-values even in the absence of any true association between the predictors and the response.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 name="Object 2"/>
          <p:cNvGraphicFramePr>
            <a:graphicFrameLocks noChangeAspect="1"/>
          </p:cNvGraphicFramePr>
          <p:nvPr/>
        </p:nvGraphicFramePr>
        <p:xfrm>
          <a:off x="2590800" y="1985349"/>
          <a:ext cx="2730500" cy="384175"/>
        </p:xfrm>
        <a:graphic>
          <a:graphicData uri="http://schemas.openxmlformats.org/presentationml/2006/ole">
            <mc:AlternateContent xmlns:mc="http://schemas.openxmlformats.org/markup-compatibility/2006">
              <mc:Choice xmlns:v="urn:schemas-microsoft-com:vml" Requires="v">
                <p:oleObj spid="_x0000_s2" name="Equation" r:id="rId1" imgW="39014400" imgH="5486400" progId="Equation.DSMT4">
                  <p:embed/>
                </p:oleObj>
              </mc:Choice>
              <mc:Fallback>
                <p:oleObj name="Equation" r:id="rId1" imgW="39014400" imgH="5486400" progId="Equation.DSMT4">
                  <p:embed/>
                  <p:pic>
                    <p:nvPicPr>
                      <p:cNvPr id="0" name="Object 2"/>
                      <p:cNvPicPr>
                        <a:picLocks noChangeAspect="1" noChangeArrowheads="1"/>
                      </p:cNvPicPr>
                      <p:nvPr/>
                    </p:nvPicPr>
                    <p:blipFill>
                      <a:blip r:embed="rId2"/>
                      <a:srcRect/>
                      <a:stretch>
                        <a:fillRect/>
                      </a:stretch>
                    </p:blipFill>
                    <p:spPr bwMode="auto">
                      <a:xfrm>
                        <a:off x="2590800" y="1985349"/>
                        <a:ext cx="2730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533400" y="3603625"/>
            <a:ext cx="8458200"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F-statistic does not suffer from this problem. If the null hypothesis is true, there is only a 5% chance that the F-statistic will result in a p-value below 0.05, </a:t>
            </a:r>
            <a:r>
              <a:rPr kumimoji="0" lang="en-US" sz="18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regardless of the number of predictors or the number of observations.</a:t>
            </a:r>
            <a:endParaRPr kumimoji="0" lang="en-US" sz="18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737286" y="1941177"/>
            <a:ext cx="237331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737286" y="2655145"/>
            <a:ext cx="81795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there is no relationship between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namely           , we have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10"/>
          <p:cNvGraphicFramePr>
            <a:graphicFrameLocks noChangeAspect="1"/>
          </p:cNvGraphicFramePr>
          <p:nvPr/>
        </p:nvGraphicFramePr>
        <p:xfrm>
          <a:off x="6505575" y="2675782"/>
          <a:ext cx="657225" cy="368300"/>
        </p:xfrm>
        <a:graphic>
          <a:graphicData uri="http://schemas.openxmlformats.org/presentationml/2006/ole">
            <mc:AlternateContent xmlns:mc="http://schemas.openxmlformats.org/markup-compatibility/2006">
              <mc:Choice xmlns:v="urn:schemas-microsoft-com:vml" Requires="v">
                <p:oleObj spid="_x0000_s2" name="Equation" r:id="rId1" imgW="9753600" imgH="5486400" progId="Equation.DSMT4">
                  <p:embed/>
                </p:oleObj>
              </mc:Choice>
              <mc:Fallback>
                <p:oleObj name="Equation" r:id="rId1" imgW="9753600" imgH="5486400" progId="Equation.DSMT4">
                  <p:embed/>
                  <p:pic>
                    <p:nvPicPr>
                      <p:cNvPr id="0" name="Object 10"/>
                      <p:cNvPicPr/>
                      <p:nvPr/>
                    </p:nvPicPr>
                    <p:blipFill>
                      <a:blip r:embed="rId2"/>
                      <a:stretch>
                        <a:fillRect/>
                      </a:stretch>
                    </p:blipFill>
                    <p:spPr>
                      <a:xfrm>
                        <a:off x="6505575" y="2675782"/>
                        <a:ext cx="657225" cy="36830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848412" y="3032970"/>
          <a:ext cx="4232275" cy="796925"/>
        </p:xfrm>
        <a:graphic>
          <a:graphicData uri="http://schemas.openxmlformats.org/presentationml/2006/ole">
            <mc:AlternateContent xmlns:mc="http://schemas.openxmlformats.org/markup-compatibility/2006">
              <mc:Choice xmlns:v="urn:schemas-microsoft-com:vml" Requires="v">
                <p:oleObj spid="_x0000_s3" name="Equation" r:id="rId3" imgW="61569600" imgH="11582400" progId="Equation.DSMT4">
                  <p:embed/>
                </p:oleObj>
              </mc:Choice>
              <mc:Fallback>
                <p:oleObj name="Equation" r:id="rId3" imgW="61569600" imgH="11582400" progId="Equation.DSMT4">
                  <p:embed/>
                  <p:pic>
                    <p:nvPicPr>
                      <p:cNvPr id="0" name="Object 11"/>
                      <p:cNvPicPr>
                        <a:picLocks noChangeAspect="1" noChangeArrowheads="1"/>
                      </p:cNvPicPr>
                      <p:nvPr/>
                    </p:nvPicPr>
                    <p:blipFill>
                      <a:blip r:embed="rId4"/>
                      <a:srcRect/>
                      <a:stretch>
                        <a:fillRect/>
                      </a:stretch>
                    </p:blipFill>
                    <p:spPr bwMode="auto">
                      <a:xfrm>
                        <a:off x="848412" y="3032970"/>
                        <a:ext cx="42322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b="50000"/>
          <a:stretch>
            <a:fillRect/>
          </a:stretch>
        </p:blipFill>
        <p:spPr bwMode="auto">
          <a:xfrm>
            <a:off x="813486" y="3969368"/>
            <a:ext cx="3192780" cy="2724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 name="Object 13"/>
          <p:cNvGraphicFramePr>
            <a:graphicFrameLocks noChangeAspect="1"/>
          </p:cNvGraphicFramePr>
          <p:nvPr/>
        </p:nvGraphicFramePr>
        <p:xfrm>
          <a:off x="5233086" y="3904825"/>
          <a:ext cx="1143000" cy="351693"/>
        </p:xfrm>
        <a:graphic>
          <a:graphicData uri="http://schemas.openxmlformats.org/presentationml/2006/ole">
            <mc:AlternateContent xmlns:mc="http://schemas.openxmlformats.org/markup-compatibility/2006">
              <mc:Choice xmlns:v="urn:schemas-microsoft-com:vml" Requires="v">
                <p:oleObj spid="_x0000_s4" name="Equation" r:id="rId6" imgW="15849600" imgH="4876800" progId="Equation.DSMT4">
                  <p:embed/>
                </p:oleObj>
              </mc:Choice>
              <mc:Fallback>
                <p:oleObj name="Equation" r:id="rId6" imgW="15849600" imgH="4876800" progId="Equation.DSMT4">
                  <p:embed/>
                  <p:pic>
                    <p:nvPicPr>
                      <p:cNvPr id="0" name="Object 13"/>
                      <p:cNvPicPr/>
                      <p:nvPr/>
                    </p:nvPicPr>
                    <p:blipFill>
                      <a:blip r:embed="rId7"/>
                      <a:stretch>
                        <a:fillRect/>
                      </a:stretch>
                    </p:blipFill>
                    <p:spPr>
                      <a:xfrm>
                        <a:off x="5233086" y="3904825"/>
                        <a:ext cx="1143000" cy="351693"/>
                      </a:xfrm>
                      <a:prstGeom prst="rect">
                        <a:avLst/>
                      </a:prstGeom>
                    </p:spPr>
                  </p:pic>
                </p:oleObj>
              </mc:Fallback>
            </mc:AlternateContent>
          </a:graphicData>
        </a:graphic>
      </p:graphicFrame>
      <p:sp>
        <p:nvSpPr>
          <p:cNvPr id="15" name="TextBox 14"/>
          <p:cNvSpPr txBox="1"/>
          <p:nvPr/>
        </p:nvSpPr>
        <p:spPr>
          <a:xfrm>
            <a:off x="4318686" y="3874345"/>
            <a:ext cx="1295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p-value:</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4318686" y="4438284"/>
            <a:ext cx="4191000"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small p-value indicates that it is </a:t>
            </a:r>
            <a:r>
              <a:rPr kumimoji="0" lang="en-US" sz="16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unlikely</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observe such a substantial association between the predictor and the response </a:t>
            </a:r>
            <a:r>
              <a:rPr kumimoji="0" lang="en-US" sz="16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due to chance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the absence of any real association between the predictor and the response.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矩形 4"/>
          <p:cNvSpPr/>
          <p:nvPr/>
        </p:nvSpPr>
        <p:spPr>
          <a:xfrm>
            <a:off x="1981200" y="3286178"/>
            <a:ext cx="228600" cy="295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1998273"/>
            <a:ext cx="7467600" cy="258532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The approach of using an F-statistic to test for any association between the predictors and the r</a:t>
            </a:r>
            <a:r>
              <a:rPr kumimoji="0" lang="en-US" sz="1800" b="0" i="1" u="none" strike="noStrike" kern="1200" cap="none" spc="0" normalizeH="0" baseline="0" noProof="0" dirty="0">
                <a:ln>
                  <a:noFill/>
                </a:ln>
                <a:solidFill>
                  <a:srgbClr val="9900CC"/>
                </a:solidFill>
                <a:effectLst/>
                <a:highlight>
                  <a:srgbClr val="FFFF00"/>
                </a:highlight>
                <a:uLnTx/>
                <a:uFillTx/>
                <a:latin typeface="Arial" panose="020B0604020202020204" pitchFamily="34" charset="0"/>
                <a:ea typeface="+mn-ea"/>
                <a:cs typeface="Arial" panose="020B0604020202020204" pitchFamily="34" charset="0"/>
              </a:rPr>
              <a:t>esponse works when p is relatively small, and certainly small compared to n</a:t>
            </a:r>
            <a:r>
              <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t>
            </a: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When p&gt;n, we cannot fit the multiple linear regression model using least squares, so the F-statistic based approach does not work. This high-dimensional setting will be discussed in detail later.</a:t>
            </a: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Is there a relationship between the response and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33400" y="2017454"/>
            <a:ext cx="8179526" cy="218521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we conclude on the basis of the F-statistic based p-value that at least one of the predictors is related to the response, then it is natural to wonder which are the ones!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After selecting the important variables, we can fit a single model involving only those predictors.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09600" y="4202668"/>
            <a:ext cx="8915400"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“Variable Selection”</a:t>
            </a:r>
            <a:endParaRPr kumimoji="0" lang="en-US" sz="18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457200" y="2474099"/>
            <a:ext cx="8179526" cy="218521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Ideally, we would like to try out a lot of (and maybe all possibly) different models, each containing a different subset of the predictors, and then select the best one </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According to some criterion.</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Plotting various model outputs, such as the residuals, in order to search for patterns.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3306684"/>
            <a:ext cx="817952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 practical! We need an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automated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efficient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approach to choose a smaller set of models to consider!</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457200" y="2474099"/>
            <a:ext cx="8179526" cy="61555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Ideally, we would like to try out a lot of (and maybe all possibly) different models, each containing a different subset of the predictors, and then select the best one. </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7274" y="2535450"/>
            <a:ext cx="8179526"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Forward selection</a:t>
            </a:r>
            <a:endPar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3" name="TextBox 2"/>
          <p:cNvSpPr txBox="1"/>
          <p:nvPr/>
        </p:nvSpPr>
        <p:spPr>
          <a:xfrm>
            <a:off x="609599" y="3044264"/>
            <a:ext cx="8350115" cy="220060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Begin with the </a:t>
            </a:r>
            <a:r>
              <a:rPr kumimoji="0" lang="en-US" sz="1700" b="0" i="1"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null model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 a model that contains an intercept but no predictors.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Fit </a:t>
            </a:r>
            <a:r>
              <a:rPr kumimoji="0" lang="en-US" sz="1700" b="0" i="1"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p</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 simple linear regressions and add to the null model the variable that results in the lowest RSS.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Add to that model the variable that results in the lowest RSS among all new two-variable models.</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Continue until some stopping rule is satisfied, for example when all remaining variables have a p-value above some threshold.</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8" name="TextBox 7"/>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7274" y="2535450"/>
            <a:ext cx="8179526"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700" b="0"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Arial" panose="020B0604020202020204" pitchFamily="34" charset="0"/>
              </a:rPr>
              <a:t>Back</a:t>
            </a:r>
            <a:r>
              <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ward selection</a:t>
            </a:r>
            <a:endPar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09598" y="3044264"/>
            <a:ext cx="8350117" cy="246221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Start with all variables in the model.</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Remove the variable with the largest p-value – that is, the variable that is the least statistically significant.</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The new (p-1)-variable model is fit, and the variable with the largest p-value is removed.</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Continue until a stopping rule is reached. For instance, we may stop when all remaining variables have a significant p-value defined by some significant threshold.</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7274" y="2535450"/>
            <a:ext cx="8179526"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Mixed selection (a combination of forward and backward selection)</a:t>
            </a:r>
            <a:endPar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09597" y="3044263"/>
            <a:ext cx="8350117" cy="246221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Start with no variables in the model, and then add the variable that provides the best fit (similar to forward selection).</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Add variables one-by-one until the p-value for one of the variables in the model rises above a certain threshold.</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Remove that variable from the model.</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Continue to perform these forward and backward steps until all variables in the model have a sufficiently low p-value, and all variables outside the model would have a large p-value if added to the model.</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7274" y="2535450"/>
            <a:ext cx="8179526"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Comments on the three methods:</a:t>
            </a:r>
            <a:endPar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09598" y="3050702"/>
            <a:ext cx="7924801" cy="115416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Backward selection cannot be used if p&gt;n.</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Forward selection can always be used.</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Forward selection might include variables early that later become redundant.</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31606"/>
            <a:ext cx="8077200" cy="147732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Later we discuss more systematic criteria for choosing an “optimal” member in the path of models produced by forward and backward stepwise selection.</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These include Mallow’s     , Akaike information criterion (AIC), Bayesian information criterion (BIC), adjusted    </a:t>
            </a:r>
            <a:r>
              <a:rPr kumimoji="0" lang="zh-CN" alt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rPr>
              <a:t>statistic, and Cross-validation (CV).</a:t>
            </a: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nvGraphicFramePr>
        <p:xfrm>
          <a:off x="3391568" y="3200400"/>
          <a:ext cx="266032" cy="315913"/>
        </p:xfrm>
        <a:graphic>
          <a:graphicData uri="http://schemas.openxmlformats.org/presentationml/2006/ole">
            <mc:AlternateContent xmlns:mc="http://schemas.openxmlformats.org/markup-compatibility/2006">
              <mc:Choice xmlns:v="urn:schemas-microsoft-com:vml" Requires="v">
                <p:oleObj spid="_x0000_s2" name="Equation" r:id="rId1" imgW="4876800" imgH="5791200" progId="Equation.DSMT4">
                  <p:embed/>
                </p:oleObj>
              </mc:Choice>
              <mc:Fallback>
                <p:oleObj name="Equation" r:id="rId1" imgW="4876800" imgH="5791200" progId="Equation.DSMT4">
                  <p:embed/>
                  <p:pic>
                    <p:nvPicPr>
                      <p:cNvPr id="0" name="Object 4"/>
                      <p:cNvPicPr/>
                      <p:nvPr/>
                    </p:nvPicPr>
                    <p:blipFill>
                      <a:blip r:embed="rId2"/>
                      <a:stretch>
                        <a:fillRect/>
                      </a:stretch>
                    </p:blipFill>
                    <p:spPr>
                      <a:xfrm>
                        <a:off x="3391568" y="3200400"/>
                        <a:ext cx="266032" cy="315913"/>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343400" y="3483768"/>
          <a:ext cx="266700" cy="250032"/>
        </p:xfrm>
        <a:graphic>
          <a:graphicData uri="http://schemas.openxmlformats.org/presentationml/2006/ole">
            <mc:AlternateContent xmlns:mc="http://schemas.openxmlformats.org/markup-compatibility/2006">
              <mc:Choice xmlns:v="urn:schemas-microsoft-com:vml" Requires="v">
                <p:oleObj spid="_x0000_s4" name="Equation" r:id="rId3" imgW="4876800" imgH="4572000" progId="Equation.DSMT4">
                  <p:embed/>
                </p:oleObj>
              </mc:Choice>
              <mc:Fallback>
                <p:oleObj name="Equation" r:id="rId3" imgW="4876800" imgH="4572000" progId="Equation.DSMT4">
                  <p:embed/>
                  <p:pic>
                    <p:nvPicPr>
                      <p:cNvPr id="0" name="Object 7"/>
                      <p:cNvPicPr/>
                      <p:nvPr/>
                    </p:nvPicPr>
                    <p:blipFill>
                      <a:blip r:embed="rId4"/>
                      <a:stretch>
                        <a:fillRect/>
                      </a:stretch>
                    </p:blipFill>
                    <p:spPr>
                      <a:xfrm>
                        <a:off x="4343400" y="3483768"/>
                        <a:ext cx="266700" cy="250032"/>
                      </a:xfrm>
                      <a:prstGeom prst="rect">
                        <a:avLst/>
                      </a:prstGeom>
                    </p:spPr>
                  </p:pic>
                </p:oleObj>
              </mc:Fallback>
            </mc:AlternateContent>
          </a:graphicData>
        </a:graphic>
      </p:graphicFrame>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Deciding on important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457200" y="1981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Variable selection</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57200" y="3195383"/>
            <a:ext cx="8763000" cy="224676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multiple linear regression, we have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square of the correlation between the response and the fitted linear model; in fact, one property of the fitted linear model is that it maximizes this correlation among all possible linear models.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value close to 1 indicates that the model explains a large portion of the variance in the response variable.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517301" y="195586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2"/>
                      <p:cNvPicPr/>
                      <p:nvPr/>
                    </p:nvPicPr>
                    <p:blipFill>
                      <a:blip r:embed="rId2"/>
                      <a:stretch>
                        <a:fillRect/>
                      </a:stretch>
                    </p:blipFill>
                    <p:spPr>
                      <a:xfrm>
                        <a:off x="517301" y="1955869"/>
                        <a:ext cx="381000" cy="357188"/>
                      </a:xfrm>
                      <a:prstGeom prst="rect">
                        <a:avLst/>
                      </a:prstGeom>
                    </p:spPr>
                  </p:pic>
                </p:oleObj>
              </mc:Fallback>
            </mc:AlternateContent>
          </a:graphicData>
        </a:graphic>
      </p:graphicFrame>
      <p:sp>
        <p:nvSpPr>
          <p:cNvPr id="14" name="TextBox 13"/>
          <p:cNvSpPr txBox="1"/>
          <p:nvPr/>
        </p:nvSpPr>
        <p:spPr>
          <a:xfrm>
            <a:off x="457200" y="2514075"/>
            <a:ext cx="66294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simple linear regression, we have</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 name="Object 14"/>
          <p:cNvGraphicFramePr>
            <a:graphicFrameLocks noChangeAspect="1"/>
          </p:cNvGraphicFramePr>
          <p:nvPr/>
        </p:nvGraphicFramePr>
        <p:xfrm>
          <a:off x="4953000" y="2489269"/>
          <a:ext cx="1905000" cy="394138"/>
        </p:xfrm>
        <a:graphic>
          <a:graphicData uri="http://schemas.openxmlformats.org/presentationml/2006/ole">
            <mc:AlternateContent xmlns:mc="http://schemas.openxmlformats.org/markup-compatibility/2006">
              <mc:Choice xmlns:v="urn:schemas-microsoft-com:vml" Requires="v">
                <p:oleObj spid="_x0000_s3" name="Equation" r:id="rId3" imgW="1104900" imgH="228600" progId="Equation.DSMT4">
                  <p:embed/>
                </p:oleObj>
              </mc:Choice>
              <mc:Fallback>
                <p:oleObj name="Equation" r:id="rId3" imgW="1104900" imgH="2286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89269"/>
                        <a:ext cx="1905000" cy="394138"/>
                      </a:xfrm>
                      <a:prstGeom prst="rect">
                        <a:avLst/>
                      </a:prstGeom>
                      <a:noFill/>
                      <a:ln>
                        <a:noFill/>
                      </a:ln>
                    </p:spPr>
                  </p:pic>
                </p:oleObj>
              </mc:Fallback>
            </mc:AlternateContent>
          </a:graphicData>
        </a:graphic>
      </p:graphicFrame>
      <p:graphicFrame>
        <p:nvGraphicFramePr>
          <p:cNvPr id="17" name="Object 16"/>
          <p:cNvGraphicFramePr>
            <a:graphicFrameLocks noChangeAspect="1"/>
          </p:cNvGraphicFramePr>
          <p:nvPr/>
        </p:nvGraphicFramePr>
        <p:xfrm>
          <a:off x="5094288" y="3167063"/>
          <a:ext cx="1839912" cy="414337"/>
        </p:xfrm>
        <a:graphic>
          <a:graphicData uri="http://schemas.openxmlformats.org/presentationml/2006/ole">
            <mc:AlternateContent xmlns:mc="http://schemas.openxmlformats.org/markup-compatibility/2006">
              <mc:Choice xmlns:v="urn:schemas-microsoft-com:vml" Requires="v">
                <p:oleObj spid="_x0000_s4" name="Equation" r:id="rId5" imgW="25603200" imgH="5791200" progId="Equation.DSMT4">
                  <p:embed/>
                </p:oleObj>
              </mc:Choice>
              <mc:Fallback>
                <p:oleObj name="Equation" r:id="rId5" imgW="25603200" imgH="5791200" progId="Equation.DSMT4">
                  <p:embed/>
                  <p:pic>
                    <p:nvPicPr>
                      <p:cNvPr id="0" name="Object 16"/>
                      <p:cNvPicPr>
                        <a:picLocks noChangeAspect="1" noChangeArrowheads="1"/>
                      </p:cNvPicPr>
                      <p:nvPr/>
                    </p:nvPicPr>
                    <p:blipFill>
                      <a:blip r:embed="rId6"/>
                      <a:srcRect/>
                      <a:stretch>
                        <a:fillRect/>
                      </a:stretch>
                    </p:blipFill>
                    <p:spPr bwMode="auto">
                      <a:xfrm>
                        <a:off x="5094288" y="3167063"/>
                        <a:ext cx="1839912" cy="414337"/>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nvGraphicFramePr>
        <p:xfrm>
          <a:off x="1219200" y="4672012"/>
          <a:ext cx="381001" cy="357188"/>
        </p:xfrm>
        <a:graphic>
          <a:graphicData uri="http://schemas.openxmlformats.org/presentationml/2006/ole">
            <mc:AlternateContent xmlns:mc="http://schemas.openxmlformats.org/markup-compatibility/2006">
              <mc:Choice xmlns:v="urn:schemas-microsoft-com:vml" Requires="v">
                <p:oleObj spid="_x0000_s5" name="Equation" r:id="rId7" imgW="4876800" imgH="4572000" progId="Equation.DSMT4">
                  <p:embed/>
                </p:oleObj>
              </mc:Choice>
              <mc:Fallback>
                <p:oleObj name="Equation" r:id="rId7" imgW="4876800" imgH="4572000" progId="Equation.DSMT4">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672012"/>
                        <a:ext cx="381001" cy="357188"/>
                      </a:xfrm>
                      <a:prstGeom prst="rect">
                        <a:avLst/>
                      </a:prstGeom>
                      <a:noFill/>
                      <a:ln>
                        <a:noFill/>
                      </a:ln>
                    </p:spPr>
                  </p:pic>
                </p:oleObj>
              </mc:Fallback>
            </mc:AlternateContent>
          </a:graphicData>
        </a:graphic>
      </p:graphicFrame>
      <p:sp>
        <p:nvSpPr>
          <p:cNvPr id="19" name="TextBox 18"/>
          <p:cNvSpPr txBox="1"/>
          <p:nvPr/>
        </p:nvSpPr>
        <p:spPr>
          <a:xfrm>
            <a:off x="441101" y="198120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737286" y="1941177"/>
            <a:ext cx="237331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737286" y="2655145"/>
            <a:ext cx="8458200"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reject the null hypothesis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is, we declare a relationship to exist between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if the p-value is small enough (typically used p-value cutoffs are 0.05 or 0.01).</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5" name="Table 24"/>
          <p:cNvGraphicFramePr>
            <a:graphicFrameLocks noGrp="1"/>
          </p:cNvGraphicFramePr>
          <p:nvPr/>
        </p:nvGraphicFramePr>
        <p:xfrm>
          <a:off x="1423086" y="4162802"/>
          <a:ext cx="7086600" cy="1416669"/>
        </p:xfrm>
        <a:graphic>
          <a:graphicData uri="http://schemas.openxmlformats.org/drawingml/2006/table">
            <a:tbl>
              <a:tblPr firstRow="1" bandRow="1">
                <a:tableStyleId>{5C22544A-7EE6-4342-B048-85BDC9FD1C3A}</a:tableStyleId>
              </a:tblPr>
              <a:tblGrid>
                <a:gridCol w="1417320"/>
                <a:gridCol w="1417320"/>
                <a:gridCol w="1417320"/>
                <a:gridCol w="1417320"/>
                <a:gridCol w="1417320"/>
              </a:tblGrid>
              <a:tr h="472223">
                <a:tc>
                  <a:txBody>
                    <a:bodyPr/>
                    <a:lstStyle/>
                    <a:p>
                      <a:pPr algn="ctr"/>
                      <a:endParaRPr lang="en-US" dirty="0"/>
                    </a:p>
                  </a:txBody>
                  <a:tcPr anchor="ctr"/>
                </a:tc>
                <a:tc>
                  <a:txBody>
                    <a:bodyPr/>
                    <a:lstStyle/>
                    <a:p>
                      <a:pPr algn="ctr"/>
                      <a:r>
                        <a:rPr lang="en-US" dirty="0"/>
                        <a:t>Coefficient</a:t>
                      </a:r>
                      <a:endParaRPr lang="en-US" dirty="0"/>
                    </a:p>
                  </a:txBody>
                  <a:tcPr anchor="ctr"/>
                </a:tc>
                <a:tc>
                  <a:txBody>
                    <a:bodyPr/>
                    <a:lstStyle/>
                    <a:p>
                      <a:pPr algn="ctr"/>
                      <a:r>
                        <a:rPr lang="en-US" dirty="0"/>
                        <a:t>Std.</a:t>
                      </a:r>
                      <a:r>
                        <a:rPr lang="en-US" baseline="0" dirty="0"/>
                        <a:t> Error</a:t>
                      </a:r>
                      <a:endParaRPr lang="en-US" dirty="0"/>
                    </a:p>
                  </a:txBody>
                  <a:tcPr anchor="ctr"/>
                </a:tc>
                <a:tc>
                  <a:txBody>
                    <a:bodyPr/>
                    <a:lstStyle/>
                    <a:p>
                      <a:pPr algn="ctr"/>
                      <a:r>
                        <a:rPr lang="en-US" dirty="0"/>
                        <a:t>t-statistic</a:t>
                      </a:r>
                      <a:endParaRPr lang="en-US" dirty="0"/>
                    </a:p>
                  </a:txBody>
                  <a:tcPr anchor="ctr"/>
                </a:tc>
                <a:tc>
                  <a:txBody>
                    <a:bodyPr/>
                    <a:lstStyle/>
                    <a:p>
                      <a:pPr algn="ctr"/>
                      <a:r>
                        <a:rPr lang="en-US" dirty="0"/>
                        <a:t>p-value</a:t>
                      </a:r>
                      <a:endParaRPr lang="en-US" dirty="0"/>
                    </a:p>
                  </a:txBody>
                  <a:tcPr anchor="ctr"/>
                </a:tc>
              </a:tr>
              <a:tr h="472223">
                <a:tc>
                  <a:txBody>
                    <a:bodyPr/>
                    <a:lstStyle/>
                    <a:p>
                      <a:pPr algn="ctr"/>
                      <a:r>
                        <a:rPr lang="en-US" dirty="0"/>
                        <a:t>Intercept</a:t>
                      </a:r>
                      <a:endParaRPr lang="en-US" dirty="0"/>
                    </a:p>
                  </a:txBody>
                  <a:tcPr anchor="ctr"/>
                </a:tc>
                <a:tc>
                  <a:txBody>
                    <a:bodyPr/>
                    <a:lstStyle/>
                    <a:p>
                      <a:pPr algn="ctr"/>
                      <a:r>
                        <a:rPr lang="en-US" dirty="0"/>
                        <a:t>7.0325</a:t>
                      </a:r>
                      <a:endParaRPr lang="en-US" dirty="0"/>
                    </a:p>
                  </a:txBody>
                  <a:tcPr anchor="ctr"/>
                </a:tc>
                <a:tc>
                  <a:txBody>
                    <a:bodyPr/>
                    <a:lstStyle/>
                    <a:p>
                      <a:pPr algn="ctr"/>
                      <a:r>
                        <a:rPr lang="en-US" dirty="0"/>
                        <a:t>0.4578</a:t>
                      </a:r>
                      <a:endParaRPr lang="en-US" dirty="0"/>
                    </a:p>
                  </a:txBody>
                  <a:tcPr anchor="ctr"/>
                </a:tc>
                <a:tc>
                  <a:txBody>
                    <a:bodyPr/>
                    <a:lstStyle/>
                    <a:p>
                      <a:pPr algn="ctr"/>
                      <a:r>
                        <a:rPr lang="en-US" dirty="0"/>
                        <a:t>15.36</a:t>
                      </a:r>
                      <a:endParaRPr lang="en-US" dirty="0"/>
                    </a:p>
                  </a:txBody>
                  <a:tcPr anchor="ctr"/>
                </a:tc>
                <a:tc>
                  <a:txBody>
                    <a:bodyPr/>
                    <a:lstStyle/>
                    <a:p>
                      <a:pPr algn="ctr"/>
                      <a:r>
                        <a:rPr lang="en-US" dirty="0"/>
                        <a:t>&lt; 0.0001</a:t>
                      </a:r>
                      <a:endParaRPr lang="en-US" dirty="0"/>
                    </a:p>
                  </a:txBody>
                  <a:tcPr anchor="ctr"/>
                </a:tc>
              </a:tr>
              <a:tr h="472223">
                <a:tc>
                  <a:txBody>
                    <a:bodyPr/>
                    <a:lstStyle/>
                    <a:p>
                      <a:pPr algn="ctr"/>
                      <a:r>
                        <a:rPr lang="en-US" dirty="0"/>
                        <a:t>Slope</a:t>
                      </a:r>
                      <a:endParaRPr lang="en-US" dirty="0"/>
                    </a:p>
                  </a:txBody>
                  <a:tcPr anchor="ctr"/>
                </a:tc>
                <a:tc>
                  <a:txBody>
                    <a:bodyPr/>
                    <a:lstStyle/>
                    <a:p>
                      <a:pPr algn="ctr"/>
                      <a:r>
                        <a:rPr lang="en-US" dirty="0"/>
                        <a:t>0.0475</a:t>
                      </a:r>
                      <a:endParaRPr lang="en-US" dirty="0"/>
                    </a:p>
                  </a:txBody>
                  <a:tcPr anchor="ctr"/>
                </a:tc>
                <a:tc>
                  <a:txBody>
                    <a:bodyPr/>
                    <a:lstStyle/>
                    <a:p>
                      <a:pPr algn="ctr"/>
                      <a:r>
                        <a:rPr lang="en-US" dirty="0"/>
                        <a:t>0.0027</a:t>
                      </a:r>
                      <a:endParaRPr lang="en-US" dirty="0"/>
                    </a:p>
                  </a:txBody>
                  <a:tcPr anchor="ctr"/>
                </a:tc>
                <a:tc>
                  <a:txBody>
                    <a:bodyPr/>
                    <a:lstStyle/>
                    <a:p>
                      <a:pPr algn="ctr"/>
                      <a:r>
                        <a:rPr lang="en-US" dirty="0"/>
                        <a:t>17.67</a:t>
                      </a:r>
                      <a:endParaRPr lang="en-US" dirty="0"/>
                    </a:p>
                  </a:txBody>
                  <a:tcPr anchor="ctr"/>
                </a:tc>
                <a:tc>
                  <a:txBody>
                    <a:bodyPr/>
                    <a:lstStyle/>
                    <a:p>
                      <a:pPr algn="ctr"/>
                      <a:r>
                        <a:rPr lang="en-US" dirty="0"/>
                        <a:t>&lt; 0.0001</a:t>
                      </a:r>
                      <a:endParaRPr lang="en-US" dirty="0"/>
                    </a:p>
                  </a:txBody>
                  <a:tcPr anchor="ctr"/>
                </a:tc>
              </a:tr>
            </a:tbl>
          </a:graphicData>
        </a:graphic>
      </p:graphicFrame>
      <p:sp>
        <p:nvSpPr>
          <p:cNvPr id="26" name="TextBox 25"/>
          <p:cNvSpPr txBox="1"/>
          <p:nvPr/>
        </p:nvSpPr>
        <p:spPr>
          <a:xfrm>
            <a:off x="737286" y="3578475"/>
            <a:ext cx="5562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Results for the advertising data (sales-versus-TV):</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517301" y="195586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2"/>
                      <p:cNvPicPr/>
                      <p:nvPr/>
                    </p:nvPicPr>
                    <p:blipFill>
                      <a:blip r:embed="rId2"/>
                      <a:stretch>
                        <a:fillRect/>
                      </a:stretch>
                    </p:blipFill>
                    <p:spPr>
                      <a:xfrm>
                        <a:off x="517301" y="1955869"/>
                        <a:ext cx="381000" cy="357188"/>
                      </a:xfrm>
                      <a:prstGeom prst="rect">
                        <a:avLst/>
                      </a:prstGeom>
                    </p:spPr>
                  </p:pic>
                </p:oleObj>
              </mc:Fallback>
            </mc:AlternateContent>
          </a:graphicData>
        </a:graphic>
      </p:graphicFrame>
      <p:sp>
        <p:nvSpPr>
          <p:cNvPr id="19" name="TextBox 18"/>
          <p:cNvSpPr txBox="1"/>
          <p:nvPr/>
        </p:nvSpPr>
        <p:spPr>
          <a:xfrm>
            <a:off x="441101" y="198120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17301" y="252775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radio, and newspaper)</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302" y="3029974"/>
            <a:ext cx="5385307" cy="1955292"/>
          </a:xfrm>
          <a:prstGeom prst="rect">
            <a:avLst/>
          </a:prstGeom>
        </p:spPr>
      </p:pic>
      <p:graphicFrame>
        <p:nvGraphicFramePr>
          <p:cNvPr id="8" name="Object 16"/>
          <p:cNvGraphicFramePr>
            <a:graphicFrameLocks noChangeAspect="1"/>
          </p:cNvGraphicFramePr>
          <p:nvPr/>
        </p:nvGraphicFramePr>
        <p:xfrm>
          <a:off x="6716713" y="3962400"/>
          <a:ext cx="1358900" cy="349250"/>
        </p:xfrm>
        <a:graphic>
          <a:graphicData uri="http://schemas.openxmlformats.org/presentationml/2006/ole">
            <mc:AlternateContent xmlns:mc="http://schemas.openxmlformats.org/markup-compatibility/2006">
              <mc:Choice xmlns:v="urn:schemas-microsoft-com:vml" Requires="v">
                <p:oleObj spid="_x0000_s3" name="Equation" r:id="rId4" imgW="18897600" imgH="4876800" progId="Equation.DSMT4">
                  <p:embed/>
                </p:oleObj>
              </mc:Choice>
              <mc:Fallback>
                <p:oleObj name="Equation" r:id="rId4" imgW="18897600" imgH="4876800" progId="Equation.DSMT4">
                  <p:embed/>
                  <p:pic>
                    <p:nvPicPr>
                      <p:cNvPr id="0" name="Object 16"/>
                      <p:cNvPicPr>
                        <a:picLocks noChangeAspect="1" noChangeArrowheads="1"/>
                      </p:cNvPicPr>
                      <p:nvPr/>
                    </p:nvPicPr>
                    <p:blipFill>
                      <a:blip r:embed="rId5"/>
                      <a:srcRect/>
                      <a:stretch>
                        <a:fillRect/>
                      </a:stretch>
                    </p:blipFill>
                    <p:spPr bwMode="auto">
                      <a:xfrm>
                        <a:off x="6716713" y="3962400"/>
                        <a:ext cx="1358900" cy="349250"/>
                      </a:xfrm>
                      <a:prstGeom prst="rect">
                        <a:avLst/>
                      </a:prstGeom>
                      <a:noFill/>
                      <a:ln>
                        <a:noFill/>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517301" y="195586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2"/>
                      <p:cNvPicPr/>
                      <p:nvPr/>
                    </p:nvPicPr>
                    <p:blipFill>
                      <a:blip r:embed="rId2"/>
                      <a:stretch>
                        <a:fillRect/>
                      </a:stretch>
                    </p:blipFill>
                    <p:spPr>
                      <a:xfrm>
                        <a:off x="517301" y="1955869"/>
                        <a:ext cx="381000" cy="357188"/>
                      </a:xfrm>
                      <a:prstGeom prst="rect">
                        <a:avLst/>
                      </a:prstGeom>
                    </p:spPr>
                  </p:pic>
                </p:oleObj>
              </mc:Fallback>
            </mc:AlternateContent>
          </a:graphicData>
        </a:graphic>
      </p:graphicFrame>
      <p:sp>
        <p:nvSpPr>
          <p:cNvPr id="19" name="TextBox 18"/>
          <p:cNvSpPr txBox="1"/>
          <p:nvPr/>
        </p:nvSpPr>
        <p:spPr>
          <a:xfrm>
            <a:off x="441101" y="198120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517301" y="252775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and radio)</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517301" y="3080266"/>
          <a:ext cx="1619250" cy="381000"/>
        </p:xfrm>
        <a:graphic>
          <a:graphicData uri="http://schemas.openxmlformats.org/presentationml/2006/ole">
            <mc:AlternateContent xmlns:mc="http://schemas.openxmlformats.org/markup-compatibility/2006">
              <mc:Choice xmlns:v="urn:schemas-microsoft-com:vml" Requires="v">
                <p:oleObj spid="_x0000_s3" name="Equation" r:id="rId3" imgW="20726400" imgH="4876800" progId="Equation.DSMT4">
                  <p:embed/>
                </p:oleObj>
              </mc:Choice>
              <mc:Fallback>
                <p:oleObj name="Equation" r:id="rId3" imgW="20726400" imgH="4876800" progId="Equation.DSMT4">
                  <p:embed/>
                  <p:pic>
                    <p:nvPicPr>
                      <p:cNvPr id="0" name="Object 20"/>
                      <p:cNvPicPr>
                        <a:picLocks noChangeAspect="1" noChangeArrowheads="1"/>
                      </p:cNvPicPr>
                      <p:nvPr/>
                    </p:nvPicPr>
                    <p:blipFill>
                      <a:blip r:embed="rId4"/>
                      <a:srcRect/>
                      <a:stretch>
                        <a:fillRect/>
                      </a:stretch>
                    </p:blipFill>
                    <p:spPr bwMode="auto">
                      <a:xfrm>
                        <a:off x="517301" y="3080266"/>
                        <a:ext cx="1619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517300" y="3613666"/>
            <a:ext cx="9007699" cy="3170099"/>
          </a:xfrm>
          <a:prstGeom prst="rect">
            <a:avLst/>
          </a:prstGeom>
          <a:solidFill>
            <a:schemeClr val="bg1"/>
          </a:solid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Even though the p-value for newspaper advertising is not significant (p=0.8599), there is still a small increase in       if we include newspaper advertising in the model that already contains TV and radio advertising.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fact that there is only a tiny increase provides additional evidence that newspaper can be dropped from the model.</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Essentially, newspaper provides no real improvement in the model fit to the training samples, and its inclusion will likely lead to poor results on independent testing samples due to overfitting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6172200" y="3962400"/>
          <a:ext cx="304800" cy="285750"/>
        </p:xfrm>
        <a:graphic>
          <a:graphicData uri="http://schemas.openxmlformats.org/presentationml/2006/ole">
            <mc:AlternateContent xmlns:mc="http://schemas.openxmlformats.org/markup-compatibility/2006">
              <mc:Choice xmlns:v="urn:schemas-microsoft-com:vml" Requires="v">
                <p:oleObj spid="_x0000_s4" name="Equation" r:id="rId5" imgW="4876800" imgH="4572000" progId="Equation.DSMT4">
                  <p:embed/>
                </p:oleObj>
              </mc:Choice>
              <mc:Fallback>
                <p:oleObj name="Equation" r:id="rId5" imgW="4876800" imgH="4572000" progId="Equation.DSMT4">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962400"/>
                        <a:ext cx="304800" cy="285750"/>
                      </a:xfrm>
                      <a:prstGeom prst="rect">
                        <a:avLst/>
                      </a:prstGeom>
                      <a:noFill/>
                      <a:ln>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517301" y="195586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2"/>
                      <p:cNvPicPr/>
                      <p:nvPr/>
                    </p:nvPicPr>
                    <p:blipFill>
                      <a:blip r:embed="rId2"/>
                      <a:stretch>
                        <a:fillRect/>
                      </a:stretch>
                    </p:blipFill>
                    <p:spPr>
                      <a:xfrm>
                        <a:off x="517301" y="1955869"/>
                        <a:ext cx="381000" cy="357188"/>
                      </a:xfrm>
                      <a:prstGeom prst="rect">
                        <a:avLst/>
                      </a:prstGeom>
                    </p:spPr>
                  </p:pic>
                </p:oleObj>
              </mc:Fallback>
            </mc:AlternateContent>
          </a:graphicData>
        </a:graphic>
      </p:graphicFrame>
      <p:sp>
        <p:nvSpPr>
          <p:cNvPr id="19" name="TextBox 18"/>
          <p:cNvSpPr txBox="1"/>
          <p:nvPr/>
        </p:nvSpPr>
        <p:spPr>
          <a:xfrm>
            <a:off x="441101" y="198120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17301" y="2649616"/>
            <a:ext cx="8442414"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will always increase when more variables are added to the model, even if those variables are only weakly associated with the response.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Adding another variable to the least squares equations allows us to fit the training data (though not necessarily the testing data) more accurately.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statistic, which is computed on the training data, must increase.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p:cNvGraphicFramePr>
            <a:graphicFrameLocks noChangeAspect="1"/>
          </p:cNvGraphicFramePr>
          <p:nvPr/>
        </p:nvGraphicFramePr>
        <p:xfrm>
          <a:off x="838200" y="2667000"/>
          <a:ext cx="304800" cy="285750"/>
        </p:xfrm>
        <a:graphic>
          <a:graphicData uri="http://schemas.openxmlformats.org/presentationml/2006/ole">
            <mc:AlternateContent xmlns:mc="http://schemas.openxmlformats.org/markup-compatibility/2006">
              <mc:Choice xmlns:v="urn:schemas-microsoft-com:vml" Requires="v">
                <p:oleObj spid="_x0000_s3" name="Equation" r:id="rId3" imgW="4876800" imgH="4572000" progId="Equation.DSMT4">
                  <p:embed/>
                </p:oleObj>
              </mc:Choice>
              <mc:Fallback>
                <p:oleObj name="Equation" r:id="rId3" imgW="4876800" imgH="4572000"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304800" cy="285750"/>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nvGraphicFramePr>
        <p:xfrm>
          <a:off x="1371600" y="4819650"/>
          <a:ext cx="304800" cy="285750"/>
        </p:xfrm>
        <a:graphic>
          <a:graphicData uri="http://schemas.openxmlformats.org/presentationml/2006/ole">
            <mc:AlternateContent xmlns:mc="http://schemas.openxmlformats.org/markup-compatibility/2006">
              <mc:Choice xmlns:v="urn:schemas-microsoft-com:vml" Requires="v">
                <p:oleObj spid="_x0000_s4" name="Equation" r:id="rId4" imgW="4876800" imgH="4572000" progId="Equation.DSMT4">
                  <p:embed/>
                </p:oleObj>
              </mc:Choice>
              <mc:Fallback>
                <p:oleObj name="Equation" r:id="rId4" imgW="4876800" imgH="4572000" progId="Equation.DSMT4">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81965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517301" y="195586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2"/>
                      <p:cNvPicPr/>
                      <p:nvPr/>
                    </p:nvPicPr>
                    <p:blipFill>
                      <a:blip r:embed="rId2"/>
                      <a:stretch>
                        <a:fillRect/>
                      </a:stretch>
                    </p:blipFill>
                    <p:spPr>
                      <a:xfrm>
                        <a:off x="517301" y="1955869"/>
                        <a:ext cx="381000" cy="357188"/>
                      </a:xfrm>
                      <a:prstGeom prst="rect">
                        <a:avLst/>
                      </a:prstGeom>
                    </p:spPr>
                  </p:pic>
                </p:oleObj>
              </mc:Fallback>
            </mc:AlternateContent>
          </a:graphicData>
        </a:graphic>
      </p:graphicFrame>
      <p:sp>
        <p:nvSpPr>
          <p:cNvPr id="19" name="TextBox 18"/>
          <p:cNvSpPr txBox="1"/>
          <p:nvPr/>
        </p:nvSpPr>
        <p:spPr>
          <a:xfrm>
            <a:off x="441101" y="198120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490470" y="2710152"/>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and radio)</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490470" y="3186462"/>
          <a:ext cx="1619250" cy="381000"/>
        </p:xfrm>
        <a:graphic>
          <a:graphicData uri="http://schemas.openxmlformats.org/presentationml/2006/ole">
            <mc:AlternateContent xmlns:mc="http://schemas.openxmlformats.org/markup-compatibility/2006">
              <mc:Choice xmlns:v="urn:schemas-microsoft-com:vml" Requires="v">
                <p:oleObj spid="_x0000_s3" name="Equation" r:id="rId3" imgW="20726400" imgH="4876800" progId="Equation.DSMT4">
                  <p:embed/>
                </p:oleObj>
              </mc:Choice>
              <mc:Fallback>
                <p:oleObj name="Equation" r:id="rId3" imgW="20726400" imgH="4876800" progId="Equation.DSMT4">
                  <p:embed/>
                  <p:pic>
                    <p:nvPicPr>
                      <p:cNvPr id="0" name="Object 22"/>
                      <p:cNvPicPr>
                        <a:picLocks noChangeAspect="1" noChangeArrowheads="1"/>
                      </p:cNvPicPr>
                      <p:nvPr/>
                    </p:nvPicPr>
                    <p:blipFill>
                      <a:blip r:embed="rId4"/>
                      <a:srcRect/>
                      <a:stretch>
                        <a:fillRect/>
                      </a:stretch>
                    </p:blipFill>
                    <p:spPr bwMode="auto">
                      <a:xfrm>
                        <a:off x="490470" y="3186462"/>
                        <a:ext cx="1619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23"/>
          <p:cNvSpPr txBox="1"/>
          <p:nvPr/>
        </p:nvSpPr>
        <p:spPr>
          <a:xfrm>
            <a:off x="490470" y="3624552"/>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5" name="Object 24"/>
          <p:cNvGraphicFramePr>
            <a:graphicFrameLocks noChangeAspect="1"/>
          </p:cNvGraphicFramePr>
          <p:nvPr/>
        </p:nvGraphicFramePr>
        <p:xfrm>
          <a:off x="490471" y="4038600"/>
          <a:ext cx="1166813" cy="381000"/>
        </p:xfrm>
        <a:graphic>
          <a:graphicData uri="http://schemas.openxmlformats.org/presentationml/2006/ole">
            <mc:AlternateContent xmlns:mc="http://schemas.openxmlformats.org/markup-compatibility/2006">
              <mc:Choice xmlns:v="urn:schemas-microsoft-com:vml" Requires="v">
                <p:oleObj spid="_x0000_s4" name="Equation" r:id="rId5" imgW="14935200" imgH="4876800" progId="Equation.DSMT4">
                  <p:embed/>
                </p:oleObj>
              </mc:Choice>
              <mc:Fallback>
                <p:oleObj name="Equation" r:id="rId5" imgW="14935200" imgH="4876800" progId="Equation.DSMT4">
                  <p:embed/>
                  <p:pic>
                    <p:nvPicPr>
                      <p:cNvPr id="0" name="Object 24"/>
                      <p:cNvPicPr>
                        <a:picLocks noChangeAspect="1" noChangeArrowheads="1"/>
                      </p:cNvPicPr>
                      <p:nvPr/>
                    </p:nvPicPr>
                    <p:blipFill>
                      <a:blip r:embed="rId6"/>
                      <a:srcRect/>
                      <a:stretch>
                        <a:fillRect/>
                      </a:stretch>
                    </p:blipFill>
                    <p:spPr bwMode="auto">
                      <a:xfrm>
                        <a:off x="490471" y="4038600"/>
                        <a:ext cx="1166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Box 25"/>
          <p:cNvSpPr txBox="1"/>
          <p:nvPr/>
        </p:nvSpPr>
        <p:spPr>
          <a:xfrm>
            <a:off x="490469" y="4710463"/>
            <a:ext cx="8469245" cy="112338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Adding radio to the model leads to a substantial improvement in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model that uses TV and radio to predict sales is substantially better than the one that uses only TV.</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7" name="Object 26"/>
          <p:cNvGraphicFramePr>
            <a:graphicFrameLocks noChangeAspect="1"/>
          </p:cNvGraphicFramePr>
          <p:nvPr/>
        </p:nvGraphicFramePr>
        <p:xfrm>
          <a:off x="8077200" y="4743120"/>
          <a:ext cx="304800" cy="285750"/>
        </p:xfrm>
        <a:graphic>
          <a:graphicData uri="http://schemas.openxmlformats.org/presentationml/2006/ole">
            <mc:AlternateContent xmlns:mc="http://schemas.openxmlformats.org/markup-compatibility/2006">
              <mc:Choice xmlns:v="urn:schemas-microsoft-com:vml" Requires="v">
                <p:oleObj spid="_x0000_s5" name="Equation" r:id="rId7" imgW="4876800" imgH="4572000" progId="Equation.DSMT4">
                  <p:embed/>
                </p:oleObj>
              </mc:Choice>
              <mc:Fallback>
                <p:oleObj name="Equation" r:id="rId7" imgW="4876800" imgH="4572000" progId="Equation.DSMT4">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474312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17301" y="2520333"/>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and radio)</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15" name="Object 14"/>
          <p:cNvGraphicFramePr>
            <a:graphicFrameLocks noChangeAspect="1"/>
          </p:cNvGraphicFramePr>
          <p:nvPr/>
        </p:nvGraphicFramePr>
        <p:xfrm>
          <a:off x="588740" y="3020457"/>
          <a:ext cx="1476375" cy="333375"/>
        </p:xfrm>
        <a:graphic>
          <a:graphicData uri="http://schemas.openxmlformats.org/presentationml/2006/ole">
            <mc:AlternateContent xmlns:mc="http://schemas.openxmlformats.org/markup-compatibility/2006">
              <mc:Choice xmlns:v="urn:schemas-microsoft-com:vml" Requires="v">
                <p:oleObj spid="_x0000_s2" name="Equation" r:id="rId1" imgW="18897600" imgH="4267200" progId="Equation.DSMT4">
                  <p:embed/>
                </p:oleObj>
              </mc:Choice>
              <mc:Fallback>
                <p:oleObj name="Equation" r:id="rId1" imgW="18897600" imgH="4267200" progId="Equation.DSMT4">
                  <p:embed/>
                  <p:pic>
                    <p:nvPicPr>
                      <p:cNvPr id="0" name="Object 14"/>
                      <p:cNvPicPr>
                        <a:picLocks noChangeAspect="1" noChangeArrowheads="1"/>
                      </p:cNvPicPr>
                      <p:nvPr/>
                    </p:nvPicPr>
                    <p:blipFill>
                      <a:blip r:embed="rId2"/>
                      <a:srcRect/>
                      <a:stretch>
                        <a:fillRect/>
                      </a:stretch>
                    </p:blipFill>
                    <p:spPr bwMode="auto">
                      <a:xfrm>
                        <a:off x="588740" y="3020457"/>
                        <a:ext cx="1476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517301" y="3530043"/>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17" name="Object 16"/>
          <p:cNvGraphicFramePr>
            <a:graphicFrameLocks noChangeAspect="1"/>
          </p:cNvGraphicFramePr>
          <p:nvPr/>
        </p:nvGraphicFramePr>
        <p:xfrm>
          <a:off x="583977" y="3953967"/>
          <a:ext cx="1381125" cy="333375"/>
        </p:xfrm>
        <a:graphic>
          <a:graphicData uri="http://schemas.openxmlformats.org/presentationml/2006/ole">
            <mc:AlternateContent xmlns:mc="http://schemas.openxmlformats.org/markup-compatibility/2006">
              <mc:Choice xmlns:v="urn:schemas-microsoft-com:vml" Requires="v">
                <p:oleObj spid="_x0000_s3" name="Equation" r:id="rId3" imgW="17678400" imgH="4267200" progId="Equation.DSMT4">
                  <p:embed/>
                </p:oleObj>
              </mc:Choice>
              <mc:Fallback>
                <p:oleObj name="Equation" r:id="rId3" imgW="17678400" imgH="4267200" progId="Equation.DSMT4">
                  <p:embed/>
                  <p:pic>
                    <p:nvPicPr>
                      <p:cNvPr id="0" name="Object 16"/>
                      <p:cNvPicPr>
                        <a:picLocks noChangeAspect="1" noChangeArrowheads="1"/>
                      </p:cNvPicPr>
                      <p:nvPr/>
                    </p:nvPicPr>
                    <p:blipFill>
                      <a:blip r:embed="rId4"/>
                      <a:srcRect/>
                      <a:stretch>
                        <a:fillRect/>
                      </a:stretch>
                    </p:blipFill>
                    <p:spPr bwMode="auto">
                      <a:xfrm>
                        <a:off x="583977" y="3953967"/>
                        <a:ext cx="1381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517301" y="4977844"/>
            <a:ext cx="8442414"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again shows that a model using TV and radio to predict sales is much more accurate (on the training data) than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one that only uses TV spending.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517301" y="2017157"/>
          <a:ext cx="595312" cy="333375"/>
        </p:xfrm>
        <a:graphic>
          <a:graphicData uri="http://schemas.openxmlformats.org/presentationml/2006/ole">
            <mc:AlternateContent xmlns:mc="http://schemas.openxmlformats.org/markup-compatibility/2006">
              <mc:Choice xmlns:v="urn:schemas-microsoft-com:vml" Requires="v">
                <p:oleObj spid="_x0000_s4" name="Equation" r:id="rId5" imgW="7620000" imgH="4267200" progId="Equation.DSMT4">
                  <p:embed/>
                </p:oleObj>
              </mc:Choice>
              <mc:Fallback>
                <p:oleObj name="Equation" r:id="rId5" imgW="7620000" imgH="4267200" progId="Equation.DSMT4">
                  <p:embed/>
                  <p:pic>
                    <p:nvPicPr>
                      <p:cNvPr id="0" name="Object 19"/>
                      <p:cNvPicPr/>
                      <p:nvPr/>
                    </p:nvPicPr>
                    <p:blipFill>
                      <a:blip r:embed="rId6"/>
                      <a:stretch>
                        <a:fillRect/>
                      </a:stretch>
                    </p:blipFill>
                    <p:spPr>
                      <a:xfrm>
                        <a:off x="517301" y="2017157"/>
                        <a:ext cx="595312" cy="333375"/>
                      </a:xfrm>
                      <a:prstGeom prst="rect">
                        <a:avLst/>
                      </a:prstGeom>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517301" y="2017157"/>
          <a:ext cx="595312" cy="333375"/>
        </p:xfrm>
        <a:graphic>
          <a:graphicData uri="http://schemas.openxmlformats.org/presentationml/2006/ole">
            <mc:AlternateContent xmlns:mc="http://schemas.openxmlformats.org/markup-compatibility/2006">
              <mc:Choice xmlns:v="urn:schemas-microsoft-com:vml" Requires="v">
                <p:oleObj spid="_x0000_s2" name="Equation" r:id="rId1" imgW="7620000" imgH="4267200" progId="Equation.DSMT4">
                  <p:embed/>
                </p:oleObj>
              </mc:Choice>
              <mc:Fallback>
                <p:oleObj name="Equation" r:id="rId1" imgW="7620000" imgH="4267200" progId="Equation.DSMT4">
                  <p:embed/>
                  <p:pic>
                    <p:nvPicPr>
                      <p:cNvPr id="0" name="Object 19"/>
                      <p:cNvPicPr/>
                      <p:nvPr/>
                    </p:nvPicPr>
                    <p:blipFill>
                      <a:blip r:embed="rId2"/>
                      <a:stretch>
                        <a:fillRect/>
                      </a:stretch>
                    </p:blipFill>
                    <p:spPr>
                      <a:xfrm>
                        <a:off x="517301" y="2017157"/>
                        <a:ext cx="595312" cy="333375"/>
                      </a:xfrm>
                      <a:prstGeom prst="rect">
                        <a:avLst/>
                      </a:prstGeom>
                    </p:spPr>
                  </p:pic>
                </p:oleObj>
              </mc:Fallback>
            </mc:AlternateContent>
          </a:graphicData>
        </a:graphic>
      </p:graphicFrame>
      <p:sp>
        <p:nvSpPr>
          <p:cNvPr id="22" name="TextBox 21"/>
          <p:cNvSpPr txBox="1"/>
          <p:nvPr/>
        </p:nvSpPr>
        <p:spPr>
          <a:xfrm>
            <a:off x="517301" y="2520333"/>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and radio)</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588740" y="3020457"/>
          <a:ext cx="1476375" cy="333375"/>
        </p:xfrm>
        <a:graphic>
          <a:graphicData uri="http://schemas.openxmlformats.org/presentationml/2006/ole">
            <mc:AlternateContent xmlns:mc="http://schemas.openxmlformats.org/markup-compatibility/2006">
              <mc:Choice xmlns:v="urn:schemas-microsoft-com:vml" Requires="v">
                <p:oleObj spid="_x0000_s3" name="Equation" r:id="rId3" imgW="18897600" imgH="4267200" progId="Equation.DSMT4">
                  <p:embed/>
                </p:oleObj>
              </mc:Choice>
              <mc:Fallback>
                <p:oleObj name="Equation" r:id="rId3" imgW="18897600" imgH="4267200" progId="Equation.DSMT4">
                  <p:embed/>
                  <p:pic>
                    <p:nvPicPr>
                      <p:cNvPr id="0" name="Object 22"/>
                      <p:cNvPicPr>
                        <a:picLocks noChangeAspect="1" noChangeArrowheads="1"/>
                      </p:cNvPicPr>
                      <p:nvPr/>
                    </p:nvPicPr>
                    <p:blipFill>
                      <a:blip r:embed="rId4"/>
                      <a:srcRect/>
                      <a:stretch>
                        <a:fillRect/>
                      </a:stretch>
                    </p:blipFill>
                    <p:spPr bwMode="auto">
                      <a:xfrm>
                        <a:off x="588740" y="3020457"/>
                        <a:ext cx="1476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23"/>
          <p:cNvSpPr txBox="1"/>
          <p:nvPr/>
        </p:nvSpPr>
        <p:spPr>
          <a:xfrm>
            <a:off x="517300" y="5054044"/>
            <a:ext cx="876299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again shows that there is no point in also using newspaper spending as a predictor in the model.</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17301" y="3458545"/>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radio, and newspaper)</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6" name="Object 25"/>
          <p:cNvGraphicFramePr>
            <a:graphicFrameLocks noChangeAspect="1"/>
          </p:cNvGraphicFramePr>
          <p:nvPr/>
        </p:nvGraphicFramePr>
        <p:xfrm>
          <a:off x="593502" y="3882469"/>
          <a:ext cx="1500187" cy="333375"/>
        </p:xfrm>
        <a:graphic>
          <a:graphicData uri="http://schemas.openxmlformats.org/presentationml/2006/ole">
            <mc:AlternateContent xmlns:mc="http://schemas.openxmlformats.org/markup-compatibility/2006">
              <mc:Choice xmlns:v="urn:schemas-microsoft-com:vml" Requires="v">
                <p:oleObj spid="_x0000_s4" name="Equation" r:id="rId5" imgW="19202400" imgH="4267200" progId="Equation.DSMT4">
                  <p:embed/>
                </p:oleObj>
              </mc:Choice>
              <mc:Fallback>
                <p:oleObj name="Equation" r:id="rId5" imgW="19202400" imgH="4267200" progId="Equation.DSMT4">
                  <p:embed/>
                  <p:pic>
                    <p:nvPicPr>
                      <p:cNvPr id="0" name="Object 25"/>
                      <p:cNvPicPr>
                        <a:picLocks noChangeAspect="1" noChangeArrowheads="1"/>
                      </p:cNvPicPr>
                      <p:nvPr/>
                    </p:nvPicPr>
                    <p:blipFill>
                      <a:blip r:embed="rId6"/>
                      <a:srcRect/>
                      <a:stretch>
                        <a:fillRect/>
                      </a:stretch>
                    </p:blipFill>
                    <p:spPr bwMode="auto">
                      <a:xfrm>
                        <a:off x="593502" y="3882469"/>
                        <a:ext cx="1500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517301" y="2017157"/>
          <a:ext cx="595312" cy="333375"/>
        </p:xfrm>
        <a:graphic>
          <a:graphicData uri="http://schemas.openxmlformats.org/presentationml/2006/ole">
            <mc:AlternateContent xmlns:mc="http://schemas.openxmlformats.org/markup-compatibility/2006">
              <mc:Choice xmlns:v="urn:schemas-microsoft-com:vml" Requires="v">
                <p:oleObj spid="_x0000_s2" name="Equation" r:id="rId1" imgW="7620000" imgH="4267200" progId="Equation.DSMT4">
                  <p:embed/>
                </p:oleObj>
              </mc:Choice>
              <mc:Fallback>
                <p:oleObj name="Equation" r:id="rId1" imgW="7620000" imgH="4267200" progId="Equation.DSMT4">
                  <p:embed/>
                  <p:pic>
                    <p:nvPicPr>
                      <p:cNvPr id="0" name="Object 19"/>
                      <p:cNvPicPr/>
                      <p:nvPr/>
                    </p:nvPicPr>
                    <p:blipFill>
                      <a:blip r:embed="rId2"/>
                      <a:stretch>
                        <a:fillRect/>
                      </a:stretch>
                    </p:blipFill>
                    <p:spPr>
                      <a:xfrm>
                        <a:off x="517301" y="2017157"/>
                        <a:ext cx="595312" cy="333375"/>
                      </a:xfrm>
                      <a:prstGeom prst="rect">
                        <a:avLst/>
                      </a:prstGeom>
                    </p:spPr>
                  </p:pic>
                </p:oleObj>
              </mc:Fallback>
            </mc:AlternateContent>
          </a:graphicData>
        </a:graphic>
      </p:graphicFrame>
      <p:sp>
        <p:nvSpPr>
          <p:cNvPr id="27" name="TextBox 26"/>
          <p:cNvSpPr txBox="1"/>
          <p:nvPr/>
        </p:nvSpPr>
        <p:spPr>
          <a:xfrm>
            <a:off x="517301" y="2520333"/>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and radio)</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8" name="Object 27"/>
          <p:cNvGraphicFramePr>
            <a:graphicFrameLocks noChangeAspect="1"/>
          </p:cNvGraphicFramePr>
          <p:nvPr/>
        </p:nvGraphicFramePr>
        <p:xfrm>
          <a:off x="588740" y="3020457"/>
          <a:ext cx="1476375" cy="333375"/>
        </p:xfrm>
        <a:graphic>
          <a:graphicData uri="http://schemas.openxmlformats.org/presentationml/2006/ole">
            <mc:AlternateContent xmlns:mc="http://schemas.openxmlformats.org/markup-compatibility/2006">
              <mc:Choice xmlns:v="urn:schemas-microsoft-com:vml" Requires="v">
                <p:oleObj spid="_x0000_s3" name="Equation" r:id="rId3" imgW="18897600" imgH="4267200" progId="Equation.DSMT4">
                  <p:embed/>
                </p:oleObj>
              </mc:Choice>
              <mc:Fallback>
                <p:oleObj name="Equation" r:id="rId3" imgW="18897600" imgH="4267200" progId="Equation.DSMT4">
                  <p:embed/>
                  <p:pic>
                    <p:nvPicPr>
                      <p:cNvPr id="0" name="Object 27"/>
                      <p:cNvPicPr>
                        <a:picLocks noChangeAspect="1" noChangeArrowheads="1"/>
                      </p:cNvPicPr>
                      <p:nvPr/>
                    </p:nvPicPr>
                    <p:blipFill>
                      <a:blip r:embed="rId4"/>
                      <a:srcRect/>
                      <a:stretch>
                        <a:fillRect/>
                      </a:stretch>
                    </p:blipFill>
                    <p:spPr bwMode="auto">
                      <a:xfrm>
                        <a:off x="588740" y="3020457"/>
                        <a:ext cx="1476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a:xfrm>
            <a:off x="517301" y="5054044"/>
            <a:ext cx="8442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RSE increases when newspaper is added to the model given that RSS must decrease (more accurate)?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TextBox 29"/>
          <p:cNvSpPr txBox="1"/>
          <p:nvPr/>
        </p:nvSpPr>
        <p:spPr>
          <a:xfrm>
            <a:off x="517301" y="3458545"/>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Advertising data (sales versus TV, radio, and newspaper)</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31" name="Object 30"/>
          <p:cNvGraphicFramePr>
            <a:graphicFrameLocks noChangeAspect="1"/>
          </p:cNvGraphicFramePr>
          <p:nvPr/>
        </p:nvGraphicFramePr>
        <p:xfrm>
          <a:off x="593502" y="3882469"/>
          <a:ext cx="1500187" cy="333375"/>
        </p:xfrm>
        <a:graphic>
          <a:graphicData uri="http://schemas.openxmlformats.org/presentationml/2006/ole">
            <mc:AlternateContent xmlns:mc="http://schemas.openxmlformats.org/markup-compatibility/2006">
              <mc:Choice xmlns:v="urn:schemas-microsoft-com:vml" Requires="v">
                <p:oleObj spid="_x0000_s4" name="Equation" r:id="rId5" imgW="19202400" imgH="4267200" progId="Equation.DSMT4">
                  <p:embed/>
                </p:oleObj>
              </mc:Choice>
              <mc:Fallback>
                <p:oleObj name="Equation" r:id="rId5" imgW="19202400" imgH="4267200" progId="Equation.DSMT4">
                  <p:embed/>
                  <p:pic>
                    <p:nvPicPr>
                      <p:cNvPr id="0" name="Object 30"/>
                      <p:cNvPicPr>
                        <a:picLocks noChangeAspect="1" noChangeArrowheads="1"/>
                      </p:cNvPicPr>
                      <p:nvPr/>
                    </p:nvPicPr>
                    <p:blipFill>
                      <a:blip r:embed="rId6"/>
                      <a:srcRect/>
                      <a:stretch>
                        <a:fillRect/>
                      </a:stretch>
                    </p:blipFill>
                    <p:spPr bwMode="auto">
                      <a:xfrm>
                        <a:off x="593502" y="3882469"/>
                        <a:ext cx="1500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196715" y="121920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fit of the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517301" y="2017157"/>
          <a:ext cx="595312" cy="333375"/>
        </p:xfrm>
        <a:graphic>
          <a:graphicData uri="http://schemas.openxmlformats.org/presentationml/2006/ole">
            <mc:AlternateContent xmlns:mc="http://schemas.openxmlformats.org/markup-compatibility/2006">
              <mc:Choice xmlns:v="urn:schemas-microsoft-com:vml" Requires="v">
                <p:oleObj spid="_x0000_s2" name="Equation" r:id="rId1" imgW="7620000" imgH="4267200" progId="Equation.DSMT4">
                  <p:embed/>
                </p:oleObj>
              </mc:Choice>
              <mc:Fallback>
                <p:oleObj name="Equation" r:id="rId1" imgW="7620000" imgH="4267200" progId="Equation.DSMT4">
                  <p:embed/>
                  <p:pic>
                    <p:nvPicPr>
                      <p:cNvPr id="0" name="Object 19"/>
                      <p:cNvPicPr/>
                      <p:nvPr/>
                    </p:nvPicPr>
                    <p:blipFill>
                      <a:blip r:embed="rId2"/>
                      <a:stretch>
                        <a:fillRect/>
                      </a:stretch>
                    </p:blipFill>
                    <p:spPr>
                      <a:xfrm>
                        <a:off x="517301" y="2017157"/>
                        <a:ext cx="595312" cy="333375"/>
                      </a:xfrm>
                      <a:prstGeom prst="rect">
                        <a:avLst/>
                      </a:prstGeom>
                    </p:spPr>
                  </p:pic>
                </p:oleObj>
              </mc:Fallback>
            </mc:AlternateContent>
          </a:graphicData>
        </a:graphic>
      </p:graphicFrame>
      <p:sp>
        <p:nvSpPr>
          <p:cNvPr id="11" name="TextBox 10"/>
          <p:cNvSpPr txBox="1"/>
          <p:nvPr/>
        </p:nvSpPr>
        <p:spPr>
          <a:xfrm>
            <a:off x="502275" y="3973952"/>
            <a:ext cx="845743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Models with more variables can have higher RSE if the decrease in RSS is small relative to the increase in p.</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p:cNvGraphicFramePr>
            <a:graphicFrameLocks noChangeAspect="1"/>
          </p:cNvGraphicFramePr>
          <p:nvPr/>
        </p:nvGraphicFramePr>
        <p:xfrm>
          <a:off x="502276" y="2711889"/>
          <a:ext cx="2619376" cy="881063"/>
        </p:xfrm>
        <a:graphic>
          <a:graphicData uri="http://schemas.openxmlformats.org/presentationml/2006/ole">
            <mc:AlternateContent xmlns:mc="http://schemas.openxmlformats.org/markup-compatibility/2006">
              <mc:Choice xmlns:v="urn:schemas-microsoft-com:vml" Requires="v">
                <p:oleObj spid="_x0000_s3" name="Equation" r:id="rId3" imgW="33528000" imgH="11277600" progId="Equation.DSMT4">
                  <p:embed/>
                </p:oleObj>
              </mc:Choice>
              <mc:Fallback>
                <p:oleObj name="Equation" r:id="rId3" imgW="33528000" imgH="11277600" progId="Equation.DSMT4">
                  <p:embed/>
                  <p:pic>
                    <p:nvPicPr>
                      <p:cNvPr id="0" name="Object 11"/>
                      <p:cNvPicPr>
                        <a:picLocks noChangeAspect="1" noChangeArrowheads="1"/>
                      </p:cNvPicPr>
                      <p:nvPr/>
                    </p:nvPicPr>
                    <p:blipFill>
                      <a:blip r:embed="rId4"/>
                      <a:srcRect/>
                      <a:stretch>
                        <a:fillRect/>
                      </a:stretch>
                    </p:blipFill>
                    <p:spPr bwMode="auto">
                      <a:xfrm>
                        <a:off x="502276" y="2711889"/>
                        <a:ext cx="2619376"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3" y="1791377"/>
            <a:ext cx="8458200"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Confidence intervals for the coefficient estimates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 bias (the assumption of a linear model may be biased)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Prediction intervals (a combination of both the error in the estimation (the reducible error) and the uncertainty as to how much an individual point will differ from the population regression plan</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irreducible error))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3" y="1896874"/>
            <a:ext cx="84582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coefficient estimates                      are estimates for                    .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5" name="Object 22"/>
          <p:cNvGraphicFramePr>
            <a:graphicFrameLocks noChangeAspect="1"/>
          </p:cNvGraphicFramePr>
          <p:nvPr/>
        </p:nvGraphicFramePr>
        <p:xfrm>
          <a:off x="3505200" y="1862137"/>
          <a:ext cx="1357312" cy="500063"/>
        </p:xfrm>
        <a:graphic>
          <a:graphicData uri="http://schemas.openxmlformats.org/presentationml/2006/ole">
            <mc:AlternateContent xmlns:mc="http://schemas.openxmlformats.org/markup-compatibility/2006">
              <mc:Choice xmlns:v="urn:schemas-microsoft-com:vml" Requires="v">
                <p:oleObj spid="_x0000_s2" name="Equation" r:id="rId1" imgW="17373600" imgH="6400800" progId="Equation.DSMT4">
                  <p:embed/>
                </p:oleObj>
              </mc:Choice>
              <mc:Fallback>
                <p:oleObj name="Equation" r:id="rId1" imgW="17373600" imgH="6400800" progId="Equation.DSMT4">
                  <p:embed/>
                  <p:pic>
                    <p:nvPicPr>
                      <p:cNvPr id="0" name="Object 22"/>
                      <p:cNvPicPr>
                        <a:picLocks noChangeAspect="1" noChangeArrowheads="1"/>
                      </p:cNvPicPr>
                      <p:nvPr/>
                    </p:nvPicPr>
                    <p:blipFill>
                      <a:blip r:embed="rId2"/>
                      <a:srcRect/>
                      <a:stretch>
                        <a:fillRect/>
                      </a:stretch>
                    </p:blipFill>
                    <p:spPr bwMode="auto">
                      <a:xfrm>
                        <a:off x="3505200" y="1862137"/>
                        <a:ext cx="13573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2"/>
          <p:cNvGraphicFramePr>
            <a:graphicFrameLocks noChangeAspect="1"/>
          </p:cNvGraphicFramePr>
          <p:nvPr/>
        </p:nvGraphicFramePr>
        <p:xfrm>
          <a:off x="6934200" y="1853004"/>
          <a:ext cx="1357313" cy="452438"/>
        </p:xfrm>
        <a:graphic>
          <a:graphicData uri="http://schemas.openxmlformats.org/presentationml/2006/ole">
            <mc:AlternateContent xmlns:mc="http://schemas.openxmlformats.org/markup-compatibility/2006">
              <mc:Choice xmlns:v="urn:schemas-microsoft-com:vml" Requires="v">
                <p:oleObj spid="_x0000_s3" name="Equation" r:id="rId3" imgW="17373600" imgH="5791200" progId="Equation.DSMT4">
                  <p:embed/>
                </p:oleObj>
              </mc:Choice>
              <mc:Fallback>
                <p:oleObj name="Equation" r:id="rId3" imgW="17373600" imgH="5791200" progId="Equation.DSMT4">
                  <p:embed/>
                  <p:pic>
                    <p:nvPicPr>
                      <p:cNvPr id="0" name="Object 22"/>
                      <p:cNvPicPr>
                        <a:picLocks noChangeAspect="1" noChangeArrowheads="1"/>
                      </p:cNvPicPr>
                      <p:nvPr/>
                    </p:nvPicPr>
                    <p:blipFill>
                      <a:blip r:embed="rId4"/>
                      <a:srcRect/>
                      <a:stretch>
                        <a:fillRect/>
                      </a:stretch>
                    </p:blipFill>
                    <p:spPr bwMode="auto">
                      <a:xfrm>
                        <a:off x="6934200" y="1853004"/>
                        <a:ext cx="13573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2"/>
          <p:cNvSpPr txBox="1"/>
          <p:nvPr/>
        </p:nvSpPr>
        <p:spPr>
          <a:xfrm>
            <a:off x="524053" y="2753604"/>
            <a:ext cx="84582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That is, the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least squares plane</a:t>
            </a:r>
            <a:endPar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8" name="Object 22"/>
          <p:cNvGraphicFramePr>
            <a:graphicFrameLocks noChangeAspect="1"/>
          </p:cNvGraphicFramePr>
          <p:nvPr/>
        </p:nvGraphicFramePr>
        <p:xfrm>
          <a:off x="2895600" y="3193069"/>
          <a:ext cx="2905125" cy="500062"/>
        </p:xfrm>
        <a:graphic>
          <a:graphicData uri="http://schemas.openxmlformats.org/presentationml/2006/ole">
            <mc:AlternateContent xmlns:mc="http://schemas.openxmlformats.org/markup-compatibility/2006">
              <mc:Choice xmlns:v="urn:schemas-microsoft-com:vml" Requires="v">
                <p:oleObj spid="_x0000_s4" name="Equation" r:id="rId5" imgW="37185600" imgH="6400800" progId="Equation.DSMT4">
                  <p:embed/>
                </p:oleObj>
              </mc:Choice>
              <mc:Fallback>
                <p:oleObj name="Equation" r:id="rId5" imgW="37185600" imgH="6400800" progId="Equation.DSMT4">
                  <p:embed/>
                  <p:pic>
                    <p:nvPicPr>
                      <p:cNvPr id="0" name="Object 22"/>
                      <p:cNvPicPr>
                        <a:picLocks noChangeAspect="1" noChangeArrowheads="1"/>
                      </p:cNvPicPr>
                      <p:nvPr/>
                    </p:nvPicPr>
                    <p:blipFill>
                      <a:blip r:embed="rId6"/>
                      <a:srcRect/>
                      <a:stretch>
                        <a:fillRect/>
                      </a:stretch>
                    </p:blipFill>
                    <p:spPr bwMode="auto">
                      <a:xfrm>
                        <a:off x="2895600" y="3193069"/>
                        <a:ext cx="29051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2"/>
          <p:cNvSpPr txBox="1"/>
          <p:nvPr/>
        </p:nvSpPr>
        <p:spPr>
          <a:xfrm>
            <a:off x="526230" y="3732486"/>
            <a:ext cx="84582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is only an estimate for the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true population regression plane</a:t>
            </a:r>
            <a:endPar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1" name="Object 22"/>
          <p:cNvGraphicFramePr>
            <a:graphicFrameLocks noChangeAspect="1"/>
          </p:cNvGraphicFramePr>
          <p:nvPr/>
        </p:nvGraphicFramePr>
        <p:xfrm>
          <a:off x="2657475" y="4195763"/>
          <a:ext cx="3381375" cy="452437"/>
        </p:xfrm>
        <a:graphic>
          <a:graphicData uri="http://schemas.openxmlformats.org/presentationml/2006/ole">
            <mc:AlternateContent xmlns:mc="http://schemas.openxmlformats.org/markup-compatibility/2006">
              <mc:Choice xmlns:v="urn:schemas-microsoft-com:vml" Requires="v">
                <p:oleObj spid="_x0000_s12" name="Equation" r:id="rId7" imgW="43281600" imgH="5791200" progId="Equation.DSMT4">
                  <p:embed/>
                </p:oleObj>
              </mc:Choice>
              <mc:Fallback>
                <p:oleObj name="Equation" r:id="rId7" imgW="43281600" imgH="5791200" progId="Equation.DSMT4">
                  <p:embed/>
                  <p:pic>
                    <p:nvPicPr>
                      <p:cNvPr id="0" name="Object 22"/>
                      <p:cNvPicPr>
                        <a:picLocks noChangeAspect="1" noChangeArrowheads="1"/>
                      </p:cNvPicPr>
                      <p:nvPr/>
                    </p:nvPicPr>
                    <p:blipFill>
                      <a:blip r:embed="rId8"/>
                      <a:srcRect/>
                      <a:stretch>
                        <a:fillRect/>
                      </a:stretch>
                    </p:blipFill>
                    <p:spPr bwMode="auto">
                      <a:xfrm>
                        <a:off x="2657475" y="4195763"/>
                        <a:ext cx="33813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2"/>
          <p:cNvSpPr txBox="1"/>
          <p:nvPr/>
        </p:nvSpPr>
        <p:spPr>
          <a:xfrm>
            <a:off x="524053" y="4928578"/>
            <a:ext cx="9153348"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inaccuracy in the coefficient estimates is related to the reducible error.  We can compute a confidence interval in order to determine how close      will be to </a:t>
            </a:r>
            <a:endPar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6" name="Object 22"/>
          <p:cNvGraphicFramePr>
            <a:graphicFrameLocks noChangeAspect="1"/>
          </p:cNvGraphicFramePr>
          <p:nvPr/>
        </p:nvGraphicFramePr>
        <p:xfrm>
          <a:off x="8160544" y="5226529"/>
          <a:ext cx="261938" cy="381000"/>
        </p:xfrm>
        <a:graphic>
          <a:graphicData uri="http://schemas.openxmlformats.org/presentationml/2006/ole">
            <mc:AlternateContent xmlns:mc="http://schemas.openxmlformats.org/markup-compatibility/2006">
              <mc:Choice xmlns:v="urn:schemas-microsoft-com:vml" Requires="v">
                <p:oleObj spid="_x0000_s17" name="Equation" r:id="rId9" imgW="3352800" imgH="4876800" progId="Equation.DSMT4">
                  <p:embed/>
                </p:oleObj>
              </mc:Choice>
              <mc:Fallback>
                <p:oleObj name="Equation" r:id="rId9" imgW="3352800" imgH="4876800" progId="Equation.DSMT4">
                  <p:embed/>
                  <p:pic>
                    <p:nvPicPr>
                      <p:cNvPr id="0" name="Object 22"/>
                      <p:cNvPicPr>
                        <a:picLocks noChangeAspect="1" noChangeArrowheads="1"/>
                      </p:cNvPicPr>
                      <p:nvPr/>
                    </p:nvPicPr>
                    <p:blipFill>
                      <a:blip r:embed="rId10"/>
                      <a:srcRect/>
                      <a:stretch>
                        <a:fillRect/>
                      </a:stretch>
                    </p:blipFill>
                    <p:spPr bwMode="auto">
                      <a:xfrm>
                        <a:off x="8160544" y="5226529"/>
                        <a:ext cx="2619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2"/>
          <p:cNvGraphicFramePr>
            <a:graphicFrameLocks noChangeAspect="1"/>
          </p:cNvGraphicFramePr>
          <p:nvPr/>
        </p:nvGraphicFramePr>
        <p:xfrm>
          <a:off x="9566673" y="5282521"/>
          <a:ext cx="738187" cy="381000"/>
        </p:xfrm>
        <a:graphic>
          <a:graphicData uri="http://schemas.openxmlformats.org/presentationml/2006/ole">
            <mc:AlternateContent xmlns:mc="http://schemas.openxmlformats.org/markup-compatibility/2006">
              <mc:Choice xmlns:v="urn:schemas-microsoft-com:vml" Requires="v">
                <p:oleObj spid="_x0000_s19" name="Equation" r:id="rId11" imgW="9448800" imgH="4876800" progId="Equation.DSMT4">
                  <p:embed/>
                </p:oleObj>
              </mc:Choice>
              <mc:Fallback>
                <p:oleObj name="Equation" r:id="rId11" imgW="9448800" imgH="4876800" progId="Equation.DSMT4">
                  <p:embed/>
                  <p:pic>
                    <p:nvPicPr>
                      <p:cNvPr id="0" name="Object 22"/>
                      <p:cNvPicPr>
                        <a:picLocks noChangeAspect="1" noChangeArrowheads="1"/>
                      </p:cNvPicPr>
                      <p:nvPr/>
                    </p:nvPicPr>
                    <p:blipFill>
                      <a:blip r:embed="rId12"/>
                      <a:srcRect/>
                      <a:stretch>
                        <a:fillRect/>
                      </a:stretch>
                    </p:blipFill>
                    <p:spPr bwMode="auto">
                      <a:xfrm>
                        <a:off x="9566673" y="5282521"/>
                        <a:ext cx="738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737286" y="1941177"/>
            <a:ext cx="237331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nvGraphicFramePr>
        <p:xfrm>
          <a:off x="1447800" y="2720665"/>
          <a:ext cx="7086600" cy="1416669"/>
        </p:xfrm>
        <a:graphic>
          <a:graphicData uri="http://schemas.openxmlformats.org/drawingml/2006/table">
            <a:tbl>
              <a:tblPr firstRow="1" bandRow="1">
                <a:tableStyleId>{5C22544A-7EE6-4342-B048-85BDC9FD1C3A}</a:tableStyleId>
              </a:tblPr>
              <a:tblGrid>
                <a:gridCol w="1417320"/>
                <a:gridCol w="1417320"/>
                <a:gridCol w="1417320"/>
                <a:gridCol w="1417320"/>
                <a:gridCol w="1417320"/>
              </a:tblGrid>
              <a:tr h="472223">
                <a:tc>
                  <a:txBody>
                    <a:bodyPr/>
                    <a:lstStyle/>
                    <a:p>
                      <a:pPr algn="ctr"/>
                      <a:endParaRPr lang="en-US" dirty="0"/>
                    </a:p>
                  </a:txBody>
                  <a:tcPr anchor="ctr"/>
                </a:tc>
                <a:tc>
                  <a:txBody>
                    <a:bodyPr/>
                    <a:lstStyle/>
                    <a:p>
                      <a:pPr algn="ctr"/>
                      <a:r>
                        <a:rPr lang="en-US" dirty="0"/>
                        <a:t>Coefficient</a:t>
                      </a:r>
                      <a:endParaRPr lang="en-US" dirty="0"/>
                    </a:p>
                  </a:txBody>
                  <a:tcPr anchor="ctr"/>
                </a:tc>
                <a:tc>
                  <a:txBody>
                    <a:bodyPr/>
                    <a:lstStyle/>
                    <a:p>
                      <a:pPr algn="ctr"/>
                      <a:r>
                        <a:rPr lang="en-US" dirty="0"/>
                        <a:t>Std.</a:t>
                      </a:r>
                      <a:r>
                        <a:rPr lang="en-US" baseline="0" dirty="0"/>
                        <a:t> Error</a:t>
                      </a:r>
                      <a:endParaRPr lang="en-US" dirty="0"/>
                    </a:p>
                  </a:txBody>
                  <a:tcPr anchor="ctr"/>
                </a:tc>
                <a:tc>
                  <a:txBody>
                    <a:bodyPr/>
                    <a:lstStyle/>
                    <a:p>
                      <a:pPr algn="ctr"/>
                      <a:r>
                        <a:rPr lang="en-US" dirty="0"/>
                        <a:t>t-statistic</a:t>
                      </a:r>
                      <a:endParaRPr lang="en-US" dirty="0"/>
                    </a:p>
                  </a:txBody>
                  <a:tcPr anchor="ctr"/>
                </a:tc>
                <a:tc>
                  <a:txBody>
                    <a:bodyPr/>
                    <a:lstStyle/>
                    <a:p>
                      <a:pPr algn="ctr"/>
                      <a:r>
                        <a:rPr lang="en-US" dirty="0"/>
                        <a:t>p-value</a:t>
                      </a:r>
                      <a:endParaRPr lang="en-US" dirty="0"/>
                    </a:p>
                  </a:txBody>
                  <a:tcPr anchor="ctr"/>
                </a:tc>
              </a:tr>
              <a:tr h="472223">
                <a:tc>
                  <a:txBody>
                    <a:bodyPr/>
                    <a:lstStyle/>
                    <a:p>
                      <a:pPr algn="ctr"/>
                      <a:r>
                        <a:rPr lang="en-US" dirty="0"/>
                        <a:t>Intercept</a:t>
                      </a:r>
                      <a:endParaRPr lang="en-US" dirty="0"/>
                    </a:p>
                  </a:txBody>
                  <a:tcPr anchor="ctr"/>
                </a:tc>
                <a:tc>
                  <a:txBody>
                    <a:bodyPr/>
                    <a:lstStyle/>
                    <a:p>
                      <a:pPr algn="ctr"/>
                      <a:r>
                        <a:rPr lang="en-US" dirty="0"/>
                        <a:t>7.0325</a:t>
                      </a:r>
                      <a:endParaRPr lang="en-US" dirty="0"/>
                    </a:p>
                  </a:txBody>
                  <a:tcPr anchor="ctr"/>
                </a:tc>
                <a:tc>
                  <a:txBody>
                    <a:bodyPr/>
                    <a:lstStyle/>
                    <a:p>
                      <a:pPr algn="ctr"/>
                      <a:r>
                        <a:rPr lang="en-US" dirty="0"/>
                        <a:t>0.4578</a:t>
                      </a:r>
                      <a:endParaRPr lang="en-US" dirty="0"/>
                    </a:p>
                  </a:txBody>
                  <a:tcPr anchor="ctr"/>
                </a:tc>
                <a:tc>
                  <a:txBody>
                    <a:bodyPr/>
                    <a:lstStyle/>
                    <a:p>
                      <a:pPr algn="ctr"/>
                      <a:r>
                        <a:rPr lang="en-US" dirty="0"/>
                        <a:t>15.36</a:t>
                      </a:r>
                      <a:endParaRPr lang="en-US" dirty="0"/>
                    </a:p>
                  </a:txBody>
                  <a:tcPr anchor="ctr"/>
                </a:tc>
                <a:tc>
                  <a:txBody>
                    <a:bodyPr/>
                    <a:lstStyle/>
                    <a:p>
                      <a:pPr algn="ctr"/>
                      <a:r>
                        <a:rPr lang="en-US" dirty="0"/>
                        <a:t>&lt; 0.0001</a:t>
                      </a:r>
                      <a:endParaRPr lang="en-US" dirty="0"/>
                    </a:p>
                  </a:txBody>
                  <a:tcPr anchor="ctr"/>
                </a:tc>
              </a:tr>
              <a:tr h="472223">
                <a:tc>
                  <a:txBody>
                    <a:bodyPr/>
                    <a:lstStyle/>
                    <a:p>
                      <a:pPr algn="ctr"/>
                      <a:r>
                        <a:rPr lang="en-US" dirty="0"/>
                        <a:t>Slope</a:t>
                      </a:r>
                      <a:endParaRPr lang="en-US" dirty="0"/>
                    </a:p>
                  </a:txBody>
                  <a:tcPr anchor="ctr"/>
                </a:tc>
                <a:tc>
                  <a:txBody>
                    <a:bodyPr/>
                    <a:lstStyle/>
                    <a:p>
                      <a:pPr algn="ctr"/>
                      <a:r>
                        <a:rPr lang="en-US" dirty="0"/>
                        <a:t>0.0475</a:t>
                      </a:r>
                      <a:endParaRPr lang="en-US" dirty="0"/>
                    </a:p>
                  </a:txBody>
                  <a:tcPr anchor="ctr"/>
                </a:tc>
                <a:tc>
                  <a:txBody>
                    <a:bodyPr/>
                    <a:lstStyle/>
                    <a:p>
                      <a:pPr algn="ctr"/>
                      <a:r>
                        <a:rPr lang="en-US" dirty="0"/>
                        <a:t>0.0027</a:t>
                      </a:r>
                      <a:endParaRPr lang="en-US" dirty="0"/>
                    </a:p>
                  </a:txBody>
                  <a:tcPr anchor="ctr"/>
                </a:tc>
                <a:tc>
                  <a:txBody>
                    <a:bodyPr/>
                    <a:lstStyle/>
                    <a:p>
                      <a:pPr algn="ctr"/>
                      <a:r>
                        <a:rPr lang="en-US" dirty="0"/>
                        <a:t>17.67</a:t>
                      </a:r>
                      <a:endParaRPr lang="en-US" dirty="0"/>
                    </a:p>
                  </a:txBody>
                  <a:tcPr anchor="ctr"/>
                </a:tc>
                <a:tc>
                  <a:txBody>
                    <a:bodyPr/>
                    <a:lstStyle/>
                    <a:p>
                      <a:pPr algn="ctr"/>
                      <a:r>
                        <a:rPr lang="en-US" dirty="0"/>
                        <a:t>&lt; 0.0001</a:t>
                      </a:r>
                      <a:endParaRPr lang="en-US" dirty="0"/>
                    </a:p>
                  </a:txBody>
                  <a:tcPr anchor="ctr"/>
                </a:tc>
              </a:tr>
            </a:tbl>
          </a:graphicData>
        </a:graphic>
      </p:graphicFrame>
      <p:graphicFrame>
        <p:nvGraphicFramePr>
          <p:cNvPr id="10" name="Object 9"/>
          <p:cNvGraphicFramePr>
            <a:graphicFrameLocks noChangeAspect="1"/>
          </p:cNvGraphicFramePr>
          <p:nvPr/>
        </p:nvGraphicFramePr>
        <p:xfrm>
          <a:off x="1143000" y="4479642"/>
          <a:ext cx="8458200" cy="701602"/>
        </p:xfrm>
        <a:graphic>
          <a:graphicData uri="http://schemas.openxmlformats.org/presentationml/2006/ole">
            <mc:AlternateContent xmlns:mc="http://schemas.openxmlformats.org/markup-compatibility/2006">
              <mc:Choice xmlns:v="urn:schemas-microsoft-com:vml" Requires="v">
                <p:oleObj spid="_x0000_s2" name="Equation" r:id="rId1" imgW="132283200" imgH="10972800" progId="Equation.DSMT4">
                  <p:embed/>
                </p:oleObj>
              </mc:Choice>
              <mc:Fallback>
                <p:oleObj name="Equation" r:id="rId1" imgW="132283200" imgH="10972800" progId="Equation.DSMT4">
                  <p:embed/>
                  <p:pic>
                    <p:nvPicPr>
                      <p:cNvPr id="0" name="Object 9"/>
                      <p:cNvPicPr/>
                      <p:nvPr/>
                    </p:nvPicPr>
                    <p:blipFill>
                      <a:blip r:embed="rId2"/>
                      <a:stretch>
                        <a:fillRect/>
                      </a:stretch>
                    </p:blipFill>
                    <p:spPr>
                      <a:xfrm>
                        <a:off x="1143000" y="4479642"/>
                        <a:ext cx="8458200" cy="701602"/>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2" y="1896874"/>
            <a:ext cx="9762947" cy="40934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We use a confidence interval to quantify the uncertainty surrounding the average sales over a large number of cities.</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For example, given that $100,000 is spent on TV advertising and $20,000 is spent on radio advertising in each city, the 95% confidence interval is [10,985, 11,528].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We interpret this to mean that 95% of intervals of this form will contain the true value of f(X).</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 other words, if we collect a large number of data sets like the Advertising data</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set, and we construct a confidence interval for the average sales on the basis of each</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data set (given $100,000 in TV and $20,000 in radio advertising), then 95% of these</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confidence intervals will contain the true value of average sales.</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2" y="1896874"/>
            <a:ext cx="961054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In practice assuming a linear model for f(X) is almost always an approximation of reality, so there is an additional source of potentially reducible error which we call </a:t>
            </a:r>
            <a:r>
              <a:rPr kumimoji="0" lang="en-US" altLang="zh-CN" sz="2000" b="0"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Arial" panose="020B0604020202020204" pitchFamily="34" charset="0"/>
              </a:rPr>
              <a:t>model bias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2" y="1896874"/>
            <a:ext cx="9610547"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Even if we knew f(X)—that is, even if we knew the true values for                    —the response value cannot be predicted perfectly because of the random error in the model  (</a:t>
            </a:r>
            <a:r>
              <a:rPr kumimoji="0" lang="en-US" altLang="zh-CN" sz="2000" b="0"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Arial" panose="020B0604020202020204" pitchFamily="34" charset="0"/>
              </a:rPr>
              <a:t>irreducible error</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How much will    vary from    ? We use </a:t>
            </a:r>
            <a:r>
              <a:rPr kumimoji="0" lang="en-US" altLang="zh-CN" sz="2000" b="0"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Arial" panose="020B0604020202020204" pitchFamily="34" charset="0"/>
              </a:rPr>
              <a:t>prediction intervals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to answer this question.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Prediction intervals are always wider than confidence intervals, because they incorporate both the error in the estimate for f(X) (the reducible error) and the uncertainty as to how much an individual point will differ from the population regression plane (the irreducible error).</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5" name="Object 22"/>
          <p:cNvGraphicFramePr>
            <a:graphicFrameLocks noChangeAspect="1"/>
          </p:cNvGraphicFramePr>
          <p:nvPr/>
        </p:nvGraphicFramePr>
        <p:xfrm>
          <a:off x="8077200" y="1896874"/>
          <a:ext cx="1295400" cy="431800"/>
        </p:xfrm>
        <a:graphic>
          <a:graphicData uri="http://schemas.openxmlformats.org/presentationml/2006/ole">
            <mc:AlternateContent xmlns:mc="http://schemas.openxmlformats.org/markup-compatibility/2006">
              <mc:Choice xmlns:v="urn:schemas-microsoft-com:vml" Requires="v">
                <p:oleObj spid="_x0000_s2" name="Equation" r:id="rId1" imgW="17373600" imgH="5791200" progId="Equation.DSMT4">
                  <p:embed/>
                </p:oleObj>
              </mc:Choice>
              <mc:Fallback>
                <p:oleObj name="Equation" r:id="rId1" imgW="17373600" imgH="5791200" progId="Equation.DSMT4">
                  <p:embed/>
                  <p:pic>
                    <p:nvPicPr>
                      <p:cNvPr id="0" name="Object 22"/>
                      <p:cNvPicPr>
                        <a:picLocks noChangeAspect="1" noChangeArrowheads="1"/>
                      </p:cNvPicPr>
                      <p:nvPr/>
                    </p:nvPicPr>
                    <p:blipFill>
                      <a:blip r:embed="rId2"/>
                      <a:srcRect/>
                      <a:stretch>
                        <a:fillRect/>
                      </a:stretch>
                    </p:blipFill>
                    <p:spPr bwMode="auto">
                      <a:xfrm>
                        <a:off x="8077200" y="1896874"/>
                        <a:ext cx="1295400" cy="431800"/>
                      </a:xfrm>
                      <a:prstGeom prst="rect">
                        <a:avLst/>
                      </a:prstGeom>
                      <a:noFill/>
                      <a:ln>
                        <a:noFill/>
                      </a:ln>
                    </p:spPr>
                  </p:pic>
                </p:oleObj>
              </mc:Fallback>
            </mc:AlternateContent>
          </a:graphicData>
        </a:graphic>
      </p:graphicFrame>
      <p:graphicFrame>
        <p:nvGraphicFramePr>
          <p:cNvPr id="6" name="Object 22"/>
          <p:cNvGraphicFramePr>
            <a:graphicFrameLocks noChangeAspect="1"/>
          </p:cNvGraphicFramePr>
          <p:nvPr/>
        </p:nvGraphicFramePr>
        <p:xfrm>
          <a:off x="2286000" y="3171408"/>
          <a:ext cx="249237" cy="295275"/>
        </p:xfrm>
        <a:graphic>
          <a:graphicData uri="http://schemas.openxmlformats.org/presentationml/2006/ole">
            <mc:AlternateContent xmlns:mc="http://schemas.openxmlformats.org/markup-compatibility/2006">
              <mc:Choice xmlns:v="urn:schemas-microsoft-com:vml" Requires="v">
                <p:oleObj spid="_x0000_s3" name="Equation" r:id="rId3" imgW="3352800" imgH="3962400" progId="Equation.DSMT4">
                  <p:embed/>
                </p:oleObj>
              </mc:Choice>
              <mc:Fallback>
                <p:oleObj name="Equation" r:id="rId3" imgW="3352800" imgH="3962400" progId="Equation.DSMT4">
                  <p:embed/>
                  <p:pic>
                    <p:nvPicPr>
                      <p:cNvPr id="0" name="Object 22"/>
                      <p:cNvPicPr>
                        <a:picLocks noChangeAspect="1" noChangeArrowheads="1"/>
                      </p:cNvPicPr>
                      <p:nvPr/>
                    </p:nvPicPr>
                    <p:blipFill>
                      <a:blip r:embed="rId4"/>
                      <a:srcRect/>
                      <a:stretch>
                        <a:fillRect/>
                      </a:stretch>
                    </p:blipFill>
                    <p:spPr bwMode="auto">
                      <a:xfrm>
                        <a:off x="2286000" y="3171408"/>
                        <a:ext cx="249237" cy="295275"/>
                      </a:xfrm>
                      <a:prstGeom prst="rect">
                        <a:avLst/>
                      </a:prstGeom>
                      <a:noFill/>
                      <a:ln>
                        <a:noFill/>
                      </a:ln>
                    </p:spPr>
                  </p:pic>
                </p:oleObj>
              </mc:Fallback>
            </mc:AlternateContent>
          </a:graphicData>
        </a:graphic>
      </p:graphicFrame>
      <p:graphicFrame>
        <p:nvGraphicFramePr>
          <p:cNvPr id="7" name="Object 22"/>
          <p:cNvGraphicFramePr>
            <a:graphicFrameLocks noChangeAspect="1"/>
          </p:cNvGraphicFramePr>
          <p:nvPr/>
        </p:nvGraphicFramePr>
        <p:xfrm>
          <a:off x="3635375" y="3105322"/>
          <a:ext cx="250825" cy="363538"/>
        </p:xfrm>
        <a:graphic>
          <a:graphicData uri="http://schemas.openxmlformats.org/presentationml/2006/ole">
            <mc:AlternateContent xmlns:mc="http://schemas.openxmlformats.org/markup-compatibility/2006">
              <mc:Choice xmlns:v="urn:schemas-microsoft-com:vml" Requires="v">
                <p:oleObj spid="_x0000_s4" name="Equation" r:id="rId5" imgW="3352800" imgH="4876800" progId="Equation.DSMT4">
                  <p:embed/>
                </p:oleObj>
              </mc:Choice>
              <mc:Fallback>
                <p:oleObj name="Equation" r:id="rId5" imgW="3352800" imgH="4876800" progId="Equation.DSMT4">
                  <p:embed/>
                  <p:pic>
                    <p:nvPicPr>
                      <p:cNvPr id="0" name="Object 22"/>
                      <p:cNvPicPr>
                        <a:picLocks noChangeAspect="1" noChangeArrowheads="1"/>
                      </p:cNvPicPr>
                      <p:nvPr/>
                    </p:nvPicPr>
                    <p:blipFill>
                      <a:blip r:embed="rId6"/>
                      <a:srcRect/>
                      <a:stretch>
                        <a:fillRect/>
                      </a:stretch>
                    </p:blipFill>
                    <p:spPr bwMode="auto">
                      <a:xfrm>
                        <a:off x="3635375" y="3105322"/>
                        <a:ext cx="250825" cy="363538"/>
                      </a:xfrm>
                      <a:prstGeom prst="rect">
                        <a:avLst/>
                      </a:prstGeom>
                      <a:noFill/>
                      <a:ln>
                        <a:noFill/>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65121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Multiple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24052" y="1896874"/>
            <a:ext cx="9610547" cy="378565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 prediction interval can be used to quantify the prediction uncertainty surrounding sales for a particular city.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Given that $100,000 is spent on TV advertising and $20,000 is spent on radio advertising in that city the 95% prediction interval is [7,930, 14,580].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We interpret this to mean that 95% of intervals of this form will contain the true value of Y for this city. </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Note that </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both intervals are centered at 11,256</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but that the prediction interval is substantially wider than the confidence interval, reflecting the increased uncertainty about sales for a given city in comparison to the average sales over many locations.</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219253" y="1233152"/>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Assessing accuracy of the prediction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Considerations in linear regression</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4" name="TextBox 5"/>
          <p:cNvSpPr txBox="1"/>
          <p:nvPr/>
        </p:nvSpPr>
        <p:spPr>
          <a:xfrm>
            <a:off x="600253" y="1830485"/>
            <a:ext cx="8382000" cy="234365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Linear relationship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Variable selection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Data quality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Model evaluation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Model interpretation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Considerations in linear regression</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4" name="TextBox 5"/>
          <p:cNvSpPr txBox="1"/>
          <p:nvPr/>
        </p:nvSpPr>
        <p:spPr>
          <a:xfrm>
            <a:off x="600253" y="1830485"/>
            <a:ext cx="8382000" cy="234365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Linear relationship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Variable selection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Data quality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Model evaluation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Model interpretation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2" name="右大括号 1"/>
          <p:cNvSpPr/>
          <p:nvPr/>
        </p:nvSpPr>
        <p:spPr>
          <a:xfrm>
            <a:off x="3561347" y="2530069"/>
            <a:ext cx="302509" cy="68751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 name="右大括号 2"/>
          <p:cNvSpPr/>
          <p:nvPr/>
        </p:nvSpPr>
        <p:spPr>
          <a:xfrm>
            <a:off x="3561347" y="3372728"/>
            <a:ext cx="302509" cy="68751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4600753" y="2673773"/>
            <a:ext cx="34755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rPr>
              <a:t>Qualitative predictors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6" name="TextBox 5"/>
          <p:cNvSpPr txBox="1"/>
          <p:nvPr/>
        </p:nvSpPr>
        <p:spPr>
          <a:xfrm>
            <a:off x="4600753" y="3517061"/>
            <a:ext cx="34755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rPr>
              <a:t>Model extension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600253" y="1830485"/>
            <a:ext cx="8763000"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Some predictors are not quantitative but are qualitative, taking a discrete set of values.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These are also called </a:t>
            </a:r>
            <a:r>
              <a:rPr kumimoji="0" lang="en-US" sz="2000" b="0" i="1" u="none" strike="noStrike" kern="1200" cap="none" spc="0" normalizeH="0" baseline="0" noProof="0" dirty="0">
                <a:ln>
                  <a:noFill/>
                </a:ln>
                <a:solidFill>
                  <a:srgbClr val="00B050"/>
                </a:solidFill>
                <a:effectLst/>
                <a:uLnTx/>
                <a:uFillTx/>
                <a:latin typeface="Calibri" panose="020F0502020204030204"/>
                <a:ea typeface="+mn-ea"/>
                <a:cs typeface="Arial" panose="020B0604020202020204" pitchFamily="34" charset="0"/>
              </a:rPr>
              <a:t>categorical predictors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or </a:t>
            </a:r>
            <a:r>
              <a:rPr kumimoji="0" lang="en-US" sz="2000" b="0" i="1" u="none" strike="noStrike" kern="1200" cap="none" spc="0" normalizeH="0" baseline="0" noProof="0" dirty="0">
                <a:ln>
                  <a:noFill/>
                </a:ln>
                <a:solidFill>
                  <a:srgbClr val="00B050"/>
                </a:solidFill>
                <a:effectLst/>
                <a:uLnTx/>
                <a:uFillTx/>
                <a:latin typeface="Calibri" panose="020F0502020204030204"/>
                <a:ea typeface="+mn-ea"/>
                <a:cs typeface="Arial" panose="020B0604020202020204" pitchFamily="34" charset="0"/>
              </a:rPr>
              <a:t>factor variables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rPr>
              <a:t>Example: geographical position of a house in a house price prediction model</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 regression problems, qualitative predictors usually need to be converted into numerical variables to be used by the model.</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5" name="Slide Number Placeholder 1"/>
          <p:cNvSpPr>
            <a:spLocks noGrp="1"/>
          </p:cNvSpPr>
          <p:nvPr>
            <p:ph type="sldNum" sz="quarter" idx="12"/>
          </p:nvPr>
        </p:nvSpPr>
        <p:spPr>
          <a:xfrm>
            <a:off x="6620053" y="5640486"/>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BCF8C0-3044-954E-874E-5451BC66C063}" type="slidenum">
              <a:rPr kumimoji="0" lang="en-US" sz="16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fld>
            <a:endParaRPr kumimoji="0" lang="en-US" sz="16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96000" y="1189841"/>
            <a:ext cx="5395409" cy="5292678"/>
          </a:xfrm>
          <a:prstGeom prst="rect">
            <a:avLst/>
          </a:prstGeom>
        </p:spPr>
      </p:pic>
      <p:sp>
        <p:nvSpPr>
          <p:cNvPr id="11" name="TextBox 10"/>
          <p:cNvSpPr txBox="1"/>
          <p:nvPr/>
        </p:nvSpPr>
        <p:spPr>
          <a:xfrm>
            <a:off x="516138" y="3020572"/>
            <a:ext cx="4825883"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addition to the 7 quantitative variables, we also have four qualitative variables: </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gender</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student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(student status), </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marital status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(married or single), and </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ethnicity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(Caucasian, African American, or Asian).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2432454"/>
            <a:ext cx="89154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between males and females, ignoring the other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609600" y="3270654"/>
            <a:ext cx="8382000" cy="7078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 an indicator or dummy variable that takes on two possible numerical values.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4" name="Object 13"/>
          <p:cNvGraphicFramePr>
            <a:graphicFrameLocks noChangeAspect="1"/>
          </p:cNvGraphicFramePr>
          <p:nvPr/>
        </p:nvGraphicFramePr>
        <p:xfrm>
          <a:off x="990601" y="4108854"/>
          <a:ext cx="3327763" cy="767946"/>
        </p:xfrm>
        <a:graphic>
          <a:graphicData uri="http://schemas.openxmlformats.org/presentationml/2006/ole">
            <mc:AlternateContent xmlns:mc="http://schemas.openxmlformats.org/markup-compatibility/2006">
              <mc:Choice xmlns:v="urn:schemas-microsoft-com:vml" Requires="v">
                <p:oleObj spid="_x0000_s2" name="Equation" r:id="rId1" imgW="47548800" imgH="10972800" progId="Equation.DSMT4">
                  <p:embed/>
                </p:oleObj>
              </mc:Choice>
              <mc:Fallback>
                <p:oleObj name="Equation" r:id="rId1" imgW="47548800" imgH="10972800" progId="Equation.DSMT4">
                  <p:embed/>
                  <p:pic>
                    <p:nvPicPr>
                      <p:cNvPr id="0" name="Object 13"/>
                      <p:cNvPicPr/>
                      <p:nvPr/>
                    </p:nvPicPr>
                    <p:blipFill>
                      <a:blip r:embed="rId2"/>
                      <a:stretch>
                        <a:fillRect/>
                      </a:stretch>
                    </p:blipFill>
                    <p:spPr>
                      <a:xfrm>
                        <a:off x="990601" y="4108854"/>
                        <a:ext cx="3327763" cy="767946"/>
                      </a:xfrm>
                      <a:prstGeom prst="rect">
                        <a:avLst/>
                      </a:prstGeom>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33400" y="2432454"/>
            <a:ext cx="8610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between males and females, ignoring the other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09600" y="3270653"/>
            <a:ext cx="83820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this dummy variable as a predictor in the regression equation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1003300" y="3956453"/>
          <a:ext cx="5930900" cy="811212"/>
        </p:xfrm>
        <a:graphic>
          <a:graphicData uri="http://schemas.openxmlformats.org/presentationml/2006/ole">
            <mc:AlternateContent xmlns:mc="http://schemas.openxmlformats.org/markup-compatibility/2006">
              <mc:Choice xmlns:v="urn:schemas-microsoft-com:vml" Requires="v">
                <p:oleObj spid="_x0000_s2" name="Equation" r:id="rId1" imgW="84734400" imgH="11582400" progId="Equation.DSMT4">
                  <p:embed/>
                </p:oleObj>
              </mc:Choice>
              <mc:Fallback>
                <p:oleObj name="Equation" r:id="rId1" imgW="84734400" imgH="11582400" progId="Equation.DSMT4">
                  <p:embed/>
                  <p:pic>
                    <p:nvPicPr>
                      <p:cNvPr id="0" name="Object 19"/>
                      <p:cNvPicPr/>
                      <p:nvPr/>
                    </p:nvPicPr>
                    <p:blipFill>
                      <a:blip r:embed="rId2"/>
                      <a:stretch>
                        <a:fillRect/>
                      </a:stretch>
                    </p:blipFill>
                    <p:spPr>
                      <a:xfrm>
                        <a:off x="1003300" y="3956453"/>
                        <a:ext cx="5930900" cy="811212"/>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4464" y="3916424"/>
            <a:ext cx="817952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RSE is an estimate of the standard deviation of     . Roughly speaking, it is the average amount that the response will deviate from the true regression line.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697527" y="2371319"/>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Residual Standard Error (RSE)</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p:cNvGraphicFramePr>
            <a:graphicFrameLocks noChangeAspect="1"/>
          </p:cNvGraphicFramePr>
          <p:nvPr/>
        </p:nvGraphicFramePr>
        <p:xfrm>
          <a:off x="773728" y="2868276"/>
          <a:ext cx="4724401" cy="901700"/>
        </p:xfrm>
        <a:graphic>
          <a:graphicData uri="http://schemas.openxmlformats.org/presentationml/2006/ole">
            <mc:AlternateContent xmlns:mc="http://schemas.openxmlformats.org/markup-compatibility/2006">
              <mc:Choice xmlns:v="urn:schemas-microsoft-com:vml" Requires="v">
                <p:oleObj spid="_x0000_s2" name="Equation" r:id="rId1" imgW="60655200" imgH="11582400" progId="Equation.DSMT4">
                  <p:embed/>
                </p:oleObj>
              </mc:Choice>
              <mc:Fallback>
                <p:oleObj name="Equation" r:id="rId1" imgW="60655200" imgH="11582400" progId="Equation.DSMT4">
                  <p:embed/>
                  <p:pic>
                    <p:nvPicPr>
                      <p:cNvPr id="0" name="Object 11"/>
                      <p:cNvPicPr>
                        <a:picLocks noChangeAspect="1" noChangeArrowheads="1"/>
                      </p:cNvPicPr>
                      <p:nvPr/>
                    </p:nvPicPr>
                    <p:blipFill>
                      <a:blip r:embed="rId2"/>
                      <a:srcRect/>
                      <a:stretch>
                        <a:fillRect/>
                      </a:stretch>
                    </p:blipFill>
                    <p:spPr bwMode="auto">
                      <a:xfrm>
                        <a:off x="773728" y="2868276"/>
                        <a:ext cx="4724401"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6078972" y="3962400"/>
          <a:ext cx="257355" cy="283091"/>
        </p:xfrm>
        <a:graphic>
          <a:graphicData uri="http://schemas.openxmlformats.org/presentationml/2006/ole">
            <mc:AlternateContent xmlns:mc="http://schemas.openxmlformats.org/markup-compatibility/2006">
              <mc:Choice xmlns:v="urn:schemas-microsoft-com:vml" Requires="v">
                <p:oleObj spid="_x0000_s3" name="Equation" r:id="rId3" imgW="3048000" imgH="3352800" progId="Equation.DSMT4">
                  <p:embed/>
                </p:oleObj>
              </mc:Choice>
              <mc:Fallback>
                <p:oleObj name="Equation" r:id="rId3" imgW="3048000" imgH="3352800" progId="Equation.DSMT4">
                  <p:embed/>
                  <p:pic>
                    <p:nvPicPr>
                      <p:cNvPr id="0" name="Object 13"/>
                      <p:cNvPicPr/>
                      <p:nvPr/>
                    </p:nvPicPr>
                    <p:blipFill>
                      <a:blip r:embed="rId4"/>
                      <a:stretch>
                        <a:fillRect/>
                      </a:stretch>
                    </p:blipFill>
                    <p:spPr>
                      <a:xfrm>
                        <a:off x="6078972" y="3962400"/>
                        <a:ext cx="257355" cy="283091"/>
                      </a:xfrm>
                      <a:prstGeom prst="rect">
                        <a:avLst/>
                      </a:prstGeom>
                    </p:spPr>
                  </p:pic>
                </p:oleObj>
              </mc:Fallback>
            </mc:AlternateContent>
          </a:graphicData>
        </a:graphic>
      </p:graphicFrame>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33400" y="2432454"/>
            <a:ext cx="8610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between males and females, ignoring the other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33399" y="4079325"/>
            <a:ext cx="8305801"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average credit card balance among males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average credit card balance among females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average difference in credit card balance between females and males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p:cNvGraphicFramePr>
            <a:graphicFrameLocks noChangeAspect="1"/>
          </p:cNvGraphicFramePr>
          <p:nvPr/>
        </p:nvGraphicFramePr>
        <p:xfrm>
          <a:off x="569259" y="3110160"/>
          <a:ext cx="5930900" cy="811212"/>
        </p:xfrm>
        <a:graphic>
          <a:graphicData uri="http://schemas.openxmlformats.org/presentationml/2006/ole">
            <mc:AlternateContent xmlns:mc="http://schemas.openxmlformats.org/markup-compatibility/2006">
              <mc:Choice xmlns:v="urn:schemas-microsoft-com:vml" Requires="v">
                <p:oleObj spid="_x0000_s2" name="Equation" r:id="rId1" imgW="84734400" imgH="11582400" progId="Equation.DSMT4">
                  <p:embed/>
                </p:oleObj>
              </mc:Choice>
              <mc:Fallback>
                <p:oleObj name="Equation" r:id="rId1" imgW="84734400" imgH="11582400" progId="Equation.DSMT4">
                  <p:embed/>
                  <p:pic>
                    <p:nvPicPr>
                      <p:cNvPr id="0" name="Object 11"/>
                      <p:cNvPicPr/>
                      <p:nvPr/>
                    </p:nvPicPr>
                    <p:blipFill>
                      <a:blip r:embed="rId2"/>
                      <a:stretch>
                        <a:fillRect/>
                      </a:stretch>
                    </p:blipFill>
                    <p:spPr>
                      <a:xfrm>
                        <a:off x="569259" y="3110160"/>
                        <a:ext cx="5930900" cy="811212"/>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800100" y="4079325"/>
          <a:ext cx="285750" cy="342900"/>
        </p:xfrm>
        <a:graphic>
          <a:graphicData uri="http://schemas.openxmlformats.org/presentationml/2006/ole">
            <mc:AlternateContent xmlns:mc="http://schemas.openxmlformats.org/markup-compatibility/2006">
              <mc:Choice xmlns:v="urn:schemas-microsoft-com:vml" Requires="v">
                <p:oleObj spid="_x0000_s3" name="Equation" r:id="rId3" imgW="4572000" imgH="5486400" progId="Equation.DSMT4">
                  <p:embed/>
                </p:oleObj>
              </mc:Choice>
              <mc:Fallback>
                <p:oleObj name="Equation" r:id="rId3" imgW="4572000" imgH="5486400" progId="Equation.DSMT4">
                  <p:embed/>
                  <p:pic>
                    <p:nvPicPr>
                      <p:cNvPr id="0" name="Object 12"/>
                      <p:cNvPicPr/>
                      <p:nvPr/>
                    </p:nvPicPr>
                    <p:blipFill>
                      <a:blip r:embed="rId4"/>
                      <a:stretch>
                        <a:fillRect/>
                      </a:stretch>
                    </p:blipFill>
                    <p:spPr>
                      <a:xfrm>
                        <a:off x="800100" y="4079325"/>
                        <a:ext cx="285750" cy="342900"/>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00100" y="4650825"/>
          <a:ext cx="685800" cy="342900"/>
        </p:xfrm>
        <a:graphic>
          <a:graphicData uri="http://schemas.openxmlformats.org/presentationml/2006/ole">
            <mc:AlternateContent xmlns:mc="http://schemas.openxmlformats.org/markup-compatibility/2006">
              <mc:Choice xmlns:v="urn:schemas-microsoft-com:vml" Requires="v">
                <p:oleObj spid="_x0000_s4" name="Equation" r:id="rId5" imgW="10972800" imgH="5486400" progId="Equation.DSMT4">
                  <p:embed/>
                </p:oleObj>
              </mc:Choice>
              <mc:Fallback>
                <p:oleObj name="Equation" r:id="rId5" imgW="10972800" imgH="5486400" progId="Equation.DSMT4">
                  <p:embed/>
                  <p:pic>
                    <p:nvPicPr>
                      <p:cNvPr id="0" name="Object 13"/>
                      <p:cNvPicPr>
                        <a:picLocks noChangeAspect="1" noChangeArrowheads="1"/>
                      </p:cNvPicPr>
                      <p:nvPr/>
                    </p:nvPicPr>
                    <p:blipFill>
                      <a:blip r:embed="rId6"/>
                      <a:srcRect/>
                      <a:stretch>
                        <a:fillRect/>
                      </a:stretch>
                    </p:blipFill>
                    <p:spPr bwMode="auto">
                      <a:xfrm>
                        <a:off x="800100" y="4650825"/>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819150" y="5184225"/>
          <a:ext cx="247650" cy="342900"/>
        </p:xfrm>
        <a:graphic>
          <a:graphicData uri="http://schemas.openxmlformats.org/presentationml/2006/ole">
            <mc:AlternateContent xmlns:mc="http://schemas.openxmlformats.org/markup-compatibility/2006">
              <mc:Choice xmlns:v="urn:schemas-microsoft-com:vml" Requires="v">
                <p:oleObj spid="_x0000_s5" name="Equation" r:id="rId7" imgW="3962400" imgH="5486400" progId="Equation.DSMT4">
                  <p:embed/>
                </p:oleObj>
              </mc:Choice>
              <mc:Fallback>
                <p:oleObj name="Equation" r:id="rId7" imgW="3962400" imgH="5486400" progId="Equation.DSMT4">
                  <p:embed/>
                  <p:pic>
                    <p:nvPicPr>
                      <p:cNvPr id="0" name="Object 14"/>
                      <p:cNvPicPr>
                        <a:picLocks noChangeAspect="1" noChangeArrowheads="1"/>
                      </p:cNvPicPr>
                      <p:nvPr/>
                    </p:nvPicPr>
                    <p:blipFill>
                      <a:blip r:embed="rId8"/>
                      <a:srcRect/>
                      <a:stretch>
                        <a:fillRect/>
                      </a:stretch>
                    </p:blipFill>
                    <p:spPr bwMode="auto">
                      <a:xfrm>
                        <a:off x="819150" y="5184225"/>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9" name="Table 18"/>
          <p:cNvGraphicFramePr>
            <a:graphicFrameLocks noGrp="1"/>
          </p:cNvGraphicFramePr>
          <p:nvPr/>
        </p:nvGraphicFramePr>
        <p:xfrm>
          <a:off x="609600" y="2508653"/>
          <a:ext cx="8179526" cy="1112520"/>
        </p:xfrm>
        <a:graphic>
          <a:graphicData uri="http://schemas.openxmlformats.org/drawingml/2006/table">
            <a:tbl>
              <a:tblPr firstRow="1" bandRow="1">
                <a:tableStyleId>{5C22544A-7EE6-4342-B048-85BDC9FD1C3A}</a:tableStyleId>
              </a:tblPr>
              <a:tblGrid>
                <a:gridCol w="2057400"/>
                <a:gridCol w="1403169"/>
                <a:gridCol w="1651635"/>
                <a:gridCol w="1572986"/>
                <a:gridCol w="1494336"/>
              </a:tblGrid>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Coefficient</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Std. error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t-statistic</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p-value</a:t>
                      </a:r>
                      <a:endParaRPr lang="en-US" dirty="0">
                        <a:latin typeface="Arial" panose="020B0604020202020204" pitchFamily="34" charset="0"/>
                        <a:cs typeface="Arial" panose="020B0604020202020204" pitchFamily="34" charset="0"/>
                      </a:endParaRPr>
                    </a:p>
                  </a:txBody>
                  <a:tcPr/>
                </a:tc>
              </a:tr>
              <a:tr h="370840">
                <a:tc>
                  <a:txBody>
                    <a:bodyPr/>
                    <a:lstStyle/>
                    <a:p>
                      <a:r>
                        <a:rPr lang="en-US" dirty="0">
                          <a:latin typeface="Arial" panose="020B0604020202020204" pitchFamily="34" charset="0"/>
                          <a:cs typeface="Arial" panose="020B0604020202020204" pitchFamily="34" charset="0"/>
                        </a:rPr>
                        <a:t>Intercept</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509.80</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33.13</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15.389</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&lt;0.0001</a:t>
                      </a:r>
                      <a:endParaRPr lang="en-US" dirty="0">
                        <a:latin typeface="Arial" panose="020B0604020202020204" pitchFamily="34" charset="0"/>
                        <a:cs typeface="Arial" panose="020B0604020202020204" pitchFamily="34" charset="0"/>
                      </a:endParaRPr>
                    </a:p>
                  </a:txBody>
                  <a:tcPr/>
                </a:tc>
              </a:tr>
              <a:tr h="370840">
                <a:tc>
                  <a:txBody>
                    <a:bodyPr/>
                    <a:lstStyle/>
                    <a:p>
                      <a:r>
                        <a:rPr lang="en-US" dirty="0">
                          <a:latin typeface="Arial" panose="020B0604020202020204" pitchFamily="34" charset="0"/>
                          <a:cs typeface="Arial" panose="020B0604020202020204" pitchFamily="34" charset="0"/>
                        </a:rPr>
                        <a:t>Gender [Female]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19.73</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46.05</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0.429</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0.6690</a:t>
                      </a:r>
                      <a:endParaRPr lang="en-US" dirty="0">
                        <a:latin typeface="Arial" panose="020B0604020202020204" pitchFamily="34" charset="0"/>
                        <a:cs typeface="Arial" panose="020B0604020202020204" pitchFamily="34" charset="0"/>
                      </a:endParaRPr>
                    </a:p>
                  </a:txBody>
                  <a:tcPr/>
                </a:tc>
              </a:tr>
            </a:tbl>
          </a:graphicData>
        </a:graphic>
      </p:graphicFrame>
      <p:sp>
        <p:nvSpPr>
          <p:cNvPr id="20" name="TextBox 19"/>
          <p:cNvSpPr txBox="1"/>
          <p:nvPr/>
        </p:nvSpPr>
        <p:spPr>
          <a:xfrm>
            <a:off x="609600" y="4185053"/>
            <a:ext cx="8382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p-value for the dummy variable is very high. This indicates that there is no statistical evidence of a difference in average credit card balance between the genders.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535546" y="2551250"/>
            <a:ext cx="8610600" cy="7078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decision to code females as 1 and males as 0 is arbitrary, and has no effect on the regression fit.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535546" y="3459299"/>
            <a:ext cx="86106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Instead of a 0/1 coding scheme, we could create a dummy variable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10"/>
          <p:cNvGraphicFramePr>
            <a:graphicFrameLocks noChangeAspect="1"/>
          </p:cNvGraphicFramePr>
          <p:nvPr/>
        </p:nvGraphicFramePr>
        <p:xfrm>
          <a:off x="937185" y="3992699"/>
          <a:ext cx="3284537" cy="768350"/>
        </p:xfrm>
        <a:graphic>
          <a:graphicData uri="http://schemas.openxmlformats.org/presentationml/2006/ole">
            <mc:AlternateContent xmlns:mc="http://schemas.openxmlformats.org/markup-compatibility/2006">
              <mc:Choice xmlns:v="urn:schemas-microsoft-com:vml" Requires="v">
                <p:oleObj spid="_x0000_s2" name="Equation" r:id="rId1" imgW="46939200" imgH="10972800" progId="Equation.DSMT4">
                  <p:embed/>
                </p:oleObj>
              </mc:Choice>
              <mc:Fallback>
                <p:oleObj name="Equation" r:id="rId1" imgW="46939200" imgH="10972800" progId="Equation.DSMT4">
                  <p:embed/>
                  <p:pic>
                    <p:nvPicPr>
                      <p:cNvPr id="0" name="Object 10"/>
                      <p:cNvPicPr>
                        <a:picLocks noChangeAspect="1" noChangeArrowheads="1"/>
                      </p:cNvPicPr>
                      <p:nvPr/>
                    </p:nvPicPr>
                    <p:blipFill>
                      <a:blip r:embed="rId2"/>
                      <a:srcRect/>
                      <a:stretch>
                        <a:fillRect/>
                      </a:stretch>
                    </p:blipFill>
                    <p:spPr bwMode="auto">
                      <a:xfrm>
                        <a:off x="937185" y="3992699"/>
                        <a:ext cx="32845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35546" y="2551250"/>
            <a:ext cx="86106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Instead of a 0/1 coding scheme, we could create a dummy variable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840346" y="3977616"/>
            <a:ext cx="8305800" cy="163121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overall average credit card balance (ignoring the gender effects)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amount that females are above the average and males are below the average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876205" y="3008450"/>
          <a:ext cx="5930900" cy="811212"/>
        </p:xfrm>
        <a:graphic>
          <a:graphicData uri="http://schemas.openxmlformats.org/presentationml/2006/ole">
            <mc:AlternateContent xmlns:mc="http://schemas.openxmlformats.org/markup-compatibility/2006">
              <mc:Choice xmlns:v="urn:schemas-microsoft-com:vml" Requires="v">
                <p:oleObj spid="_x0000_s2" name="Equation" r:id="rId1" imgW="84734400" imgH="11582400" progId="Equation.DSMT4">
                  <p:embed/>
                </p:oleObj>
              </mc:Choice>
              <mc:Fallback>
                <p:oleObj name="Equation" r:id="rId1" imgW="84734400" imgH="11582400" progId="Equation.DSMT4">
                  <p:embed/>
                  <p:pic>
                    <p:nvPicPr>
                      <p:cNvPr id="0" name="Object 19"/>
                      <p:cNvPicPr/>
                      <p:nvPr/>
                    </p:nvPicPr>
                    <p:blipFill>
                      <a:blip r:embed="rId2"/>
                      <a:stretch>
                        <a:fillRect/>
                      </a:stretch>
                    </p:blipFill>
                    <p:spPr>
                      <a:xfrm>
                        <a:off x="876205" y="3008450"/>
                        <a:ext cx="5930900" cy="811212"/>
                      </a:xfrm>
                      <a:prstGeom prst="rect">
                        <a:avLst/>
                      </a:prstGeom>
                    </p:spPr>
                  </p:pic>
                </p:oleObj>
              </mc:Fallback>
            </mc:AlternateContent>
          </a:graphicData>
        </a:graphic>
      </p:graphicFrame>
      <p:graphicFrame>
        <p:nvGraphicFramePr>
          <p:cNvPr id="21" name="Object 20"/>
          <p:cNvGraphicFramePr>
            <a:graphicFrameLocks noChangeAspect="1"/>
          </p:cNvGraphicFramePr>
          <p:nvPr/>
        </p:nvGraphicFramePr>
        <p:xfrm>
          <a:off x="1107046" y="4000500"/>
          <a:ext cx="285750" cy="342900"/>
        </p:xfrm>
        <a:graphic>
          <a:graphicData uri="http://schemas.openxmlformats.org/presentationml/2006/ole">
            <mc:AlternateContent xmlns:mc="http://schemas.openxmlformats.org/markup-compatibility/2006">
              <mc:Choice xmlns:v="urn:schemas-microsoft-com:vml" Requires="v">
                <p:oleObj spid="_x0000_s3" name="Equation" r:id="rId3" imgW="4572000" imgH="5486400" progId="Equation.DSMT4">
                  <p:embed/>
                </p:oleObj>
              </mc:Choice>
              <mc:Fallback>
                <p:oleObj name="Equation" r:id="rId3" imgW="4572000" imgH="5486400" progId="Equation.DSMT4">
                  <p:embed/>
                  <p:pic>
                    <p:nvPicPr>
                      <p:cNvPr id="0" name="Object 20"/>
                      <p:cNvPicPr/>
                      <p:nvPr/>
                    </p:nvPicPr>
                    <p:blipFill>
                      <a:blip r:embed="rId4"/>
                      <a:stretch>
                        <a:fillRect/>
                      </a:stretch>
                    </p:blipFill>
                    <p:spPr>
                      <a:xfrm>
                        <a:off x="1107046" y="4000500"/>
                        <a:ext cx="285750" cy="342900"/>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1126096" y="4914900"/>
          <a:ext cx="247650" cy="342900"/>
        </p:xfrm>
        <a:graphic>
          <a:graphicData uri="http://schemas.openxmlformats.org/presentationml/2006/ole">
            <mc:AlternateContent xmlns:mc="http://schemas.openxmlformats.org/markup-compatibility/2006">
              <mc:Choice xmlns:v="urn:schemas-microsoft-com:vml" Requires="v">
                <p:oleObj spid="_x0000_s4" name="Equation" r:id="rId5" imgW="3962400" imgH="5486400" progId="Equation.DSMT4">
                  <p:embed/>
                </p:oleObj>
              </mc:Choice>
              <mc:Fallback>
                <p:oleObj name="Equation" r:id="rId5" imgW="3962400" imgH="5486400" progId="Equation.DSMT4">
                  <p:embed/>
                  <p:pic>
                    <p:nvPicPr>
                      <p:cNvPr id="0" name="Object 21"/>
                      <p:cNvPicPr>
                        <a:picLocks noChangeAspect="1" noChangeArrowheads="1"/>
                      </p:cNvPicPr>
                      <p:nvPr/>
                    </p:nvPicPr>
                    <p:blipFill>
                      <a:blip r:embed="rId6"/>
                      <a:srcRect/>
                      <a:stretch>
                        <a:fillRect/>
                      </a:stretch>
                    </p:blipFill>
                    <p:spPr bwMode="auto">
                      <a:xfrm>
                        <a:off x="1126096" y="4914900"/>
                        <a:ext cx="247650" cy="342900"/>
                      </a:xfrm>
                      <a:prstGeom prst="rect">
                        <a:avLst/>
                      </a:prstGeom>
                      <a:noFill/>
                      <a:ln>
                        <a:noFill/>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33400"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only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533400" y="3124200"/>
            <a:ext cx="8382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final predictions for the credit balances of males and females will be identical regardless of the coding scheme used. The only difference is in the way that the coefficients are interpreted.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35546" y="2432453"/>
            <a:ext cx="91418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among different ethnicity groups.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611746" y="3227388"/>
            <a:ext cx="83820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 additional dummy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986396" y="3727450"/>
          <a:ext cx="3435350" cy="768350"/>
        </p:xfrm>
        <a:graphic>
          <a:graphicData uri="http://schemas.openxmlformats.org/presentationml/2006/ole">
            <mc:AlternateContent xmlns:mc="http://schemas.openxmlformats.org/markup-compatibility/2006">
              <mc:Choice xmlns:v="urn:schemas-microsoft-com:vml" Requires="v">
                <p:oleObj spid="_x0000_s2" name="Equation" r:id="rId1" imgW="49072800" imgH="10972800" progId="Equation.DSMT4">
                  <p:embed/>
                </p:oleObj>
              </mc:Choice>
              <mc:Fallback>
                <p:oleObj name="Equation" r:id="rId1" imgW="49072800" imgH="10972800" progId="Equation.DSMT4">
                  <p:embed/>
                  <p:pic>
                    <p:nvPicPr>
                      <p:cNvPr id="0" name="Object 17"/>
                      <p:cNvPicPr>
                        <a:picLocks noChangeAspect="1" noChangeArrowheads="1"/>
                      </p:cNvPicPr>
                      <p:nvPr/>
                    </p:nvPicPr>
                    <p:blipFill>
                      <a:blip r:embed="rId2"/>
                      <a:srcRect/>
                      <a:stretch>
                        <a:fillRect/>
                      </a:stretch>
                    </p:blipFill>
                    <p:spPr bwMode="auto">
                      <a:xfrm>
                        <a:off x="986396" y="3727450"/>
                        <a:ext cx="34353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nvGraphicFramePr>
        <p:xfrm>
          <a:off x="953058" y="4794250"/>
          <a:ext cx="3925888" cy="768350"/>
        </p:xfrm>
        <a:graphic>
          <a:graphicData uri="http://schemas.openxmlformats.org/presentationml/2006/ole">
            <mc:AlternateContent xmlns:mc="http://schemas.openxmlformats.org/markup-compatibility/2006">
              <mc:Choice xmlns:v="urn:schemas-microsoft-com:vml" Requires="v">
                <p:oleObj spid="_x0000_s3" name="Equation" r:id="rId3" imgW="56083200" imgH="10972800" progId="Equation.DSMT4">
                  <p:embed/>
                </p:oleObj>
              </mc:Choice>
              <mc:Fallback>
                <p:oleObj name="Equation" r:id="rId3" imgW="56083200" imgH="10972800" progId="Equation.DSMT4">
                  <p:embed/>
                  <p:pic>
                    <p:nvPicPr>
                      <p:cNvPr id="0" name="Object 18"/>
                      <p:cNvPicPr>
                        <a:picLocks noChangeAspect="1" noChangeArrowheads="1"/>
                      </p:cNvPicPr>
                      <p:nvPr/>
                    </p:nvPicPr>
                    <p:blipFill>
                      <a:blip r:embed="rId4"/>
                      <a:srcRect/>
                      <a:stretch>
                        <a:fillRect/>
                      </a:stretch>
                    </p:blipFill>
                    <p:spPr bwMode="auto">
                      <a:xfrm>
                        <a:off x="953058" y="4794250"/>
                        <a:ext cx="39258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777594" y="4718453"/>
            <a:ext cx="9509406" cy="181588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average credit card balance for African Americans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difference in the average balance between Asian and African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American categories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difference in the average balance between Caucasian and African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American categories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535546" y="2419290"/>
            <a:ext cx="93704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among different ethnicity groups.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611746" y="2992841"/>
            <a:ext cx="8382000"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these variables in the regression equation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8" name="Object 27"/>
          <p:cNvGraphicFramePr>
            <a:graphicFrameLocks noChangeAspect="1"/>
          </p:cNvGraphicFramePr>
          <p:nvPr/>
        </p:nvGraphicFramePr>
        <p:xfrm>
          <a:off x="938772" y="3370665"/>
          <a:ext cx="7445375" cy="1195388"/>
        </p:xfrm>
        <a:graphic>
          <a:graphicData uri="http://schemas.openxmlformats.org/presentationml/2006/ole">
            <mc:AlternateContent xmlns:mc="http://schemas.openxmlformats.org/markup-compatibility/2006">
              <mc:Choice xmlns:v="urn:schemas-microsoft-com:vml" Requires="v">
                <p:oleObj spid="_x0000_s2" name="Equation" r:id="rId1" imgW="106375200" imgH="17068800" progId="Equation.DSMT4">
                  <p:embed/>
                </p:oleObj>
              </mc:Choice>
              <mc:Fallback>
                <p:oleObj name="Equation" r:id="rId1" imgW="106375200" imgH="17068800" progId="Equation.DSMT4">
                  <p:embed/>
                  <p:pic>
                    <p:nvPicPr>
                      <p:cNvPr id="0" name="Object 27"/>
                      <p:cNvPicPr>
                        <a:picLocks noChangeAspect="1" noChangeArrowheads="1"/>
                      </p:cNvPicPr>
                      <p:nvPr/>
                    </p:nvPicPr>
                    <p:blipFill>
                      <a:blip r:embed="rId2"/>
                      <a:srcRect/>
                      <a:stretch>
                        <a:fillRect/>
                      </a:stretch>
                    </p:blipFill>
                    <p:spPr bwMode="auto">
                      <a:xfrm>
                        <a:off x="938772" y="3370665"/>
                        <a:ext cx="744537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nvGraphicFramePr>
        <p:xfrm>
          <a:off x="992746" y="4740865"/>
          <a:ext cx="285750" cy="342900"/>
        </p:xfrm>
        <a:graphic>
          <a:graphicData uri="http://schemas.openxmlformats.org/presentationml/2006/ole">
            <mc:AlternateContent xmlns:mc="http://schemas.openxmlformats.org/markup-compatibility/2006">
              <mc:Choice xmlns:v="urn:schemas-microsoft-com:vml" Requires="v">
                <p:oleObj spid="_x0000_s3" name="Equation" r:id="rId3" imgW="4572000" imgH="5486400" progId="Equation.DSMT4">
                  <p:embed/>
                </p:oleObj>
              </mc:Choice>
              <mc:Fallback>
                <p:oleObj name="Equation" r:id="rId3" imgW="4572000" imgH="5486400" progId="Equation.DSMT4">
                  <p:embed/>
                  <p:pic>
                    <p:nvPicPr>
                      <p:cNvPr id="0" name="Object 29"/>
                      <p:cNvPicPr/>
                      <p:nvPr/>
                    </p:nvPicPr>
                    <p:blipFill>
                      <a:blip r:embed="rId4"/>
                      <a:stretch>
                        <a:fillRect/>
                      </a:stretch>
                    </p:blipFill>
                    <p:spPr>
                      <a:xfrm>
                        <a:off x="992746" y="4740865"/>
                        <a:ext cx="285750" cy="342900"/>
                      </a:xfrm>
                      <a:prstGeom prst="rect">
                        <a:avLst/>
                      </a:prstGeom>
                    </p:spPr>
                  </p:pic>
                </p:oleObj>
              </mc:Fallback>
            </mc:AlternateContent>
          </a:graphicData>
        </a:graphic>
      </p:graphicFrame>
      <p:graphicFrame>
        <p:nvGraphicFramePr>
          <p:cNvPr id="31" name="Object 30"/>
          <p:cNvGraphicFramePr>
            <a:graphicFrameLocks noChangeAspect="1"/>
          </p:cNvGraphicFramePr>
          <p:nvPr/>
        </p:nvGraphicFramePr>
        <p:xfrm>
          <a:off x="1011796" y="5088648"/>
          <a:ext cx="247650" cy="342900"/>
        </p:xfrm>
        <a:graphic>
          <a:graphicData uri="http://schemas.openxmlformats.org/presentationml/2006/ole">
            <mc:AlternateContent xmlns:mc="http://schemas.openxmlformats.org/markup-compatibility/2006">
              <mc:Choice xmlns:v="urn:schemas-microsoft-com:vml" Requires="v">
                <p:oleObj spid="_x0000_s4" name="Equation" r:id="rId5" imgW="3962400" imgH="5486400" progId="Equation.DSMT4">
                  <p:embed/>
                </p:oleObj>
              </mc:Choice>
              <mc:Fallback>
                <p:oleObj name="Equation" r:id="rId5" imgW="3962400" imgH="5486400" progId="Equation.DSMT4">
                  <p:embed/>
                  <p:pic>
                    <p:nvPicPr>
                      <p:cNvPr id="0" name="Object 30"/>
                      <p:cNvPicPr>
                        <a:picLocks noChangeAspect="1" noChangeArrowheads="1"/>
                      </p:cNvPicPr>
                      <p:nvPr/>
                    </p:nvPicPr>
                    <p:blipFill>
                      <a:blip r:embed="rId6"/>
                      <a:srcRect/>
                      <a:stretch>
                        <a:fillRect/>
                      </a:stretch>
                    </p:blipFill>
                    <p:spPr bwMode="auto">
                      <a:xfrm>
                        <a:off x="1011796" y="508864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nvGraphicFramePr>
        <p:xfrm>
          <a:off x="973696" y="5736348"/>
          <a:ext cx="285750" cy="342900"/>
        </p:xfrm>
        <a:graphic>
          <a:graphicData uri="http://schemas.openxmlformats.org/presentationml/2006/ole">
            <mc:AlternateContent xmlns:mc="http://schemas.openxmlformats.org/markup-compatibility/2006">
              <mc:Choice xmlns:v="urn:schemas-microsoft-com:vml" Requires="v">
                <p:oleObj spid="_x0000_s5" name="Equation" r:id="rId7" imgW="4572000" imgH="5486400" progId="Equation.DSMT4">
                  <p:embed/>
                </p:oleObj>
              </mc:Choice>
              <mc:Fallback>
                <p:oleObj name="Equation" r:id="rId7" imgW="4572000" imgH="5486400" progId="Equation.DSMT4">
                  <p:embed/>
                  <p:pic>
                    <p:nvPicPr>
                      <p:cNvPr id="0" name="Object 31"/>
                      <p:cNvPicPr>
                        <a:picLocks noChangeAspect="1" noChangeArrowheads="1"/>
                      </p:cNvPicPr>
                      <p:nvPr/>
                    </p:nvPicPr>
                    <p:blipFill>
                      <a:blip r:embed="rId8"/>
                      <a:srcRect/>
                      <a:stretch>
                        <a:fillRect/>
                      </a:stretch>
                    </p:blipFill>
                    <p:spPr bwMode="auto">
                      <a:xfrm>
                        <a:off x="973696" y="5736348"/>
                        <a:ext cx="285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35546" y="3124200"/>
            <a:ext cx="8382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there will always be one fewer dummy variables than the number of levels.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535546" y="2665455"/>
            <a:ext cx="89894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among different ethnicity groups.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7" name="Table 6"/>
          <p:cNvGraphicFramePr>
            <a:graphicFrameLocks noGrp="1"/>
          </p:cNvGraphicFramePr>
          <p:nvPr/>
        </p:nvGraphicFramePr>
        <p:xfrm>
          <a:off x="687946" y="3275055"/>
          <a:ext cx="8305800" cy="2286000"/>
        </p:xfrm>
        <a:graphic>
          <a:graphicData uri="http://schemas.openxmlformats.org/drawingml/2006/table">
            <a:tbl>
              <a:tblPr firstRow="1" bandRow="1">
                <a:tableStyleId>{5C22544A-7EE6-4342-B048-85BDC9FD1C3A}</a:tableStyleId>
              </a:tblPr>
              <a:tblGrid>
                <a:gridCol w="2362200"/>
                <a:gridCol w="1600200"/>
                <a:gridCol w="1447800"/>
                <a:gridCol w="1600200"/>
                <a:gridCol w="1295400"/>
              </a:tblGrid>
              <a:tr h="571500">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Coefficient</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Std. error</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t-statistic</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p-value</a:t>
                      </a:r>
                      <a:endParaRPr lang="en-US" dirty="0">
                        <a:latin typeface="Arial" panose="020B0604020202020204" pitchFamily="34" charset="0"/>
                        <a:cs typeface="Arial" panose="020B0604020202020204" pitchFamily="34" charset="0"/>
                      </a:endParaRPr>
                    </a:p>
                  </a:txBody>
                  <a:tcPr anchor="ctr"/>
                </a:tc>
              </a:tr>
              <a:tr h="571500">
                <a:tc>
                  <a:txBody>
                    <a:bodyPr/>
                    <a:lstStyle/>
                    <a:p>
                      <a:pPr algn="ctr"/>
                      <a:r>
                        <a:rPr lang="en-US" dirty="0">
                          <a:latin typeface="Arial" panose="020B0604020202020204" pitchFamily="34" charset="0"/>
                          <a:cs typeface="Arial" panose="020B0604020202020204" pitchFamily="34" charset="0"/>
                        </a:rPr>
                        <a:t>Intercept</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531.00</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46.32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11.464</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&lt;0.0001</a:t>
                      </a:r>
                      <a:endParaRPr lang="en-US" dirty="0">
                        <a:latin typeface="Arial" panose="020B0604020202020204" pitchFamily="34" charset="0"/>
                        <a:cs typeface="Arial" panose="020B0604020202020204" pitchFamily="34" charset="0"/>
                      </a:endParaRPr>
                    </a:p>
                  </a:txBody>
                  <a:tcPr anchor="ctr"/>
                </a:tc>
              </a:tr>
              <a:tr h="571500">
                <a:tc>
                  <a:txBody>
                    <a:bodyPr/>
                    <a:lstStyle/>
                    <a:p>
                      <a:pPr algn="ctr"/>
                      <a:r>
                        <a:rPr lang="en-US" dirty="0">
                          <a:latin typeface="Arial" panose="020B0604020202020204" pitchFamily="34" charset="0"/>
                          <a:cs typeface="Arial" panose="020B0604020202020204" pitchFamily="34" charset="0"/>
                        </a:rPr>
                        <a:t>Ethnicity</a:t>
                      </a:r>
                      <a:r>
                        <a:rPr lang="en-US" baseline="0" dirty="0">
                          <a:latin typeface="Arial" panose="020B0604020202020204" pitchFamily="34" charset="0"/>
                          <a:cs typeface="Arial" panose="020B0604020202020204" pitchFamily="34" charset="0"/>
                        </a:rPr>
                        <a:t> [Asian]</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-18.96</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65.02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-0.287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0.7740</a:t>
                      </a:r>
                      <a:endParaRPr lang="en-US" dirty="0">
                        <a:latin typeface="Arial" panose="020B0604020202020204" pitchFamily="34" charset="0"/>
                        <a:cs typeface="Arial" panose="020B0604020202020204" pitchFamily="34" charset="0"/>
                      </a:endParaRPr>
                    </a:p>
                  </a:txBody>
                  <a:tcPr anchor="ctr"/>
                </a:tc>
              </a:tr>
              <a:tr h="571500">
                <a:tc>
                  <a:txBody>
                    <a:bodyPr/>
                    <a:lstStyle/>
                    <a:p>
                      <a:pPr algn="ctr"/>
                      <a:r>
                        <a:rPr lang="en-US" dirty="0">
                          <a:latin typeface="Arial" panose="020B0604020202020204" pitchFamily="34" charset="0"/>
                          <a:cs typeface="Arial" panose="020B0604020202020204" pitchFamily="34" charset="0"/>
                        </a:rPr>
                        <a:t>Ethnicity [Caucasian]</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-12.50</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56.68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-0.221</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0.826</a:t>
                      </a:r>
                      <a:endParaRPr lang="en-US"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41984" y="2669682"/>
            <a:ext cx="90592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among different ethnicity groups.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618185" y="3355482"/>
            <a:ext cx="8382000"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estimated balance for African American is $531.00.</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Asian category will have $18.69 less debt than the African American category.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Caucasian category will have $12.50 less debt than the African American category.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p-values associated with the coefficient estimates for the two dummy variables are very large, suggesting no statistical evidence of a real difference in credit card balance between the ethnicities.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 name="图片 1"/>
          <p:cNvPicPr>
            <a:picLocks noChangeAspect="1"/>
          </p:cNvPicPr>
          <p:nvPr/>
        </p:nvPicPr>
        <p:blipFill>
          <a:blip r:embed="rId1"/>
          <a:stretch>
            <a:fillRect/>
          </a:stretch>
        </p:blipFill>
        <p:spPr>
          <a:xfrm>
            <a:off x="5410200" y="1117475"/>
            <a:ext cx="5470582" cy="151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697527" y="2371319"/>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Residual Standard Error (RSE)</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4" name="Object 13"/>
          <p:cNvGraphicFramePr>
            <a:graphicFrameLocks noChangeAspect="1"/>
          </p:cNvGraphicFramePr>
          <p:nvPr/>
        </p:nvGraphicFramePr>
        <p:xfrm>
          <a:off x="5164572" y="3694010"/>
          <a:ext cx="257355" cy="283091"/>
        </p:xfrm>
        <a:graphic>
          <a:graphicData uri="http://schemas.openxmlformats.org/presentationml/2006/ole">
            <mc:AlternateContent xmlns:mc="http://schemas.openxmlformats.org/markup-compatibility/2006">
              <mc:Choice xmlns:v="urn:schemas-microsoft-com:vml" Requires="v">
                <p:oleObj spid="_x0000_s2" name="Equation" r:id="rId1" imgW="3048000" imgH="3352800" progId="Equation.DSMT4">
                  <p:embed/>
                </p:oleObj>
              </mc:Choice>
              <mc:Fallback>
                <p:oleObj name="Equation" r:id="rId1" imgW="3048000" imgH="3352800" progId="Equation.DSMT4">
                  <p:embed/>
                  <p:pic>
                    <p:nvPicPr>
                      <p:cNvPr id="0" name="Object 13"/>
                      <p:cNvPicPr/>
                      <p:nvPr/>
                    </p:nvPicPr>
                    <p:blipFill>
                      <a:blip r:embed="rId2"/>
                      <a:stretch>
                        <a:fillRect/>
                      </a:stretch>
                    </p:blipFill>
                    <p:spPr>
                      <a:xfrm>
                        <a:off x="5164572" y="3694010"/>
                        <a:ext cx="257355" cy="283091"/>
                      </a:xfrm>
                      <a:prstGeom prst="rect">
                        <a:avLst/>
                      </a:prstGeom>
                    </p:spPr>
                  </p:pic>
                </p:oleObj>
              </mc:Fallback>
            </mc:AlternateContent>
          </a:graphicData>
        </a:graphic>
      </p:graphicFrame>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Slide Number Placeholder 1"/>
          <p:cNvSpPr txBox="1"/>
          <p:nvPr/>
        </p:nvSpPr>
        <p:spPr>
          <a:xfrm>
            <a:off x="7086600" y="5827611"/>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94BCF8C0-3044-954E-874E-5451BC66C063}" type="slidenum">
              <a:rPr kumimoji="0" lang="en-US" sz="18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fld>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008211"/>
            <a:ext cx="5105400" cy="3291067"/>
          </a:xfrm>
          <a:prstGeom prst="rect">
            <a:avLst/>
          </a:prstGeom>
        </p:spPr>
      </p:pic>
      <p:graphicFrame>
        <p:nvGraphicFramePr>
          <p:cNvPr id="18" name="Object 17"/>
          <p:cNvGraphicFramePr>
            <a:graphicFrameLocks noChangeAspect="1"/>
          </p:cNvGraphicFramePr>
          <p:nvPr/>
        </p:nvGraphicFramePr>
        <p:xfrm>
          <a:off x="6019800" y="3045221"/>
          <a:ext cx="1028700" cy="266700"/>
        </p:xfrm>
        <a:graphic>
          <a:graphicData uri="http://schemas.openxmlformats.org/presentationml/2006/ole">
            <mc:AlternateContent xmlns:mc="http://schemas.openxmlformats.org/markup-compatibility/2006">
              <mc:Choice xmlns:v="urn:schemas-microsoft-com:vml" Requires="v">
                <p:oleObj spid="_x0000_s3" name="Equation" r:id="rId4" imgW="16459200" imgH="4267200" progId="Equation.DSMT4">
                  <p:embed/>
                </p:oleObj>
              </mc:Choice>
              <mc:Fallback>
                <p:oleObj name="Equation" r:id="rId4" imgW="16459200" imgH="4267200" progId="Equation.DSMT4">
                  <p:embed/>
                  <p:pic>
                    <p:nvPicPr>
                      <p:cNvPr id="0" name="Object 17"/>
                      <p:cNvPicPr/>
                      <p:nvPr/>
                    </p:nvPicPr>
                    <p:blipFill>
                      <a:blip r:embed="rId5"/>
                      <a:stretch>
                        <a:fillRect/>
                      </a:stretch>
                    </p:blipFill>
                    <p:spPr>
                      <a:xfrm>
                        <a:off x="6019800" y="3045221"/>
                        <a:ext cx="1028700" cy="266700"/>
                      </a:xfrm>
                      <a:prstGeom prst="rect">
                        <a:avLst/>
                      </a:prstGeom>
                    </p:spPr>
                  </p:pic>
                </p:oleObj>
              </mc:Fallback>
            </mc:AlternateContent>
          </a:graphicData>
        </a:graphic>
      </p:graphicFrame>
      <p:sp>
        <p:nvSpPr>
          <p:cNvPr id="19" name="TextBox 18"/>
          <p:cNvSpPr txBox="1"/>
          <p:nvPr/>
        </p:nvSpPr>
        <p:spPr>
          <a:xfrm>
            <a:off x="5993027" y="3745118"/>
            <a:ext cx="3733800" cy="2585323"/>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interpret?</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Tx/>
              <a:buBlip>
                <a:blip r:embed="rId6"/>
              </a:buBlip>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Actual sales in each market deviate from the true regression line by approximately 3,260 units, on average.</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Tx/>
              <a:buBlip>
                <a:blip r:embed="rId6"/>
              </a:buBlip>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Even if the model were correct and the true values of the unknown coefficients were known exactly, any prediction of sales on the basis of TV advertising would still be off by about 3,260 units on average.</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7162800" y="3008211"/>
            <a:ext cx="2564027"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measure of the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lack of fit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of the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35546" y="1899053"/>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Predictors with more than two levels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35546" y="2669682"/>
            <a:ext cx="92942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Investigate differences in credit card balance among different ethnicity groups.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9" name="Object 18"/>
          <p:cNvGraphicFramePr>
            <a:graphicFrameLocks noChangeAspect="1"/>
          </p:cNvGraphicFramePr>
          <p:nvPr/>
        </p:nvGraphicFramePr>
        <p:xfrm>
          <a:off x="611747" y="3039015"/>
          <a:ext cx="7445375" cy="1195387"/>
        </p:xfrm>
        <a:graphic>
          <a:graphicData uri="http://schemas.openxmlformats.org/presentationml/2006/ole">
            <mc:AlternateContent xmlns:mc="http://schemas.openxmlformats.org/markup-compatibility/2006">
              <mc:Choice xmlns:v="urn:schemas-microsoft-com:vml" Requires="v">
                <p:oleObj spid="_x0000_s2" name="Equation" r:id="rId1" imgW="106375200" imgH="17068800" progId="Equation.DSMT4">
                  <p:embed/>
                </p:oleObj>
              </mc:Choice>
              <mc:Fallback>
                <p:oleObj name="Equation" r:id="rId1" imgW="106375200" imgH="17068800" progId="Equation.DSMT4">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47" y="3039015"/>
                        <a:ext cx="74453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611746" y="4498482"/>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Alternatively, we can use an F-test to perform hypothesis testing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7953132" y="4511758"/>
          <a:ext cx="1676280" cy="386834"/>
        </p:xfrm>
        <a:graphic>
          <a:graphicData uri="http://schemas.openxmlformats.org/presentationml/2006/ole">
            <mc:AlternateContent xmlns:mc="http://schemas.openxmlformats.org/markup-compatibility/2006">
              <mc:Choice xmlns:v="urn:schemas-microsoft-com:vml" Requires="v">
                <p:oleObj spid="_x0000_s3" name="Equation" r:id="rId3" imgW="23774400" imgH="5486400" progId="Equation.DSMT4">
                  <p:embed/>
                </p:oleObj>
              </mc:Choice>
              <mc:Fallback>
                <p:oleObj name="Equation" r:id="rId3" imgW="23774400" imgH="5486400" progId="Equation.DSMT4">
                  <p:embed/>
                  <p:pic>
                    <p:nvPicPr>
                      <p:cNvPr id="0" name="Object 20"/>
                      <p:cNvPicPr/>
                      <p:nvPr/>
                    </p:nvPicPr>
                    <p:blipFill>
                      <a:blip r:embed="rId4"/>
                      <a:stretch>
                        <a:fillRect/>
                      </a:stretch>
                    </p:blipFill>
                    <p:spPr>
                      <a:xfrm>
                        <a:off x="7953132" y="4511758"/>
                        <a:ext cx="1676280" cy="386834"/>
                      </a:xfrm>
                      <a:prstGeom prst="rect">
                        <a:avLst/>
                      </a:prstGeom>
                    </p:spPr>
                  </p:pic>
                </p:oleObj>
              </mc:Fallback>
            </mc:AlternateContent>
          </a:graphicData>
        </a:graphic>
      </p:graphicFrame>
      <p:sp>
        <p:nvSpPr>
          <p:cNvPr id="22" name="TextBox 21"/>
          <p:cNvSpPr txBox="1"/>
          <p:nvPr/>
        </p:nvSpPr>
        <p:spPr>
          <a:xfrm>
            <a:off x="611746" y="5031883"/>
            <a:ext cx="8760854"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hypothesis testing does not depend on the coding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F-test has a p-value of 0.96, indicating that we cannot reject the null hypothesis that there is no relationship between balance and ethnicity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predictors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24053" y="1754285"/>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Note:</a:t>
            </a:r>
            <a:endParaRPr kumimoji="0" lang="en-US" sz="2000" b="1"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600253" y="2287685"/>
            <a:ext cx="8458200" cy="224676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dummy variable approach also works when there are both quantitative and qualitative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many different ways of coding qualitative variables besides the dummy variable approach taken here. They all lead to equivalent model fits, but the coefficients are different and have different interpretations.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0" name="Object 9"/>
          <p:cNvGraphicFramePr>
            <a:graphicFrameLocks noChangeAspect="1"/>
          </p:cNvGraphicFramePr>
          <p:nvPr/>
        </p:nvGraphicFramePr>
        <p:xfrm>
          <a:off x="535546" y="1949359"/>
          <a:ext cx="4273550" cy="450850"/>
        </p:xfrm>
        <a:graphic>
          <a:graphicData uri="http://schemas.openxmlformats.org/presentationml/2006/ole">
            <mc:AlternateContent xmlns:mc="http://schemas.openxmlformats.org/markup-compatibility/2006">
              <mc:Choice xmlns:v="urn:schemas-microsoft-com:vml" Requires="v">
                <p:oleObj spid="_x0000_s2" name="Equation" r:id="rId1" imgW="2286000" imgH="241300" progId="Equation.DSMT4">
                  <p:embed/>
                </p:oleObj>
              </mc:Choice>
              <mc:Fallback>
                <p:oleObj name="Equation" r:id="rId1" imgW="2286000" imgH="2413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46" y="1949359"/>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533399" y="2615643"/>
            <a:ext cx="10597530" cy="2629951"/>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Why do we need extension?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 linear regression, we assume that the relationship between the predictor variables and the response variable is linear.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However, in many real-life situations, a linear model may not adequately capture the underlying relationship between the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The extension is to improve the predictive performance of the linear model.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0" name="Object 9"/>
          <p:cNvGraphicFramePr>
            <a:graphicFrameLocks noChangeAspect="1"/>
          </p:cNvGraphicFramePr>
          <p:nvPr/>
        </p:nvGraphicFramePr>
        <p:xfrm>
          <a:off x="535546" y="1949359"/>
          <a:ext cx="4273550" cy="450850"/>
        </p:xfrm>
        <a:graphic>
          <a:graphicData uri="http://schemas.openxmlformats.org/presentationml/2006/ole">
            <mc:AlternateContent xmlns:mc="http://schemas.openxmlformats.org/markup-compatibility/2006">
              <mc:Choice xmlns:v="urn:schemas-microsoft-com:vml" Requires="v">
                <p:oleObj spid="_x0000_s2" name="Equation" r:id="rId1" imgW="2286000" imgH="241300" progId="Equation.DSMT4">
                  <p:embed/>
                </p:oleObj>
              </mc:Choice>
              <mc:Fallback>
                <p:oleObj name="Equation" r:id="rId1" imgW="2286000" imgH="2413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46" y="1949359"/>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533399" y="2615643"/>
            <a:ext cx="10597530" cy="3968779"/>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Extensions of linear model</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Examples: Polynomial regression, generalized linear models, kernel regression,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Help better fit the data to improve the predictive ability of the model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Consider about overfitting and underfitting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Removing additive assumptions of linear model</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rPr>
              <a:t>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llowing for non-additive effects of predictor variables on the response variable, such as interactions between predictors or nonlinear relationships.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Does not necessarily mean that the effect of each predictor variable is dependent on the values of the other predictor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0" name="Object 9"/>
          <p:cNvGraphicFramePr>
            <a:graphicFrameLocks noChangeAspect="1"/>
          </p:cNvGraphicFramePr>
          <p:nvPr/>
        </p:nvGraphicFramePr>
        <p:xfrm>
          <a:off x="535546" y="1949359"/>
          <a:ext cx="4273550" cy="450850"/>
        </p:xfrm>
        <a:graphic>
          <a:graphicData uri="http://schemas.openxmlformats.org/presentationml/2006/ole">
            <mc:AlternateContent xmlns:mc="http://schemas.openxmlformats.org/markup-compatibility/2006">
              <mc:Choice xmlns:v="urn:schemas-microsoft-com:vml" Requires="v">
                <p:oleObj spid="_x0000_s2" name="Equation" r:id="rId1" imgW="2286000" imgH="241300" progId="Equation.DSMT4">
                  <p:embed/>
                </p:oleObj>
              </mc:Choice>
              <mc:Fallback>
                <p:oleObj name="Equation" r:id="rId1" imgW="2286000" imgH="2413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46" y="1949359"/>
                        <a:ext cx="427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446468" y="2685443"/>
            <a:ext cx="5435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Two highly restrictive assumptions:</a:t>
            </a:r>
            <a:endParaRPr kumimoji="0" lang="en-US" sz="2000" b="1"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3352800"/>
            <a:ext cx="8448854" cy="193899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Additive: the effect of changes in the predictor on the response is independent of the values of the other predictors (there may be </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interactions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the change in the response    due to a one-unit change in</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constant, regardless of the value of</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may be </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nonlinearity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7" name="Object 9"/>
          <p:cNvGraphicFramePr>
            <a:graphicFrameLocks noChangeAspect="1"/>
          </p:cNvGraphicFramePr>
          <p:nvPr/>
        </p:nvGraphicFramePr>
        <p:xfrm>
          <a:off x="4876800" y="4645024"/>
          <a:ext cx="261938" cy="307975"/>
        </p:xfrm>
        <a:graphic>
          <a:graphicData uri="http://schemas.openxmlformats.org/presentationml/2006/ole">
            <mc:AlternateContent xmlns:mc="http://schemas.openxmlformats.org/markup-compatibility/2006">
              <mc:Choice xmlns:v="urn:schemas-microsoft-com:vml" Requires="v">
                <p:oleObj spid="_x0000_s3" name="Equation" r:id="rId3" imgW="3352800" imgH="3962400" progId="Equation.DSMT4">
                  <p:embed/>
                </p:oleObj>
              </mc:Choice>
              <mc:Fallback>
                <p:oleObj name="Equation" r:id="rId3" imgW="3352800" imgH="3962400" progId="Equation.DSMT4">
                  <p:embed/>
                  <p:pic>
                    <p:nvPicPr>
                      <p:cNvPr id="0" name="Object 9"/>
                      <p:cNvPicPr>
                        <a:picLocks noChangeAspect="1" noChangeArrowheads="1"/>
                      </p:cNvPicPr>
                      <p:nvPr/>
                    </p:nvPicPr>
                    <p:blipFill>
                      <a:blip r:embed="rId4"/>
                      <a:srcRect/>
                      <a:stretch>
                        <a:fillRect/>
                      </a:stretch>
                    </p:blipFill>
                    <p:spPr bwMode="auto">
                      <a:xfrm>
                        <a:off x="4876800" y="4645024"/>
                        <a:ext cx="261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9"/>
          <p:cNvGraphicFramePr>
            <a:graphicFrameLocks noChangeAspect="1"/>
          </p:cNvGraphicFramePr>
          <p:nvPr/>
        </p:nvGraphicFramePr>
        <p:xfrm>
          <a:off x="8305800" y="4573587"/>
          <a:ext cx="403225" cy="450850"/>
        </p:xfrm>
        <a:graphic>
          <a:graphicData uri="http://schemas.openxmlformats.org/presentationml/2006/ole">
            <mc:AlternateContent xmlns:mc="http://schemas.openxmlformats.org/markup-compatibility/2006">
              <mc:Choice xmlns:v="urn:schemas-microsoft-com:vml" Requires="v">
                <p:oleObj spid="_x0000_s4" name="Equation" r:id="rId5" imgW="5181600" imgH="5791200" progId="Equation.DSMT4">
                  <p:embed/>
                </p:oleObj>
              </mc:Choice>
              <mc:Fallback>
                <p:oleObj name="Equation" r:id="rId5" imgW="5181600" imgH="5791200" progId="Equation.DSMT4">
                  <p:embed/>
                  <p:pic>
                    <p:nvPicPr>
                      <p:cNvPr id="0" name="Object 9"/>
                      <p:cNvPicPr>
                        <a:picLocks noChangeAspect="1" noChangeArrowheads="1"/>
                      </p:cNvPicPr>
                      <p:nvPr/>
                    </p:nvPicPr>
                    <p:blipFill>
                      <a:blip r:embed="rId6"/>
                      <a:srcRect/>
                      <a:stretch>
                        <a:fillRect/>
                      </a:stretch>
                    </p:blipFill>
                    <p:spPr bwMode="auto">
                      <a:xfrm>
                        <a:off x="8305800" y="4573587"/>
                        <a:ext cx="403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9"/>
          <p:cNvGraphicFramePr>
            <a:graphicFrameLocks noChangeAspect="1"/>
          </p:cNvGraphicFramePr>
          <p:nvPr/>
        </p:nvGraphicFramePr>
        <p:xfrm>
          <a:off x="4890633" y="4896971"/>
          <a:ext cx="403225" cy="450850"/>
        </p:xfrm>
        <a:graphic>
          <a:graphicData uri="http://schemas.openxmlformats.org/presentationml/2006/ole">
            <mc:AlternateContent xmlns:mc="http://schemas.openxmlformats.org/markup-compatibility/2006">
              <mc:Choice xmlns:v="urn:schemas-microsoft-com:vml" Requires="v">
                <p:oleObj spid="_x0000_s5" name="Equation" r:id="rId7" imgW="5181600" imgH="5791200" progId="Equation.DSMT4">
                  <p:embed/>
                </p:oleObj>
              </mc:Choice>
              <mc:Fallback>
                <p:oleObj name="Equation" r:id="rId7" imgW="5181600" imgH="5791200" progId="Equation.DSMT4">
                  <p:embed/>
                  <p:pic>
                    <p:nvPicPr>
                      <p:cNvPr id="0" name="Object 9"/>
                      <p:cNvPicPr>
                        <a:picLocks noChangeAspect="1" noChangeArrowheads="1"/>
                      </p:cNvPicPr>
                      <p:nvPr/>
                    </p:nvPicPr>
                    <p:blipFill>
                      <a:blip r:embed="rId8"/>
                      <a:srcRect/>
                      <a:stretch>
                        <a:fillRect/>
                      </a:stretch>
                    </p:blipFill>
                    <p:spPr bwMode="auto">
                      <a:xfrm>
                        <a:off x="4890633" y="4896971"/>
                        <a:ext cx="403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131" y="4879486"/>
            <a:ext cx="8144053"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states that the average effect on sales of a one-unit increase in TV is</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always</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regardless of the amount spent on radio.</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620332" y="2632717"/>
            <a:ext cx="8448853" cy="224676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our previous analysis of the advertising data, we assumed that the effect on sales of increasing one advertising medium is independent of the amount spent on the other media.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example, the linear model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1582737" y="4263080"/>
          <a:ext cx="6054725" cy="427037"/>
        </p:xfrm>
        <a:graphic>
          <a:graphicData uri="http://schemas.openxmlformats.org/presentationml/2006/ole">
            <mc:AlternateContent xmlns:mc="http://schemas.openxmlformats.org/markup-compatibility/2006">
              <mc:Choice xmlns:v="urn:schemas-microsoft-com:vml" Requires="v">
                <p:oleObj spid="_x0000_s3" name="Equation" r:id="rId1" imgW="77724000" imgH="5486400" progId="Equation.DSMT4">
                  <p:embed/>
                </p:oleObj>
              </mc:Choice>
              <mc:Fallback>
                <p:oleObj name="Equation" r:id="rId1" imgW="77724000" imgH="5486400" progId="Equation.DSMT4">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737" y="4263080"/>
                        <a:ext cx="6054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nvGraphicFramePr>
        <p:xfrm>
          <a:off x="1860550" y="5233429"/>
          <a:ext cx="273050" cy="378069"/>
        </p:xfrm>
        <a:graphic>
          <a:graphicData uri="http://schemas.openxmlformats.org/presentationml/2006/ole">
            <mc:AlternateContent xmlns:mc="http://schemas.openxmlformats.org/markup-compatibility/2006">
              <mc:Choice xmlns:v="urn:schemas-microsoft-com:vml" Requires="v">
                <p:oleObj spid="_x0000_s4" name="Equation" r:id="rId3" imgW="3962400" imgH="5486400" progId="Equation.DSMT4">
                  <p:embed/>
                </p:oleObj>
              </mc:Choice>
              <mc:Fallback>
                <p:oleObj name="Equation" r:id="rId3" imgW="3962400" imgH="5486400" progId="Equation.DSMT4">
                  <p:embed/>
                  <p:pic>
                    <p:nvPicPr>
                      <p:cNvPr id="0" name="Object 18"/>
                      <p:cNvPicPr/>
                      <p:nvPr/>
                    </p:nvPicPr>
                    <p:blipFill>
                      <a:blip r:embed="rId4"/>
                      <a:stretch>
                        <a:fillRect/>
                      </a:stretch>
                    </p:blipFill>
                    <p:spPr>
                      <a:xfrm>
                        <a:off x="1860550" y="5233429"/>
                        <a:ext cx="273050" cy="378069"/>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20332" y="2631644"/>
            <a:ext cx="8458200" cy="344709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But suppose that spending money on radio advertising actually increase the effectiveness of TV advertising, so that the slope term for TV should increase as radio increases.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this situation, given a fixed budget of $100,000, spending half on radio and half on TV may increase sales more than allocating the entire amount to either TV or to radio.</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marketing, this is known as a </a:t>
            </a:r>
            <a:r>
              <a:rPr kumimoji="0" lang="en-US" sz="20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synergy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effect, and in statistics it is referred to as an</a:t>
            </a:r>
            <a:r>
              <a:rPr kumimoji="0" lang="en-US" sz="20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interaction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effect.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533400" y="2652255"/>
            <a:ext cx="8458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standard linear regression model with two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10"/>
          <p:cNvGraphicFramePr>
            <a:graphicFrameLocks noChangeAspect="1"/>
          </p:cNvGraphicFramePr>
          <p:nvPr/>
        </p:nvGraphicFramePr>
        <p:xfrm>
          <a:off x="2574925" y="3120568"/>
          <a:ext cx="2921000" cy="427037"/>
        </p:xfrm>
        <a:graphic>
          <a:graphicData uri="http://schemas.openxmlformats.org/presentationml/2006/ole">
            <mc:AlternateContent xmlns:mc="http://schemas.openxmlformats.org/markup-compatibility/2006">
              <mc:Choice xmlns:v="urn:schemas-microsoft-com:vml" Requires="v">
                <p:oleObj spid="_x0000_s2" name="Equation" r:id="rId1" imgW="37490400" imgH="5486400" progId="Equation.DSMT4">
                  <p:embed/>
                </p:oleObj>
              </mc:Choice>
              <mc:Fallback>
                <p:oleObj name="Equation" r:id="rId1" imgW="37490400" imgH="5486400" progId="Equation.DSMT4">
                  <p:embed/>
                  <p:pic>
                    <p:nvPicPr>
                      <p:cNvPr id="0" name="Object 10"/>
                      <p:cNvPicPr>
                        <a:picLocks noChangeAspect="1" noChangeArrowheads="1"/>
                      </p:cNvPicPr>
                      <p:nvPr/>
                    </p:nvPicPr>
                    <p:blipFill>
                      <a:blip r:embed="rId2"/>
                      <a:srcRect/>
                      <a:stretch>
                        <a:fillRect/>
                      </a:stretch>
                    </p:blipFill>
                    <p:spPr bwMode="auto">
                      <a:xfrm>
                        <a:off x="2574925" y="3120568"/>
                        <a:ext cx="2921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609600" y="3757155"/>
            <a:ext cx="8382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if we increase      by one unit, then     will increase by an average of    units. The presence of      does not alter this statement.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3002879" y="3797487"/>
          <a:ext cx="304800" cy="342900"/>
        </p:xfrm>
        <a:graphic>
          <a:graphicData uri="http://schemas.openxmlformats.org/presentationml/2006/ole">
            <mc:AlternateContent xmlns:mc="http://schemas.openxmlformats.org/markup-compatibility/2006">
              <mc:Choice xmlns:v="urn:schemas-microsoft-com:vml" Requires="v">
                <p:oleObj spid="_x0000_s3" name="Equation" r:id="rId3" imgW="4876800" imgH="5486400" progId="Equation.DSMT4">
                  <p:embed/>
                </p:oleObj>
              </mc:Choice>
              <mc:Fallback>
                <p:oleObj name="Equation" r:id="rId3" imgW="4876800" imgH="5486400" progId="Equation.DSMT4">
                  <p:embed/>
                  <p:pic>
                    <p:nvPicPr>
                      <p:cNvPr id="0" name="Object 12"/>
                      <p:cNvPicPr/>
                      <p:nvPr/>
                    </p:nvPicPr>
                    <p:blipFill>
                      <a:blip r:embed="rId4"/>
                      <a:stretch>
                        <a:fillRect/>
                      </a:stretch>
                    </p:blipFill>
                    <p:spPr>
                      <a:xfrm>
                        <a:off x="3002879" y="3797487"/>
                        <a:ext cx="304800" cy="342900"/>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5286375" y="3805553"/>
          <a:ext cx="209550" cy="247650"/>
        </p:xfrm>
        <a:graphic>
          <a:graphicData uri="http://schemas.openxmlformats.org/presentationml/2006/ole">
            <mc:AlternateContent xmlns:mc="http://schemas.openxmlformats.org/markup-compatibility/2006">
              <mc:Choice xmlns:v="urn:schemas-microsoft-com:vml" Requires="v">
                <p:oleObj spid="_x0000_s4" name="Equation" r:id="rId5" imgW="3352800" imgH="3962400" progId="Equation.DSMT4">
                  <p:embed/>
                </p:oleObj>
              </mc:Choice>
              <mc:Fallback>
                <p:oleObj name="Equation" r:id="rId5" imgW="3352800" imgH="3962400" progId="Equation.DSMT4">
                  <p:embed/>
                  <p:pic>
                    <p:nvPicPr>
                      <p:cNvPr id="0" name="Object 14"/>
                      <p:cNvPicPr>
                        <a:picLocks noChangeAspect="1" noChangeArrowheads="1"/>
                      </p:cNvPicPr>
                      <p:nvPr/>
                    </p:nvPicPr>
                    <p:blipFill>
                      <a:blip r:embed="rId6"/>
                      <a:srcRect/>
                      <a:stretch>
                        <a:fillRect/>
                      </a:stretch>
                    </p:blipFill>
                    <p:spPr bwMode="auto">
                      <a:xfrm>
                        <a:off x="5286375" y="3805553"/>
                        <a:ext cx="209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nvGraphicFramePr>
        <p:xfrm>
          <a:off x="900358" y="4103145"/>
          <a:ext cx="247650" cy="342900"/>
        </p:xfrm>
        <a:graphic>
          <a:graphicData uri="http://schemas.openxmlformats.org/presentationml/2006/ole">
            <mc:AlternateContent xmlns:mc="http://schemas.openxmlformats.org/markup-compatibility/2006">
              <mc:Choice xmlns:v="urn:schemas-microsoft-com:vml" Requires="v">
                <p:oleObj spid="_x0000_s5" name="Equation" r:id="rId7" imgW="3962400" imgH="5486400" progId="Equation.DSMT4">
                  <p:embed/>
                </p:oleObj>
              </mc:Choice>
              <mc:Fallback>
                <p:oleObj name="Equation" r:id="rId7" imgW="3962400" imgH="5486400" progId="Equation.DSMT4">
                  <p:embed/>
                  <p:pic>
                    <p:nvPicPr>
                      <p:cNvPr id="0" name="Object 16"/>
                      <p:cNvPicPr>
                        <a:picLocks noChangeAspect="1" noChangeArrowheads="1"/>
                      </p:cNvPicPr>
                      <p:nvPr/>
                    </p:nvPicPr>
                    <p:blipFill>
                      <a:blip r:embed="rId8"/>
                      <a:srcRect/>
                      <a:stretch>
                        <a:fillRect/>
                      </a:stretch>
                    </p:blipFill>
                    <p:spPr bwMode="auto">
                      <a:xfrm>
                        <a:off x="900358" y="4103145"/>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3767137" y="4122141"/>
          <a:ext cx="323850" cy="342900"/>
        </p:xfrm>
        <a:graphic>
          <a:graphicData uri="http://schemas.openxmlformats.org/presentationml/2006/ole">
            <mc:AlternateContent xmlns:mc="http://schemas.openxmlformats.org/markup-compatibility/2006">
              <mc:Choice xmlns:v="urn:schemas-microsoft-com:vml" Requires="v">
                <p:oleObj spid="_x0000_s6" name="Equation" r:id="rId9" imgW="215900" imgH="228600" progId="Equation.DSMT4">
                  <p:embed/>
                </p:oleObj>
              </mc:Choice>
              <mc:Fallback>
                <p:oleObj name="Equation" r:id="rId9" imgW="215900" imgH="228600" progId="Equation.DSMT4">
                  <p:embed/>
                  <p:pic>
                    <p:nvPicPr>
                      <p:cNvPr id="0" name="Object 17"/>
                      <p:cNvPicPr>
                        <a:picLocks noChangeAspect="1" noChangeArrowheads="1"/>
                      </p:cNvPicPr>
                      <p:nvPr/>
                    </p:nvPicPr>
                    <p:blipFill>
                      <a:blip r:embed="rId10"/>
                      <a:srcRect/>
                      <a:stretch>
                        <a:fillRect/>
                      </a:stretch>
                    </p:blipFill>
                    <p:spPr bwMode="auto">
                      <a:xfrm>
                        <a:off x="3767137" y="4122141"/>
                        <a:ext cx="323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533400" y="3125862"/>
            <a:ext cx="8458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standard linear regression model with two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44132" y="2572924"/>
            <a:ext cx="8458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Extending the model to allow for interaction effects: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9" name="Object 18"/>
          <p:cNvGraphicFramePr>
            <a:graphicFrameLocks noChangeAspect="1"/>
          </p:cNvGraphicFramePr>
          <p:nvPr/>
        </p:nvGraphicFramePr>
        <p:xfrm>
          <a:off x="2015745" y="3650837"/>
          <a:ext cx="4060825" cy="427037"/>
        </p:xfrm>
        <a:graphic>
          <a:graphicData uri="http://schemas.openxmlformats.org/presentationml/2006/ole">
            <mc:AlternateContent xmlns:mc="http://schemas.openxmlformats.org/markup-compatibility/2006">
              <mc:Choice xmlns:v="urn:schemas-microsoft-com:vml" Requires="v">
                <p:oleObj spid="_x0000_s2" name="Equation" r:id="rId1" imgW="52120800" imgH="5486400" progId="Equation.DSMT4">
                  <p:embed/>
                </p:oleObj>
              </mc:Choice>
              <mc:Fallback>
                <p:oleObj name="Equation" r:id="rId1" imgW="52120800" imgH="5486400" progId="Equation.DSMT4">
                  <p:embed/>
                  <p:pic>
                    <p:nvPicPr>
                      <p:cNvPr id="0" name="Object 18"/>
                      <p:cNvPicPr>
                        <a:picLocks noChangeAspect="1" noChangeArrowheads="1"/>
                      </p:cNvPicPr>
                      <p:nvPr/>
                    </p:nvPicPr>
                    <p:blipFill>
                      <a:blip r:embed="rId2"/>
                      <a:srcRect/>
                      <a:stretch>
                        <a:fillRect/>
                      </a:stretch>
                    </p:blipFill>
                    <p:spPr bwMode="auto">
                      <a:xfrm>
                        <a:off x="2015745" y="3650837"/>
                        <a:ext cx="40608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3947584" y="4495005"/>
            <a:ext cx="248725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Interaction term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Left Brace 20"/>
          <p:cNvSpPr/>
          <p:nvPr/>
        </p:nvSpPr>
        <p:spPr>
          <a:xfrm rot="16200000">
            <a:off x="5076911" y="3784281"/>
            <a:ext cx="228601" cy="853888"/>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44132" y="2572924"/>
            <a:ext cx="8458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Extending the model to allow for interaction effects: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p:cNvGraphicFramePr>
            <a:graphicFrameLocks noChangeAspect="1"/>
          </p:cNvGraphicFramePr>
          <p:nvPr/>
        </p:nvGraphicFramePr>
        <p:xfrm>
          <a:off x="3980219" y="3226905"/>
          <a:ext cx="4060825" cy="854075"/>
        </p:xfrm>
        <a:graphic>
          <a:graphicData uri="http://schemas.openxmlformats.org/presentationml/2006/ole">
            <mc:AlternateContent xmlns:mc="http://schemas.openxmlformats.org/markup-compatibility/2006">
              <mc:Choice xmlns:v="urn:schemas-microsoft-com:vml" Requires="v">
                <p:oleObj spid="_x0000_s2" name="Equation" r:id="rId1" imgW="52120800" imgH="10972800" progId="Equation.DSMT4">
                  <p:embed/>
                </p:oleObj>
              </mc:Choice>
              <mc:Fallback>
                <p:oleObj name="Equation" r:id="rId1" imgW="52120800" imgH="10972800" progId="Equation.DSMT4">
                  <p:embed/>
                  <p:pic>
                    <p:nvPicPr>
                      <p:cNvPr id="0" name="Object 11"/>
                      <p:cNvPicPr>
                        <a:picLocks noChangeAspect="1" noChangeArrowheads="1"/>
                      </p:cNvPicPr>
                      <p:nvPr/>
                    </p:nvPicPr>
                    <p:blipFill>
                      <a:blip r:embed="rId2"/>
                      <a:srcRect/>
                      <a:stretch>
                        <a:fillRect/>
                      </a:stretch>
                    </p:blipFill>
                    <p:spPr bwMode="auto">
                      <a:xfrm>
                        <a:off x="3980219" y="3226905"/>
                        <a:ext cx="40608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3088750" y="4477924"/>
            <a:ext cx="553794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effect of      on     is no longer constant: adjusting     will change the impact of      on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Left Brace 14"/>
          <p:cNvSpPr/>
          <p:nvPr/>
        </p:nvSpPr>
        <p:spPr>
          <a:xfrm rot="16200000">
            <a:off x="5530833" y="3674205"/>
            <a:ext cx="228601" cy="1194548"/>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7" name="Object 16"/>
          <p:cNvGraphicFramePr>
            <a:graphicFrameLocks noChangeAspect="1"/>
          </p:cNvGraphicFramePr>
          <p:nvPr/>
        </p:nvGraphicFramePr>
        <p:xfrm>
          <a:off x="4654773" y="4531249"/>
          <a:ext cx="304800" cy="342900"/>
        </p:xfrm>
        <a:graphic>
          <a:graphicData uri="http://schemas.openxmlformats.org/presentationml/2006/ole">
            <mc:AlternateContent xmlns:mc="http://schemas.openxmlformats.org/markup-compatibility/2006">
              <mc:Choice xmlns:v="urn:schemas-microsoft-com:vml" Requires="v">
                <p:oleObj spid="_x0000_s3" name="Equation" r:id="rId3" imgW="4876800" imgH="5486400" progId="Equation.DSMT4">
                  <p:embed/>
                </p:oleObj>
              </mc:Choice>
              <mc:Fallback>
                <p:oleObj name="Equation" r:id="rId3" imgW="4876800" imgH="54864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773" y="4531249"/>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5340573" y="4535074"/>
          <a:ext cx="209550" cy="247650"/>
        </p:xfrm>
        <a:graphic>
          <a:graphicData uri="http://schemas.openxmlformats.org/presentationml/2006/ole">
            <mc:AlternateContent xmlns:mc="http://schemas.openxmlformats.org/markup-compatibility/2006">
              <mc:Choice xmlns:v="urn:schemas-microsoft-com:vml" Requires="v">
                <p:oleObj spid="_x0000_s4" name="Equation" r:id="rId5" imgW="3352800" imgH="3962400" progId="Equation.DSMT4">
                  <p:embed/>
                </p:oleObj>
              </mc:Choice>
              <mc:Fallback>
                <p:oleObj name="Equation" r:id="rId5" imgW="3352800" imgH="39624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573" y="4535074"/>
                        <a:ext cx="209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nvGraphicFramePr>
        <p:xfrm>
          <a:off x="4178523" y="4831867"/>
          <a:ext cx="323850" cy="342900"/>
        </p:xfrm>
        <a:graphic>
          <a:graphicData uri="http://schemas.openxmlformats.org/presentationml/2006/ole">
            <mc:AlternateContent xmlns:mc="http://schemas.openxmlformats.org/markup-compatibility/2006">
              <mc:Choice xmlns:v="urn:schemas-microsoft-com:vml" Requires="v">
                <p:oleObj spid="_x0000_s5" name="Equation" r:id="rId7" imgW="215900" imgH="228600" progId="Equation.DSMT4">
                  <p:embed/>
                </p:oleObj>
              </mc:Choice>
              <mc:Fallback>
                <p:oleObj name="Equation" r:id="rId7" imgW="215900" imgH="2286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8523" y="4831867"/>
                        <a:ext cx="323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nvGraphicFramePr>
        <p:xfrm>
          <a:off x="7356653" y="4842910"/>
          <a:ext cx="304800" cy="342900"/>
        </p:xfrm>
        <a:graphic>
          <a:graphicData uri="http://schemas.openxmlformats.org/presentationml/2006/ole">
            <mc:AlternateContent xmlns:mc="http://schemas.openxmlformats.org/markup-compatibility/2006">
              <mc:Choice xmlns:v="urn:schemas-microsoft-com:vml" Requires="v">
                <p:oleObj spid="_x0000_s6" name="Equation" r:id="rId9" imgW="4876800" imgH="5486400" progId="Equation.DSMT4">
                  <p:embed/>
                </p:oleObj>
              </mc:Choice>
              <mc:Fallback>
                <p:oleObj name="Equation" r:id="rId9" imgW="4876800" imgH="54864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6653" y="484291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nvGraphicFramePr>
        <p:xfrm>
          <a:off x="8041044" y="4865657"/>
          <a:ext cx="209550" cy="247650"/>
        </p:xfrm>
        <a:graphic>
          <a:graphicData uri="http://schemas.openxmlformats.org/presentationml/2006/ole">
            <mc:AlternateContent xmlns:mc="http://schemas.openxmlformats.org/markup-compatibility/2006">
              <mc:Choice xmlns:v="urn:schemas-microsoft-com:vml" Requires="v">
                <p:oleObj spid="_x0000_s7" name="Equation" r:id="rId10" imgW="3352800" imgH="3962400" progId="Equation.DSMT4">
                  <p:embed/>
                </p:oleObj>
              </mc:Choice>
              <mc:Fallback>
                <p:oleObj name="Equation" r:id="rId10" imgW="3352800" imgH="39624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1044" y="4865657"/>
                        <a:ext cx="209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496" y="375481"/>
            <a:ext cx="863672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Simple Linear Regression</a:t>
            </a: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306766" y="1165654"/>
            <a:ext cx="10361234" cy="461665"/>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Assessing the accuracy of the coefficient estimates</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84464" y="1941177"/>
            <a:ext cx="8179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quantify the extent to which the model fits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636280" y="3693555"/>
            <a:ext cx="8431520" cy="222368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TSS measures the total variation in the response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 the amount of variability inherent in the response before the regression is performed.</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RSS measures the amount of variability that is left unexplained after performing the regression.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TSS-RSS measures the amount of variability in the response that is explained by performing the regression.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500"/>
              </a:spcBef>
              <a:spcAft>
                <a:spcPts val="0"/>
              </a:spcAft>
              <a:buClrTx/>
              <a:buSzTx/>
              <a:buFont typeface="Courier New" panose="02070309020205020404" pitchFamily="49" charset="0"/>
              <a:buChar char="o"/>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measures the proportion of variability in Y that can be explained using X.</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725543" y="2345767"/>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20"/>
                      <p:cNvPicPr/>
                      <p:nvPr/>
                    </p:nvPicPr>
                    <p:blipFill>
                      <a:blip r:embed="rId2"/>
                      <a:stretch>
                        <a:fillRect/>
                      </a:stretch>
                    </p:blipFill>
                    <p:spPr>
                      <a:xfrm>
                        <a:off x="725543" y="2345767"/>
                        <a:ext cx="381000" cy="357188"/>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1039194" y="5562600"/>
          <a:ext cx="304800" cy="285750"/>
        </p:xfrm>
        <a:graphic>
          <a:graphicData uri="http://schemas.openxmlformats.org/presentationml/2006/ole">
            <mc:AlternateContent xmlns:mc="http://schemas.openxmlformats.org/markup-compatibility/2006">
              <mc:Choice xmlns:v="urn:schemas-microsoft-com:vml" Requires="v">
                <p:oleObj spid="_x0000_s3" name="Equation" r:id="rId3" imgW="4876800" imgH="4572000" progId="Equation.DSMT4">
                  <p:embed/>
                </p:oleObj>
              </mc:Choice>
              <mc:Fallback>
                <p:oleObj name="Equation" r:id="rId3" imgW="4876800" imgH="457200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194" y="5562600"/>
                        <a:ext cx="304800" cy="285750"/>
                      </a:xfrm>
                      <a:prstGeom prst="rect">
                        <a:avLst/>
                      </a:prstGeom>
                      <a:noFill/>
                      <a:ln>
                        <a:noFill/>
                      </a:ln>
                    </p:spPr>
                  </p:pic>
                </p:oleObj>
              </mc:Fallback>
            </mc:AlternateContent>
          </a:graphicData>
        </a:graphic>
      </p:graphicFrame>
      <p:sp>
        <p:nvSpPr>
          <p:cNvPr id="23" name="TextBox 22"/>
          <p:cNvSpPr txBox="1"/>
          <p:nvPr/>
        </p:nvSpPr>
        <p:spPr>
          <a:xfrm>
            <a:off x="649343" y="236220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4" name="Object 23"/>
          <p:cNvGraphicFramePr>
            <a:graphicFrameLocks noChangeAspect="1"/>
          </p:cNvGraphicFramePr>
          <p:nvPr/>
        </p:nvGraphicFramePr>
        <p:xfrm>
          <a:off x="725543" y="2811027"/>
          <a:ext cx="4537075" cy="755683"/>
        </p:xfrm>
        <a:graphic>
          <a:graphicData uri="http://schemas.openxmlformats.org/presentationml/2006/ole">
            <mc:AlternateContent xmlns:mc="http://schemas.openxmlformats.org/markup-compatibility/2006">
              <mc:Choice xmlns:v="urn:schemas-microsoft-com:vml" Requires="v">
                <p:oleObj spid="_x0000_s4" name="Equation" r:id="rId4" imgW="62179200" imgH="10363200" progId="Equation.DSMT4">
                  <p:embed/>
                </p:oleObj>
              </mc:Choice>
              <mc:Fallback>
                <p:oleObj name="Equation" r:id="rId4" imgW="62179200" imgH="10363200" progId="Equation.DSMT4">
                  <p:embed/>
                  <p:pic>
                    <p:nvPicPr>
                      <p:cNvPr id="0" name="Object 23"/>
                      <p:cNvPicPr>
                        <a:picLocks noChangeAspect="1" noChangeArrowheads="1"/>
                      </p:cNvPicPr>
                      <p:nvPr/>
                    </p:nvPicPr>
                    <p:blipFill>
                      <a:blip r:embed="rId5"/>
                      <a:srcRect/>
                      <a:stretch>
                        <a:fillRect/>
                      </a:stretch>
                    </p:blipFill>
                    <p:spPr bwMode="auto">
                      <a:xfrm>
                        <a:off x="725543" y="2811027"/>
                        <a:ext cx="4537075" cy="755683"/>
                      </a:xfrm>
                      <a:prstGeom prst="rect">
                        <a:avLst/>
                      </a:prstGeom>
                      <a:noFill/>
                      <a:ln>
                        <a:noFill/>
                      </a:ln>
                    </p:spPr>
                  </p:pic>
                </p:oleObj>
              </mc:Fallback>
            </mc:AlternateContent>
          </a:graphicData>
        </a:graphic>
      </p:graphicFrame>
      <p:graphicFrame>
        <p:nvGraphicFramePr>
          <p:cNvPr id="10" name="Object 26"/>
          <p:cNvGraphicFramePr>
            <a:graphicFrameLocks noChangeAspect="1"/>
          </p:cNvGraphicFramePr>
          <p:nvPr/>
        </p:nvGraphicFramePr>
        <p:xfrm>
          <a:off x="1030050" y="6096000"/>
          <a:ext cx="7312025" cy="474662"/>
        </p:xfrm>
        <a:graphic>
          <a:graphicData uri="http://schemas.openxmlformats.org/presentationml/2006/ole">
            <mc:AlternateContent xmlns:mc="http://schemas.openxmlformats.org/markup-compatibility/2006">
              <mc:Choice xmlns:v="urn:schemas-microsoft-com:vml" Requires="v">
                <p:oleObj spid="_x0000_s5" name="Equation" r:id="rId6" imgW="93878400" imgH="6096000" progId="Equation.DSMT4">
                  <p:embed/>
                </p:oleObj>
              </mc:Choice>
              <mc:Fallback>
                <p:oleObj name="Equation" r:id="rId6" imgW="93878400" imgH="6096000" progId="Equation.DSMT4">
                  <p:embed/>
                  <p:pic>
                    <p:nvPicPr>
                      <p:cNvPr id="0" name="Object 26"/>
                      <p:cNvPicPr>
                        <a:picLocks noChangeAspect="1" noChangeArrowheads="1"/>
                      </p:cNvPicPr>
                      <p:nvPr/>
                    </p:nvPicPr>
                    <p:blipFill>
                      <a:blip r:embed="rId7"/>
                      <a:srcRect/>
                      <a:stretch>
                        <a:fillRect/>
                      </a:stretch>
                    </p:blipFill>
                    <p:spPr bwMode="auto">
                      <a:xfrm>
                        <a:off x="1030050" y="6096000"/>
                        <a:ext cx="73120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544132" y="2572924"/>
            <a:ext cx="84582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To predict the number of </a:t>
            </a:r>
            <a:r>
              <a:rPr kumimoji="0" lang="en-US" sz="20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units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produced on the basis of the number of production </a:t>
            </a:r>
            <a:r>
              <a:rPr kumimoji="0" lang="en-US" sz="20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lines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the total number of </a:t>
            </a:r>
            <a:r>
              <a:rPr kumimoji="0" lang="en-US" sz="20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workers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620332" y="3487324"/>
            <a:ext cx="8382000" cy="193899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effect of increasing the number of production lines will depend on the number of workers, since it no workers are available to operate the lines, then increasing the number of lines will not increase production.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would be appropriate to include an interaction term between lines and workers in a linear model to predict units.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44132" y="2572924"/>
            <a:ext cx="84582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To predict the number of </a:t>
            </a:r>
            <a:r>
              <a:rPr kumimoji="0" lang="en-US" sz="18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units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produced on the basis of the number of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production </a:t>
            </a:r>
            <a:r>
              <a:rPr kumimoji="0" lang="en-US" sz="18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lines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the total number of </a:t>
            </a:r>
            <a:r>
              <a:rPr kumimoji="0" lang="en-US" sz="1800" b="0" i="0"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workers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20332" y="3487324"/>
            <a:ext cx="8382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Suppose that when we fit the model, we obtain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9" name="Object 18"/>
          <p:cNvGraphicFramePr>
            <a:graphicFrameLocks noChangeAspect="1"/>
          </p:cNvGraphicFramePr>
          <p:nvPr/>
        </p:nvGraphicFramePr>
        <p:xfrm>
          <a:off x="1307720" y="3944524"/>
          <a:ext cx="6867525" cy="769938"/>
        </p:xfrm>
        <a:graphic>
          <a:graphicData uri="http://schemas.openxmlformats.org/presentationml/2006/ole">
            <mc:AlternateContent xmlns:mc="http://schemas.openxmlformats.org/markup-compatibility/2006">
              <mc:Choice xmlns:v="urn:schemas-microsoft-com:vml" Requires="v">
                <p:oleObj spid="_x0000_s2" name="Equation" r:id="rId1" imgW="92354400" imgH="10363200" progId="Equation.DSMT4">
                  <p:embed/>
                </p:oleObj>
              </mc:Choice>
              <mc:Fallback>
                <p:oleObj name="Equation" r:id="rId1" imgW="92354400" imgH="10363200" progId="Equation.DSMT4">
                  <p:embed/>
                  <p:pic>
                    <p:nvPicPr>
                      <p:cNvPr id="0" name="Object 18"/>
                      <p:cNvPicPr/>
                      <p:nvPr/>
                    </p:nvPicPr>
                    <p:blipFill>
                      <a:blip r:embed="rId2"/>
                      <a:stretch>
                        <a:fillRect/>
                      </a:stretch>
                    </p:blipFill>
                    <p:spPr>
                      <a:xfrm>
                        <a:off x="1307720" y="3944524"/>
                        <a:ext cx="6867525" cy="769938"/>
                      </a:xfrm>
                      <a:prstGeom prst="rect">
                        <a:avLst/>
                      </a:prstGeom>
                    </p:spPr>
                  </p:pic>
                </p:oleObj>
              </mc:Fallback>
            </mc:AlternateContent>
          </a:graphicData>
        </a:graphic>
      </p:graphicFrame>
      <p:sp>
        <p:nvSpPr>
          <p:cNvPr id="20" name="TextBox 19"/>
          <p:cNvSpPr txBox="1"/>
          <p:nvPr/>
        </p:nvSpPr>
        <p:spPr>
          <a:xfrm>
            <a:off x="620332" y="4858924"/>
            <a:ext cx="838200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adding an additional line will increase the number of units produced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by                               . Hence, the more workers we have, the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stronger will be the effect of lines.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p:cNvGraphicFramePr>
            <a:graphicFrameLocks noChangeAspect="1"/>
          </p:cNvGraphicFramePr>
          <p:nvPr/>
        </p:nvGraphicFramePr>
        <p:xfrm>
          <a:off x="2291969" y="5305012"/>
          <a:ext cx="1909763" cy="292566"/>
        </p:xfrm>
        <a:graphic>
          <a:graphicData uri="http://schemas.openxmlformats.org/presentationml/2006/ole">
            <mc:AlternateContent xmlns:mc="http://schemas.openxmlformats.org/markup-compatibility/2006">
              <mc:Choice xmlns:v="urn:schemas-microsoft-com:vml" Requires="v">
                <p:oleObj spid="_x0000_s3" name="Equation" r:id="rId3" imgW="27736800" imgH="4267200" progId="Equation.DSMT4">
                  <p:embed/>
                </p:oleObj>
              </mc:Choice>
              <mc:Fallback>
                <p:oleObj name="Equation" r:id="rId3" imgW="27736800" imgH="4267200" progId="Equation.DSMT4">
                  <p:embed/>
                  <p:pic>
                    <p:nvPicPr>
                      <p:cNvPr id="0" name="Object 21"/>
                      <p:cNvPicPr>
                        <a:picLocks noChangeAspect="1" noChangeArrowheads="1"/>
                      </p:cNvPicPr>
                      <p:nvPr/>
                    </p:nvPicPr>
                    <p:blipFill>
                      <a:blip r:embed="rId4"/>
                      <a:srcRect/>
                      <a:stretch>
                        <a:fillRect/>
                      </a:stretch>
                    </p:blipFill>
                    <p:spPr bwMode="auto">
                      <a:xfrm>
                        <a:off x="2291969" y="5305012"/>
                        <a:ext cx="1909763" cy="292566"/>
                      </a:xfrm>
                      <a:prstGeom prst="rect">
                        <a:avLst/>
                      </a:prstGeom>
                      <a:noFill/>
                      <a:ln>
                        <a:noFill/>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2639"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43371"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1770509" y="3236499"/>
          <a:ext cx="5938837" cy="814388"/>
        </p:xfrm>
        <a:graphic>
          <a:graphicData uri="http://schemas.openxmlformats.org/presentationml/2006/ole">
            <mc:AlternateContent xmlns:mc="http://schemas.openxmlformats.org/markup-compatibility/2006">
              <mc:Choice xmlns:v="urn:schemas-microsoft-com:vml" Requires="v">
                <p:oleObj spid="_x0000_s2" name="Equation" r:id="rId1" imgW="79857600" imgH="10972800" progId="Equation.DSMT4">
                  <p:embed/>
                </p:oleObj>
              </mc:Choice>
              <mc:Fallback>
                <p:oleObj name="Equation" r:id="rId1" imgW="79857600" imgH="10972800" progId="Equation.DSMT4">
                  <p:embed/>
                  <p:pic>
                    <p:nvPicPr>
                      <p:cNvPr id="0" name="Object 20"/>
                      <p:cNvPicPr/>
                      <p:nvPr/>
                    </p:nvPicPr>
                    <p:blipFill>
                      <a:blip r:embed="rId2"/>
                      <a:stretch>
                        <a:fillRect/>
                      </a:stretch>
                    </p:blipFill>
                    <p:spPr>
                      <a:xfrm>
                        <a:off x="1770509" y="3236499"/>
                        <a:ext cx="5938837" cy="814388"/>
                      </a:xfrm>
                      <a:prstGeom prst="rect">
                        <a:avLst/>
                      </a:prstGeom>
                    </p:spPr>
                  </p:pic>
                </p:oleObj>
              </mc:Fallback>
            </mc:AlternateContent>
          </a:graphicData>
        </a:graphic>
      </p:graphicFrame>
      <p:graphicFrame>
        <p:nvGraphicFramePr>
          <p:cNvPr id="23" name="Object 22"/>
          <p:cNvGraphicFramePr>
            <a:graphicFrameLocks noChangeAspect="1"/>
          </p:cNvGraphicFramePr>
          <p:nvPr/>
        </p:nvGraphicFramePr>
        <p:xfrm>
          <a:off x="619571" y="4401724"/>
          <a:ext cx="293687" cy="376238"/>
        </p:xfrm>
        <a:graphic>
          <a:graphicData uri="http://schemas.openxmlformats.org/presentationml/2006/ole">
            <mc:AlternateContent xmlns:mc="http://schemas.openxmlformats.org/markup-compatibility/2006">
              <mc:Choice xmlns:v="urn:schemas-microsoft-com:vml" Requires="v">
                <p:oleObj spid="_x0000_s3" name="Equation" r:id="rId3" imgW="4267200" imgH="5486400" progId="Equation.DSMT4">
                  <p:embed/>
                </p:oleObj>
              </mc:Choice>
              <mc:Fallback>
                <p:oleObj name="Equation" r:id="rId3" imgW="4267200" imgH="5486400" progId="Equation.DSMT4">
                  <p:embed/>
                  <p:pic>
                    <p:nvPicPr>
                      <p:cNvPr id="0" name="Object 22"/>
                      <p:cNvPicPr>
                        <a:picLocks noChangeAspect="1" noChangeArrowheads="1"/>
                      </p:cNvPicPr>
                      <p:nvPr/>
                    </p:nvPicPr>
                    <p:blipFill>
                      <a:blip r:embed="rId4"/>
                      <a:srcRect/>
                      <a:stretch>
                        <a:fillRect/>
                      </a:stretch>
                    </p:blipFill>
                    <p:spPr bwMode="auto">
                      <a:xfrm>
                        <a:off x="619571" y="4401724"/>
                        <a:ext cx="293687" cy="376238"/>
                      </a:xfrm>
                      <a:prstGeom prst="rect">
                        <a:avLst/>
                      </a:prstGeom>
                      <a:noFill/>
                      <a:ln>
                        <a:noFill/>
                      </a:ln>
                    </p:spPr>
                  </p:pic>
                </p:oleObj>
              </mc:Fallback>
            </mc:AlternateContent>
          </a:graphicData>
        </a:graphic>
      </p:graphicFrame>
      <p:sp>
        <p:nvSpPr>
          <p:cNvPr id="24" name="TextBox 23"/>
          <p:cNvSpPr txBox="1"/>
          <p:nvPr/>
        </p:nvSpPr>
        <p:spPr>
          <a:xfrm>
            <a:off x="848171" y="4401724"/>
            <a:ext cx="71628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increase in the effectiveness of TV advertising for a one unit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increase in radio advertising (or vice-versa).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7693"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48425"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5225" y="3169076"/>
            <a:ext cx="6780745" cy="1689847"/>
          </a:xfrm>
          <a:prstGeom prst="rect">
            <a:avLst/>
          </a:prstGeom>
        </p:spPr>
      </p:pic>
      <p:sp>
        <p:nvSpPr>
          <p:cNvPr id="22" name="Rounded Rectangle 21"/>
          <p:cNvSpPr/>
          <p:nvPr/>
        </p:nvSpPr>
        <p:spPr>
          <a:xfrm>
            <a:off x="7254025" y="4401724"/>
            <a:ext cx="990600" cy="457199"/>
          </a:xfrm>
          <a:prstGeom prst="roundRect">
            <a:avLst/>
          </a:prstGeom>
          <a:noFill/>
          <a:ln w="28575">
            <a:solidFill>
              <a:srgbClr val="9900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p:cNvSpPr txBox="1"/>
          <p:nvPr/>
        </p:nvSpPr>
        <p:spPr>
          <a:xfrm>
            <a:off x="548424" y="5002394"/>
            <a:ext cx="8331927"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p-value for the interaction term,          , is extremely low, indicating that there is strong evidence for                 . In other words, it is clear that the true relationship is not additive.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6" name="Object 25"/>
          <p:cNvGraphicFramePr>
            <a:graphicFrameLocks noChangeAspect="1"/>
          </p:cNvGraphicFramePr>
          <p:nvPr/>
        </p:nvGraphicFramePr>
        <p:xfrm>
          <a:off x="5791200" y="5085743"/>
          <a:ext cx="1028701" cy="266700"/>
        </p:xfrm>
        <a:graphic>
          <a:graphicData uri="http://schemas.openxmlformats.org/presentationml/2006/ole">
            <mc:AlternateContent xmlns:mc="http://schemas.openxmlformats.org/markup-compatibility/2006">
              <mc:Choice xmlns:v="urn:schemas-microsoft-com:vml" Requires="v">
                <p:oleObj spid="_x0000_s2" name="Equation" r:id="rId2" imgW="16459200" imgH="4267200" progId="Equation.DSMT4">
                  <p:embed/>
                </p:oleObj>
              </mc:Choice>
              <mc:Fallback>
                <p:oleObj name="Equation" r:id="rId2" imgW="16459200" imgH="4267200" progId="Equation.DSMT4">
                  <p:embed/>
                  <p:pic>
                    <p:nvPicPr>
                      <p:cNvPr id="0" name="Object 25"/>
                      <p:cNvPicPr/>
                      <p:nvPr/>
                    </p:nvPicPr>
                    <p:blipFill>
                      <a:blip r:embed="rId3"/>
                      <a:stretch>
                        <a:fillRect/>
                      </a:stretch>
                    </p:blipFill>
                    <p:spPr>
                      <a:xfrm>
                        <a:off x="5791200" y="5085743"/>
                        <a:ext cx="1028701" cy="266700"/>
                      </a:xfrm>
                      <a:prstGeom prst="rect">
                        <a:avLst/>
                      </a:prstGeom>
                    </p:spPr>
                  </p:pic>
                </p:oleObj>
              </mc:Fallback>
            </mc:AlternateContent>
          </a:graphicData>
        </a:graphic>
      </p:graphicFrame>
      <p:graphicFrame>
        <p:nvGraphicFramePr>
          <p:cNvPr id="27" name="Object 26"/>
          <p:cNvGraphicFramePr>
            <a:graphicFrameLocks noChangeAspect="1"/>
          </p:cNvGraphicFramePr>
          <p:nvPr/>
        </p:nvGraphicFramePr>
        <p:xfrm>
          <a:off x="4929925" y="5316124"/>
          <a:ext cx="1028700" cy="336666"/>
        </p:xfrm>
        <a:graphic>
          <a:graphicData uri="http://schemas.openxmlformats.org/presentationml/2006/ole">
            <mc:AlternateContent xmlns:mc="http://schemas.openxmlformats.org/markup-compatibility/2006">
              <mc:Choice xmlns:v="urn:schemas-microsoft-com:vml" Requires="v">
                <p:oleObj spid="_x0000_s3" name="Equation" r:id="rId4" imgW="16764000" imgH="5486400" progId="Equation.DSMT4">
                  <p:embed/>
                </p:oleObj>
              </mc:Choice>
              <mc:Fallback>
                <p:oleObj name="Equation" r:id="rId4" imgW="16764000" imgH="5486400" progId="Equation.DSMT4">
                  <p:embed/>
                  <p:pic>
                    <p:nvPicPr>
                      <p:cNvPr id="0" name="Object 26"/>
                      <p:cNvPicPr/>
                      <p:nvPr/>
                    </p:nvPicPr>
                    <p:blipFill>
                      <a:blip r:embed="rId5"/>
                      <a:stretch>
                        <a:fillRect/>
                      </a:stretch>
                    </p:blipFill>
                    <p:spPr>
                      <a:xfrm>
                        <a:off x="4929925" y="5316124"/>
                        <a:ext cx="1028700" cy="336666"/>
                      </a:xfrm>
                      <a:prstGeom prst="rect">
                        <a:avLst/>
                      </a:prstGeom>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60768" y="3293040"/>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(the fraction of variance explained)</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4" name="Object 13"/>
          <p:cNvGraphicFramePr>
            <a:graphicFrameLocks noChangeAspect="1"/>
          </p:cNvGraphicFramePr>
          <p:nvPr/>
        </p:nvGraphicFramePr>
        <p:xfrm>
          <a:off x="636968" y="3267709"/>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13"/>
                      <p:cNvPicPr/>
                      <p:nvPr/>
                    </p:nvPicPr>
                    <p:blipFill>
                      <a:blip r:embed="rId2"/>
                      <a:stretch>
                        <a:fillRect/>
                      </a:stretch>
                    </p:blipFill>
                    <p:spPr>
                      <a:xfrm>
                        <a:off x="636968" y="3267709"/>
                        <a:ext cx="381000" cy="357188"/>
                      </a:xfrm>
                      <a:prstGeom prst="rect">
                        <a:avLst/>
                      </a:prstGeom>
                    </p:spPr>
                  </p:pic>
                </p:oleObj>
              </mc:Fallback>
            </mc:AlternateContent>
          </a:graphicData>
        </a:graphic>
      </p:graphicFrame>
      <p:sp>
        <p:nvSpPr>
          <p:cNvPr id="15" name="TextBox 14"/>
          <p:cNvSpPr txBox="1"/>
          <p:nvPr/>
        </p:nvSpPr>
        <p:spPr>
          <a:xfrm>
            <a:off x="636968" y="3781999"/>
            <a:ext cx="746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With interaction term (sales versus TV and radio)</a:t>
            </a:r>
            <a:endPar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17" name="Object 16"/>
          <p:cNvGraphicFramePr>
            <a:graphicFrameLocks noChangeAspect="1"/>
          </p:cNvGraphicFramePr>
          <p:nvPr/>
        </p:nvGraphicFramePr>
        <p:xfrm>
          <a:off x="675068" y="4258309"/>
          <a:ext cx="1333500" cy="381000"/>
        </p:xfrm>
        <a:graphic>
          <a:graphicData uri="http://schemas.openxmlformats.org/presentationml/2006/ole">
            <mc:AlternateContent xmlns:mc="http://schemas.openxmlformats.org/markup-compatibility/2006">
              <mc:Choice xmlns:v="urn:schemas-microsoft-com:vml" Requires="v">
                <p:oleObj spid="_x0000_s3" name="Equation" r:id="rId3" imgW="17068800" imgH="4876800" progId="Equation.DSMT4">
                  <p:embed/>
                </p:oleObj>
              </mc:Choice>
              <mc:Fallback>
                <p:oleObj name="Equation" r:id="rId3" imgW="17068800" imgH="4876800" progId="Equation.DSMT4">
                  <p:embed/>
                  <p:pic>
                    <p:nvPicPr>
                      <p:cNvPr id="0" name="Object 16"/>
                      <p:cNvPicPr>
                        <a:picLocks noChangeAspect="1" noChangeArrowheads="1"/>
                      </p:cNvPicPr>
                      <p:nvPr/>
                    </p:nvPicPr>
                    <p:blipFill>
                      <a:blip r:embed="rId4"/>
                      <a:srcRect/>
                      <a:stretch>
                        <a:fillRect/>
                      </a:stretch>
                    </p:blipFill>
                    <p:spPr bwMode="auto">
                      <a:xfrm>
                        <a:off x="675068" y="4258309"/>
                        <a:ext cx="1333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636968" y="4696399"/>
            <a:ext cx="746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Without interaction term (sales versus TV and radio)</a:t>
            </a:r>
            <a:endPar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675068" y="5096509"/>
          <a:ext cx="1333500" cy="381000"/>
        </p:xfrm>
        <a:graphic>
          <a:graphicData uri="http://schemas.openxmlformats.org/presentationml/2006/ole">
            <mc:AlternateContent xmlns:mc="http://schemas.openxmlformats.org/markup-compatibility/2006">
              <mc:Choice xmlns:v="urn:schemas-microsoft-com:vml" Requires="v">
                <p:oleObj spid="_x0000_s4" name="Equation" r:id="rId5" imgW="17068800" imgH="4876800" progId="Equation.DSMT4">
                  <p:embed/>
                </p:oleObj>
              </mc:Choice>
              <mc:Fallback>
                <p:oleObj name="Equation" r:id="rId5" imgW="17068800" imgH="4876800" progId="Equation.DSMT4">
                  <p:embed/>
                  <p:pic>
                    <p:nvPicPr>
                      <p:cNvPr id="0" name="Object 20"/>
                      <p:cNvPicPr>
                        <a:picLocks noChangeAspect="1" noChangeArrowheads="1"/>
                      </p:cNvPicPr>
                      <p:nvPr/>
                    </p:nvPicPr>
                    <p:blipFill>
                      <a:blip r:embed="rId6"/>
                      <a:srcRect/>
                      <a:stretch>
                        <a:fillRect/>
                      </a:stretch>
                    </p:blipFill>
                    <p:spPr bwMode="auto">
                      <a:xfrm>
                        <a:off x="675068" y="5096509"/>
                        <a:ext cx="1333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30" name="TextBox 29"/>
          <p:cNvSpPr txBox="1"/>
          <p:nvPr/>
        </p:nvSpPr>
        <p:spPr>
          <a:xfrm>
            <a:off x="548425"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548425"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548425" y="3207855"/>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Statistic  (0.968 versus 0.897)</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4" name="Object 23"/>
          <p:cNvGraphicFramePr>
            <a:graphicFrameLocks noChangeAspect="1"/>
          </p:cNvGraphicFramePr>
          <p:nvPr/>
        </p:nvGraphicFramePr>
        <p:xfrm>
          <a:off x="624625" y="3182524"/>
          <a:ext cx="381000" cy="357188"/>
        </p:xfrm>
        <a:graphic>
          <a:graphicData uri="http://schemas.openxmlformats.org/presentationml/2006/ole">
            <mc:AlternateContent xmlns:mc="http://schemas.openxmlformats.org/markup-compatibility/2006">
              <mc:Choice xmlns:v="urn:schemas-microsoft-com:vml" Requires="v">
                <p:oleObj spid="_x0000_s2" name="Equation" r:id="rId1" imgW="4876800" imgH="4572000" progId="Equation.DSMT4">
                  <p:embed/>
                </p:oleObj>
              </mc:Choice>
              <mc:Fallback>
                <p:oleObj name="Equation" r:id="rId1" imgW="4876800" imgH="4572000" progId="Equation.DSMT4">
                  <p:embed/>
                  <p:pic>
                    <p:nvPicPr>
                      <p:cNvPr id="0" name="Object 23"/>
                      <p:cNvPicPr/>
                      <p:nvPr/>
                    </p:nvPicPr>
                    <p:blipFill>
                      <a:blip r:embed="rId2"/>
                      <a:stretch>
                        <a:fillRect/>
                      </a:stretch>
                    </p:blipFill>
                    <p:spPr>
                      <a:xfrm>
                        <a:off x="624625" y="3182524"/>
                        <a:ext cx="381000" cy="357188"/>
                      </a:xfrm>
                      <a:prstGeom prst="rect">
                        <a:avLst/>
                      </a:prstGeom>
                    </p:spPr>
                  </p:pic>
                </p:oleObj>
              </mc:Fallback>
            </mc:AlternateContent>
          </a:graphicData>
        </a:graphic>
      </p:graphicFrame>
      <p:sp>
        <p:nvSpPr>
          <p:cNvPr id="25" name="TextBox 24"/>
          <p:cNvSpPr txBox="1"/>
          <p:nvPr/>
        </p:nvSpPr>
        <p:spPr>
          <a:xfrm>
            <a:off x="522298" y="3868324"/>
            <a:ext cx="8331927"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model that includes the interaction term is superior to the model that contains only main effects.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(96.8-89.7)/(100-89.7) = 69% of the variability in sales that remains after fitting the additive model has been explained by the interaction term.</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48425"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48424" y="3783194"/>
            <a:ext cx="833192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increase in TV advertising of $1,000 is associated with increased sales of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units.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835763" y="3182524"/>
          <a:ext cx="7820025" cy="361950"/>
        </p:xfrm>
        <a:graphic>
          <a:graphicData uri="http://schemas.openxmlformats.org/presentationml/2006/ole">
            <mc:AlternateContent xmlns:mc="http://schemas.openxmlformats.org/markup-compatibility/2006">
              <mc:Choice xmlns:v="urn:schemas-microsoft-com:vml" Requires="v">
                <p:oleObj spid="_x0000_s2" name="Equation" r:id="rId1" imgW="105156000" imgH="4876800" progId="Equation.DSMT4">
                  <p:embed/>
                </p:oleObj>
              </mc:Choice>
              <mc:Fallback>
                <p:oleObj name="Equation" r:id="rId1" imgW="105156000" imgH="4876800" progId="Equation.DSMT4">
                  <p:embed/>
                  <p:pic>
                    <p:nvPicPr>
                      <p:cNvPr id="0" name="Object 17"/>
                      <p:cNvPicPr>
                        <a:picLocks noChangeAspect="1" noChangeArrowheads="1"/>
                      </p:cNvPicPr>
                      <p:nvPr/>
                    </p:nvPicPr>
                    <p:blipFill>
                      <a:blip r:embed="rId2"/>
                      <a:srcRect/>
                      <a:stretch>
                        <a:fillRect/>
                      </a:stretch>
                    </p:blipFill>
                    <p:spPr bwMode="auto">
                      <a:xfrm>
                        <a:off x="835763" y="3182524"/>
                        <a:ext cx="7820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548425" y="4877795"/>
            <a:ext cx="84582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increase in radio advertising of $1,000 is associated with increased sales of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units.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910375" y="5468524"/>
          <a:ext cx="3295650" cy="342900"/>
        </p:xfrm>
        <a:graphic>
          <a:graphicData uri="http://schemas.openxmlformats.org/presentationml/2006/ole">
            <mc:AlternateContent xmlns:mc="http://schemas.openxmlformats.org/markup-compatibility/2006">
              <mc:Choice xmlns:v="urn:schemas-microsoft-com:vml" Requires="v">
                <p:oleObj spid="_x0000_s3" name="Equation" r:id="rId3" imgW="52730400" imgH="5486400" progId="Equation.DSMT4">
                  <p:embed/>
                </p:oleObj>
              </mc:Choice>
              <mc:Fallback>
                <p:oleObj name="Equation" r:id="rId3" imgW="52730400" imgH="5486400" progId="Equation.DSMT4">
                  <p:embed/>
                  <p:pic>
                    <p:nvPicPr>
                      <p:cNvPr id="0" name="Object 19"/>
                      <p:cNvPicPr/>
                      <p:nvPr/>
                    </p:nvPicPr>
                    <p:blipFill>
                      <a:blip r:embed="rId4"/>
                      <a:stretch>
                        <a:fillRect/>
                      </a:stretch>
                    </p:blipFill>
                    <p:spPr>
                      <a:xfrm>
                        <a:off x="910375" y="5468524"/>
                        <a:ext cx="3295650" cy="342900"/>
                      </a:xfrm>
                      <a:prstGeom prst="rect">
                        <a:avLst/>
                      </a:prstGeom>
                    </p:spPr>
                  </p:pic>
                </p:oleObj>
              </mc:Fallback>
            </mc:AlternateContent>
          </a:graphicData>
        </a:graphic>
      </p:graphicFrame>
      <p:graphicFrame>
        <p:nvGraphicFramePr>
          <p:cNvPr id="21" name="Object 20"/>
          <p:cNvGraphicFramePr>
            <a:graphicFrameLocks noChangeAspect="1"/>
          </p:cNvGraphicFramePr>
          <p:nvPr/>
        </p:nvGraphicFramePr>
        <p:xfrm>
          <a:off x="872275" y="4630324"/>
          <a:ext cx="3562350" cy="342900"/>
        </p:xfrm>
        <a:graphic>
          <a:graphicData uri="http://schemas.openxmlformats.org/presentationml/2006/ole">
            <mc:AlternateContent xmlns:mc="http://schemas.openxmlformats.org/markup-compatibility/2006">
              <mc:Choice xmlns:v="urn:schemas-microsoft-com:vml" Requires="v">
                <p:oleObj spid="_x0000_s4" name="Equation" r:id="rId5" imgW="56997600" imgH="5486400" progId="Equation.DSMT4">
                  <p:embed/>
                </p:oleObj>
              </mc:Choice>
              <mc:Fallback>
                <p:oleObj name="Equation" r:id="rId5" imgW="56997600" imgH="5486400" progId="Equation.DSMT4">
                  <p:embed/>
                  <p:pic>
                    <p:nvPicPr>
                      <p:cNvPr id="0" name="Object 20"/>
                      <p:cNvPicPr>
                        <a:picLocks noChangeAspect="1" noChangeArrowheads="1"/>
                      </p:cNvPicPr>
                      <p:nvPr/>
                    </p:nvPicPr>
                    <p:blipFill>
                      <a:blip r:embed="rId6"/>
                      <a:srcRect/>
                      <a:stretch>
                        <a:fillRect/>
                      </a:stretch>
                    </p:blipFill>
                    <p:spPr bwMode="auto">
                      <a:xfrm>
                        <a:off x="872275" y="4630324"/>
                        <a:ext cx="35623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4153" y="3168003"/>
            <a:ext cx="6780745" cy="1689847"/>
          </a:xfrm>
          <a:prstGeom prst="rect">
            <a:avLst/>
          </a:prstGeom>
        </p:spPr>
      </p:pic>
      <p:sp>
        <p:nvSpPr>
          <p:cNvPr id="23" name="Rounded Rectangle 22"/>
          <p:cNvSpPr/>
          <p:nvPr/>
        </p:nvSpPr>
        <p:spPr>
          <a:xfrm>
            <a:off x="7252953" y="3867251"/>
            <a:ext cx="1065745" cy="914399"/>
          </a:xfrm>
          <a:prstGeom prst="roundRect">
            <a:avLst/>
          </a:prstGeom>
          <a:noFill/>
          <a:ln w="28575">
            <a:solidFill>
              <a:srgbClr val="9900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p:cNvSpPr txBox="1"/>
          <p:nvPr/>
        </p:nvSpPr>
        <p:spPr>
          <a:xfrm>
            <a:off x="547352" y="5001321"/>
            <a:ext cx="845820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both the main effects (TV, radio) and the interaction effect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TV×radio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statistically significant, so it is obvious that all three variables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should be included in the model.</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48425" y="2572924"/>
            <a:ext cx="845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Advertising data (sales versus TV &amp; radio)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533400" y="2782669"/>
            <a:ext cx="84582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Question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What if an interaction term has a very small p-value, but the </a:t>
            </a: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associated main effects (in this case, TV and radio) do not?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33400" y="3736538"/>
            <a:ext cx="84582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Answer</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hierarchical principle states that if we include an interaction in a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model, we should also include the main effects, even if the p-values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associated with their coefficients are not significant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219253"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Extensions of the linear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33400" y="196536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Removing the additive assumption</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457200" y="2819400"/>
            <a:ext cx="84582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we include an interaction in a model, we should also include the main effects, even if the p-values associated with their coefficients are not significant. </a:t>
            </a:r>
            <a:r>
              <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(Why?)</a:t>
            </a:r>
            <a:endParaRPr kumimoji="0" 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457200" y="3773269"/>
            <a:ext cx="8610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Rationale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If            is related to the response, then whether or not the coefficients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of     or     are exactly zeros is of little interest. Also          is typically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correlated with     and     , and so leaving them out tends to alter the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meaning of the interaction.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1905000" y="3833446"/>
          <a:ext cx="609600" cy="281354"/>
        </p:xfrm>
        <a:graphic>
          <a:graphicData uri="http://schemas.openxmlformats.org/presentationml/2006/ole">
            <mc:AlternateContent xmlns:mc="http://schemas.openxmlformats.org/markup-compatibility/2006">
              <mc:Choice xmlns:v="urn:schemas-microsoft-com:vml" Requires="v">
                <p:oleObj spid="_x0000_s2" name="Equation" r:id="rId1" imgW="11887200" imgH="5486400" progId="Equation.DSMT4">
                  <p:embed/>
                </p:oleObj>
              </mc:Choice>
              <mc:Fallback>
                <p:oleObj name="Equation" r:id="rId1" imgW="11887200" imgH="5486400" progId="Equation.DSMT4">
                  <p:embed/>
                  <p:pic>
                    <p:nvPicPr>
                      <p:cNvPr id="0" name="Object 12"/>
                      <p:cNvPicPr/>
                      <p:nvPr/>
                    </p:nvPicPr>
                    <p:blipFill>
                      <a:blip r:embed="rId2"/>
                      <a:stretch>
                        <a:fillRect/>
                      </a:stretch>
                    </p:blipFill>
                    <p:spPr>
                      <a:xfrm>
                        <a:off x="1905000" y="3833446"/>
                        <a:ext cx="609600" cy="281354"/>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1905000" y="4123821"/>
          <a:ext cx="249237" cy="280988"/>
        </p:xfrm>
        <a:graphic>
          <a:graphicData uri="http://schemas.openxmlformats.org/presentationml/2006/ole">
            <mc:AlternateContent xmlns:mc="http://schemas.openxmlformats.org/markup-compatibility/2006">
              <mc:Choice xmlns:v="urn:schemas-microsoft-com:vml" Requires="v">
                <p:oleObj spid="_x0000_s3" name="Equation" r:id="rId3" imgW="4876800" imgH="5486400" progId="Equation.DSMT4">
                  <p:embed/>
                </p:oleObj>
              </mc:Choice>
              <mc:Fallback>
                <p:oleObj name="Equation" r:id="rId3" imgW="4876800" imgH="5486400" progId="Equation.DSMT4">
                  <p:embed/>
                  <p:pic>
                    <p:nvPicPr>
                      <p:cNvPr id="0" name="Object 13"/>
                      <p:cNvPicPr>
                        <a:picLocks noChangeAspect="1" noChangeArrowheads="1"/>
                      </p:cNvPicPr>
                      <p:nvPr/>
                    </p:nvPicPr>
                    <p:blipFill>
                      <a:blip r:embed="rId4"/>
                      <a:srcRect/>
                      <a:stretch>
                        <a:fillRect/>
                      </a:stretch>
                    </p:blipFill>
                    <p:spPr bwMode="auto">
                      <a:xfrm>
                        <a:off x="1905000" y="4123821"/>
                        <a:ext cx="2492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2430463" y="4138613"/>
          <a:ext cx="265112" cy="280987"/>
        </p:xfrm>
        <a:graphic>
          <a:graphicData uri="http://schemas.openxmlformats.org/presentationml/2006/ole">
            <mc:AlternateContent xmlns:mc="http://schemas.openxmlformats.org/markup-compatibility/2006">
              <mc:Choice xmlns:v="urn:schemas-microsoft-com:vml" Requires="v">
                <p:oleObj spid="_x0000_s4" name="Equation" r:id="rId5" imgW="5181600" imgH="5486400" progId="Equation.DSMT4">
                  <p:embed/>
                </p:oleObj>
              </mc:Choice>
              <mc:Fallback>
                <p:oleObj name="Equation" r:id="rId5" imgW="5181600" imgH="5486400" progId="Equation.DSMT4">
                  <p:embed/>
                  <p:pic>
                    <p:nvPicPr>
                      <p:cNvPr id="0" name="Object 14"/>
                      <p:cNvPicPr>
                        <a:picLocks noChangeAspect="1" noChangeArrowheads="1"/>
                      </p:cNvPicPr>
                      <p:nvPr/>
                    </p:nvPicPr>
                    <p:blipFill>
                      <a:blip r:embed="rId6"/>
                      <a:srcRect/>
                      <a:stretch>
                        <a:fillRect/>
                      </a:stretch>
                    </p:blipFill>
                    <p:spPr bwMode="auto">
                      <a:xfrm>
                        <a:off x="2430463" y="4138613"/>
                        <a:ext cx="2651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6781800" y="4138613"/>
          <a:ext cx="609600" cy="280987"/>
        </p:xfrm>
        <a:graphic>
          <a:graphicData uri="http://schemas.openxmlformats.org/presentationml/2006/ole">
            <mc:AlternateContent xmlns:mc="http://schemas.openxmlformats.org/markup-compatibility/2006">
              <mc:Choice xmlns:v="urn:schemas-microsoft-com:vml" Requires="v">
                <p:oleObj spid="_x0000_s5" name="Equation" r:id="rId7" imgW="495300" imgH="228600" progId="Equation.DSMT4">
                  <p:embed/>
                </p:oleObj>
              </mc:Choice>
              <mc:Fallback>
                <p:oleObj name="Equation" r:id="rId7" imgW="4953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4138613"/>
                        <a:ext cx="6096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nvGraphicFramePr>
        <p:xfrm>
          <a:off x="3179762" y="4419600"/>
          <a:ext cx="249238" cy="280988"/>
        </p:xfrm>
        <a:graphic>
          <a:graphicData uri="http://schemas.openxmlformats.org/presentationml/2006/ole">
            <mc:AlternateContent xmlns:mc="http://schemas.openxmlformats.org/markup-compatibility/2006">
              <mc:Choice xmlns:v="urn:schemas-microsoft-com:vml" Requires="v">
                <p:oleObj spid="_x0000_s6" name="Equation" r:id="rId9" imgW="203200" imgH="228600" progId="Equation.DSMT4">
                  <p:embed/>
                </p:oleObj>
              </mc:Choice>
              <mc:Fallback>
                <p:oleObj name="Equation" r:id="rId9" imgW="20320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9762" y="4419600"/>
                        <a:ext cx="2492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3925888" y="4443413"/>
          <a:ext cx="265112" cy="280987"/>
        </p:xfrm>
        <a:graphic>
          <a:graphicData uri="http://schemas.openxmlformats.org/presentationml/2006/ole">
            <mc:AlternateContent xmlns:mc="http://schemas.openxmlformats.org/markup-compatibility/2006">
              <mc:Choice xmlns:v="urn:schemas-microsoft-com:vml" Requires="v">
                <p:oleObj spid="_x0000_s10" name="Equation" r:id="rId11" imgW="215900" imgH="228600" progId="Equation.DSMT4">
                  <p:embed/>
                </p:oleObj>
              </mc:Choice>
              <mc:Fallback>
                <p:oleObj name="Equation" r:id="rId11" imgW="2159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4443413"/>
                        <a:ext cx="2651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afc711ca-9ed0-40e6-983a-53bc00d0eaf1}"/>
</p:tagLst>
</file>

<file path=ppt/tags/tag2.xml><?xml version="1.0" encoding="utf-8"?>
<p:tagLst xmlns:p="http://schemas.openxmlformats.org/presentationml/2006/main">
  <p:tag name="KSO_WM_UNIT_TABLE_BEAUTIFY" val="smartTable{86496520-7aaa-4b24-8a70-ba8c0373fc47}"/>
</p:tagLst>
</file>

<file path=ppt/tags/tag3.xml><?xml version="1.0" encoding="utf-8"?>
<p:tagLst xmlns:p="http://schemas.openxmlformats.org/presentationml/2006/main">
  <p:tag name="KSO_WPP_MARK_KEY" val="c5cd2b1b-f192-4ade-b1ed-8afd7fee8014"/>
  <p:tag name="COMMONDATA" val="eyJoZGlkIjoiYWRjMWViM2RlM2QyMTk2Y2ExYTdjZjk0N2JkNGEyMzc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39419</Words>
  <Application>WPS 演示</Application>
  <PresentationFormat>宽屏</PresentationFormat>
  <Paragraphs>1695</Paragraphs>
  <Slides>101</Slides>
  <Notes>88</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165</vt:i4>
      </vt:variant>
      <vt:variant>
        <vt:lpstr>幻灯片标题</vt:lpstr>
      </vt:variant>
      <vt:variant>
        <vt:i4>101</vt:i4>
      </vt:variant>
    </vt:vector>
  </HeadingPairs>
  <TitlesOfParts>
    <vt:vector size="282" baseType="lpstr">
      <vt:lpstr>Arial</vt:lpstr>
      <vt:lpstr>宋体</vt:lpstr>
      <vt:lpstr>Wingdings</vt:lpstr>
      <vt:lpstr>Calibri</vt:lpstr>
      <vt:lpstr>Courier New</vt:lpstr>
      <vt:lpstr>微软雅黑</vt:lpstr>
      <vt:lpstr>Arial Unicode MS</vt:lpstr>
      <vt:lpstr>等线 Light</vt:lpstr>
      <vt:lpstr>等线</vt:lpstr>
      <vt:lpstr>Söhne</vt:lpstr>
      <vt:lpstr>JetBrains Mono</vt:lpstr>
      <vt:lpstr>Bookman Old Style</vt:lpstr>
      <vt:lpstr>Segoe Print</vt:lpstr>
      <vt:lpstr>PMingLiU</vt:lpstr>
      <vt:lpstr>1_Office 主题​​</vt:lpstr>
      <vt:lpstr>Office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txy</dc:creator>
  <cp:lastModifiedBy>星辰</cp:lastModifiedBy>
  <cp:revision>110</cp:revision>
  <dcterms:created xsi:type="dcterms:W3CDTF">2019-02-15T08:11:00Z</dcterms:created>
  <dcterms:modified xsi:type="dcterms:W3CDTF">2023-03-16T02:04:50Z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EA4F091ED16D427880755081043164FA</vt:lpwstr>
  </property>
  <property fmtid="{D5CDD505-2E9C-101B-9397-08002B2CF9AE}" pid="3" name="KSOProductBuildVer">
    <vt:lpwstr>2052-11.1.0.13703</vt:lpwstr>
  </property>
</Properties>
</file>