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tiff" ContentType="image/tiff"/>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7" r:id="rId4"/>
    <p:sldId id="436" r:id="rId5"/>
    <p:sldId id="437" r:id="rId7"/>
    <p:sldId id="438" r:id="rId8"/>
    <p:sldId id="439" r:id="rId9"/>
    <p:sldId id="440" r:id="rId10"/>
    <p:sldId id="441" r:id="rId11"/>
    <p:sldId id="442" r:id="rId12"/>
    <p:sldId id="443" r:id="rId13"/>
    <p:sldId id="444" r:id="rId14"/>
    <p:sldId id="445" r:id="rId15"/>
    <p:sldId id="446" r:id="rId16"/>
    <p:sldId id="447" r:id="rId17"/>
    <p:sldId id="448" r:id="rId18"/>
    <p:sldId id="449" r:id="rId19"/>
    <p:sldId id="450" r:id="rId20"/>
    <p:sldId id="453" r:id="rId21"/>
    <p:sldId id="454" r:id="rId22"/>
    <p:sldId id="455" r:id="rId23"/>
    <p:sldId id="456" r:id="rId24"/>
    <p:sldId id="457" r:id="rId25"/>
    <p:sldId id="458" r:id="rId26"/>
    <p:sldId id="459" r:id="rId27"/>
    <p:sldId id="460" r:id="rId28"/>
    <p:sldId id="461" r:id="rId29"/>
    <p:sldId id="462" r:id="rId30"/>
    <p:sldId id="515" r:id="rId31"/>
    <p:sldId id="516" r:id="rId32"/>
    <p:sldId id="517" r:id="rId33"/>
    <p:sldId id="518" r:id="rId34"/>
    <p:sldId id="463" r:id="rId35"/>
    <p:sldId id="464" r:id="rId36"/>
    <p:sldId id="465" r:id="rId37"/>
    <p:sldId id="466" r:id="rId38"/>
    <p:sldId id="467" r:id="rId39"/>
    <p:sldId id="468" r:id="rId40"/>
    <p:sldId id="469" r:id="rId41"/>
    <p:sldId id="470" r:id="rId42"/>
    <p:sldId id="471" r:id="rId43"/>
    <p:sldId id="472" r:id="rId44"/>
    <p:sldId id="473" r:id="rId45"/>
    <p:sldId id="488" r:id="rId46"/>
    <p:sldId id="489" r:id="rId47"/>
    <p:sldId id="490" r:id="rId48"/>
    <p:sldId id="474" r:id="rId49"/>
    <p:sldId id="475" r:id="rId50"/>
    <p:sldId id="476" r:id="rId51"/>
    <p:sldId id="477" r:id="rId52"/>
    <p:sldId id="478" r:id="rId53"/>
    <p:sldId id="479" r:id="rId54"/>
    <p:sldId id="480" r:id="rId55"/>
    <p:sldId id="485" r:id="rId56"/>
    <p:sldId id="481" r:id="rId57"/>
    <p:sldId id="519" r:id="rId58"/>
    <p:sldId id="520" r:id="rId59"/>
    <p:sldId id="521" r:id="rId60"/>
    <p:sldId id="487" r:id="rId61"/>
    <p:sldId id="483" r:id="rId62"/>
    <p:sldId id="451" r:id="rId63"/>
    <p:sldId id="452" r:id="rId64"/>
    <p:sldId id="522" r:id="rId65"/>
    <p:sldId id="523" r:id="rId66"/>
    <p:sldId id="524" r:id="rId67"/>
    <p:sldId id="525" r:id="rId68"/>
    <p:sldId id="526" r:id="rId69"/>
    <p:sldId id="527" r:id="rId70"/>
    <p:sldId id="486" r:id="rId71"/>
    <p:sldId id="528" r:id="rId72"/>
    <p:sldId id="529" r:id="rId73"/>
    <p:sldId id="530" r:id="rId74"/>
    <p:sldId id="531" r:id="rId75"/>
    <p:sldId id="484" r:id="rId76"/>
  </p:sldIdLst>
  <p:sldSz cx="12192000" cy="6858000"/>
  <p:notesSz cx="6858000" cy="9144000"/>
  <p:custDataLst>
    <p:tags r:id="rId8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EFEFC"/>
    <a:srgbClr val="F5F5F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87836" autoAdjust="0"/>
  </p:normalViewPr>
  <p:slideViewPr>
    <p:cSldViewPr snapToGrid="0">
      <p:cViewPr varScale="1">
        <p:scale>
          <a:sx n="132" d="100"/>
          <a:sy n="132" d="100"/>
        </p:scale>
        <p:origin x="329"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0" Type="http://schemas.openxmlformats.org/officeDocument/2006/relationships/tags" Target="tags/tag1.xml"/><Relationship Id="rId8" Type="http://schemas.openxmlformats.org/officeDocument/2006/relationships/slide" Target="slides/slide4.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40.wmf"/><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0.wmf"/><Relationship Id="rId1"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70.wmf"/><Relationship Id="rId7" Type="http://schemas.openxmlformats.org/officeDocument/2006/relationships/image" Target="../media/image8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8.vml.rels><?xml version="1.0" encoding="UTF-8" standalone="yes"?>
<Relationships xmlns="http://schemas.openxmlformats.org/package/2006/relationships"><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9.vml.rels><?xml version="1.0" encoding="UTF-8" standalone="yes"?>
<Relationships xmlns="http://schemas.openxmlformats.org/package/2006/relationships"><Relationship Id="rId4" Type="http://schemas.openxmlformats.org/officeDocument/2006/relationships/image" Target="../media/image75.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23562-F7FD-4060-9F14-099731F82F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779CA-5E54-43B6-98FA-1154E8CE710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dirty="0"/>
              <a:t>Leverage – </a:t>
            </a:r>
            <a:r>
              <a:rPr lang="zh-CN" altLang="en-US" dirty="0"/>
              <a:t>杠杆</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altLang="zh-CN" dirty="0"/>
              <a:t>A contour plot of the RSS associated with different possible coefficient estimates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dirty="0" err="1"/>
              <a:t>Multicolinearity</a:t>
            </a:r>
            <a:r>
              <a:rPr lang="en-US" dirty="0"/>
              <a:t> -- </a:t>
            </a:r>
            <a:r>
              <a:rPr lang="zh-CN" altLang="en-US" dirty="0"/>
              <a:t>多重共线性</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altLang="zh-CN" dirty="0"/>
              <a:t>Sizable – </a:t>
            </a:r>
            <a:r>
              <a:rPr lang="zh-CN" altLang="en-US" dirty="0"/>
              <a:t>可观的，极大的</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altLang="zh-CN" dirty="0">
                <a:solidFill>
                  <a:prstClr val="black"/>
                </a:solidFill>
                <a:latin typeface="Arial" panose="020B0604020202020204" pitchFamily="34" charset="0"/>
                <a:cs typeface="Arial" panose="020B0604020202020204" pitchFamily="34" charset="0"/>
              </a:rPr>
              <a:t>curse of dimensionality – </a:t>
            </a:r>
            <a:r>
              <a:rPr lang="zh-CN" altLang="en-US" dirty="0">
                <a:solidFill>
                  <a:prstClr val="black"/>
                </a:solidFill>
                <a:latin typeface="Arial" panose="020B0604020202020204" pitchFamily="34" charset="0"/>
                <a:cs typeface="Arial" panose="020B0604020202020204" pitchFamily="34" charset="0"/>
              </a:rPr>
              <a:t>维数灾难</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zh-CN" altLang="en-US" dirty="0"/>
              <a:t>第</a:t>
            </a:r>
            <a:r>
              <a:rPr lang="en-US" altLang="zh-CN" dirty="0"/>
              <a:t>3</a:t>
            </a:r>
            <a:r>
              <a:rPr lang="zh-CN" altLang="en-US" dirty="0"/>
              <a:t>章结束</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zh-CN" altLang="en-US" dirty="0"/>
              <a:t>第</a:t>
            </a:r>
            <a:r>
              <a:rPr lang="en-US" altLang="zh-CN" dirty="0"/>
              <a:t>4</a:t>
            </a:r>
            <a:r>
              <a:rPr lang="zh-CN" altLang="en-US" dirty="0"/>
              <a:t>章开始；</a:t>
            </a:r>
            <a:r>
              <a:rPr lang="en-US" altLang="zh-CN" dirty="0"/>
              <a:t>fraudulent – </a:t>
            </a:r>
            <a:r>
              <a:rPr lang="zh-CN" altLang="en-US"/>
              <a:t>欺诈的</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zh-CN" altLang="en-US" dirty="0"/>
              <a:t>放一个图简单展示一下 后面会详细讲解</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dirty="0"/>
              <a:t>Default </a:t>
            </a:r>
            <a:r>
              <a:rPr lang="en-US" altLang="zh-CN" dirty="0"/>
              <a:t>-- </a:t>
            </a:r>
            <a:r>
              <a:rPr lang="zh-CN" altLang="en-US" dirty="0"/>
              <a:t>拖欠</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altLang="zh-CN" dirty="0"/>
              <a:t>Stroke – </a:t>
            </a:r>
            <a:r>
              <a:rPr lang="zh-CN" altLang="en-US" dirty="0"/>
              <a:t>中风； </a:t>
            </a:r>
            <a:r>
              <a:rPr lang="en-US" altLang="zh-CN" dirty="0"/>
              <a:t>drug overdose – </a:t>
            </a:r>
            <a:r>
              <a:rPr lang="zh-CN" altLang="en-US" dirty="0"/>
              <a:t>用药过度；</a:t>
            </a:r>
            <a:r>
              <a:rPr lang="en-US" altLang="zh-CN" dirty="0"/>
              <a:t>epileptic seizure--</a:t>
            </a:r>
            <a:r>
              <a:rPr lang="zh-CN" altLang="en-US" dirty="0"/>
              <a:t>癲癇突發</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altLang="zh-CN" dirty="0"/>
              <a:t>Odds – </a:t>
            </a:r>
            <a:r>
              <a:rPr lang="zh-CN" altLang="en-US" dirty="0"/>
              <a:t>赔率</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r>
              <a:rPr lang="en-US" altLang="zh-CN" dirty="0"/>
              <a:t>Confounding -- </a:t>
            </a:r>
            <a:r>
              <a:rPr lang="zh-CN" altLang="en-US" dirty="0"/>
              <a:t>混杂的；</a:t>
            </a:r>
            <a:r>
              <a:rPr lang="en-US" altLang="zh-CN"/>
              <a:t>Your credit card balance is the amount of money you owe to your credit card company on your account. </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F118FB-A5D8-4EE1-8430-40854A1D291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1069109" y="1362571"/>
            <a:ext cx="10515600" cy="4351338"/>
          </a:xfrm>
        </p:spPr>
        <p:txBody>
          <a:bodyPr/>
          <a:lstStyle>
            <a:lvl1pPr>
              <a:buClr>
                <a:schemeClr val="tx1"/>
              </a:buClr>
              <a:defRPr>
                <a:latin typeface="+mn-ea"/>
                <a:ea typeface="+mn-ea"/>
              </a:defRPr>
            </a:lvl1pPr>
            <a:lvl2pPr>
              <a:buClr>
                <a:schemeClr val="tx1"/>
              </a:buClr>
              <a:defRPr/>
            </a:lvl2pPr>
          </a:lstStyle>
          <a:p>
            <a:pPr lvl="0"/>
            <a:r>
              <a:rPr lang="zh-CN" altLang="en-US" dirty="0"/>
              <a:t>编辑母版文本样式</a:t>
            </a:r>
            <a:endParaRPr lang="zh-CN" altLang="en-US" dirty="0"/>
          </a:p>
          <a:p>
            <a:pPr lvl="1"/>
            <a:r>
              <a:rPr lang="zh-CN" altLang="en-US" dirty="0"/>
              <a:t>第二级</a:t>
            </a:r>
            <a:endParaRPr lang="en-US" altLang="zh-CN" dirty="0"/>
          </a:p>
          <a:p>
            <a:pPr lvl="1"/>
            <a:endParaRPr lang="zh-CN" altLang="en-US" dirty="0"/>
          </a:p>
        </p:txBody>
      </p:sp>
      <p:sp>
        <p:nvSpPr>
          <p:cNvPr id="7" name="标题 6"/>
          <p:cNvSpPr>
            <a:spLocks noGrp="1"/>
          </p:cNvSpPr>
          <p:nvPr>
            <p:ph type="title"/>
          </p:nvPr>
        </p:nvSpPr>
        <p:spPr>
          <a:xfrm>
            <a:off x="644236" y="300470"/>
            <a:ext cx="10515600" cy="598261"/>
          </a:xfrm>
        </p:spPr>
        <p:txBody>
          <a:bodyPr/>
          <a:lstStyle>
            <a:lvl1pPr>
              <a:defRPr sz="3200">
                <a:solidFill>
                  <a:srgbClr val="FF0000"/>
                </a:solidFill>
                <a:latin typeface="+mn-lt"/>
              </a:defRPr>
            </a:lvl1pPr>
          </a:lstStyle>
          <a:p>
            <a:r>
              <a:rPr lang="zh-CN" altLang="en-US" dirty="0"/>
              <a:t>单击此处编辑母版标题样式</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909DFF8-9F51-4645-AE1C-E640092A3B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1053B5-3949-4394-8E13-50DEC4EA182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9DFF8-9F51-4645-AE1C-E640092A3B7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053B5-3949-4394-8E13-50DEC4EA182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image" Target="../media/image14.tif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image" Target="../media/image14.tif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image" Target="../media/image15.tif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image" Target="../media/image16.tif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image" Target="../media/image15.tiff"/></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8.vml"/><Relationship Id="rId3" Type="http://schemas.openxmlformats.org/officeDocument/2006/relationships/slideLayout" Target="../slideLayouts/slideLayout17.xml"/><Relationship Id="rId2" Type="http://schemas.openxmlformats.org/officeDocument/2006/relationships/image" Target="../media/image17.wmf"/><Relationship Id="rId1"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image" Target="../media/image18.tif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vmlDrawing" Target="../drawings/vmlDrawing9.vml"/><Relationship Id="rId5" Type="http://schemas.openxmlformats.org/officeDocument/2006/relationships/slideLayout" Target="../slideLayouts/slideLayout17.xml"/><Relationship Id="rId4" Type="http://schemas.openxmlformats.org/officeDocument/2006/relationships/image" Target="../media/image20.wmf"/><Relationship Id="rId3" Type="http://schemas.openxmlformats.org/officeDocument/2006/relationships/oleObject" Target="../embeddings/oleObject13.bin"/><Relationship Id="rId2" Type="http://schemas.openxmlformats.org/officeDocument/2006/relationships/image" Target="../media/image19.wmf"/><Relationship Id="rId1"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1.vml"/><Relationship Id="rId6"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tiff"/><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10.vml"/><Relationship Id="rId7" Type="http://schemas.openxmlformats.org/officeDocument/2006/relationships/slideLayout" Target="../slideLayouts/slideLayout17.xml"/><Relationship Id="rId6" Type="http://schemas.openxmlformats.org/officeDocument/2006/relationships/image" Target="../media/image23.wmf"/><Relationship Id="rId5" Type="http://schemas.openxmlformats.org/officeDocument/2006/relationships/oleObject" Target="../embeddings/oleObject16.bin"/><Relationship Id="rId4" Type="http://schemas.openxmlformats.org/officeDocument/2006/relationships/image" Target="../media/image22.wmf"/><Relationship Id="rId3" Type="http://schemas.openxmlformats.org/officeDocument/2006/relationships/oleObject" Target="../embeddings/oleObject15.bin"/><Relationship Id="rId2" Type="http://schemas.openxmlformats.org/officeDocument/2006/relationships/image" Target="../media/image21.wmf"/><Relationship Id="rId1"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vmlDrawing" Target="../drawings/vmlDrawing11.vml"/><Relationship Id="rId5" Type="http://schemas.openxmlformats.org/officeDocument/2006/relationships/slideLayout" Target="../slideLayouts/slideLayout17.xml"/><Relationship Id="rId4" Type="http://schemas.openxmlformats.org/officeDocument/2006/relationships/image" Target="../media/image25.wmf"/><Relationship Id="rId3" Type="http://schemas.openxmlformats.org/officeDocument/2006/relationships/oleObject" Target="../embeddings/oleObject18.bin"/><Relationship Id="rId2" Type="http://schemas.openxmlformats.org/officeDocument/2006/relationships/image" Target="../media/image24.wmf"/><Relationship Id="rId1"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oleObject" Target="../embeddings/oleObject23.bin"/><Relationship Id="rId7" Type="http://schemas.openxmlformats.org/officeDocument/2006/relationships/oleObject" Target="../embeddings/oleObject22.bin"/><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wmf"/><Relationship Id="rId3" Type="http://schemas.openxmlformats.org/officeDocument/2006/relationships/oleObject" Target="../embeddings/oleObject20.bin"/><Relationship Id="rId2" Type="http://schemas.openxmlformats.org/officeDocument/2006/relationships/image" Target="../media/image24.wmf"/><Relationship Id="rId12" Type="http://schemas.openxmlformats.org/officeDocument/2006/relationships/notesSlide" Target="../notesSlides/notesSlide21.xml"/><Relationship Id="rId11" Type="http://schemas.openxmlformats.org/officeDocument/2006/relationships/vmlDrawing" Target="../drawings/vmlDrawing12.vml"/><Relationship Id="rId10" Type="http://schemas.openxmlformats.org/officeDocument/2006/relationships/slideLayout" Target="../slideLayouts/slideLayout17.xml"/><Relationship Id="rId1"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3.vml"/><Relationship Id="rId3" Type="http://schemas.openxmlformats.org/officeDocument/2006/relationships/slideLayout" Target="../slideLayouts/slideLayout17.xml"/><Relationship Id="rId2" Type="http://schemas.openxmlformats.org/officeDocument/2006/relationships/image" Target="../media/image29.wmf"/><Relationship Id="rId1"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14.vml"/><Relationship Id="rId3" Type="http://schemas.openxmlformats.org/officeDocument/2006/relationships/slideLayout" Target="../slideLayouts/slideLayout17.xml"/><Relationship Id="rId2" Type="http://schemas.openxmlformats.org/officeDocument/2006/relationships/image" Target="../media/image30.wmf"/><Relationship Id="rId1" Type="http://schemas.openxmlformats.org/officeDocument/2006/relationships/oleObject" Target="../embeddings/oleObject25.bin"/></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vmlDrawing" Target="../drawings/vmlDrawing15.vml"/><Relationship Id="rId5" Type="http://schemas.openxmlformats.org/officeDocument/2006/relationships/slideLayout" Target="../slideLayouts/slideLayout17.xml"/><Relationship Id="rId4" Type="http://schemas.openxmlformats.org/officeDocument/2006/relationships/image" Target="../media/image32.wmf"/><Relationship Id="rId3" Type="http://schemas.openxmlformats.org/officeDocument/2006/relationships/oleObject" Target="../embeddings/oleObject27.bin"/><Relationship Id="rId2" Type="http://schemas.openxmlformats.org/officeDocument/2006/relationships/image" Target="../media/image31.wmf"/><Relationship Id="rId1" Type="http://schemas.openxmlformats.org/officeDocument/2006/relationships/oleObject" Target="../embeddings/oleObject26.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36.wmf"/><Relationship Id="rId7" Type="http://schemas.openxmlformats.org/officeDocument/2006/relationships/oleObject" Target="../embeddings/oleObject31.bin"/><Relationship Id="rId6" Type="http://schemas.openxmlformats.org/officeDocument/2006/relationships/image" Target="../media/image35.wmf"/><Relationship Id="rId5" Type="http://schemas.openxmlformats.org/officeDocument/2006/relationships/oleObject" Target="../embeddings/oleObject30.bin"/><Relationship Id="rId4" Type="http://schemas.openxmlformats.org/officeDocument/2006/relationships/image" Target="../media/image34.wmf"/><Relationship Id="rId3" Type="http://schemas.openxmlformats.org/officeDocument/2006/relationships/oleObject" Target="../embeddings/oleObject29.bin"/><Relationship Id="rId2" Type="http://schemas.openxmlformats.org/officeDocument/2006/relationships/image" Target="../media/image33.wmf"/><Relationship Id="rId19" Type="http://schemas.openxmlformats.org/officeDocument/2006/relationships/notesSlide" Target="../notesSlides/notesSlide27.xml"/><Relationship Id="rId18" Type="http://schemas.openxmlformats.org/officeDocument/2006/relationships/vmlDrawing" Target="../drawings/vmlDrawing16.vml"/><Relationship Id="rId17" Type="http://schemas.openxmlformats.org/officeDocument/2006/relationships/slideLayout" Target="../slideLayouts/slideLayout17.xml"/><Relationship Id="rId16" Type="http://schemas.openxmlformats.org/officeDocument/2006/relationships/image" Target="../media/image40.wmf"/><Relationship Id="rId15" Type="http://schemas.openxmlformats.org/officeDocument/2006/relationships/oleObject" Target="../embeddings/oleObject35.bin"/><Relationship Id="rId14" Type="http://schemas.openxmlformats.org/officeDocument/2006/relationships/image" Target="../media/image39.wmf"/><Relationship Id="rId13" Type="http://schemas.openxmlformats.org/officeDocument/2006/relationships/oleObject" Target="../embeddings/oleObject34.bin"/><Relationship Id="rId12" Type="http://schemas.openxmlformats.org/officeDocument/2006/relationships/image" Target="../media/image38.wmf"/><Relationship Id="rId11" Type="http://schemas.openxmlformats.org/officeDocument/2006/relationships/oleObject" Target="../embeddings/oleObject33.bin"/><Relationship Id="rId10" Type="http://schemas.openxmlformats.org/officeDocument/2006/relationships/image" Target="../media/image37.wmf"/><Relationship Id="rId1" Type="http://schemas.openxmlformats.org/officeDocument/2006/relationships/oleObject" Target="../embeddings/oleObject28.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image" Target="../media/image41.tiff"/></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2.vml"/><Relationship Id="rId4" Type="http://schemas.openxmlformats.org/officeDocument/2006/relationships/slideLayout" Target="../slideLayouts/slideLayout17.xml"/><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image" Target="../media/image2.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7.xml"/><Relationship Id="rId2" Type="http://schemas.openxmlformats.org/officeDocument/2006/relationships/image" Target="../media/image43.tiff"/><Relationship Id="rId1" Type="http://schemas.openxmlformats.org/officeDocument/2006/relationships/image" Target="../media/image42.tif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image" Target="../media/image44.tif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image" Target="../media/image45.tif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image" Target="../media/image46.tif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7.xml"/><Relationship Id="rId1" Type="http://schemas.openxmlformats.org/officeDocument/2006/relationships/image" Target="../media/image47.tif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7.xml"/><Relationship Id="rId1" Type="http://schemas.openxmlformats.org/officeDocument/2006/relationships/image" Target="../media/image47.tif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image" Target="../media/image47.tif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3.vml"/><Relationship Id="rId3" Type="http://schemas.openxmlformats.org/officeDocument/2006/relationships/slideLayout" Target="../slideLayouts/slideLayout17.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vmlDrawing" Target="../drawings/vmlDrawing17.vml"/><Relationship Id="rId3" Type="http://schemas.openxmlformats.org/officeDocument/2006/relationships/slideLayout" Target="../slideLayouts/slideLayout17.xml"/><Relationship Id="rId2" Type="http://schemas.openxmlformats.org/officeDocument/2006/relationships/image" Target="../media/image48.wmf"/><Relationship Id="rId1" Type="http://schemas.openxmlformats.org/officeDocument/2006/relationships/oleObject" Target="../embeddings/oleObject36.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7.xml"/><Relationship Id="rId1"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image" Target="../media/image5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18.vml"/><Relationship Id="rId3" Type="http://schemas.openxmlformats.org/officeDocument/2006/relationships/slideLayout" Target="../slideLayouts/slideLayout17.xml"/><Relationship Id="rId2" Type="http://schemas.openxmlformats.org/officeDocument/2006/relationships/image" Target="../media/image52.wmf"/><Relationship Id="rId1" Type="http://schemas.openxmlformats.org/officeDocument/2006/relationships/oleObject" Target="../embeddings/oleObject37.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image" Target="../media/image53.tiff"/></Relationships>
</file>

<file path=ppt/slides/_rels/slide47.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17.xml"/><Relationship Id="rId7" Type="http://schemas.openxmlformats.org/officeDocument/2006/relationships/image" Target="../media/image57.wmf"/><Relationship Id="rId6" Type="http://schemas.openxmlformats.org/officeDocument/2006/relationships/oleObject" Target="../embeddings/oleObject40.bin"/><Relationship Id="rId5" Type="http://schemas.openxmlformats.org/officeDocument/2006/relationships/image" Target="../media/image56.wmf"/><Relationship Id="rId4" Type="http://schemas.openxmlformats.org/officeDocument/2006/relationships/oleObject" Target="../embeddings/oleObject39.bin"/><Relationship Id="rId3" Type="http://schemas.openxmlformats.org/officeDocument/2006/relationships/image" Target="../media/image55.wmf"/><Relationship Id="rId2" Type="http://schemas.openxmlformats.org/officeDocument/2006/relationships/oleObject" Target="../embeddings/oleObject38.bin"/><Relationship Id="rId10" Type="http://schemas.openxmlformats.org/officeDocument/2006/relationships/notesSlide" Target="../notesSlides/notesSlide46.xml"/><Relationship Id="rId1" Type="http://schemas.openxmlformats.org/officeDocument/2006/relationships/image" Target="../media/image54.tiff"/></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45.bin"/><Relationship Id="rId8" Type="http://schemas.openxmlformats.org/officeDocument/2006/relationships/image" Target="../media/image61.wmf"/><Relationship Id="rId7" Type="http://schemas.openxmlformats.org/officeDocument/2006/relationships/oleObject" Target="../embeddings/oleObject44.bin"/><Relationship Id="rId6" Type="http://schemas.openxmlformats.org/officeDocument/2006/relationships/image" Target="../media/image60.wmf"/><Relationship Id="rId5" Type="http://schemas.openxmlformats.org/officeDocument/2006/relationships/oleObject" Target="../embeddings/oleObject43.bin"/><Relationship Id="rId4" Type="http://schemas.openxmlformats.org/officeDocument/2006/relationships/image" Target="../media/image59.wmf"/><Relationship Id="rId3" Type="http://schemas.openxmlformats.org/officeDocument/2006/relationships/oleObject" Target="../embeddings/oleObject42.bin"/><Relationship Id="rId2" Type="http://schemas.openxmlformats.org/officeDocument/2006/relationships/image" Target="../media/image58.wmf"/><Relationship Id="rId15" Type="http://schemas.openxmlformats.org/officeDocument/2006/relationships/notesSlide" Target="../notesSlides/notesSlide47.xml"/><Relationship Id="rId14" Type="http://schemas.openxmlformats.org/officeDocument/2006/relationships/vmlDrawing" Target="../drawings/vmlDrawing20.vml"/><Relationship Id="rId13" Type="http://schemas.openxmlformats.org/officeDocument/2006/relationships/slideLayout" Target="../slideLayouts/slideLayout17.xml"/><Relationship Id="rId12" Type="http://schemas.openxmlformats.org/officeDocument/2006/relationships/image" Target="../media/image63.wmf"/><Relationship Id="rId11" Type="http://schemas.openxmlformats.org/officeDocument/2006/relationships/oleObject" Target="../embeddings/oleObject46.bin"/><Relationship Id="rId10" Type="http://schemas.openxmlformats.org/officeDocument/2006/relationships/image" Target="../media/image62.wmf"/><Relationship Id="rId1" Type="http://schemas.openxmlformats.org/officeDocument/2006/relationships/oleObject" Target="../embeddings/oleObject41.bin"/></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61.wmf"/><Relationship Id="rId7" Type="http://schemas.openxmlformats.org/officeDocument/2006/relationships/oleObject" Target="../embeddings/oleObject50.bin"/><Relationship Id="rId6" Type="http://schemas.openxmlformats.org/officeDocument/2006/relationships/image" Target="../media/image60.wmf"/><Relationship Id="rId5" Type="http://schemas.openxmlformats.org/officeDocument/2006/relationships/oleObject" Target="../embeddings/oleObject49.bin"/><Relationship Id="rId4" Type="http://schemas.openxmlformats.org/officeDocument/2006/relationships/image" Target="../media/image59.wmf"/><Relationship Id="rId3" Type="http://schemas.openxmlformats.org/officeDocument/2006/relationships/oleObject" Target="../embeddings/oleObject48.bin"/><Relationship Id="rId2" Type="http://schemas.openxmlformats.org/officeDocument/2006/relationships/image" Target="../media/image58.wmf"/><Relationship Id="rId11" Type="http://schemas.openxmlformats.org/officeDocument/2006/relationships/notesSlide" Target="../notesSlides/notesSlide48.xml"/><Relationship Id="rId10" Type="http://schemas.openxmlformats.org/officeDocument/2006/relationships/vmlDrawing" Target="../drawings/vmlDrawing21.vml"/><Relationship Id="rId1" Type="http://schemas.openxmlformats.org/officeDocument/2006/relationships/oleObject" Target="../embeddings/oleObject47.bin"/></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4.vml"/><Relationship Id="rId4" Type="http://schemas.openxmlformats.org/officeDocument/2006/relationships/slideLayout" Target="../slideLayouts/slideLayout17.xml"/><Relationship Id="rId3" Type="http://schemas.openxmlformats.org/officeDocument/2006/relationships/image" Target="../media/image6.tiff"/><Relationship Id="rId2" Type="http://schemas.openxmlformats.org/officeDocument/2006/relationships/image" Target="../media/image5.wmf"/><Relationship Id="rId1"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vmlDrawing" Target="../drawings/vmlDrawing22.vml"/><Relationship Id="rId3" Type="http://schemas.openxmlformats.org/officeDocument/2006/relationships/slideLayout" Target="../slideLayouts/slideLayout17.xml"/><Relationship Id="rId2" Type="http://schemas.openxmlformats.org/officeDocument/2006/relationships/image" Target="../media/image64.wmf"/><Relationship Id="rId1" Type="http://schemas.openxmlformats.org/officeDocument/2006/relationships/oleObject" Target="../embeddings/oleObject51.bin"/></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vmlDrawing" Target="../drawings/vmlDrawing23.vml"/><Relationship Id="rId4" Type="http://schemas.openxmlformats.org/officeDocument/2006/relationships/slideLayout" Target="../slideLayouts/slideLayout17.xml"/><Relationship Id="rId3" Type="http://schemas.openxmlformats.org/officeDocument/2006/relationships/oleObject" Target="../embeddings/oleObject53.bin"/><Relationship Id="rId2" Type="http://schemas.openxmlformats.org/officeDocument/2006/relationships/image" Target="../media/image65.wmf"/><Relationship Id="rId1" Type="http://schemas.openxmlformats.org/officeDocument/2006/relationships/oleObject" Target="../embeddings/oleObject52.bin"/></Relationships>
</file>

<file path=ppt/slides/_rels/slide52.xml.rels><?xml version="1.0" encoding="UTF-8" standalone="yes"?>
<Relationships xmlns="http://schemas.openxmlformats.org/package/2006/relationships"><Relationship Id="rId9" Type="http://schemas.openxmlformats.org/officeDocument/2006/relationships/image" Target="../media/image68.wmf"/><Relationship Id="rId8" Type="http://schemas.openxmlformats.org/officeDocument/2006/relationships/oleObject" Target="../embeddings/oleObject58.bin"/><Relationship Id="rId7" Type="http://schemas.openxmlformats.org/officeDocument/2006/relationships/image" Target="../media/image67.wmf"/><Relationship Id="rId6" Type="http://schemas.openxmlformats.org/officeDocument/2006/relationships/oleObject" Target="../embeddings/oleObject57.bin"/><Relationship Id="rId5" Type="http://schemas.openxmlformats.org/officeDocument/2006/relationships/image" Target="../media/image66.wmf"/><Relationship Id="rId4" Type="http://schemas.openxmlformats.org/officeDocument/2006/relationships/oleObject" Target="../embeddings/oleObject56.bin"/><Relationship Id="rId3" Type="http://schemas.openxmlformats.org/officeDocument/2006/relationships/oleObject" Target="../embeddings/oleObject55.bin"/><Relationship Id="rId2" Type="http://schemas.openxmlformats.org/officeDocument/2006/relationships/image" Target="../media/image65.wmf"/><Relationship Id="rId12" Type="http://schemas.openxmlformats.org/officeDocument/2006/relationships/notesSlide" Target="../notesSlides/notesSlide51.xml"/><Relationship Id="rId11" Type="http://schemas.openxmlformats.org/officeDocument/2006/relationships/vmlDrawing" Target="../drawings/vmlDrawing24.vml"/><Relationship Id="rId10" Type="http://schemas.openxmlformats.org/officeDocument/2006/relationships/slideLayout" Target="../slideLayouts/slideLayout17.xml"/><Relationship Id="rId1" Type="http://schemas.openxmlformats.org/officeDocument/2006/relationships/oleObject" Target="../embeddings/oleObject54.bin"/></Relationships>
</file>

<file path=ppt/slides/_rels/slide53.xml.rels><?xml version="1.0" encoding="UTF-8" standalone="yes"?>
<Relationships xmlns="http://schemas.openxmlformats.org/package/2006/relationships"><Relationship Id="rId9" Type="http://schemas.openxmlformats.org/officeDocument/2006/relationships/image" Target="../media/image73.wmf"/><Relationship Id="rId8" Type="http://schemas.openxmlformats.org/officeDocument/2006/relationships/oleObject" Target="../embeddings/oleObject62.bin"/><Relationship Id="rId7" Type="http://schemas.openxmlformats.org/officeDocument/2006/relationships/image" Target="../media/image72.wmf"/><Relationship Id="rId6" Type="http://schemas.openxmlformats.org/officeDocument/2006/relationships/oleObject" Target="../embeddings/oleObject61.bin"/><Relationship Id="rId5" Type="http://schemas.openxmlformats.org/officeDocument/2006/relationships/image" Target="../media/image71.tiff"/><Relationship Id="rId4" Type="http://schemas.openxmlformats.org/officeDocument/2006/relationships/image" Target="../media/image70.wmf"/><Relationship Id="rId3" Type="http://schemas.openxmlformats.org/officeDocument/2006/relationships/oleObject" Target="../embeddings/oleObject60.bin"/><Relationship Id="rId2" Type="http://schemas.openxmlformats.org/officeDocument/2006/relationships/image" Target="../media/image69.wmf"/><Relationship Id="rId12" Type="http://schemas.openxmlformats.org/officeDocument/2006/relationships/notesSlide" Target="../notesSlides/notesSlide52.xml"/><Relationship Id="rId11" Type="http://schemas.openxmlformats.org/officeDocument/2006/relationships/vmlDrawing" Target="../drawings/vmlDrawing25.vml"/><Relationship Id="rId10" Type="http://schemas.openxmlformats.org/officeDocument/2006/relationships/slideLayout" Target="../slideLayouts/slideLayout17.xml"/><Relationship Id="rId1" Type="http://schemas.openxmlformats.org/officeDocument/2006/relationships/oleObject" Target="../embeddings/oleObject59.bin"/></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vmlDrawing" Target="../drawings/vmlDrawing26.vml"/><Relationship Id="rId3" Type="http://schemas.openxmlformats.org/officeDocument/2006/relationships/slideLayout" Target="../slideLayouts/slideLayout17.xml"/><Relationship Id="rId2" Type="http://schemas.openxmlformats.org/officeDocument/2006/relationships/image" Target="../media/image74.wmf"/><Relationship Id="rId1" Type="http://schemas.openxmlformats.org/officeDocument/2006/relationships/oleObject" Target="../embeddings/oleObject63.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68.bin"/><Relationship Id="rId8" Type="http://schemas.openxmlformats.org/officeDocument/2006/relationships/image" Target="../media/image78.wmf"/><Relationship Id="rId7" Type="http://schemas.openxmlformats.org/officeDocument/2006/relationships/oleObject" Target="../embeddings/oleObject67.bin"/><Relationship Id="rId6" Type="http://schemas.openxmlformats.org/officeDocument/2006/relationships/image" Target="../media/image77.wmf"/><Relationship Id="rId5" Type="http://schemas.openxmlformats.org/officeDocument/2006/relationships/oleObject" Target="../embeddings/oleObject66.bin"/><Relationship Id="rId4" Type="http://schemas.openxmlformats.org/officeDocument/2006/relationships/image" Target="../media/image76.wmf"/><Relationship Id="rId3" Type="http://schemas.openxmlformats.org/officeDocument/2006/relationships/oleObject" Target="../embeddings/oleObject65.bin"/><Relationship Id="rId20" Type="http://schemas.openxmlformats.org/officeDocument/2006/relationships/notesSlide" Target="../notesSlides/notesSlide54.xml"/><Relationship Id="rId2" Type="http://schemas.openxmlformats.org/officeDocument/2006/relationships/image" Target="../media/image75.wmf"/><Relationship Id="rId19" Type="http://schemas.openxmlformats.org/officeDocument/2006/relationships/vmlDrawing" Target="../drawings/vmlDrawing27.vml"/><Relationship Id="rId18" Type="http://schemas.openxmlformats.org/officeDocument/2006/relationships/slideLayout" Target="../slideLayouts/slideLayout17.xml"/><Relationship Id="rId17" Type="http://schemas.openxmlformats.org/officeDocument/2006/relationships/image" Target="../media/image70.wmf"/><Relationship Id="rId16" Type="http://schemas.openxmlformats.org/officeDocument/2006/relationships/oleObject" Target="../embeddings/oleObject72.bin"/><Relationship Id="rId15" Type="http://schemas.openxmlformats.org/officeDocument/2006/relationships/oleObject" Target="../embeddings/oleObject71.bin"/><Relationship Id="rId14" Type="http://schemas.openxmlformats.org/officeDocument/2006/relationships/image" Target="../media/image81.wmf"/><Relationship Id="rId13" Type="http://schemas.openxmlformats.org/officeDocument/2006/relationships/oleObject" Target="../embeddings/oleObject70.bin"/><Relationship Id="rId12" Type="http://schemas.openxmlformats.org/officeDocument/2006/relationships/image" Target="../media/image80.wmf"/><Relationship Id="rId11" Type="http://schemas.openxmlformats.org/officeDocument/2006/relationships/oleObject" Target="../embeddings/oleObject69.bin"/><Relationship Id="rId10" Type="http://schemas.openxmlformats.org/officeDocument/2006/relationships/image" Target="../media/image79.wmf"/><Relationship Id="rId1" Type="http://schemas.openxmlformats.org/officeDocument/2006/relationships/oleObject" Target="../embeddings/oleObject64.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85.wmf"/><Relationship Id="rId7" Type="http://schemas.openxmlformats.org/officeDocument/2006/relationships/oleObject" Target="../embeddings/oleObject76.bin"/><Relationship Id="rId6" Type="http://schemas.openxmlformats.org/officeDocument/2006/relationships/image" Target="../media/image84.wmf"/><Relationship Id="rId5" Type="http://schemas.openxmlformats.org/officeDocument/2006/relationships/oleObject" Target="../embeddings/oleObject75.bin"/><Relationship Id="rId4" Type="http://schemas.openxmlformats.org/officeDocument/2006/relationships/image" Target="../media/image83.wmf"/><Relationship Id="rId3" Type="http://schemas.openxmlformats.org/officeDocument/2006/relationships/oleObject" Target="../embeddings/oleObject74.bin"/><Relationship Id="rId2" Type="http://schemas.openxmlformats.org/officeDocument/2006/relationships/image" Target="../media/image82.wmf"/><Relationship Id="rId13" Type="http://schemas.openxmlformats.org/officeDocument/2006/relationships/notesSlide" Target="../notesSlides/notesSlide56.xml"/><Relationship Id="rId12" Type="http://schemas.openxmlformats.org/officeDocument/2006/relationships/vmlDrawing" Target="../drawings/vmlDrawing28.vml"/><Relationship Id="rId11" Type="http://schemas.openxmlformats.org/officeDocument/2006/relationships/slideLayout" Target="../slideLayouts/slideLayout17.xml"/><Relationship Id="rId10" Type="http://schemas.openxmlformats.org/officeDocument/2006/relationships/image" Target="../media/image86.wmf"/><Relationship Id="rId1" Type="http://schemas.openxmlformats.org/officeDocument/2006/relationships/oleObject" Target="../embeddings/oleObject73.bin"/></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75.wmf"/><Relationship Id="rId7" Type="http://schemas.openxmlformats.org/officeDocument/2006/relationships/oleObject" Target="../embeddings/oleObject81.bin"/><Relationship Id="rId6" Type="http://schemas.openxmlformats.org/officeDocument/2006/relationships/image" Target="../media/image89.wmf"/><Relationship Id="rId5" Type="http://schemas.openxmlformats.org/officeDocument/2006/relationships/oleObject" Target="../embeddings/oleObject80.bin"/><Relationship Id="rId4" Type="http://schemas.openxmlformats.org/officeDocument/2006/relationships/image" Target="../media/image88.wmf"/><Relationship Id="rId3" Type="http://schemas.openxmlformats.org/officeDocument/2006/relationships/oleObject" Target="../embeddings/oleObject79.bin"/><Relationship Id="rId2" Type="http://schemas.openxmlformats.org/officeDocument/2006/relationships/image" Target="../media/image87.wmf"/><Relationship Id="rId11" Type="http://schemas.openxmlformats.org/officeDocument/2006/relationships/notesSlide" Target="../notesSlides/notesSlide57.xml"/><Relationship Id="rId10" Type="http://schemas.openxmlformats.org/officeDocument/2006/relationships/vmlDrawing" Target="../drawings/vmlDrawing29.vml"/><Relationship Id="rId1" Type="http://schemas.openxmlformats.org/officeDocument/2006/relationships/oleObject" Target="../embeddings/oleObject78.bin"/></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vmlDrawing" Target="../drawings/vmlDrawing30.vml"/><Relationship Id="rId4" Type="http://schemas.openxmlformats.org/officeDocument/2006/relationships/slideLayout" Target="../slideLayouts/slideLayout17.xml"/><Relationship Id="rId3" Type="http://schemas.openxmlformats.org/officeDocument/2006/relationships/image" Target="../media/image75.wmf"/><Relationship Id="rId2" Type="http://schemas.openxmlformats.org/officeDocument/2006/relationships/oleObject" Target="../embeddings/oleObject82.bin"/><Relationship Id="rId1" Type="http://schemas.openxmlformats.org/officeDocument/2006/relationships/image" Target="../media/image90.tiff"/></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5.vml"/><Relationship Id="rId3" Type="http://schemas.openxmlformats.org/officeDocument/2006/relationships/slideLayout" Target="../slideLayouts/slideLayout17.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7.xml"/><Relationship Id="rId1" Type="http://schemas.openxmlformats.org/officeDocument/2006/relationships/image" Target="../media/image90.tiff"/></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60.xml"/><Relationship Id="rId7" Type="http://schemas.openxmlformats.org/officeDocument/2006/relationships/vmlDrawing" Target="../drawings/vmlDrawing31.vml"/><Relationship Id="rId6" Type="http://schemas.openxmlformats.org/officeDocument/2006/relationships/slideLayout" Target="../slideLayouts/slideLayout17.xml"/><Relationship Id="rId5" Type="http://schemas.openxmlformats.org/officeDocument/2006/relationships/image" Target="../media/image92.wmf"/><Relationship Id="rId4" Type="http://schemas.openxmlformats.org/officeDocument/2006/relationships/oleObject" Target="../embeddings/oleObject84.bin"/><Relationship Id="rId3" Type="http://schemas.openxmlformats.org/officeDocument/2006/relationships/image" Target="../media/image91.wmf"/><Relationship Id="rId2" Type="http://schemas.openxmlformats.org/officeDocument/2006/relationships/oleObject" Target="../embeddings/oleObject83.bin"/><Relationship Id="rId1" Type="http://schemas.openxmlformats.org/officeDocument/2006/relationships/image" Target="../media/image90.tiff"/></Relationships>
</file>

<file path=ppt/slides/_rels/slide62.xml.rels><?xml version="1.0" encoding="UTF-8" standalone="yes"?>
<Relationships xmlns="http://schemas.openxmlformats.org/package/2006/relationships"><Relationship Id="rId7" Type="http://schemas.openxmlformats.org/officeDocument/2006/relationships/notesSlide" Target="../notesSlides/notesSlide61.xml"/><Relationship Id="rId6" Type="http://schemas.openxmlformats.org/officeDocument/2006/relationships/vmlDrawing" Target="../drawings/vmlDrawing32.vml"/><Relationship Id="rId5" Type="http://schemas.openxmlformats.org/officeDocument/2006/relationships/slideLayout" Target="../slideLayouts/slideLayout17.xml"/><Relationship Id="rId4" Type="http://schemas.openxmlformats.org/officeDocument/2006/relationships/image" Target="../media/image94.wmf"/><Relationship Id="rId3" Type="http://schemas.openxmlformats.org/officeDocument/2006/relationships/oleObject" Target="../embeddings/oleObject86.bin"/><Relationship Id="rId2" Type="http://schemas.openxmlformats.org/officeDocument/2006/relationships/image" Target="../media/image93.wmf"/><Relationship Id="rId1" Type="http://schemas.openxmlformats.org/officeDocument/2006/relationships/oleObject" Target="../embeddings/oleObject85.bin"/></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vmlDrawing" Target="../drawings/vmlDrawing33.vml"/><Relationship Id="rId3" Type="http://schemas.openxmlformats.org/officeDocument/2006/relationships/slideLayout" Target="../slideLayouts/slideLayout17.xml"/><Relationship Id="rId2" Type="http://schemas.openxmlformats.org/officeDocument/2006/relationships/image" Target="../media/image95.wmf"/><Relationship Id="rId1" Type="http://schemas.openxmlformats.org/officeDocument/2006/relationships/oleObject" Target="../embeddings/oleObject87.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7.xml"/><Relationship Id="rId1" Type="http://schemas.openxmlformats.org/officeDocument/2006/relationships/image" Target="../media/image96.tiff"/></Relationships>
</file>

<file path=ppt/slides/_rels/slide65.xml.rels><?xml version="1.0" encoding="UTF-8" standalone="yes"?>
<Relationships xmlns="http://schemas.openxmlformats.org/package/2006/relationships"><Relationship Id="rId7" Type="http://schemas.openxmlformats.org/officeDocument/2006/relationships/notesSlide" Target="../notesSlides/notesSlide64.xml"/><Relationship Id="rId6" Type="http://schemas.openxmlformats.org/officeDocument/2006/relationships/vmlDrawing" Target="../drawings/vmlDrawing34.vml"/><Relationship Id="rId5" Type="http://schemas.openxmlformats.org/officeDocument/2006/relationships/slideLayout" Target="../slideLayouts/slideLayout17.xml"/><Relationship Id="rId4" Type="http://schemas.openxmlformats.org/officeDocument/2006/relationships/image" Target="../media/image98.wmf"/><Relationship Id="rId3" Type="http://schemas.openxmlformats.org/officeDocument/2006/relationships/oleObject" Target="../embeddings/oleObject89.bin"/><Relationship Id="rId2" Type="http://schemas.openxmlformats.org/officeDocument/2006/relationships/image" Target="../media/image97.wmf"/><Relationship Id="rId1" Type="http://schemas.openxmlformats.org/officeDocument/2006/relationships/oleObject" Target="../embeddings/oleObject88.bin"/></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vmlDrawing" Target="../drawings/vmlDrawing35.vml"/><Relationship Id="rId3" Type="http://schemas.openxmlformats.org/officeDocument/2006/relationships/slideLayout" Target="../slideLayouts/slideLayout17.xml"/><Relationship Id="rId2" Type="http://schemas.openxmlformats.org/officeDocument/2006/relationships/image" Target="../media/image99.wmf"/><Relationship Id="rId1" Type="http://schemas.openxmlformats.org/officeDocument/2006/relationships/oleObject" Target="../embeddings/oleObject90.bin"/></Relationships>
</file>

<file path=ppt/slides/_rels/slide67.xml.rels><?xml version="1.0" encoding="UTF-8" standalone="yes"?>
<Relationships xmlns="http://schemas.openxmlformats.org/package/2006/relationships"><Relationship Id="rId7" Type="http://schemas.openxmlformats.org/officeDocument/2006/relationships/notesSlide" Target="../notesSlides/notesSlide66.xml"/><Relationship Id="rId6" Type="http://schemas.openxmlformats.org/officeDocument/2006/relationships/vmlDrawing" Target="../drawings/vmlDrawing36.vml"/><Relationship Id="rId5" Type="http://schemas.openxmlformats.org/officeDocument/2006/relationships/slideLayout" Target="../slideLayouts/slideLayout17.xml"/><Relationship Id="rId4" Type="http://schemas.openxmlformats.org/officeDocument/2006/relationships/image" Target="../media/image100.wmf"/><Relationship Id="rId3" Type="http://schemas.openxmlformats.org/officeDocument/2006/relationships/oleObject" Target="../embeddings/oleObject92.bin"/><Relationship Id="rId2" Type="http://schemas.openxmlformats.org/officeDocument/2006/relationships/image" Target="../media/image99.wmf"/><Relationship Id="rId1" Type="http://schemas.openxmlformats.org/officeDocument/2006/relationships/oleObject" Target="../embeddings/oleObject91.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7.xml"/><Relationship Id="rId1" Type="http://schemas.openxmlformats.org/officeDocument/2006/relationships/image" Target="../media/image101.tif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7.xml"/><Relationship Id="rId1" Type="http://schemas.openxmlformats.org/officeDocument/2006/relationships/image" Target="../media/image101.tiff"/></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10.wmf"/><Relationship Id="rId7" Type="http://schemas.openxmlformats.org/officeDocument/2006/relationships/oleObject" Target="../embeddings/oleObject9.bin"/><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 Id="rId3" Type="http://schemas.openxmlformats.org/officeDocument/2006/relationships/oleObject" Target="../embeddings/oleObject7.bin"/><Relationship Id="rId2" Type="http://schemas.openxmlformats.org/officeDocument/2006/relationships/image" Target="../media/image7.wmf"/><Relationship Id="rId11" Type="http://schemas.openxmlformats.org/officeDocument/2006/relationships/notesSlide" Target="../notesSlides/notesSlide6.xml"/><Relationship Id="rId10" Type="http://schemas.openxmlformats.org/officeDocument/2006/relationships/vmlDrawing" Target="../drawings/vmlDrawing6.vml"/><Relationship Id="rId1"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7.xml"/><Relationship Id="rId1" Type="http://schemas.openxmlformats.org/officeDocument/2006/relationships/image" Target="../media/image102.tif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7.xml"/><Relationship Id="rId1" Type="http://schemas.openxmlformats.org/officeDocument/2006/relationships/image" Target="../media/image102.tif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7.xml"/><Relationship Id="rId1" Type="http://schemas.openxmlformats.org/officeDocument/2006/relationships/image" Target="../media/image103.tif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image" Target="../media/image11.tiff"/></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7.vml"/><Relationship Id="rId4" Type="http://schemas.openxmlformats.org/officeDocument/2006/relationships/slideLayout" Target="../slideLayouts/slideLayout17.xml"/><Relationship Id="rId3" Type="http://schemas.openxmlformats.org/officeDocument/2006/relationships/image" Target="../media/image13.GIF"/><Relationship Id="rId2" Type="http://schemas.openxmlformats.org/officeDocument/2006/relationships/image" Target="../media/image12.wmf"/><Relationship Id="rId1"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11559" y="689230"/>
            <a:ext cx="9144000" cy="186093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6000" dirty="0">
                <a:solidFill>
                  <a:prstClr val="black"/>
                </a:solidFill>
                <a:latin typeface="Arial" panose="020B0604020202020204" pitchFamily="34" charset="0"/>
                <a:cs typeface="Arial" panose="020B0604020202020204" pitchFamily="34" charset="0"/>
              </a:rPr>
              <a:t>Statistical Learning for Data Science </a:t>
            </a:r>
            <a:endParaRPr kumimoji="0" lang="en-US" sz="4000" b="0"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endParaRPr>
          </a:p>
        </p:txBody>
      </p:sp>
      <p:sp>
        <p:nvSpPr>
          <p:cNvPr id="5" name="TextBox 9"/>
          <p:cNvSpPr txBox="1"/>
          <p:nvPr/>
        </p:nvSpPr>
        <p:spPr>
          <a:xfrm>
            <a:off x="2097359" y="3808290"/>
            <a:ext cx="7696200" cy="2369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Arial" panose="020B0604020202020204" pitchFamily="34" charset="0"/>
              </a:rPr>
              <a:t>唐晓颖</a:t>
            </a:r>
            <a:endParaRPr kumimoji="0" lang="en-US" sz="32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rPr>
              <a:t>电子与电气工程系</a:t>
            </a: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rPr>
              <a:t>南方科技大学</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latin typeface="Arial" panose="020B0604020202020204" pitchFamily="34" charset="0"/>
                <a:cs typeface="Arial" panose="020B0604020202020204" pitchFamily="34" charset="0"/>
              </a:rPr>
              <a:t>April</a:t>
            </a:r>
            <a:r>
              <a:rPr lang="en-US" altLang="zh-CN" sz="2400" noProof="0" dirty="0">
                <a:solidFill>
                  <a:prstClr val="black"/>
                </a:solidFill>
                <a:latin typeface="Arial" panose="020B0604020202020204" pitchFamily="34" charset="0"/>
                <a:cs typeface="Arial" panose="020B0604020202020204" pitchFamily="34" charset="0"/>
              </a:rPr>
              <a:t> 10</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20</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23</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2"/>
          <p:cNvSpPr txBox="1"/>
          <p:nvPr/>
        </p:nvSpPr>
        <p:spPr>
          <a:xfrm>
            <a:off x="3238500" y="2825282"/>
            <a:ext cx="5715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Lecture 12</a:t>
            </a:r>
            <a:endPar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52512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601327" y="2300638"/>
            <a:ext cx="8001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Collinearity refers to the situation in which two or more predictors</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variables are closely related to each other.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6544927" y="3002095"/>
            <a:ext cx="3513473" cy="313932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Credit card set</a:t>
            </a:r>
            <a:endPar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two predictors </a:t>
            </a:r>
            <a:r>
              <a:rPr kumimoji="0" lang="en-US" sz="2000" b="0" i="0" u="none" strike="noStrike" kern="1200" cap="none" spc="0" normalizeH="0" baseline="0" noProof="0" dirty="0">
                <a:ln>
                  <a:noFill/>
                </a:ln>
                <a:solidFill>
                  <a:srgbClr val="F79646">
                    <a:lumMod val="75000"/>
                  </a:srgbClr>
                </a:solidFill>
                <a:effectLst/>
                <a:uLnTx/>
                <a:uFillTx/>
                <a:latin typeface="Arial" panose="020B0604020202020204" pitchFamily="34" charset="0"/>
                <a:ea typeface="+mn-ea"/>
                <a:cs typeface="Arial" panose="020B0604020202020204" pitchFamily="34" charset="0"/>
              </a:rPr>
              <a:t>limit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a:t>
            </a:r>
            <a:r>
              <a:rPr kumimoji="0" lang="en-US" sz="2000" b="0" i="0" u="none" strike="noStrike" kern="1200" cap="none" spc="0" normalizeH="0" baseline="0" noProof="0" dirty="0">
                <a:ln>
                  <a:noFill/>
                </a:ln>
                <a:solidFill>
                  <a:srgbClr val="F79646">
                    <a:lumMod val="75000"/>
                  </a:srgbClr>
                </a:solidFill>
                <a:effectLst/>
                <a:uLnTx/>
                <a:uFillTx/>
                <a:latin typeface="Arial" panose="020B0604020202020204" pitchFamily="34" charset="0"/>
                <a:ea typeface="+mn-ea"/>
                <a:cs typeface="Arial" panose="020B0604020202020204" pitchFamily="34" charset="0"/>
              </a:rPr>
              <a:t>age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appear to have no obvious relationship.</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predictors </a:t>
            </a:r>
            <a:r>
              <a:rPr kumimoji="0" lang="en-US" sz="2000" b="0" i="0" u="none" strike="noStrike" kern="1200" cap="none" spc="0" normalizeH="0" baseline="0" noProof="0" dirty="0">
                <a:ln>
                  <a:noFill/>
                </a:ln>
                <a:solidFill>
                  <a:srgbClr val="F79646">
                    <a:lumMod val="75000"/>
                  </a:srgbClr>
                </a:solidFill>
                <a:effectLst/>
                <a:uLnTx/>
                <a:uFillTx/>
                <a:latin typeface="Arial" panose="020B0604020202020204" pitchFamily="34" charset="0"/>
                <a:ea typeface="+mn-ea"/>
                <a:cs typeface="Arial" panose="020B0604020202020204" pitchFamily="34" charset="0"/>
              </a:rPr>
              <a:t>limit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a:t>
            </a:r>
            <a:r>
              <a:rPr kumimoji="0" lang="en-US" sz="2000" b="0" i="0" u="none" strike="noStrike" kern="1200" cap="none" spc="0" normalizeH="0" baseline="0" noProof="0" dirty="0">
                <a:ln>
                  <a:noFill/>
                </a:ln>
                <a:solidFill>
                  <a:srgbClr val="F79646">
                    <a:lumMod val="75000"/>
                  </a:srgbClr>
                </a:solidFill>
                <a:effectLst/>
                <a:uLnTx/>
                <a:uFillTx/>
                <a:latin typeface="Arial" panose="020B0604020202020204" pitchFamily="34" charset="0"/>
                <a:ea typeface="+mn-ea"/>
                <a:cs typeface="Arial" panose="020B0604020202020204" pitchFamily="34" charset="0"/>
              </a:rPr>
              <a:t>rating</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are very highly correlated with each other, and we say that they are </a:t>
            </a: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collinear</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4" name="Picture 23"/>
          <p:cNvPicPr>
            <a:picLocks noChangeAspect="1"/>
          </p:cNvPicPr>
          <p:nvPr/>
        </p:nvPicPr>
        <p:blipFill rotWithShape="1">
          <a:blip r:embed="rId1" cstate="print">
            <a:extLst>
              <a:ext uri="{28A0092B-C50C-407E-A947-70E740481C1C}">
                <a14:useLocalDpi xmlns:a14="http://schemas.microsoft.com/office/drawing/2010/main" val="0"/>
              </a:ext>
            </a:extLst>
          </a:blip>
          <a:srcRect t="12091" r="3763" b="3613"/>
          <a:stretch>
            <a:fillRect/>
          </a:stretch>
        </p:blipFill>
        <p:spPr>
          <a:xfrm>
            <a:off x="601327" y="3098497"/>
            <a:ext cx="5791200" cy="27689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52512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601327" y="2300638"/>
            <a:ext cx="8001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Collinearity refers to the situation in which two or more predictors</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variables are closely related to each other.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5" name="Picture 24"/>
          <p:cNvPicPr>
            <a:picLocks noChangeAspect="1"/>
          </p:cNvPicPr>
          <p:nvPr/>
        </p:nvPicPr>
        <p:blipFill rotWithShape="1">
          <a:blip r:embed="rId1" cstate="print">
            <a:extLst>
              <a:ext uri="{28A0092B-C50C-407E-A947-70E740481C1C}">
                <a14:useLocalDpi xmlns:a14="http://schemas.microsoft.com/office/drawing/2010/main" val="0"/>
              </a:ext>
            </a:extLst>
          </a:blip>
          <a:srcRect t="12091" r="3763" b="3613"/>
          <a:stretch>
            <a:fillRect/>
          </a:stretch>
        </p:blipFill>
        <p:spPr>
          <a:xfrm>
            <a:off x="601327" y="3098497"/>
            <a:ext cx="5791200" cy="2768903"/>
          </a:xfrm>
          <a:prstGeom prst="rect">
            <a:avLst/>
          </a:prstGeom>
        </p:spPr>
      </p:pic>
      <p:sp>
        <p:nvSpPr>
          <p:cNvPr id="26" name="TextBox 25"/>
          <p:cNvSpPr txBox="1"/>
          <p:nvPr/>
        </p:nvSpPr>
        <p:spPr>
          <a:xfrm>
            <a:off x="6544927" y="3002095"/>
            <a:ext cx="3056273" cy="28315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Credit card set</a:t>
            </a:r>
            <a:endParaRPr kumimoji="0" lang="en-US" sz="9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Since</a:t>
            </a:r>
            <a:r>
              <a:rPr kumimoji="0" lang="en-US" sz="2000" b="0" i="0" u="none" strike="noStrike" kern="1200" cap="none" spc="0" normalizeH="0" baseline="0" noProof="0" dirty="0">
                <a:ln>
                  <a:noFill/>
                </a:ln>
                <a:solidFill>
                  <a:srgbClr val="F79646">
                    <a:lumMod val="75000"/>
                  </a:srgbClr>
                </a:solidFill>
                <a:effectLst/>
                <a:uLnTx/>
                <a:uFillTx/>
                <a:latin typeface="Arial" panose="020B0604020202020204" pitchFamily="34" charset="0"/>
                <a:ea typeface="+mn-ea"/>
                <a:cs typeface="Arial" panose="020B0604020202020204" pitchFamily="34" charset="0"/>
              </a:rPr>
              <a:t> limit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and</a:t>
            </a:r>
            <a:r>
              <a:rPr kumimoji="0" lang="en-US" sz="2000" b="0" i="0" u="none" strike="noStrike" kern="1200" cap="none" spc="0" normalizeH="0" baseline="0" noProof="0" dirty="0">
                <a:ln>
                  <a:noFill/>
                </a:ln>
                <a:solidFill>
                  <a:srgbClr val="F79646">
                    <a:lumMod val="75000"/>
                  </a:srgbClr>
                </a:solidFill>
                <a:effectLst/>
                <a:uLnTx/>
                <a:uFillTx/>
                <a:latin typeface="Arial" panose="020B0604020202020204" pitchFamily="34" charset="0"/>
                <a:ea typeface="+mn-ea"/>
                <a:cs typeface="Arial" panose="020B0604020202020204" pitchFamily="34" charset="0"/>
              </a:rPr>
              <a:t> rating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tend to increase or decrease together, it can be difficult to determine how each one separately is associated with the response, </a:t>
            </a:r>
            <a:r>
              <a:rPr kumimoji="0" lang="en-US" sz="2000" b="0" i="0" u="none" strike="noStrike" kern="1200" cap="none" spc="0" normalizeH="0" baseline="0" noProof="0" dirty="0">
                <a:ln>
                  <a:noFill/>
                </a:ln>
                <a:solidFill>
                  <a:srgbClr val="F79646">
                    <a:lumMod val="75000"/>
                  </a:srgbClr>
                </a:solidFill>
                <a:effectLst/>
                <a:uLnTx/>
                <a:uFillTx/>
                <a:latin typeface="Arial" panose="020B0604020202020204" pitchFamily="34" charset="0"/>
                <a:ea typeface="+mn-ea"/>
                <a:cs typeface="Arial" panose="020B0604020202020204" pitchFamily="34" charset="0"/>
              </a:rPr>
              <a:t>balance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98106" y="2300638"/>
            <a:ext cx="892689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Collinearity refers to the situation in which </a:t>
            </a:r>
            <a:r>
              <a:rPr kumimoji="0" 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two or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more predictors variables are closely related to each other.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7" name="Picture 16"/>
          <p:cNvPicPr>
            <a:picLocks noChangeAspect="1"/>
          </p:cNvPicPr>
          <p:nvPr/>
        </p:nvPicPr>
        <p:blipFill rotWithShape="1">
          <a:blip r:embed="rId1" cstate="print">
            <a:extLst>
              <a:ext uri="{28A0092B-C50C-407E-A947-70E740481C1C}">
                <a14:useLocalDpi xmlns:a14="http://schemas.microsoft.com/office/drawing/2010/main" val="0"/>
              </a:ext>
            </a:extLst>
          </a:blip>
          <a:srcRect t="14670" r="53711" b="3573"/>
          <a:stretch>
            <a:fillRect/>
          </a:stretch>
        </p:blipFill>
        <p:spPr>
          <a:xfrm>
            <a:off x="548800" y="3188695"/>
            <a:ext cx="3402107" cy="3288305"/>
          </a:xfrm>
          <a:prstGeom prst="rect">
            <a:avLst/>
          </a:prstGeom>
        </p:spPr>
      </p:pic>
      <p:sp>
        <p:nvSpPr>
          <p:cNvPr id="19" name="TextBox 18"/>
          <p:cNvSpPr txBox="1"/>
          <p:nvPr/>
        </p:nvSpPr>
        <p:spPr>
          <a:xfrm>
            <a:off x="4331907" y="3215038"/>
            <a:ext cx="4800600" cy="317009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axes for limit and age have been scaled so that the plot includes possible coefficient estimates that are up to four standard errors on each side of the least squares estimates. Thus the plot includes all plausible values for the coefficients. For example, we see that the true limit coefficient is almost certainly somewhere between 0.15 and 0.2</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48001" t="14728" r="3590" b="3666"/>
          <a:stretch>
            <a:fillRect/>
          </a:stretch>
        </p:blipFill>
        <p:spPr>
          <a:xfrm>
            <a:off x="461394" y="3171865"/>
            <a:ext cx="3576918" cy="3299800"/>
          </a:xfrm>
          <a:prstGeom prst="rect">
            <a:avLst/>
          </a:prstGeom>
        </p:spPr>
      </p:pic>
      <p:sp>
        <p:nvSpPr>
          <p:cNvPr id="24" name="TextBox 23"/>
          <p:cNvSpPr txBox="1"/>
          <p:nvPr/>
        </p:nvSpPr>
        <p:spPr>
          <a:xfrm>
            <a:off x="4331907" y="3215037"/>
            <a:ext cx="4800600" cy="317009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contours run along a narrow valley; there is a broad range of values for the coefficient estimates that result in equal values for RSS. Hence a small change in the data could cause the pair of coefficient values that yield the smallest RSS – that is, the least squares estimates – to move anywhere along this valley. This results in a great deal of uncertainty in the coefficient estimates.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p:nvSpPr>
        <p:spPr>
          <a:xfrm>
            <a:off x="598106" y="2300638"/>
            <a:ext cx="892689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Collinearity refers to the situation in which two ore more predictors variables are closely related to each other.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t="14850" r="4156" b="4138"/>
          <a:stretch>
            <a:fillRect/>
          </a:stretch>
        </p:blipFill>
        <p:spPr>
          <a:xfrm>
            <a:off x="674307" y="3142565"/>
            <a:ext cx="7043894" cy="3258235"/>
          </a:xfrm>
          <a:prstGeom prst="rect">
            <a:avLst/>
          </a:prstGeom>
        </p:spPr>
      </p:pic>
      <p:sp>
        <p:nvSpPr>
          <p:cNvPr id="22" name="TextBox 21"/>
          <p:cNvSpPr txBox="1"/>
          <p:nvPr/>
        </p:nvSpPr>
        <p:spPr>
          <a:xfrm>
            <a:off x="7924800" y="3626822"/>
            <a:ext cx="1295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[0.15,0.2]</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TextBox 22"/>
          <p:cNvSpPr txBox="1"/>
          <p:nvPr/>
        </p:nvSpPr>
        <p:spPr>
          <a:xfrm>
            <a:off x="8077200" y="4019490"/>
            <a:ext cx="9405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Versus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p:cNvSpPr txBox="1"/>
          <p:nvPr/>
        </p:nvSpPr>
        <p:spPr>
          <a:xfrm>
            <a:off x="7924800" y="4400490"/>
            <a:ext cx="1295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[-0.2,0.2]</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Box 25"/>
          <p:cNvSpPr txBox="1"/>
          <p:nvPr/>
        </p:nvSpPr>
        <p:spPr>
          <a:xfrm>
            <a:off x="598106" y="2300638"/>
            <a:ext cx="892689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Collinearity refers to the situation in which two ore more predictors variables are closely related to each other.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98107" y="2300638"/>
            <a:ext cx="7402893" cy="255454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Collinearity</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reduces the accuracy of the estimates of the regression coefficients.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standard error for each coefficient estimate grows.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t-statistic = coefficient estimate/SE, a decline in the t-statistic</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might fail to reject the null hypothesis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8" name="Object 17"/>
          <p:cNvGraphicFramePr>
            <a:graphicFrameLocks noChangeAspect="1"/>
          </p:cNvGraphicFramePr>
          <p:nvPr/>
        </p:nvGraphicFramePr>
        <p:xfrm>
          <a:off x="5627307" y="4486652"/>
          <a:ext cx="1066800" cy="368531"/>
        </p:xfrm>
        <a:graphic>
          <a:graphicData uri="http://schemas.openxmlformats.org/presentationml/2006/ole">
            <mc:AlternateContent xmlns:mc="http://schemas.openxmlformats.org/markup-compatibility/2006">
              <mc:Choice xmlns:v="urn:schemas-microsoft-com:vml" Requires="v">
                <p:oleObj spid="_x0000_s0" name="Equation" r:id="rId1" imgW="16764000" imgH="5791200" progId="Equation.DSMT4">
                  <p:embed/>
                </p:oleObj>
              </mc:Choice>
              <mc:Fallback>
                <p:oleObj name="Equation" r:id="rId1" imgW="16764000" imgH="5791200" progId="Equation.DSMT4">
                  <p:embed/>
                  <p:pic>
                    <p:nvPicPr>
                      <p:cNvPr id="0" name="Object 17"/>
                      <p:cNvPicPr/>
                      <p:nvPr/>
                    </p:nvPicPr>
                    <p:blipFill>
                      <a:blip r:embed="rId2"/>
                      <a:stretch>
                        <a:fillRect/>
                      </a:stretch>
                    </p:blipFill>
                    <p:spPr>
                      <a:xfrm>
                        <a:off x="5627307" y="4486652"/>
                        <a:ext cx="1066800" cy="368531"/>
                      </a:xfrm>
                      <a:prstGeom prst="rect">
                        <a:avLst/>
                      </a:prstGeom>
                    </p:spPr>
                  </p:pic>
                </p:oleObj>
              </mc:Fallback>
            </mc:AlternateContent>
          </a:graphicData>
        </a:graphic>
      </p:graphicFrame>
      <p:sp>
        <p:nvSpPr>
          <p:cNvPr id="19" name="TextBox 18"/>
          <p:cNvSpPr txBox="1"/>
          <p:nvPr/>
        </p:nvSpPr>
        <p:spPr>
          <a:xfrm>
            <a:off x="598107" y="4967638"/>
            <a:ext cx="838522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Conclusion</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power of the hypothesis test – the probability of correctly detecting a non-zero coefficient – is reduced by collinearity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98107" y="4662838"/>
            <a:ext cx="8179526"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Observations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 for limit: 0.005 versus 0.064</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p-value for limit: &lt;0.0001 versus 0.7012</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0" name="Picture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8107" y="2305538"/>
            <a:ext cx="7620000" cy="2204900"/>
          </a:xfrm>
          <a:prstGeom prst="rect">
            <a:avLst/>
          </a:prstGeom>
        </p:spPr>
      </p:pic>
      <p:sp>
        <p:nvSpPr>
          <p:cNvPr id="21" name="TextBox 20"/>
          <p:cNvSpPr txBox="1"/>
          <p:nvPr/>
        </p:nvSpPr>
        <p:spPr>
          <a:xfrm>
            <a:off x="6049090" y="4681083"/>
            <a:ext cx="2590800"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The importance of the limit variable has been masked due to the presence of collinearity</a:t>
            </a:r>
            <a:endParaRPr kumimoji="0" lang="en-US" sz="18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21907" y="2376838"/>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identify?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521907" y="2921906"/>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The correlation matrix of the predictors</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598107" y="3596038"/>
            <a:ext cx="7848600"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 element of the correlation matrix that is large in absolute value indicates a pair of highly correlated variables, and therefore a collinearity problem in the data.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21907" y="2376838"/>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identify?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521907" y="2921906"/>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The variance inflation factor (VIF)</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598107" y="3596038"/>
            <a:ext cx="7848600" cy="132343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 all collinearity problems can be detected by inspection of the correlation matrix: it is possible for collinearity to exist between three or more variables even if no pair of variables has a particularly high correlation (</a:t>
            </a:r>
            <a:r>
              <a:rPr kumimoji="0" lang="en-US" sz="20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multicollinearity</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98107" y="3519838"/>
            <a:ext cx="7848600"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 the name suggests, a VIF quantifies how much the variance is inflated. But what variance? Recall that we learned previously that the standard errors — and hence the variances — of the estimated coefficients are inflated when multicollinearity exists. So, the VIF for the estimated coefficient       — denoted         — is just the factor by which the variance is inflated.</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graphicFrame>
        <p:nvGraphicFramePr>
          <p:cNvPr id="13" name="Object 12"/>
          <p:cNvGraphicFramePr>
            <a:graphicFrameLocks noChangeAspect="1"/>
          </p:cNvGraphicFramePr>
          <p:nvPr/>
        </p:nvGraphicFramePr>
        <p:xfrm>
          <a:off x="3581400" y="4792663"/>
          <a:ext cx="277813" cy="388937"/>
        </p:xfrm>
        <a:graphic>
          <a:graphicData uri="http://schemas.openxmlformats.org/presentationml/2006/ole">
            <mc:AlternateContent xmlns:mc="http://schemas.openxmlformats.org/markup-compatibility/2006">
              <mc:Choice xmlns:v="urn:schemas-microsoft-com:vml" Requires="v">
                <p:oleObj spid="_x0000_s0" name="Equation" r:id="rId1" imgW="4572000" imgH="6400800" progId="Equation.DSMT4">
                  <p:embed/>
                </p:oleObj>
              </mc:Choice>
              <mc:Fallback>
                <p:oleObj name="Equation" r:id="rId1" imgW="4572000" imgH="6400800" progId="Equation.DSMT4">
                  <p:embed/>
                  <p:pic>
                    <p:nvPicPr>
                      <p:cNvPr id="0" name="Object 12"/>
                      <p:cNvPicPr/>
                      <p:nvPr/>
                    </p:nvPicPr>
                    <p:blipFill>
                      <a:blip r:embed="rId2"/>
                      <a:stretch>
                        <a:fillRect/>
                      </a:stretch>
                    </p:blipFill>
                    <p:spPr>
                      <a:xfrm>
                        <a:off x="3581400" y="4792663"/>
                        <a:ext cx="277813" cy="388937"/>
                      </a:xfrm>
                      <a:prstGeom prst="rect">
                        <a:avLst/>
                      </a:prstGeom>
                    </p:spPr>
                  </p:pic>
                </p:oleObj>
              </mc:Fallback>
            </mc:AlternateContent>
          </a:graphicData>
        </a:graphic>
      </p:graphicFrame>
      <p:graphicFrame>
        <p:nvGraphicFramePr>
          <p:cNvPr id="15" name="Object 14"/>
          <p:cNvGraphicFramePr>
            <a:graphicFrameLocks noChangeAspect="1"/>
          </p:cNvGraphicFramePr>
          <p:nvPr/>
        </p:nvGraphicFramePr>
        <p:xfrm>
          <a:off x="5330758" y="4800600"/>
          <a:ext cx="444500" cy="352425"/>
        </p:xfrm>
        <a:graphic>
          <a:graphicData uri="http://schemas.openxmlformats.org/presentationml/2006/ole">
            <mc:AlternateContent xmlns:mc="http://schemas.openxmlformats.org/markup-compatibility/2006">
              <mc:Choice xmlns:v="urn:schemas-microsoft-com:vml" Requires="v">
                <p:oleObj spid="_x0000_s2" name="Equation" r:id="rId3" imgW="7315200" imgH="5791200" progId="Equation.DSMT4">
                  <p:embed/>
                </p:oleObj>
              </mc:Choice>
              <mc:Fallback>
                <p:oleObj name="Equation" r:id="rId3" imgW="7315200" imgH="5791200" progId="Equation.DSMT4">
                  <p:embed/>
                  <p:pic>
                    <p:nvPicPr>
                      <p:cNvPr id="0" name="Object 14"/>
                      <p:cNvPicPr>
                        <a:picLocks noChangeAspect="1" noChangeArrowheads="1"/>
                      </p:cNvPicPr>
                      <p:nvPr/>
                    </p:nvPicPr>
                    <p:blipFill>
                      <a:blip r:embed="rId4"/>
                      <a:srcRect/>
                      <a:stretch>
                        <a:fillRect/>
                      </a:stretch>
                    </p:blipFill>
                    <p:spPr bwMode="auto">
                      <a:xfrm>
                        <a:off x="5330758" y="4800600"/>
                        <a:ext cx="4445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Box 17"/>
          <p:cNvSpPr txBox="1"/>
          <p:nvPr/>
        </p:nvSpPr>
        <p:spPr>
          <a:xfrm>
            <a:off x="521907" y="2376838"/>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identify?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521907" y="2921906"/>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The variance inflation factor (VIF)</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218239" y="1819530"/>
            <a:ext cx="184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Slide Number Placeholder 1"/>
          <p:cNvSpPr>
            <a:spLocks noGrp="1"/>
          </p:cNvSpPr>
          <p:nvPr>
            <p:ph type="sldNum" sz="quarter" idx="12"/>
          </p:nvPr>
        </p:nvSpPr>
        <p:spPr>
          <a:xfrm>
            <a:off x="6544927" y="5582870"/>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BCF8C0-3044-954E-874E-5451BC66C063}"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525127" y="1772870"/>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High leverage points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01327" y="2306270"/>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Observations with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high leverage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have an unusual value for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2" name="Object 21"/>
          <p:cNvGraphicFramePr>
            <a:graphicFrameLocks noChangeAspect="1"/>
          </p:cNvGraphicFramePr>
          <p:nvPr/>
        </p:nvGraphicFramePr>
        <p:xfrm>
          <a:off x="7323137" y="2357070"/>
          <a:ext cx="220663" cy="330200"/>
        </p:xfrm>
        <a:graphic>
          <a:graphicData uri="http://schemas.openxmlformats.org/presentationml/2006/ole">
            <mc:AlternateContent xmlns:mc="http://schemas.openxmlformats.org/markup-compatibility/2006">
              <mc:Choice xmlns:v="urn:schemas-microsoft-com:vml" Requires="v">
                <p:oleObj spid="_x0000_s0" name="Equation" r:id="rId1" imgW="3657600" imgH="5486400" progId="Equation.DSMT4">
                  <p:embed/>
                </p:oleObj>
              </mc:Choice>
              <mc:Fallback>
                <p:oleObj name="Equation" r:id="rId1" imgW="3657600" imgH="5486400" progId="Equation.DSMT4">
                  <p:embed/>
                  <p:pic>
                    <p:nvPicPr>
                      <p:cNvPr id="0" name="Object 21"/>
                      <p:cNvPicPr/>
                      <p:nvPr/>
                    </p:nvPicPr>
                    <p:blipFill>
                      <a:blip r:embed="rId2"/>
                      <a:stretch>
                        <a:fillRect/>
                      </a:stretch>
                    </p:blipFill>
                    <p:spPr>
                      <a:xfrm>
                        <a:off x="7323137" y="2357070"/>
                        <a:ext cx="220663" cy="330200"/>
                      </a:xfrm>
                      <a:prstGeom prst="rect">
                        <a:avLst/>
                      </a:prstGeom>
                    </p:spPr>
                  </p:pic>
                </p:oleObj>
              </mc:Fallback>
            </mc:AlternateContent>
          </a:graphicData>
        </a:graphic>
      </p:graphicFrame>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t="15147" r="69044" b="4901"/>
          <a:stretch>
            <a:fillRect/>
          </a:stretch>
        </p:blipFill>
        <p:spPr>
          <a:xfrm>
            <a:off x="753727" y="2915870"/>
            <a:ext cx="3657600" cy="3442933"/>
          </a:xfrm>
          <a:prstGeom prst="rect">
            <a:avLst/>
          </a:prstGeom>
        </p:spPr>
      </p:pic>
      <p:sp>
        <p:nvSpPr>
          <p:cNvPr id="24" name="Oval 23"/>
          <p:cNvSpPr/>
          <p:nvPr/>
        </p:nvSpPr>
        <p:spPr>
          <a:xfrm>
            <a:off x="3801727" y="2795736"/>
            <a:ext cx="685800" cy="577334"/>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6" name="Rounded Rectangle 25"/>
          <p:cNvSpPr/>
          <p:nvPr/>
        </p:nvSpPr>
        <p:spPr>
          <a:xfrm>
            <a:off x="5249527" y="4843768"/>
            <a:ext cx="3733800" cy="15150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Removing the high leverage observation has a much more substantial impact on the least squares line than removing the outlier</a:t>
            </a:r>
            <a:endParaRPr kumimoji="0" lang="en-US" sz="2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5173327" y="2992070"/>
            <a:ext cx="3810000"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--red solid line: the least squares regression fit of all data</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--blue dash line: the least squares regression fit after removal of the high leverage point</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9200" y="2386489"/>
            <a:ext cx="3315741" cy="1600438"/>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2624" y="4516026"/>
            <a:ext cx="3006831" cy="196649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6" name="TextBox 25"/>
          <p:cNvSpPr txBox="1"/>
          <p:nvPr/>
        </p:nvSpPr>
        <p:spPr>
          <a:xfrm>
            <a:off x="521907" y="2376838"/>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identify?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521907" y="2921906"/>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The variance inflation factor (VIF)</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598107" y="3519838"/>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 the model in which      is the only predictor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9" name="Object 28"/>
          <p:cNvGraphicFramePr>
            <a:graphicFrameLocks noChangeAspect="1"/>
          </p:cNvGraphicFramePr>
          <p:nvPr/>
        </p:nvGraphicFramePr>
        <p:xfrm>
          <a:off x="680657" y="4632676"/>
          <a:ext cx="2965450" cy="1173162"/>
        </p:xfrm>
        <a:graphic>
          <a:graphicData uri="http://schemas.openxmlformats.org/presentationml/2006/ole">
            <mc:AlternateContent xmlns:mc="http://schemas.openxmlformats.org/markup-compatibility/2006">
              <mc:Choice xmlns:v="urn:schemas-microsoft-com:vml" Requires="v">
                <p:oleObj spid="_x0000_s0" name="Equation" r:id="rId1" imgW="39319200" imgH="15544800" progId="Equation.DSMT4">
                  <p:embed/>
                </p:oleObj>
              </mc:Choice>
              <mc:Fallback>
                <p:oleObj name="Equation" r:id="rId1" imgW="39319200" imgH="15544800" progId="Equation.DSMT4">
                  <p:embed/>
                  <p:pic>
                    <p:nvPicPr>
                      <p:cNvPr id="0" name="Object 28"/>
                      <p:cNvPicPr/>
                      <p:nvPr/>
                    </p:nvPicPr>
                    <p:blipFill>
                      <a:blip r:embed="rId2"/>
                      <a:stretch>
                        <a:fillRect/>
                      </a:stretch>
                    </p:blipFill>
                    <p:spPr>
                      <a:xfrm>
                        <a:off x="680657" y="4632676"/>
                        <a:ext cx="2965450" cy="1173162"/>
                      </a:xfrm>
                      <a:prstGeom prst="rect">
                        <a:avLst/>
                      </a:prstGeom>
                    </p:spPr>
                  </p:pic>
                </p:oleObj>
              </mc:Fallback>
            </mc:AlternateContent>
          </a:graphicData>
        </a:graphic>
      </p:graphicFrame>
      <p:graphicFrame>
        <p:nvGraphicFramePr>
          <p:cNvPr id="30" name="Object 29"/>
          <p:cNvGraphicFramePr>
            <a:graphicFrameLocks noChangeAspect="1"/>
          </p:cNvGraphicFramePr>
          <p:nvPr/>
        </p:nvGraphicFramePr>
        <p:xfrm>
          <a:off x="696532" y="4053238"/>
          <a:ext cx="3422650" cy="431800"/>
        </p:xfrm>
        <a:graphic>
          <a:graphicData uri="http://schemas.openxmlformats.org/presentationml/2006/ole">
            <mc:AlternateContent xmlns:mc="http://schemas.openxmlformats.org/markup-compatibility/2006">
              <mc:Choice xmlns:v="urn:schemas-microsoft-com:vml" Requires="v">
                <p:oleObj spid="_x0000_s2" name="Equation" r:id="rId3" imgW="46024800" imgH="5791200" progId="Equation.DSMT4">
                  <p:embed/>
                </p:oleObj>
              </mc:Choice>
              <mc:Fallback>
                <p:oleObj name="Equation" r:id="rId3" imgW="46024800" imgH="5791200" progId="Equation.DSMT4">
                  <p:embed/>
                  <p:pic>
                    <p:nvPicPr>
                      <p:cNvPr id="0" name="Object 29"/>
                      <p:cNvPicPr>
                        <a:picLocks noChangeAspect="1" noChangeArrowheads="1"/>
                      </p:cNvPicPr>
                      <p:nvPr/>
                    </p:nvPicPr>
                    <p:blipFill>
                      <a:blip r:embed="rId4"/>
                      <a:srcRect/>
                      <a:stretch>
                        <a:fillRect/>
                      </a:stretch>
                    </p:blipFill>
                    <p:spPr bwMode="auto">
                      <a:xfrm>
                        <a:off x="696532" y="4053238"/>
                        <a:ext cx="3422650" cy="431800"/>
                      </a:xfrm>
                      <a:prstGeom prst="rect">
                        <a:avLst/>
                      </a:prstGeom>
                      <a:noFill/>
                      <a:ln>
                        <a:noFill/>
                      </a:ln>
                    </p:spPr>
                  </p:pic>
                </p:oleObj>
              </mc:Fallback>
            </mc:AlternateContent>
          </a:graphicData>
        </a:graphic>
      </p:graphicFrame>
      <p:graphicFrame>
        <p:nvGraphicFramePr>
          <p:cNvPr id="31" name="Object 30"/>
          <p:cNvGraphicFramePr>
            <a:graphicFrameLocks noChangeAspect="1"/>
          </p:cNvGraphicFramePr>
          <p:nvPr/>
        </p:nvGraphicFramePr>
        <p:xfrm>
          <a:off x="3310183" y="3474290"/>
          <a:ext cx="304800" cy="445168"/>
        </p:xfrm>
        <a:graphic>
          <a:graphicData uri="http://schemas.openxmlformats.org/presentationml/2006/ole">
            <mc:AlternateContent xmlns:mc="http://schemas.openxmlformats.org/markup-compatibility/2006">
              <mc:Choice xmlns:v="urn:schemas-microsoft-com:vml" Requires="v">
                <p:oleObj spid="_x0000_s3" name="Equation" r:id="rId5" imgW="3962400" imgH="5791200" progId="Equation.DSMT4">
                  <p:embed/>
                </p:oleObj>
              </mc:Choice>
              <mc:Fallback>
                <p:oleObj name="Equation" r:id="rId5" imgW="3962400" imgH="5791200" progId="Equation.DSMT4">
                  <p:embed/>
                  <p:pic>
                    <p:nvPicPr>
                      <p:cNvPr id="0" name="Object 30"/>
                      <p:cNvPicPr>
                        <a:picLocks noChangeAspect="1" noChangeArrowheads="1"/>
                      </p:cNvPicPr>
                      <p:nvPr/>
                    </p:nvPicPr>
                    <p:blipFill>
                      <a:blip r:embed="rId6"/>
                      <a:srcRect/>
                      <a:stretch>
                        <a:fillRect/>
                      </a:stretch>
                    </p:blipFill>
                    <p:spPr bwMode="auto">
                      <a:xfrm>
                        <a:off x="3310183" y="3474290"/>
                        <a:ext cx="304800" cy="445168"/>
                      </a:xfrm>
                      <a:prstGeom prst="rect">
                        <a:avLst/>
                      </a:prstGeom>
                      <a:noFill/>
                      <a:ln>
                        <a:noFill/>
                      </a:ln>
                    </p:spPr>
                  </p:pic>
                </p:oleObj>
              </mc:Fallback>
            </mc:AlternateContent>
          </a:graphicData>
        </a:graphic>
      </p:graphicFrame>
      <p:sp>
        <p:nvSpPr>
          <p:cNvPr id="32" name="Rectangle 31"/>
          <p:cNvSpPr/>
          <p:nvPr/>
        </p:nvSpPr>
        <p:spPr>
          <a:xfrm>
            <a:off x="4281833" y="4891438"/>
            <a:ext cx="4572000" cy="92333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 that we add the subscript "min" in order to denote that it is the smallest the variance can be</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4" name="TextBox 23"/>
          <p:cNvSpPr txBox="1"/>
          <p:nvPr/>
        </p:nvSpPr>
        <p:spPr>
          <a:xfrm>
            <a:off x="521907" y="2376838"/>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identify?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3" name="TextBox 32"/>
          <p:cNvSpPr txBox="1"/>
          <p:nvPr/>
        </p:nvSpPr>
        <p:spPr>
          <a:xfrm>
            <a:off x="521907" y="2921906"/>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The variance inflation factor (VIF)</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34" name="TextBox 33"/>
          <p:cNvSpPr txBox="1"/>
          <p:nvPr/>
        </p:nvSpPr>
        <p:spPr>
          <a:xfrm>
            <a:off x="598107" y="3519838"/>
            <a:ext cx="7848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 the full model</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5" name="Object 34"/>
          <p:cNvGraphicFramePr>
            <a:graphicFrameLocks noChangeAspect="1"/>
          </p:cNvGraphicFramePr>
          <p:nvPr/>
        </p:nvGraphicFramePr>
        <p:xfrm>
          <a:off x="674307" y="4632676"/>
          <a:ext cx="3563938" cy="1173162"/>
        </p:xfrm>
        <a:graphic>
          <a:graphicData uri="http://schemas.openxmlformats.org/presentationml/2006/ole">
            <mc:AlternateContent xmlns:mc="http://schemas.openxmlformats.org/markup-compatibility/2006">
              <mc:Choice xmlns:v="urn:schemas-microsoft-com:vml" Requires="v">
                <p:oleObj spid="_x0000_s0" name="Equation" r:id="rId1" imgW="47244000" imgH="15544800" progId="Equation.DSMT4">
                  <p:embed/>
                </p:oleObj>
              </mc:Choice>
              <mc:Fallback>
                <p:oleObj name="Equation" r:id="rId1" imgW="47244000" imgH="15544800" progId="Equation.DSMT4">
                  <p:embed/>
                  <p:pic>
                    <p:nvPicPr>
                      <p:cNvPr id="0" name="Object 34"/>
                      <p:cNvPicPr/>
                      <p:nvPr/>
                    </p:nvPicPr>
                    <p:blipFill>
                      <a:blip r:embed="rId2"/>
                      <a:stretch>
                        <a:fillRect/>
                      </a:stretch>
                    </p:blipFill>
                    <p:spPr>
                      <a:xfrm>
                        <a:off x="674307" y="4632676"/>
                        <a:ext cx="3563938" cy="1173162"/>
                      </a:xfrm>
                      <a:prstGeom prst="rect">
                        <a:avLst/>
                      </a:prstGeom>
                    </p:spPr>
                  </p:pic>
                </p:oleObj>
              </mc:Fallback>
            </mc:AlternateContent>
          </a:graphicData>
        </a:graphic>
      </p:graphicFrame>
      <p:graphicFrame>
        <p:nvGraphicFramePr>
          <p:cNvPr id="36" name="Object 35"/>
          <p:cNvGraphicFramePr>
            <a:graphicFrameLocks noChangeAspect="1"/>
          </p:cNvGraphicFramePr>
          <p:nvPr/>
        </p:nvGraphicFramePr>
        <p:xfrm>
          <a:off x="663194" y="4053238"/>
          <a:ext cx="5802313" cy="431800"/>
        </p:xfrm>
        <a:graphic>
          <a:graphicData uri="http://schemas.openxmlformats.org/presentationml/2006/ole">
            <mc:AlternateContent xmlns:mc="http://schemas.openxmlformats.org/markup-compatibility/2006">
              <mc:Choice xmlns:v="urn:schemas-microsoft-com:vml" Requires="v">
                <p:oleObj spid="_x0000_s2" name="Equation" r:id="rId3" imgW="78028800" imgH="5791200" progId="Equation.DSMT4">
                  <p:embed/>
                </p:oleObj>
              </mc:Choice>
              <mc:Fallback>
                <p:oleObj name="Equation" r:id="rId3" imgW="78028800" imgH="5791200" progId="Equation.DSMT4">
                  <p:embed/>
                  <p:pic>
                    <p:nvPicPr>
                      <p:cNvPr id="0" name="Object 35"/>
                      <p:cNvPicPr>
                        <a:picLocks noChangeAspect="1" noChangeArrowheads="1"/>
                      </p:cNvPicPr>
                      <p:nvPr/>
                    </p:nvPicPr>
                    <p:blipFill>
                      <a:blip r:embed="rId4"/>
                      <a:srcRect/>
                      <a:stretch>
                        <a:fillRect/>
                      </a:stretch>
                    </p:blipFill>
                    <p:spPr bwMode="auto">
                      <a:xfrm>
                        <a:off x="663194" y="4053238"/>
                        <a:ext cx="5802313" cy="431800"/>
                      </a:xfrm>
                      <a:prstGeom prst="rect">
                        <a:avLst/>
                      </a:prstGeom>
                      <a:noFill/>
                      <a:ln>
                        <a:noFill/>
                      </a:ln>
                    </p:spPr>
                  </p:pic>
                </p:oleObj>
              </mc:Fallback>
            </mc:AlternateContent>
          </a:graphicData>
        </a:graphic>
      </p:graphicFrame>
      <p:cxnSp>
        <p:nvCxnSpPr>
          <p:cNvPr id="38" name="Straight Arrow Connector 37"/>
          <p:cNvCxnSpPr/>
          <p:nvPr/>
        </p:nvCxnSpPr>
        <p:spPr>
          <a:xfrm>
            <a:off x="4059841" y="5507244"/>
            <a:ext cx="228600" cy="1648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408107" y="5490213"/>
            <a:ext cx="4572000" cy="646331"/>
          </a:xfrm>
          <a:prstGeom prst="rect">
            <a:avLst/>
          </a:prstGeom>
          <a:solidFill>
            <a:schemeClr val="bg1"/>
          </a:solid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The </a:t>
            </a:r>
            <a:r>
              <a:rPr kumimoji="0" lang="en-US" sz="18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a:t>
            </a:r>
            <a:r>
              <a:rPr kumimoji="0" lang="en-US" sz="1800" b="0" i="0" u="none" strike="noStrike" kern="1200" cap="none" spc="0" normalizeH="0" baseline="30000" noProof="0" dirty="0">
                <a:ln>
                  <a:noFill/>
                </a:ln>
                <a:solidFill>
                  <a:srgbClr val="000000"/>
                </a:solidFill>
                <a:effectLst/>
                <a:uLnTx/>
                <a:uFillTx/>
                <a:latin typeface="Arial" panose="020B0604020202020204" pitchFamily="34" charset="0"/>
                <a:ea typeface="+mn-ea"/>
                <a:cs typeface="Arial" panose="020B0604020202020204" pitchFamily="34" charset="0"/>
              </a:rPr>
              <a:t>2</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-statistic obtained by regressing the </a:t>
            </a:r>
            <a:r>
              <a:rPr kumimoji="0" lang="en-US" sz="1800" b="0" i="1"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j</a:t>
            </a:r>
            <a:r>
              <a:rPr kumimoji="0" lang="en-US" sz="1800" b="0" i="1" u="none" strike="noStrike" kern="1200" cap="none" spc="0" normalizeH="0" baseline="30000" noProof="0" dirty="0" err="1">
                <a:ln>
                  <a:noFill/>
                </a:ln>
                <a:solidFill>
                  <a:srgbClr val="000000"/>
                </a:solidFill>
                <a:effectLst/>
                <a:uLnTx/>
                <a:uFillTx/>
                <a:latin typeface="Arial" panose="020B0604020202020204" pitchFamily="34" charset="0"/>
                <a:ea typeface="+mn-ea"/>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predictor on the remaining predictors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6" name="TextBox 25"/>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521907" y="2376838"/>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identify?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521907" y="2921906"/>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The variance inflation factor (VIF)</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29" name="Object 28"/>
          <p:cNvGraphicFramePr>
            <a:graphicFrameLocks noChangeAspect="1"/>
          </p:cNvGraphicFramePr>
          <p:nvPr/>
        </p:nvGraphicFramePr>
        <p:xfrm>
          <a:off x="674307" y="3367438"/>
          <a:ext cx="3563938" cy="1173162"/>
        </p:xfrm>
        <a:graphic>
          <a:graphicData uri="http://schemas.openxmlformats.org/presentationml/2006/ole">
            <mc:AlternateContent xmlns:mc="http://schemas.openxmlformats.org/markup-compatibility/2006">
              <mc:Choice xmlns:v="urn:schemas-microsoft-com:vml" Requires="v">
                <p:oleObj spid="_x0000_s0" name="Equation" r:id="rId1" imgW="47244000" imgH="15544800" progId="Equation.DSMT4">
                  <p:embed/>
                </p:oleObj>
              </mc:Choice>
              <mc:Fallback>
                <p:oleObj name="Equation" r:id="rId1" imgW="47244000" imgH="15544800" progId="Equation.DSMT4">
                  <p:embed/>
                  <p:pic>
                    <p:nvPicPr>
                      <p:cNvPr id="0" name="Object 28"/>
                      <p:cNvPicPr/>
                      <p:nvPr/>
                    </p:nvPicPr>
                    <p:blipFill>
                      <a:blip r:embed="rId2"/>
                      <a:stretch>
                        <a:fillRect/>
                      </a:stretch>
                    </p:blipFill>
                    <p:spPr>
                      <a:xfrm>
                        <a:off x="674307" y="3367438"/>
                        <a:ext cx="3563938" cy="1173162"/>
                      </a:xfrm>
                      <a:prstGeom prst="rect">
                        <a:avLst/>
                      </a:prstGeom>
                    </p:spPr>
                  </p:pic>
                </p:oleObj>
              </mc:Fallback>
            </mc:AlternateContent>
          </a:graphicData>
        </a:graphic>
      </p:graphicFrame>
      <p:sp>
        <p:nvSpPr>
          <p:cNvPr id="30" name="Rectangle 29"/>
          <p:cNvSpPr/>
          <p:nvPr/>
        </p:nvSpPr>
        <p:spPr>
          <a:xfrm>
            <a:off x="4408107" y="4224975"/>
            <a:ext cx="4572000" cy="646331"/>
          </a:xfrm>
          <a:prstGeom prst="rect">
            <a:avLst/>
          </a:prstGeom>
          <a:solidFill>
            <a:schemeClr val="bg1"/>
          </a:solid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The </a:t>
            </a:r>
            <a:r>
              <a:rPr kumimoji="0" lang="en-US" sz="18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a:t>
            </a:r>
            <a:r>
              <a:rPr kumimoji="0" lang="en-US" sz="1800" b="0" i="0" u="none" strike="noStrike" kern="1200" cap="none" spc="0" normalizeH="0" baseline="30000" noProof="0" dirty="0">
                <a:ln>
                  <a:noFill/>
                </a:ln>
                <a:solidFill>
                  <a:srgbClr val="000000"/>
                </a:solidFill>
                <a:effectLst/>
                <a:uLnTx/>
                <a:uFillTx/>
                <a:latin typeface="Arial" panose="020B0604020202020204" pitchFamily="34" charset="0"/>
                <a:ea typeface="+mn-ea"/>
                <a:cs typeface="Arial" panose="020B0604020202020204" pitchFamily="34" charset="0"/>
              </a:rPr>
              <a:t>2</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-statistic obtained by regressing the </a:t>
            </a:r>
            <a:r>
              <a:rPr kumimoji="0" lang="en-US" sz="1800" b="0" i="1"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j</a:t>
            </a:r>
            <a:r>
              <a:rPr kumimoji="0" lang="en-US" sz="1800" b="0" i="1" u="none" strike="noStrike" kern="1200" cap="none" spc="0" normalizeH="0" baseline="30000" noProof="0" dirty="0" err="1">
                <a:ln>
                  <a:noFill/>
                </a:ln>
                <a:solidFill>
                  <a:srgbClr val="000000"/>
                </a:solidFill>
                <a:effectLst/>
                <a:uLnTx/>
                <a:uFillTx/>
                <a:latin typeface="Arial" panose="020B0604020202020204" pitchFamily="34" charset="0"/>
                <a:ea typeface="+mn-ea"/>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predictor on the remaining predictors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31" name="Straight Arrow Connector 30"/>
          <p:cNvCxnSpPr/>
          <p:nvPr/>
        </p:nvCxnSpPr>
        <p:spPr>
          <a:xfrm>
            <a:off x="4059841" y="4242006"/>
            <a:ext cx="228600" cy="1648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554641" y="5172670"/>
            <a:ext cx="7467600" cy="92333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greater the linear dependence among the predictor     and the other predictors, the larger the      value. And, as the above formula suggests, the larger the       value, the larger the variance of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7" name="Object 36"/>
          <p:cNvGraphicFramePr>
            <a:graphicFrameLocks noChangeAspect="1"/>
          </p:cNvGraphicFramePr>
          <p:nvPr/>
        </p:nvGraphicFramePr>
        <p:xfrm>
          <a:off x="6324600" y="5171725"/>
          <a:ext cx="257425" cy="376237"/>
        </p:xfrm>
        <a:graphic>
          <a:graphicData uri="http://schemas.openxmlformats.org/presentationml/2006/ole">
            <mc:AlternateContent xmlns:mc="http://schemas.openxmlformats.org/markup-compatibility/2006">
              <mc:Choice xmlns:v="urn:schemas-microsoft-com:vml" Requires="v">
                <p:oleObj spid="_x0000_s2" name="Equation" r:id="rId3" imgW="3962400" imgH="5791200" progId="Equation.DSMT4">
                  <p:embed/>
                </p:oleObj>
              </mc:Choice>
              <mc:Fallback>
                <p:oleObj name="Equation" r:id="rId3" imgW="3962400" imgH="5791200" progId="Equation.DSMT4">
                  <p:embed/>
                  <p:pic>
                    <p:nvPicPr>
                      <p:cNvPr id="0" name="Object 36"/>
                      <p:cNvPicPr/>
                      <p:nvPr/>
                    </p:nvPicPr>
                    <p:blipFill>
                      <a:blip r:embed="rId4"/>
                      <a:stretch>
                        <a:fillRect/>
                      </a:stretch>
                    </p:blipFill>
                    <p:spPr>
                      <a:xfrm>
                        <a:off x="6324600" y="5171725"/>
                        <a:ext cx="257425" cy="376237"/>
                      </a:xfrm>
                      <a:prstGeom prst="rect">
                        <a:avLst/>
                      </a:prstGeom>
                    </p:spPr>
                  </p:pic>
                </p:oleObj>
              </mc:Fallback>
            </mc:AlternateContent>
          </a:graphicData>
        </a:graphic>
      </p:graphicFrame>
      <p:graphicFrame>
        <p:nvGraphicFramePr>
          <p:cNvPr id="40" name="Object 39"/>
          <p:cNvGraphicFramePr>
            <a:graphicFrameLocks noChangeAspect="1"/>
          </p:cNvGraphicFramePr>
          <p:nvPr/>
        </p:nvGraphicFramePr>
        <p:xfrm>
          <a:off x="3188907" y="5450412"/>
          <a:ext cx="304800" cy="381000"/>
        </p:xfrm>
        <a:graphic>
          <a:graphicData uri="http://schemas.openxmlformats.org/presentationml/2006/ole">
            <mc:AlternateContent xmlns:mc="http://schemas.openxmlformats.org/markup-compatibility/2006">
              <mc:Choice xmlns:v="urn:schemas-microsoft-com:vml" Requires="v">
                <p:oleObj spid="_x0000_s3" name="Equation" r:id="rId5" imgW="4876800" imgH="6096000" progId="Equation.DSMT4">
                  <p:embed/>
                </p:oleObj>
              </mc:Choice>
              <mc:Fallback>
                <p:oleObj name="Equation" r:id="rId5" imgW="4876800" imgH="6096000" progId="Equation.DSMT4">
                  <p:embed/>
                  <p:pic>
                    <p:nvPicPr>
                      <p:cNvPr id="0" name="Object 39"/>
                      <p:cNvPicPr/>
                      <p:nvPr/>
                    </p:nvPicPr>
                    <p:blipFill>
                      <a:blip r:embed="rId6"/>
                      <a:stretch>
                        <a:fillRect/>
                      </a:stretch>
                    </p:blipFill>
                    <p:spPr>
                      <a:xfrm>
                        <a:off x="3188907" y="5450412"/>
                        <a:ext cx="304800" cy="381000"/>
                      </a:xfrm>
                      <a:prstGeom prst="rect">
                        <a:avLst/>
                      </a:prstGeom>
                    </p:spPr>
                  </p:pic>
                </p:oleObj>
              </mc:Fallback>
            </mc:AlternateContent>
          </a:graphicData>
        </a:graphic>
      </p:graphicFrame>
      <p:graphicFrame>
        <p:nvGraphicFramePr>
          <p:cNvPr id="41" name="Object 40"/>
          <p:cNvGraphicFramePr>
            <a:graphicFrameLocks noChangeAspect="1"/>
          </p:cNvGraphicFramePr>
          <p:nvPr/>
        </p:nvGraphicFramePr>
        <p:xfrm>
          <a:off x="2083649" y="5715000"/>
          <a:ext cx="304800" cy="381000"/>
        </p:xfrm>
        <a:graphic>
          <a:graphicData uri="http://schemas.openxmlformats.org/presentationml/2006/ole">
            <mc:AlternateContent xmlns:mc="http://schemas.openxmlformats.org/markup-compatibility/2006">
              <mc:Choice xmlns:v="urn:schemas-microsoft-com:vml" Requires="v">
                <p:oleObj spid="_x0000_s4" name="Equation" r:id="rId7" imgW="4876800" imgH="6096000" progId="Equation.DSMT4">
                  <p:embed/>
                </p:oleObj>
              </mc:Choice>
              <mc:Fallback>
                <p:oleObj name="Equation" r:id="rId7" imgW="4876800" imgH="6096000" progId="Equation.DSMT4">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3649" y="57150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41"/>
          <p:cNvGraphicFramePr>
            <a:graphicFrameLocks noChangeAspect="1"/>
          </p:cNvGraphicFramePr>
          <p:nvPr/>
        </p:nvGraphicFramePr>
        <p:xfrm>
          <a:off x="5702523" y="5732145"/>
          <a:ext cx="247650" cy="346710"/>
        </p:xfrm>
        <a:graphic>
          <a:graphicData uri="http://schemas.openxmlformats.org/presentationml/2006/ole">
            <mc:AlternateContent xmlns:mc="http://schemas.openxmlformats.org/markup-compatibility/2006">
              <mc:Choice xmlns:v="urn:schemas-microsoft-com:vml" Requires="v">
                <p:oleObj spid="_x0000_s5" name="Equation" r:id="rId8" imgW="4572000" imgH="6400800" progId="Equation.DSMT4">
                  <p:embed/>
                </p:oleObj>
              </mc:Choice>
              <mc:Fallback>
                <p:oleObj name="Equation" r:id="rId8" imgW="4572000" imgH="6400800" progId="Equation.DSMT4">
                  <p:embed/>
                  <p:pic>
                    <p:nvPicPr>
                      <p:cNvPr id="0" name="Object 41"/>
                      <p:cNvPicPr/>
                      <p:nvPr/>
                    </p:nvPicPr>
                    <p:blipFill>
                      <a:blip r:embed="rId9"/>
                      <a:stretch>
                        <a:fillRect/>
                      </a:stretch>
                    </p:blipFill>
                    <p:spPr>
                      <a:xfrm>
                        <a:off x="5702523" y="5732145"/>
                        <a:ext cx="247650" cy="34671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521907" y="2376838"/>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identify?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521907" y="2921906"/>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The variance inflation factor (VIF)</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22" name="Object 21"/>
          <p:cNvGraphicFramePr>
            <a:graphicFrameLocks noChangeAspect="1"/>
          </p:cNvGraphicFramePr>
          <p:nvPr/>
        </p:nvGraphicFramePr>
        <p:xfrm>
          <a:off x="679069" y="3521425"/>
          <a:ext cx="7081838" cy="2208213"/>
        </p:xfrm>
        <a:graphic>
          <a:graphicData uri="http://schemas.openxmlformats.org/presentationml/2006/ole">
            <mc:AlternateContent xmlns:mc="http://schemas.openxmlformats.org/markup-compatibility/2006">
              <mc:Choice xmlns:v="urn:schemas-microsoft-com:vml" Requires="v">
                <p:oleObj spid="_x0000_s0" name="Equation" r:id="rId1" imgW="93878400" imgH="29260800" progId="Equation.DSMT4">
                  <p:embed/>
                </p:oleObj>
              </mc:Choice>
              <mc:Fallback>
                <p:oleObj name="Equation" r:id="rId1" imgW="93878400" imgH="29260800" progId="Equation.DSMT4">
                  <p:embed/>
                  <p:pic>
                    <p:nvPicPr>
                      <p:cNvPr id="0" name="Object 21"/>
                      <p:cNvPicPr/>
                      <p:nvPr/>
                    </p:nvPicPr>
                    <p:blipFill>
                      <a:blip r:embed="rId2"/>
                      <a:stretch>
                        <a:fillRect/>
                      </a:stretch>
                    </p:blipFill>
                    <p:spPr>
                      <a:xfrm>
                        <a:off x="679069" y="3521425"/>
                        <a:ext cx="7081838" cy="2208213"/>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21907" y="2376838"/>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identify?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21907" y="2921906"/>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The variance inflation factor (VIF)</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18" name="Object 17"/>
          <p:cNvGraphicFramePr>
            <a:graphicFrameLocks noChangeAspect="1"/>
          </p:cNvGraphicFramePr>
          <p:nvPr/>
        </p:nvGraphicFramePr>
        <p:xfrm>
          <a:off x="4495800" y="2828081"/>
          <a:ext cx="1295400" cy="688351"/>
        </p:xfrm>
        <a:graphic>
          <a:graphicData uri="http://schemas.openxmlformats.org/presentationml/2006/ole">
            <mc:AlternateContent xmlns:mc="http://schemas.openxmlformats.org/markup-compatibility/2006">
              <mc:Choice xmlns:v="urn:schemas-microsoft-com:vml" Requires="v">
                <p:oleObj spid="_x0000_s0" name="Equation" r:id="rId1" imgW="20116800" imgH="10668000" progId="Equation.DSMT4">
                  <p:embed/>
                </p:oleObj>
              </mc:Choice>
              <mc:Fallback>
                <p:oleObj name="Equation" r:id="rId1" imgW="20116800" imgH="10668000" progId="Equation.DSMT4">
                  <p:embed/>
                  <p:pic>
                    <p:nvPicPr>
                      <p:cNvPr id="0" name="Object 17"/>
                      <p:cNvPicPr/>
                      <p:nvPr/>
                    </p:nvPicPr>
                    <p:blipFill>
                      <a:blip r:embed="rId2"/>
                      <a:stretch>
                        <a:fillRect/>
                      </a:stretch>
                    </p:blipFill>
                    <p:spPr>
                      <a:xfrm>
                        <a:off x="4495800" y="2828081"/>
                        <a:ext cx="1295400" cy="688351"/>
                      </a:xfrm>
                      <a:prstGeom prst="rect">
                        <a:avLst/>
                      </a:prstGeom>
                    </p:spPr>
                  </p:pic>
                </p:oleObj>
              </mc:Fallback>
            </mc:AlternateContent>
          </a:graphicData>
        </a:graphic>
      </p:graphicFrame>
      <p:sp>
        <p:nvSpPr>
          <p:cNvPr id="23" name="TextBox 22"/>
          <p:cNvSpPr txBox="1"/>
          <p:nvPr/>
        </p:nvSpPr>
        <p:spPr>
          <a:xfrm>
            <a:off x="598107" y="3596038"/>
            <a:ext cx="8382000" cy="255454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smallest possible value for VIF is 1 (complete absence of collinearity).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VIF exists for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each of the p predictors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 a multiple regression model.</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VIFs exceeding 4 warrant further investigation, while VIFs exceeding 10 are signs of serious multicollinearity requiring correction.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4" name="TextBox 23"/>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p:nvSpPr>
        <p:spPr>
          <a:xfrm>
            <a:off x="521907" y="2376838"/>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identify?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6" name="TextBox 25"/>
          <p:cNvSpPr txBox="1"/>
          <p:nvPr/>
        </p:nvSpPr>
        <p:spPr>
          <a:xfrm>
            <a:off x="521907" y="2921906"/>
            <a:ext cx="746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The variance inflation factor (VIF)</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27" name="Object 26"/>
          <p:cNvGraphicFramePr>
            <a:graphicFrameLocks noChangeAspect="1"/>
          </p:cNvGraphicFramePr>
          <p:nvPr/>
        </p:nvGraphicFramePr>
        <p:xfrm>
          <a:off x="4572000" y="2831487"/>
          <a:ext cx="1295400" cy="688351"/>
        </p:xfrm>
        <a:graphic>
          <a:graphicData uri="http://schemas.openxmlformats.org/presentationml/2006/ole">
            <mc:AlternateContent xmlns:mc="http://schemas.openxmlformats.org/markup-compatibility/2006">
              <mc:Choice xmlns:v="urn:schemas-microsoft-com:vml" Requires="v">
                <p:oleObj spid="_x0000_s0" name="Equation" r:id="rId1" imgW="20116800" imgH="10668000" progId="Equation.DSMT4">
                  <p:embed/>
                </p:oleObj>
              </mc:Choice>
              <mc:Fallback>
                <p:oleObj name="Equation" r:id="rId1" imgW="20116800" imgH="10668000" progId="Equation.DSMT4">
                  <p:embed/>
                  <p:pic>
                    <p:nvPicPr>
                      <p:cNvPr id="0" name="Object 26"/>
                      <p:cNvPicPr/>
                      <p:nvPr/>
                    </p:nvPicPr>
                    <p:blipFill>
                      <a:blip r:embed="rId2"/>
                      <a:stretch>
                        <a:fillRect/>
                      </a:stretch>
                    </p:blipFill>
                    <p:spPr>
                      <a:xfrm>
                        <a:off x="4572000" y="2831487"/>
                        <a:ext cx="1295400" cy="688351"/>
                      </a:xfrm>
                      <a:prstGeom prst="rect">
                        <a:avLst/>
                      </a:prstGeom>
                    </p:spPr>
                  </p:pic>
                </p:oleObj>
              </mc:Fallback>
            </mc:AlternateContent>
          </a:graphicData>
        </a:graphic>
      </p:graphicFrame>
      <p:sp>
        <p:nvSpPr>
          <p:cNvPr id="28" name="TextBox 27"/>
          <p:cNvSpPr txBox="1"/>
          <p:nvPr/>
        </p:nvSpPr>
        <p:spPr>
          <a:xfrm>
            <a:off x="598107" y="3596038"/>
            <a:ext cx="65532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Credit card set</a:t>
            </a:r>
            <a:endParaRPr kumimoji="0" lang="en-US" sz="9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endParaRPr>
          </a:p>
        </p:txBody>
      </p:sp>
      <p:graphicFrame>
        <p:nvGraphicFramePr>
          <p:cNvPr id="29" name="Object 28"/>
          <p:cNvGraphicFramePr>
            <a:graphicFrameLocks noChangeAspect="1"/>
          </p:cNvGraphicFramePr>
          <p:nvPr/>
        </p:nvGraphicFramePr>
        <p:xfrm>
          <a:off x="674306" y="4129439"/>
          <a:ext cx="7543801" cy="417650"/>
        </p:xfrm>
        <a:graphic>
          <a:graphicData uri="http://schemas.openxmlformats.org/presentationml/2006/ole">
            <mc:AlternateContent xmlns:mc="http://schemas.openxmlformats.org/markup-compatibility/2006">
              <mc:Choice xmlns:v="urn:schemas-microsoft-com:vml" Requires="v">
                <p:oleObj spid="_x0000_s2" name="Equation" r:id="rId3" imgW="88087200" imgH="4876800" progId="Equation.DSMT4">
                  <p:embed/>
                </p:oleObj>
              </mc:Choice>
              <mc:Fallback>
                <p:oleObj name="Equation" r:id="rId3" imgW="88087200" imgH="4876800" progId="Equation.DSMT4">
                  <p:embed/>
                  <p:pic>
                    <p:nvPicPr>
                      <p:cNvPr id="0" name="Object 28"/>
                      <p:cNvPicPr/>
                      <p:nvPr/>
                    </p:nvPicPr>
                    <p:blipFill>
                      <a:blip r:embed="rId4"/>
                      <a:stretch>
                        <a:fillRect/>
                      </a:stretch>
                    </p:blipFill>
                    <p:spPr>
                      <a:xfrm>
                        <a:off x="674306" y="4129439"/>
                        <a:ext cx="7543801" cy="417650"/>
                      </a:xfrm>
                      <a:prstGeom prst="rect">
                        <a:avLst/>
                      </a:prstGeom>
                    </p:spPr>
                  </p:pic>
                </p:oleObj>
              </mc:Fallback>
            </mc:AlternateContent>
          </a:graphicData>
        </a:graphic>
      </p:graphicFrame>
      <p:sp>
        <p:nvSpPr>
          <p:cNvPr id="30" name="Left Brace 29"/>
          <p:cNvSpPr/>
          <p:nvPr/>
        </p:nvSpPr>
        <p:spPr>
          <a:xfrm rot="16200000">
            <a:off x="5329587" y="2189251"/>
            <a:ext cx="400110" cy="5254580"/>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TextBox 30"/>
          <p:cNvSpPr txBox="1"/>
          <p:nvPr/>
        </p:nvSpPr>
        <p:spPr>
          <a:xfrm>
            <a:off x="2967663" y="5156706"/>
            <a:ext cx="542169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There is considerable collinearity in the data!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21907" y="2376838"/>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fix?</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21906" y="2986438"/>
            <a:ext cx="8622093"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Drop one of the problematic variables from the regression</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e.g. Drop the rating predictor in the credit card data</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Combine the collinear variables together into a single predictor</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e.g. take the average of the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standardized</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versions of limit and rating in order to </a:t>
            </a:r>
            <a:r>
              <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create a new variable.</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52190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Collinearity</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an example of a </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533400" y="1981200"/>
            <a:ext cx="8763000"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Advantages: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Easy to fit (only need to estimate a small number of coefficients)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coefficients have simple interpretations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Tests of statistical significance can be easily performed</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533400" y="3810000"/>
            <a:ext cx="8763000"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Disadvantages: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Make a strong assumption about the form of f(X). If the specified functional form is far from the truth, and prediction accuracy is our goal, then the parametric method will perform poorly.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33400" y="1975740"/>
            <a:ext cx="9144000" cy="132343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Definition</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Given a value for      and a prediction point      , KNN regression first identifies the     training observations that are closest to     , represented by      . It then estimates         using the average of all the training responses in      . In other words,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KNN regression is an example of a non-</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 name="Object 12"/>
          <p:cNvGraphicFramePr>
            <a:graphicFrameLocks noChangeAspect="1"/>
          </p:cNvGraphicFramePr>
          <p:nvPr/>
        </p:nvGraphicFramePr>
        <p:xfrm>
          <a:off x="3963810" y="2045929"/>
          <a:ext cx="261056" cy="234950"/>
        </p:xfrm>
        <a:graphic>
          <a:graphicData uri="http://schemas.openxmlformats.org/presentationml/2006/ole">
            <mc:AlternateContent xmlns:mc="http://schemas.openxmlformats.org/markup-compatibility/2006">
              <mc:Choice xmlns:v="urn:schemas-microsoft-com:vml" Requires="v">
                <p:oleObj spid="_x0000_s0" name="Equation" r:id="rId1" imgW="3962400" imgH="3962400" progId="Equation.DSMT4">
                  <p:embed/>
                </p:oleObj>
              </mc:Choice>
              <mc:Fallback>
                <p:oleObj name="Equation" r:id="rId1" imgW="3962400" imgH="3962400" progId="Equation.DSMT4">
                  <p:embed/>
                  <p:pic>
                    <p:nvPicPr>
                      <p:cNvPr id="0" name="Object 12"/>
                      <p:cNvPicPr/>
                      <p:nvPr/>
                    </p:nvPicPr>
                    <p:blipFill>
                      <a:blip r:embed="rId2"/>
                      <a:stretch>
                        <a:fillRect/>
                      </a:stretch>
                    </p:blipFill>
                    <p:spPr>
                      <a:xfrm>
                        <a:off x="3963810" y="2045929"/>
                        <a:ext cx="261056" cy="234950"/>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6784744" y="1956261"/>
          <a:ext cx="338667" cy="422030"/>
        </p:xfrm>
        <a:graphic>
          <a:graphicData uri="http://schemas.openxmlformats.org/presentationml/2006/ole">
            <mc:AlternateContent xmlns:mc="http://schemas.openxmlformats.org/markup-compatibility/2006">
              <mc:Choice xmlns:v="urn:schemas-microsoft-com:vml" Requires="v">
                <p:oleObj spid="_x0000_s2" name="Equation" r:id="rId3" imgW="3962400" imgH="5486400" progId="Equation.DSMT4">
                  <p:embed/>
                </p:oleObj>
              </mc:Choice>
              <mc:Fallback>
                <p:oleObj name="Equation" r:id="rId3" imgW="3962400" imgH="5486400" progId="Equation.DSMT4">
                  <p:embed/>
                  <p:pic>
                    <p:nvPicPr>
                      <p:cNvPr id="0" name="Object 13"/>
                      <p:cNvPicPr/>
                      <p:nvPr/>
                    </p:nvPicPr>
                    <p:blipFill>
                      <a:blip r:embed="rId4"/>
                      <a:stretch>
                        <a:fillRect/>
                      </a:stretch>
                    </p:blipFill>
                    <p:spPr>
                      <a:xfrm>
                        <a:off x="6784744" y="1956261"/>
                        <a:ext cx="338667" cy="422030"/>
                      </a:xfrm>
                      <a:prstGeom prst="rect">
                        <a:avLst/>
                      </a:prstGeom>
                    </p:spPr>
                  </p:pic>
                </p:oleObj>
              </mc:Fallback>
            </mc:AlternateContent>
          </a:graphicData>
        </a:graphic>
      </p:graphicFrame>
      <p:graphicFrame>
        <p:nvGraphicFramePr>
          <p:cNvPr id="15" name="Object 14"/>
          <p:cNvGraphicFramePr>
            <a:graphicFrameLocks noChangeAspect="1"/>
          </p:cNvGraphicFramePr>
          <p:nvPr/>
        </p:nvGraphicFramePr>
        <p:xfrm>
          <a:off x="2084916" y="2355850"/>
          <a:ext cx="261056" cy="234950"/>
        </p:xfrm>
        <a:graphic>
          <a:graphicData uri="http://schemas.openxmlformats.org/presentationml/2006/ole">
            <mc:AlternateContent xmlns:mc="http://schemas.openxmlformats.org/markup-compatibility/2006">
              <mc:Choice xmlns:v="urn:schemas-microsoft-com:vml" Requires="v">
                <p:oleObj spid="_x0000_s3" name="Equation" r:id="rId5" imgW="165100" imgH="165100" progId="Equation.DSMT4">
                  <p:embed/>
                </p:oleObj>
              </mc:Choice>
              <mc:Fallback>
                <p:oleObj name="Equation" r:id="rId5" imgW="165100" imgH="1651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4916" y="2355850"/>
                        <a:ext cx="261056" cy="234950"/>
                      </a:xfrm>
                      <a:prstGeom prst="rect">
                        <a:avLst/>
                      </a:prstGeom>
                      <a:noFill/>
                      <a:ln>
                        <a:noFill/>
                      </a:ln>
                    </p:spPr>
                  </p:pic>
                </p:oleObj>
              </mc:Fallback>
            </mc:AlternateContent>
          </a:graphicData>
        </a:graphic>
      </p:graphicFrame>
      <p:graphicFrame>
        <p:nvGraphicFramePr>
          <p:cNvPr id="16" name="Object 15"/>
          <p:cNvGraphicFramePr>
            <a:graphicFrameLocks noChangeAspect="1"/>
          </p:cNvGraphicFramePr>
          <p:nvPr/>
        </p:nvGraphicFramePr>
        <p:xfrm>
          <a:off x="6893693" y="2260676"/>
          <a:ext cx="338667" cy="422275"/>
        </p:xfrm>
        <a:graphic>
          <a:graphicData uri="http://schemas.openxmlformats.org/presentationml/2006/ole">
            <mc:AlternateContent xmlns:mc="http://schemas.openxmlformats.org/markup-compatibility/2006">
              <mc:Choice xmlns:v="urn:schemas-microsoft-com:vml" Requires="v">
                <p:oleObj spid="_x0000_s4" name="Equation" r:id="rId7" imgW="165100" imgH="228600" progId="Equation.DSMT4">
                  <p:embed/>
                </p:oleObj>
              </mc:Choice>
              <mc:Fallback>
                <p:oleObj name="Equation" r:id="rId7" imgW="165100" imgH="228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93693" y="2260676"/>
                        <a:ext cx="338667" cy="422275"/>
                      </a:xfrm>
                      <a:prstGeom prst="rect">
                        <a:avLst/>
                      </a:prstGeom>
                      <a:noFill/>
                      <a:ln>
                        <a:noFill/>
                      </a:ln>
                    </p:spPr>
                  </p:pic>
                </p:oleObj>
              </mc:Fallback>
            </mc:AlternateContent>
          </a:graphicData>
        </a:graphic>
      </p:graphicFrame>
      <p:graphicFrame>
        <p:nvGraphicFramePr>
          <p:cNvPr id="17" name="Object 16"/>
          <p:cNvGraphicFramePr>
            <a:graphicFrameLocks noChangeAspect="1"/>
          </p:cNvGraphicFramePr>
          <p:nvPr/>
        </p:nvGraphicFramePr>
        <p:xfrm>
          <a:off x="9151056" y="2325792"/>
          <a:ext cx="373944" cy="356347"/>
        </p:xfrm>
        <a:graphic>
          <a:graphicData uri="http://schemas.openxmlformats.org/presentationml/2006/ole">
            <mc:AlternateContent xmlns:mc="http://schemas.openxmlformats.org/markup-compatibility/2006">
              <mc:Choice xmlns:v="urn:schemas-microsoft-com:vml" Requires="v">
                <p:oleObj spid="_x0000_s5" name="Equation" r:id="rId9" imgW="5181600" imgH="5486400" progId="Equation.DSMT4">
                  <p:embed/>
                </p:oleObj>
              </mc:Choice>
              <mc:Fallback>
                <p:oleObj name="Equation" r:id="rId9" imgW="5181600" imgH="5486400" progId="Equation.DSMT4">
                  <p:embed/>
                  <p:pic>
                    <p:nvPicPr>
                      <p:cNvPr id="0" name="Object 16"/>
                      <p:cNvPicPr/>
                      <p:nvPr/>
                    </p:nvPicPr>
                    <p:blipFill>
                      <a:blip r:embed="rId10"/>
                      <a:stretch>
                        <a:fillRect/>
                      </a:stretch>
                    </p:blipFill>
                    <p:spPr>
                      <a:xfrm>
                        <a:off x="9151056" y="2325792"/>
                        <a:ext cx="373944" cy="356347"/>
                      </a:xfrm>
                      <a:prstGeom prst="rect">
                        <a:avLst/>
                      </a:prstGeom>
                    </p:spPr>
                  </p:pic>
                </p:oleObj>
              </mc:Fallback>
            </mc:AlternateContent>
          </a:graphicData>
        </a:graphic>
      </p:graphicFrame>
      <p:graphicFrame>
        <p:nvGraphicFramePr>
          <p:cNvPr id="18" name="Object 17"/>
          <p:cNvGraphicFramePr>
            <a:graphicFrameLocks noChangeAspect="1"/>
          </p:cNvGraphicFramePr>
          <p:nvPr/>
        </p:nvGraphicFramePr>
        <p:xfrm>
          <a:off x="2553625" y="2678113"/>
          <a:ext cx="561993" cy="293687"/>
        </p:xfrm>
        <a:graphic>
          <a:graphicData uri="http://schemas.openxmlformats.org/presentationml/2006/ole">
            <mc:AlternateContent xmlns:mc="http://schemas.openxmlformats.org/markup-compatibility/2006">
              <mc:Choice xmlns:v="urn:schemas-microsoft-com:vml" Requires="v">
                <p:oleObj spid="_x0000_s6" name="Equation" r:id="rId11" imgW="9448800" imgH="5486400" progId="Equation.DSMT4">
                  <p:embed/>
                </p:oleObj>
              </mc:Choice>
              <mc:Fallback>
                <p:oleObj name="Equation" r:id="rId11" imgW="9448800" imgH="5486400" progId="Equation.DSMT4">
                  <p:embed/>
                  <p:pic>
                    <p:nvPicPr>
                      <p:cNvPr id="0" name="Object 17"/>
                      <p:cNvPicPr/>
                      <p:nvPr/>
                    </p:nvPicPr>
                    <p:blipFill>
                      <a:blip r:embed="rId12"/>
                      <a:stretch>
                        <a:fillRect/>
                      </a:stretch>
                    </p:blipFill>
                    <p:spPr>
                      <a:xfrm>
                        <a:off x="2553625" y="2678113"/>
                        <a:ext cx="561993" cy="293687"/>
                      </a:xfrm>
                      <a:prstGeom prst="rect">
                        <a:avLst/>
                      </a:prstGeom>
                    </p:spPr>
                  </p:pic>
                </p:oleObj>
              </mc:Fallback>
            </mc:AlternateContent>
          </a:graphicData>
        </a:graphic>
      </p:graphicFrame>
      <p:graphicFrame>
        <p:nvGraphicFramePr>
          <p:cNvPr id="19" name="Object 18"/>
          <p:cNvGraphicFramePr>
            <a:graphicFrameLocks noChangeAspect="1"/>
          </p:cNvGraphicFramePr>
          <p:nvPr/>
        </p:nvGraphicFramePr>
        <p:xfrm>
          <a:off x="8839200" y="2667000"/>
          <a:ext cx="373944" cy="355600"/>
        </p:xfrm>
        <a:graphic>
          <a:graphicData uri="http://schemas.openxmlformats.org/presentationml/2006/ole">
            <mc:AlternateContent xmlns:mc="http://schemas.openxmlformats.org/markup-compatibility/2006">
              <mc:Choice xmlns:v="urn:schemas-microsoft-com:vml" Requires="v">
                <p:oleObj spid="_x0000_s7" name="Equation" r:id="rId13" imgW="215900" imgH="228600" progId="Equation.DSMT4">
                  <p:embed/>
                </p:oleObj>
              </mc:Choice>
              <mc:Fallback>
                <p:oleObj name="Equation" r:id="rId13" imgW="215900" imgH="2286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39200" y="2667000"/>
                        <a:ext cx="373944" cy="355600"/>
                      </a:xfrm>
                      <a:prstGeom prst="rect">
                        <a:avLst/>
                      </a:prstGeom>
                      <a:noFill/>
                      <a:ln>
                        <a:noFill/>
                      </a:ln>
                    </p:spPr>
                  </p:pic>
                </p:oleObj>
              </mc:Fallback>
            </mc:AlternateContent>
          </a:graphicData>
        </a:graphic>
      </p:graphicFrame>
      <p:graphicFrame>
        <p:nvGraphicFramePr>
          <p:cNvPr id="20" name="Object 19"/>
          <p:cNvGraphicFramePr>
            <a:graphicFrameLocks noChangeAspect="1"/>
          </p:cNvGraphicFramePr>
          <p:nvPr/>
        </p:nvGraphicFramePr>
        <p:xfrm>
          <a:off x="3882591" y="3129652"/>
          <a:ext cx="2032001" cy="744280"/>
        </p:xfrm>
        <a:graphic>
          <a:graphicData uri="http://schemas.openxmlformats.org/presentationml/2006/ole">
            <mc:AlternateContent xmlns:mc="http://schemas.openxmlformats.org/markup-compatibility/2006">
              <mc:Choice xmlns:v="urn:schemas-microsoft-com:vml" Requires="v">
                <p:oleObj spid="_x0000_s8" name="Equation" r:id="rId15" imgW="26212800" imgH="10668000" progId="Equation.DSMT4">
                  <p:embed/>
                </p:oleObj>
              </mc:Choice>
              <mc:Fallback>
                <p:oleObj name="Equation" r:id="rId15" imgW="26212800" imgH="10668000" progId="Equation.DSMT4">
                  <p:embed/>
                  <p:pic>
                    <p:nvPicPr>
                      <p:cNvPr id="0" name="Object 19"/>
                      <p:cNvPicPr/>
                      <p:nvPr/>
                    </p:nvPicPr>
                    <p:blipFill>
                      <a:blip r:embed="rId16"/>
                      <a:stretch>
                        <a:fillRect/>
                      </a:stretch>
                    </p:blipFill>
                    <p:spPr>
                      <a:xfrm>
                        <a:off x="3882591" y="3129652"/>
                        <a:ext cx="2032001" cy="744280"/>
                      </a:xfrm>
                      <a:prstGeom prst="rect">
                        <a:avLst/>
                      </a:prstGeom>
                    </p:spPr>
                  </p:pic>
                </p:oleObj>
              </mc:Fallback>
            </mc:AlternateContent>
          </a:graphicData>
        </a:graphic>
      </p:graphicFrame>
      <p:sp>
        <p:nvSpPr>
          <p:cNvPr id="22" name="TextBox 21"/>
          <p:cNvSpPr txBox="1"/>
          <p:nvPr/>
        </p:nvSpPr>
        <p:spPr>
          <a:xfrm>
            <a:off x="609600" y="3943545"/>
            <a:ext cx="8382000"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Advantages: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Don’t explicitly assume a parametric form for f(X), and thereby provide an alternative and more flexible approach for performing regression.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an example of a </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533400" y="1981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KNN regression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5" name="Picture 14"/>
          <p:cNvPicPr>
            <a:picLocks noChangeAspect="1"/>
          </p:cNvPicPr>
          <p:nvPr/>
        </p:nvPicPr>
        <p:blipFill rotWithShape="1">
          <a:blip r:embed="rId1" cstate="print">
            <a:extLst>
              <a:ext uri="{28A0092B-C50C-407E-A947-70E740481C1C}">
                <a14:useLocalDpi xmlns:a14="http://schemas.microsoft.com/office/drawing/2010/main" val="0"/>
              </a:ext>
            </a:extLst>
          </a:blip>
          <a:srcRect t="18881" r="2905" b="19364"/>
          <a:stretch>
            <a:fillRect/>
          </a:stretch>
        </p:blipFill>
        <p:spPr>
          <a:xfrm>
            <a:off x="685800" y="2798073"/>
            <a:ext cx="7440229" cy="3657600"/>
          </a:xfrm>
          <a:prstGeom prst="rect">
            <a:avLst/>
          </a:prstGeom>
        </p:spPr>
      </p:pic>
      <p:sp>
        <p:nvSpPr>
          <p:cNvPr id="16" name="Rectangle 15"/>
          <p:cNvSpPr/>
          <p:nvPr/>
        </p:nvSpPr>
        <p:spPr>
          <a:xfrm>
            <a:off x="1524000" y="2502932"/>
            <a:ext cx="1828800" cy="304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 = 1</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ectangle 16"/>
          <p:cNvSpPr/>
          <p:nvPr/>
        </p:nvSpPr>
        <p:spPr>
          <a:xfrm>
            <a:off x="5486400" y="2502932"/>
            <a:ext cx="1828800" cy="304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 = 9</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218239" y="1819530"/>
            <a:ext cx="184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p:cNvSpPr txBox="1"/>
          <p:nvPr/>
        </p:nvSpPr>
        <p:spPr>
          <a:xfrm>
            <a:off x="525127" y="1777344"/>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High leverage points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9" name="TextBox 28"/>
          <p:cNvSpPr txBox="1"/>
          <p:nvPr/>
        </p:nvSpPr>
        <p:spPr>
          <a:xfrm>
            <a:off x="601327" y="2310744"/>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Observations with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high leverage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have an unusual value for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31" name="Picture 30"/>
          <p:cNvPicPr>
            <a:picLocks noChangeAspect="1"/>
          </p:cNvPicPr>
          <p:nvPr/>
        </p:nvPicPr>
        <p:blipFill rotWithShape="1">
          <a:blip r:embed="rId1" cstate="print">
            <a:extLst>
              <a:ext uri="{28A0092B-C50C-407E-A947-70E740481C1C}">
                <a14:useLocalDpi xmlns:a14="http://schemas.microsoft.com/office/drawing/2010/main" val="0"/>
              </a:ext>
            </a:extLst>
          </a:blip>
          <a:srcRect t="15147" r="69044" b="4901"/>
          <a:stretch>
            <a:fillRect/>
          </a:stretch>
        </p:blipFill>
        <p:spPr>
          <a:xfrm>
            <a:off x="753727" y="2920344"/>
            <a:ext cx="3657600" cy="3442933"/>
          </a:xfrm>
          <a:prstGeom prst="rect">
            <a:avLst/>
          </a:prstGeom>
        </p:spPr>
      </p:pic>
      <p:sp>
        <p:nvSpPr>
          <p:cNvPr id="32" name="Oval 31"/>
          <p:cNvSpPr/>
          <p:nvPr/>
        </p:nvSpPr>
        <p:spPr>
          <a:xfrm>
            <a:off x="3801727" y="2800210"/>
            <a:ext cx="685800" cy="577334"/>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p:cNvSpPr txBox="1"/>
          <p:nvPr/>
        </p:nvSpPr>
        <p:spPr>
          <a:xfrm>
            <a:off x="5020927" y="2996544"/>
            <a:ext cx="4038600" cy="28315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High leverage observations tend to have a sizable impact on the estimated regression line.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is cause for concern if the least squares line is heavily affected by just a couple of observations, because any problem with these points may invalidate the entire fit.</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1" name="Object 21"/>
          <p:cNvGraphicFramePr>
            <a:graphicFrameLocks noChangeAspect="1"/>
          </p:cNvGraphicFramePr>
          <p:nvPr/>
        </p:nvGraphicFramePr>
        <p:xfrm>
          <a:off x="7391400" y="2357070"/>
          <a:ext cx="220663" cy="330200"/>
        </p:xfrm>
        <a:graphic>
          <a:graphicData uri="http://schemas.openxmlformats.org/presentationml/2006/ole">
            <mc:AlternateContent xmlns:mc="http://schemas.openxmlformats.org/markup-compatibility/2006">
              <mc:Choice xmlns:v="urn:schemas-microsoft-com:vml" Requires="v">
                <p:oleObj spid="_x0000_s0" name="Equation" r:id="rId2" imgW="3657600" imgH="5486400" progId="Equation.DSMT4">
                  <p:embed/>
                </p:oleObj>
              </mc:Choice>
              <mc:Fallback>
                <p:oleObj name="Equation" r:id="rId2" imgW="3657600" imgH="5486400" progId="Equation.DSMT4">
                  <p:embed/>
                  <p:pic>
                    <p:nvPicPr>
                      <p:cNvPr id="0" name="Object 21"/>
                      <p:cNvPicPr/>
                      <p:nvPr/>
                    </p:nvPicPr>
                    <p:blipFill>
                      <a:blip r:embed="rId3"/>
                      <a:stretch>
                        <a:fillRect/>
                      </a:stretch>
                    </p:blipFill>
                    <p:spPr>
                      <a:xfrm>
                        <a:off x="7391400" y="2357070"/>
                        <a:ext cx="220663" cy="330200"/>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an example of a </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533400" y="19812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KNN regression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533399" y="2807732"/>
            <a:ext cx="8449927" cy="255454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 general, the optimal value for K will depend on the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bias-variance tradeoff</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 small value for K provides the most flexible fit, which will have low bias but high variance. The variance is due to the fact that the prediction in a given region is entirely dependent on just one or several observations. In contrast, large values for K provide a smoother and less variable fit; the prediction in a region is an average of multiple points, and so change one observation has a smaller effect. However, the smoothing may cause bias by masking some of the structure in f(X).</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an example of a </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533400" y="1981200"/>
            <a:ext cx="8763000"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parametric approach (such as the least squares linear regression) will outperform the nonparametric approach if the parametric form that has been selected is close to the true form of f.</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7" name="Picture 16"/>
          <p:cNvPicPr>
            <a:picLocks noChangeAspect="1"/>
          </p:cNvPicPr>
          <p:nvPr/>
        </p:nvPicPr>
        <p:blipFill rotWithShape="1">
          <a:blip r:embed="rId1" cstate="print">
            <a:extLst>
              <a:ext uri="{28A0092B-C50C-407E-A947-70E740481C1C}">
                <a14:useLocalDpi xmlns:a14="http://schemas.microsoft.com/office/drawing/2010/main" val="0"/>
              </a:ext>
            </a:extLst>
          </a:blip>
          <a:srcRect t="13799" r="2922" b="4047"/>
          <a:stretch>
            <a:fillRect/>
          </a:stretch>
        </p:blipFill>
        <p:spPr>
          <a:xfrm>
            <a:off x="381000" y="3539324"/>
            <a:ext cx="5997517" cy="2777543"/>
          </a:xfrm>
          <a:prstGeom prst="rect">
            <a:avLst/>
          </a:prstGeom>
        </p:spPr>
      </p:pic>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t="11407" r="53464" b="3896"/>
          <a:stretch>
            <a:fillRect/>
          </a:stretch>
        </p:blipFill>
        <p:spPr>
          <a:xfrm>
            <a:off x="6477000" y="3440584"/>
            <a:ext cx="2895600" cy="2884016"/>
          </a:xfrm>
          <a:prstGeom prst="rect">
            <a:avLst/>
          </a:prstGeom>
        </p:spPr>
      </p:pic>
      <p:sp>
        <p:nvSpPr>
          <p:cNvPr id="19" name="Rectangle 18"/>
          <p:cNvSpPr/>
          <p:nvPr/>
        </p:nvSpPr>
        <p:spPr>
          <a:xfrm>
            <a:off x="1143000" y="3200400"/>
            <a:ext cx="1828800" cy="304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1-NN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Rectangle 19"/>
          <p:cNvSpPr/>
          <p:nvPr/>
        </p:nvSpPr>
        <p:spPr>
          <a:xfrm>
            <a:off x="4267200" y="3200400"/>
            <a:ext cx="1828800" cy="304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9-NN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 name="Rectangle 20"/>
          <p:cNvSpPr/>
          <p:nvPr/>
        </p:nvSpPr>
        <p:spPr>
          <a:xfrm>
            <a:off x="7239000" y="3200400"/>
            <a:ext cx="1828800" cy="304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an example of a </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534473" y="1981200"/>
            <a:ext cx="8448854"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parametric approach (such as the least squares linear regression) will outperform the nonparametric approach if the parametric form that has been selected is close to the true form of f.</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5" name="Picture 14"/>
          <p:cNvPicPr>
            <a:picLocks noChangeAspect="1"/>
          </p:cNvPicPr>
          <p:nvPr/>
        </p:nvPicPr>
        <p:blipFill rotWithShape="1">
          <a:blip r:embed="rId1" cstate="print">
            <a:extLst>
              <a:ext uri="{28A0092B-C50C-407E-A947-70E740481C1C}">
                <a14:useLocalDpi xmlns:a14="http://schemas.microsoft.com/office/drawing/2010/main" val="0"/>
              </a:ext>
            </a:extLst>
          </a:blip>
          <a:srcRect l="50000" t="14226" r="3333" b="4969"/>
          <a:stretch>
            <a:fillRect/>
          </a:stretch>
        </p:blipFill>
        <p:spPr>
          <a:xfrm>
            <a:off x="648773" y="3048000"/>
            <a:ext cx="3924300" cy="3718491"/>
          </a:xfrm>
          <a:prstGeom prst="rect">
            <a:avLst/>
          </a:prstGeom>
        </p:spPr>
      </p:pic>
      <p:sp>
        <p:nvSpPr>
          <p:cNvPr id="22" name="TextBox 21"/>
          <p:cNvSpPr txBox="1"/>
          <p:nvPr/>
        </p:nvSpPr>
        <p:spPr>
          <a:xfrm>
            <a:off x="4758900" y="4907245"/>
            <a:ext cx="4723327"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Black: the test MSE for linear regression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Green: the test MSE for KNN regression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an example of a </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534473" y="1981200"/>
            <a:ext cx="8448854"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parametric approach (such as the least squares linear regression) will outperform the nonparametric approach if the parametric form that has been selected is close to the true form of f.</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3" name="Picture 12"/>
          <p:cNvPicPr>
            <a:picLocks noChangeAspect="1"/>
          </p:cNvPicPr>
          <p:nvPr/>
        </p:nvPicPr>
        <p:blipFill rotWithShape="1">
          <a:blip r:embed="rId1" cstate="print">
            <a:extLst>
              <a:ext uri="{28A0092B-C50C-407E-A947-70E740481C1C}">
                <a14:useLocalDpi xmlns:a14="http://schemas.microsoft.com/office/drawing/2010/main" val="0"/>
              </a:ext>
            </a:extLst>
          </a:blip>
          <a:srcRect t="4749" r="2233" b="51230"/>
          <a:stretch>
            <a:fillRect/>
          </a:stretch>
        </p:blipFill>
        <p:spPr>
          <a:xfrm>
            <a:off x="534472" y="3048000"/>
            <a:ext cx="6938591" cy="3124200"/>
          </a:xfrm>
          <a:prstGeom prst="rect">
            <a:avLst/>
          </a:prstGeom>
        </p:spPr>
      </p:pic>
      <p:sp>
        <p:nvSpPr>
          <p:cNvPr id="16" name="TextBox 15"/>
          <p:cNvSpPr txBox="1"/>
          <p:nvPr/>
        </p:nvSpPr>
        <p:spPr>
          <a:xfrm>
            <a:off x="7543800" y="3620197"/>
            <a:ext cx="2141016" cy="286232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test MSE for linear regression is still superior to that of KNN for low values of K. However, for K &gt;= 4, KNN outperforms linear regression.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an example of a </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534473" y="1981200"/>
            <a:ext cx="8448854"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parametric approach (such as the least squares linear regression) will outperform the nonparametric approach if the parametric form that has been selected is close to the true form of f.</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7878427" y="4724400"/>
            <a:ext cx="22098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KNN substantially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out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performed linear regression for all values of K.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8" name="Picture 17"/>
          <p:cNvPicPr>
            <a:picLocks noChangeAspect="1"/>
          </p:cNvPicPr>
          <p:nvPr/>
        </p:nvPicPr>
        <p:blipFill rotWithShape="1">
          <a:blip r:embed="rId1" cstate="print">
            <a:extLst>
              <a:ext uri="{28A0092B-C50C-407E-A947-70E740481C1C}">
                <a14:useLocalDpi xmlns:a14="http://schemas.microsoft.com/office/drawing/2010/main" val="0"/>
              </a:ext>
            </a:extLst>
          </a:blip>
          <a:srcRect t="56030" r="2701" b="1822"/>
          <a:stretch>
            <a:fillRect/>
          </a:stretch>
        </p:blipFill>
        <p:spPr>
          <a:xfrm>
            <a:off x="686873" y="3333929"/>
            <a:ext cx="7079910" cy="306687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an example of a </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499001" y="2045929"/>
            <a:ext cx="8484326" cy="163121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a real life situation in which the true relationship is unknown, one might draw the conclusion that KNN should be favored over linear regression because it will at worst be slightly inferior than linear regression if the true relationship is linear, and may give substantially better results if the true relationship is nonlinear.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ectangle 7"/>
          <p:cNvSpPr/>
          <p:nvPr/>
        </p:nvSpPr>
        <p:spPr>
          <a:xfrm>
            <a:off x="2971800" y="2492932"/>
            <a:ext cx="41910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Not completely correct!</a:t>
            </a:r>
            <a:endParaRPr kumimoji="0" lang="en-US" sz="2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499001" y="3869981"/>
            <a:ext cx="8484326" cy="101566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reality, even when the true relationship is highly non-linear, KNN may still provide inferior results to linear regression, especially in higher dimensions (p&gt;1).</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an example of a </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547116" y="1918726"/>
            <a:ext cx="84843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Adding noise predictors that are not associated with the response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3" name="Picture 12"/>
          <p:cNvPicPr>
            <a:picLocks noChangeAspect="1"/>
          </p:cNvPicPr>
          <p:nvPr/>
        </p:nvPicPr>
        <p:blipFill rotWithShape="1">
          <a:blip r:embed="rId1" cstate="print">
            <a:extLst>
              <a:ext uri="{28A0092B-C50C-407E-A947-70E740481C1C}">
                <a14:useLocalDpi xmlns:a14="http://schemas.microsoft.com/office/drawing/2010/main" val="0"/>
              </a:ext>
            </a:extLst>
          </a:blip>
          <a:srcRect t="4138" b="3863"/>
          <a:stretch>
            <a:fillRect/>
          </a:stretch>
        </p:blipFill>
        <p:spPr>
          <a:xfrm>
            <a:off x="685800" y="2375926"/>
            <a:ext cx="8635910" cy="2895600"/>
          </a:xfrm>
          <a:prstGeom prst="rect">
            <a:avLst/>
          </a:prstGeom>
        </p:spPr>
      </p:pic>
      <p:sp>
        <p:nvSpPr>
          <p:cNvPr id="14" name="TextBox 13"/>
          <p:cNvSpPr txBox="1"/>
          <p:nvPr/>
        </p:nvSpPr>
        <p:spPr>
          <a:xfrm>
            <a:off x="685800" y="5325070"/>
            <a:ext cx="7633716"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p=1 or p=2, KNN outperforms linear regression</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p=3, the results are mixed</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p&gt;=4, linear regression is superior to KNN</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an example of a </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547116" y="1918726"/>
            <a:ext cx="84843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Adding noise predictors that are not associated with the response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6" name="Picture 15"/>
          <p:cNvPicPr>
            <a:picLocks noChangeAspect="1"/>
          </p:cNvPicPr>
          <p:nvPr/>
        </p:nvPicPr>
        <p:blipFill rotWithShape="1">
          <a:blip r:embed="rId1" cstate="print">
            <a:extLst>
              <a:ext uri="{28A0092B-C50C-407E-A947-70E740481C1C}">
                <a14:useLocalDpi xmlns:a14="http://schemas.microsoft.com/office/drawing/2010/main" val="0"/>
              </a:ext>
            </a:extLst>
          </a:blip>
          <a:srcRect t="4138" b="3863"/>
          <a:stretch>
            <a:fillRect/>
          </a:stretch>
        </p:blipFill>
        <p:spPr>
          <a:xfrm>
            <a:off x="685800" y="2375926"/>
            <a:ext cx="8635910" cy="2895600"/>
          </a:xfrm>
          <a:prstGeom prst="rect">
            <a:avLst/>
          </a:prstGeom>
        </p:spPr>
      </p:pic>
      <p:sp>
        <p:nvSpPr>
          <p:cNvPr id="17" name="TextBox 16"/>
          <p:cNvSpPr txBox="1"/>
          <p:nvPr/>
        </p:nvSpPr>
        <p:spPr>
          <a:xfrm>
            <a:off x="685800" y="5334000"/>
            <a:ext cx="8635910" cy="1200329"/>
          </a:xfrm>
          <a:prstGeom prst="rect">
            <a:avLst/>
          </a:prstGeom>
          <a:solidFill>
            <a:schemeClr val="bg1"/>
          </a:solid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increase in dimension has only caused a small deterioration in the linear regression test set MSE, but it has caused more than a ten-fold increase in the MSE for KNN. This decrease in performance as the dimension increases is a common problem for KNN.</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an example of a </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547116" y="1918726"/>
            <a:ext cx="84843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Adding noise predictors that are not associated with the response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3" name="Picture 12"/>
          <p:cNvPicPr>
            <a:picLocks noChangeAspect="1"/>
          </p:cNvPicPr>
          <p:nvPr/>
        </p:nvPicPr>
        <p:blipFill rotWithShape="1">
          <a:blip r:embed="rId1" cstate="print">
            <a:extLst>
              <a:ext uri="{28A0092B-C50C-407E-A947-70E740481C1C}">
                <a14:useLocalDpi xmlns:a14="http://schemas.microsoft.com/office/drawing/2010/main" val="0"/>
              </a:ext>
            </a:extLst>
          </a:blip>
          <a:srcRect t="4138" b="3863"/>
          <a:stretch>
            <a:fillRect/>
          </a:stretch>
        </p:blipFill>
        <p:spPr>
          <a:xfrm>
            <a:off x="685800" y="2375926"/>
            <a:ext cx="8635910" cy="2895600"/>
          </a:xfrm>
          <a:prstGeom prst="rect">
            <a:avLst/>
          </a:prstGeom>
        </p:spPr>
      </p:pic>
      <p:sp>
        <p:nvSpPr>
          <p:cNvPr id="14" name="TextBox 13"/>
          <p:cNvSpPr txBox="1"/>
          <p:nvPr/>
        </p:nvSpPr>
        <p:spPr>
          <a:xfrm>
            <a:off x="685800" y="5334000"/>
            <a:ext cx="8635910" cy="1200329"/>
          </a:xfrm>
          <a:prstGeom prst="rect">
            <a:avLst/>
          </a:prstGeom>
          <a:solidFill>
            <a:schemeClr val="bg1"/>
          </a:solid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n=100, when p=1, this provides enough information to accurately estimate f(X). However, spreading 100 observations over p=20 dimensions results in a phenomenon in which a given observation has no nearby neighbors – “curse of dimensionality”.</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Comparison of Linear Regression with K-Nearest Neighbors</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an example of a </a:t>
            </a:r>
            <a:r>
              <a:rPr kumimoji="0" 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parametric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547116" y="1918726"/>
            <a:ext cx="8484326" cy="206210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Suggestions</a:t>
            </a:r>
            <a:endPar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 a general rule, parametric method will tend to outperform non-parametric approaches when there is a small number of observations per predictor.</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Even in problems in which the dimension is small, we might prefer linear regression to KNN from an interpretability standpoint.</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218239" y="1819530"/>
            <a:ext cx="184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p:cNvSpPr txBox="1"/>
          <p:nvPr/>
        </p:nvSpPr>
        <p:spPr>
          <a:xfrm>
            <a:off x="525127" y="1777344"/>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High leverage points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601327" y="2310744"/>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Observations with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high leverage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have an unusual value for </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601327" y="2844144"/>
            <a:ext cx="7543800" cy="221599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n a simple linear regression, high leverage observations are fairly easy to identify.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a multiple linear regression with many predictors, it is possible to have an observation that is well within the range of each individual predictor’s values, but that is unusual in terms of the full set of predictors.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0" name="Object 19"/>
          <p:cNvGraphicFramePr>
            <a:graphicFrameLocks noChangeAspect="1"/>
          </p:cNvGraphicFramePr>
          <p:nvPr/>
        </p:nvGraphicFramePr>
        <p:xfrm>
          <a:off x="7315200" y="2287097"/>
          <a:ext cx="304800" cy="456103"/>
        </p:xfrm>
        <a:graphic>
          <a:graphicData uri="http://schemas.openxmlformats.org/presentationml/2006/ole">
            <mc:AlternateContent xmlns:mc="http://schemas.openxmlformats.org/markup-compatibility/2006">
              <mc:Choice xmlns:v="urn:schemas-microsoft-com:vml" Requires="v">
                <p:oleObj spid="_x0000_s0" name="Equation" r:id="rId1" imgW="3657600" imgH="5486400" progId="Equation.DSMT4">
                  <p:embed/>
                </p:oleObj>
              </mc:Choice>
              <mc:Fallback>
                <p:oleObj name="Equation" r:id="rId1" imgW="3657600" imgH="5486400" progId="Equation.DSMT4">
                  <p:embed/>
                  <p:pic>
                    <p:nvPicPr>
                      <p:cNvPr id="0" name="Object 19"/>
                      <p:cNvPicPr/>
                      <p:nvPr/>
                    </p:nvPicPr>
                    <p:blipFill>
                      <a:blip r:embed="rId2"/>
                      <a:stretch>
                        <a:fillRect/>
                      </a:stretch>
                    </p:blipFill>
                    <p:spPr>
                      <a:xfrm>
                        <a:off x="7315200" y="2287097"/>
                        <a:ext cx="304800" cy="456103"/>
                      </a:xfrm>
                      <a:prstGeom prst="rect">
                        <a:avLst/>
                      </a:prstGeom>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Classification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TextBox 9"/>
          <p:cNvSpPr txBox="1"/>
          <p:nvPr/>
        </p:nvSpPr>
        <p:spPr>
          <a:xfrm>
            <a:off x="220327" y="1310732"/>
            <a:ext cx="8763000" cy="84638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Qualitative (categorical) responses taking values in an unordered set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Example: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220326" y="3007492"/>
            <a:ext cx="8763001" cy="269304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Classification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Predicting a qualitative response for an observation; it involves assigning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observation to a category, or class.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Often, we are more interested in estimating the </a:t>
            </a:r>
            <a:r>
              <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probabilities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that the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observation belongs to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each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category in the set. For example, it is more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valuable to have an estimate of the probability that an insurance claim is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fraudulent, than a classification fraudulent or not.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 name="Object 12"/>
          <p:cNvGraphicFramePr>
            <a:graphicFrameLocks noChangeAspect="1"/>
          </p:cNvGraphicFramePr>
          <p:nvPr/>
        </p:nvGraphicFramePr>
        <p:xfrm>
          <a:off x="1600200" y="2193275"/>
          <a:ext cx="3755571" cy="702325"/>
        </p:xfrm>
        <a:graphic>
          <a:graphicData uri="http://schemas.openxmlformats.org/presentationml/2006/ole">
            <mc:AlternateContent xmlns:mc="http://schemas.openxmlformats.org/markup-compatibility/2006">
              <mc:Choice xmlns:v="urn:schemas-microsoft-com:vml" Requires="v">
                <p:oleObj spid="_x0000_s0" name="Equation" r:id="rId1" imgW="50596800" imgH="10363200" progId="Equation.DSMT4">
                  <p:embed/>
                </p:oleObj>
              </mc:Choice>
              <mc:Fallback>
                <p:oleObj name="Equation" r:id="rId1" imgW="50596800" imgH="10363200" progId="Equation.DSMT4">
                  <p:embed/>
                  <p:pic>
                    <p:nvPicPr>
                      <p:cNvPr id="0" name="Object 12"/>
                      <p:cNvPicPr/>
                      <p:nvPr/>
                    </p:nvPicPr>
                    <p:blipFill>
                      <a:blip r:embed="rId2"/>
                      <a:stretch>
                        <a:fillRect/>
                      </a:stretch>
                    </p:blipFill>
                    <p:spPr>
                      <a:xfrm>
                        <a:off x="1600200" y="2193275"/>
                        <a:ext cx="3755571" cy="702325"/>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Classification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457200" y="1298926"/>
            <a:ext cx="8001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Three</a:t>
            </a: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classifiers</a:t>
            </a: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533400" y="2060926"/>
            <a:ext cx="63246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Logistic regression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discriminant analysis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K-nearest neighbors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Classification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457200" y="1298926"/>
            <a:ext cx="8001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Three</a:t>
            </a: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classifiers</a:t>
            </a: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533400" y="2060926"/>
            <a:ext cx="6324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Logistic regression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 name="图片 1"/>
          <p:cNvPicPr>
            <a:picLocks noChangeAspect="1"/>
          </p:cNvPicPr>
          <p:nvPr/>
        </p:nvPicPr>
        <p:blipFill>
          <a:blip r:embed="rId1"/>
          <a:stretch>
            <a:fillRect/>
          </a:stretch>
        </p:blipFill>
        <p:spPr>
          <a:xfrm>
            <a:off x="2603851" y="2504247"/>
            <a:ext cx="6984297" cy="374289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Classification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457200" y="1298926"/>
            <a:ext cx="8001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Three</a:t>
            </a: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classifiers</a:t>
            </a: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533400" y="2060926"/>
            <a:ext cx="6324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Linear discriminant analysis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5" name="图片 4"/>
          <p:cNvPicPr>
            <a:picLocks noChangeAspect="1"/>
          </p:cNvPicPr>
          <p:nvPr/>
        </p:nvPicPr>
        <p:blipFill>
          <a:blip r:embed="rId1"/>
          <a:stretch>
            <a:fillRect/>
          </a:stretch>
        </p:blipFill>
        <p:spPr>
          <a:xfrm>
            <a:off x="2360302" y="2710595"/>
            <a:ext cx="7099957" cy="323620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Classification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p:cNvSpPr txBox="1"/>
          <p:nvPr/>
        </p:nvSpPr>
        <p:spPr>
          <a:xfrm>
            <a:off x="457200" y="1298926"/>
            <a:ext cx="8001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Three</a:t>
            </a: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classifiers</a:t>
            </a: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533400" y="2060926"/>
            <a:ext cx="6324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K-nearest neighbors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 name="图片 1"/>
          <p:cNvPicPr>
            <a:picLocks noChangeAspect="1"/>
          </p:cNvPicPr>
          <p:nvPr/>
        </p:nvPicPr>
        <p:blipFill>
          <a:blip r:embed="rId1"/>
          <a:stretch>
            <a:fillRect/>
          </a:stretch>
        </p:blipFill>
        <p:spPr>
          <a:xfrm>
            <a:off x="2959829" y="2685831"/>
            <a:ext cx="6272342" cy="342226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An Overview of Classification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TextBox 6"/>
          <p:cNvSpPr txBox="1"/>
          <p:nvPr/>
        </p:nvSpPr>
        <p:spPr>
          <a:xfrm>
            <a:off x="304800" y="1323611"/>
            <a:ext cx="8839200" cy="347787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Similar to regression, in classification, we have a set of training data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that we can use to build a classifier.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want our classifier to perform well not only on the training data, but also on the test observations that were not used to train the classifier.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Goal of classification: train a model that can accurately predict the class of new, unseen data based on its features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Applications of classification: including image and speech recognition, spam filtering, credit scoring, and fraud detection, among others.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0" name="Object 9"/>
          <p:cNvGraphicFramePr>
            <a:graphicFrameLocks noChangeAspect="1"/>
          </p:cNvGraphicFramePr>
          <p:nvPr/>
        </p:nvGraphicFramePr>
        <p:xfrm>
          <a:off x="762000" y="1628411"/>
          <a:ext cx="1905000" cy="394138"/>
        </p:xfrm>
        <a:graphic>
          <a:graphicData uri="http://schemas.openxmlformats.org/presentationml/2006/ole">
            <mc:AlternateContent xmlns:mc="http://schemas.openxmlformats.org/markup-compatibility/2006">
              <mc:Choice xmlns:v="urn:schemas-microsoft-com:vml" Requires="v">
                <p:oleObj spid="_x0000_s0" name="Equation" r:id="rId1" imgW="26517600" imgH="5486400" progId="Equation.DSMT4">
                  <p:embed/>
                </p:oleObj>
              </mc:Choice>
              <mc:Fallback>
                <p:oleObj name="Equation" r:id="rId1" imgW="26517600" imgH="5486400" progId="Equation.DSMT4">
                  <p:embed/>
                  <p:pic>
                    <p:nvPicPr>
                      <p:cNvPr id="0" name="Object 9"/>
                      <p:cNvPicPr/>
                      <p:nvPr/>
                    </p:nvPicPr>
                    <p:blipFill>
                      <a:blip r:embed="rId2"/>
                      <a:stretch>
                        <a:fillRect/>
                      </a:stretch>
                    </p:blipFill>
                    <p:spPr>
                      <a:xfrm>
                        <a:off x="762000" y="1628411"/>
                        <a:ext cx="1905000" cy="394138"/>
                      </a:xfrm>
                      <a:prstGeom prst="rect">
                        <a:avLst/>
                      </a:prstGeom>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An Overview of Classification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TextBox 4"/>
          <p:cNvSpPr txBox="1"/>
          <p:nvPr/>
        </p:nvSpPr>
        <p:spPr>
          <a:xfrm>
            <a:off x="685800" y="1143000"/>
            <a:ext cx="8001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a:t>
            </a:r>
            <a:endPar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685800" y="1676400"/>
            <a:ext cx="8763000"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Goal: we are interested in predicting whether an individual will default on his or her credit card payment, on the basis of annual income and monthly credit card balance.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8" name="Picture 7"/>
          <p:cNvPicPr>
            <a:picLocks noChangeAspect="1"/>
          </p:cNvPicPr>
          <p:nvPr/>
        </p:nvPicPr>
        <p:blipFill rotWithShape="1">
          <a:blip r:embed="rId1" cstate="print">
            <a:extLst>
              <a:ext uri="{28A0092B-C50C-407E-A947-70E740481C1C}">
                <a14:useLocalDpi xmlns:a14="http://schemas.microsoft.com/office/drawing/2010/main" val="0"/>
              </a:ext>
            </a:extLst>
          </a:blip>
          <a:srcRect l="1844" t="12582" r="6439" b="3850"/>
          <a:stretch>
            <a:fillRect/>
          </a:stretch>
        </p:blipFill>
        <p:spPr>
          <a:xfrm>
            <a:off x="834112" y="2763798"/>
            <a:ext cx="3970576" cy="3849469"/>
          </a:xfrm>
          <a:prstGeom prst="rect">
            <a:avLst/>
          </a:prstGeom>
        </p:spPr>
      </p:pic>
      <p:sp>
        <p:nvSpPr>
          <p:cNvPr id="11" name="TextBox 10"/>
          <p:cNvSpPr txBox="1"/>
          <p:nvPr/>
        </p:nvSpPr>
        <p:spPr>
          <a:xfrm>
            <a:off x="5103790" y="3172361"/>
            <a:ext cx="25146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F79646">
                    <a:lumMod val="75000"/>
                  </a:srgbClr>
                </a:solidFill>
                <a:effectLst/>
                <a:uLnTx/>
                <a:uFillTx/>
                <a:latin typeface="Arial" panose="020B0604020202020204" pitchFamily="34" charset="0"/>
                <a:ea typeface="+mn-ea"/>
                <a:cs typeface="Arial" panose="020B0604020202020204" pitchFamily="34" charset="0"/>
              </a:rPr>
              <a:t>--orange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default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1F497D">
                    <a:lumMod val="60000"/>
                    <a:lumOff val="40000"/>
                  </a:srgbClr>
                </a:solidFill>
                <a:effectLst/>
                <a:uLnTx/>
                <a:uFillTx/>
                <a:latin typeface="Arial" panose="020B0604020202020204" pitchFamily="34" charset="0"/>
                <a:ea typeface="+mn-ea"/>
                <a:cs typeface="Arial" panose="020B0604020202020204" pitchFamily="34" charset="0"/>
              </a:rPr>
              <a:t>--blue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non-default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5105400" y="4467761"/>
            <a:ext cx="4267200" cy="132343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Pattern observed: individuals who defaulted tended to have higher credit card balances than those who did not.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An Overview of Classification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685800" y="1143000"/>
            <a:ext cx="8001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a:t>
            </a:r>
            <a:endPar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5334000" y="1929348"/>
            <a:ext cx="3912326" cy="378565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will learn how to build a model to predict default (   ) for any given value of balance (    ) and income (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There is a very pronounced relationship between balance </a:t>
            </a:r>
            <a:r>
              <a:rPr kumimoji="0" 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and </a:t>
            </a:r>
            <a:r>
              <a:rPr kumimoji="0" lang="en-US" altLang="zh-CN"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default</a:t>
            </a:r>
            <a:r>
              <a:rPr kumimoji="0" 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this example. In most real applications, the relationship between the predictor and the response will not be nearly so strong.</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t="2816" r="2887" b="3850"/>
          <a:stretch>
            <a:fillRect/>
          </a:stretch>
        </p:blipFill>
        <p:spPr>
          <a:xfrm>
            <a:off x="787297" y="1787409"/>
            <a:ext cx="4316753" cy="4525333"/>
          </a:xfrm>
          <a:prstGeom prst="rect">
            <a:avLst/>
          </a:prstGeom>
        </p:spPr>
      </p:pic>
      <p:graphicFrame>
        <p:nvGraphicFramePr>
          <p:cNvPr id="21" name="Object 20"/>
          <p:cNvGraphicFramePr>
            <a:graphicFrameLocks noChangeAspect="1"/>
          </p:cNvGraphicFramePr>
          <p:nvPr/>
        </p:nvGraphicFramePr>
        <p:xfrm>
          <a:off x="8763000" y="2310348"/>
          <a:ext cx="222982" cy="263525"/>
        </p:xfrm>
        <a:graphic>
          <a:graphicData uri="http://schemas.openxmlformats.org/presentationml/2006/ole">
            <mc:AlternateContent xmlns:mc="http://schemas.openxmlformats.org/markup-compatibility/2006">
              <mc:Choice xmlns:v="urn:schemas-microsoft-com:vml" Requires="v">
                <p:oleObj spid="_x0000_s0" name="Equation" r:id="rId2" imgW="3352800" imgH="3962400" progId="Equation.DSMT4">
                  <p:embed/>
                </p:oleObj>
              </mc:Choice>
              <mc:Fallback>
                <p:oleObj name="Equation" r:id="rId2" imgW="3352800" imgH="3962400" progId="Equation.DSMT4">
                  <p:embed/>
                  <p:pic>
                    <p:nvPicPr>
                      <p:cNvPr id="0" name="Object 20"/>
                      <p:cNvPicPr/>
                      <p:nvPr/>
                    </p:nvPicPr>
                    <p:blipFill>
                      <a:blip r:embed="rId3"/>
                      <a:stretch>
                        <a:fillRect/>
                      </a:stretch>
                    </p:blipFill>
                    <p:spPr>
                      <a:xfrm>
                        <a:off x="8763000" y="2310348"/>
                        <a:ext cx="222982" cy="263525"/>
                      </a:xfrm>
                      <a:prstGeom prst="rect">
                        <a:avLst/>
                      </a:prstGeom>
                    </p:spPr>
                  </p:pic>
                </p:oleObj>
              </mc:Fallback>
            </mc:AlternateContent>
          </a:graphicData>
        </a:graphic>
      </p:graphicFrame>
      <p:graphicFrame>
        <p:nvGraphicFramePr>
          <p:cNvPr id="22" name="Object 21"/>
          <p:cNvGraphicFramePr>
            <a:graphicFrameLocks noChangeAspect="1"/>
          </p:cNvGraphicFramePr>
          <p:nvPr/>
        </p:nvGraphicFramePr>
        <p:xfrm>
          <a:off x="5773738" y="2882850"/>
          <a:ext cx="322262" cy="365125"/>
        </p:xfrm>
        <a:graphic>
          <a:graphicData uri="http://schemas.openxmlformats.org/presentationml/2006/ole">
            <mc:AlternateContent xmlns:mc="http://schemas.openxmlformats.org/markup-compatibility/2006">
              <mc:Choice xmlns:v="urn:schemas-microsoft-com:vml" Requires="v">
                <p:oleObj spid="_x0000_s2" name="Equation" r:id="rId4" imgW="4876800" imgH="5486400" progId="Equation.DSMT4">
                  <p:embed/>
                </p:oleObj>
              </mc:Choice>
              <mc:Fallback>
                <p:oleObj name="Equation" r:id="rId4" imgW="4876800" imgH="5486400" progId="Equation.DSMT4">
                  <p:embed/>
                  <p:pic>
                    <p:nvPicPr>
                      <p:cNvPr id="0" name="Object 21"/>
                      <p:cNvPicPr>
                        <a:picLocks noChangeAspect="1" noChangeArrowheads="1"/>
                      </p:cNvPicPr>
                      <p:nvPr/>
                    </p:nvPicPr>
                    <p:blipFill>
                      <a:blip r:embed="rId5"/>
                      <a:srcRect/>
                      <a:stretch>
                        <a:fillRect/>
                      </a:stretch>
                    </p:blipFill>
                    <p:spPr bwMode="auto">
                      <a:xfrm>
                        <a:off x="5773738" y="2882850"/>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22"/>
          <p:cNvGraphicFramePr>
            <a:graphicFrameLocks noChangeAspect="1"/>
          </p:cNvGraphicFramePr>
          <p:nvPr/>
        </p:nvGraphicFramePr>
        <p:xfrm>
          <a:off x="7696200" y="2859623"/>
          <a:ext cx="342900" cy="365125"/>
        </p:xfrm>
        <a:graphic>
          <a:graphicData uri="http://schemas.openxmlformats.org/presentationml/2006/ole">
            <mc:AlternateContent xmlns:mc="http://schemas.openxmlformats.org/markup-compatibility/2006">
              <mc:Choice xmlns:v="urn:schemas-microsoft-com:vml" Requires="v">
                <p:oleObj spid="_x0000_s3" name="Equation" r:id="rId6" imgW="5181600" imgH="5486400" progId="Equation.DSMT4">
                  <p:embed/>
                </p:oleObj>
              </mc:Choice>
              <mc:Fallback>
                <p:oleObj name="Equation" r:id="rId6" imgW="5181600" imgH="5486400" progId="Equation.DSMT4">
                  <p:embed/>
                  <p:pic>
                    <p:nvPicPr>
                      <p:cNvPr id="0" name="Object 22"/>
                      <p:cNvPicPr>
                        <a:picLocks noChangeAspect="1" noChangeArrowheads="1"/>
                      </p:cNvPicPr>
                      <p:nvPr/>
                    </p:nvPicPr>
                    <p:blipFill>
                      <a:blip r:embed="rId7"/>
                      <a:srcRect/>
                      <a:stretch>
                        <a:fillRect/>
                      </a:stretch>
                    </p:blipFill>
                    <p:spPr bwMode="auto">
                      <a:xfrm>
                        <a:off x="7696200" y="2859623"/>
                        <a:ext cx="342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Can We Use Linear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685800" y="1143000"/>
            <a:ext cx="8001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a:t>
            </a:r>
            <a:endPar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9" name="TextBox 28"/>
          <p:cNvSpPr txBox="1"/>
          <p:nvPr/>
        </p:nvSpPr>
        <p:spPr>
          <a:xfrm>
            <a:off x="685800" y="16764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code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0" name="Object 29"/>
          <p:cNvGraphicFramePr>
            <a:graphicFrameLocks noChangeAspect="1"/>
          </p:cNvGraphicFramePr>
          <p:nvPr/>
        </p:nvGraphicFramePr>
        <p:xfrm>
          <a:off x="762000" y="2133600"/>
          <a:ext cx="1600200" cy="757989"/>
        </p:xfrm>
        <a:graphic>
          <a:graphicData uri="http://schemas.openxmlformats.org/presentationml/2006/ole">
            <mc:AlternateContent xmlns:mc="http://schemas.openxmlformats.org/markup-compatibility/2006">
              <mc:Choice xmlns:v="urn:schemas-microsoft-com:vml" Requires="v">
                <p:oleObj spid="_x0000_s0" name="Equation" r:id="rId1" imgW="23164800" imgH="10972800" progId="Equation.DSMT4">
                  <p:embed/>
                </p:oleObj>
              </mc:Choice>
              <mc:Fallback>
                <p:oleObj name="Equation" r:id="rId1" imgW="23164800" imgH="10972800" progId="Equation.DSMT4">
                  <p:embed/>
                  <p:pic>
                    <p:nvPicPr>
                      <p:cNvPr id="0" name="Object 29"/>
                      <p:cNvPicPr/>
                      <p:nvPr/>
                    </p:nvPicPr>
                    <p:blipFill>
                      <a:blip r:embed="rId2"/>
                      <a:stretch>
                        <a:fillRect/>
                      </a:stretch>
                    </p:blipFill>
                    <p:spPr>
                      <a:xfrm>
                        <a:off x="762000" y="2133600"/>
                        <a:ext cx="1600200" cy="757989"/>
                      </a:xfrm>
                      <a:prstGeom prst="rect">
                        <a:avLst/>
                      </a:prstGeom>
                    </p:spPr>
                  </p:pic>
                </p:oleObj>
              </mc:Fallback>
            </mc:AlternateContent>
          </a:graphicData>
        </a:graphic>
      </p:graphicFrame>
      <p:sp>
        <p:nvSpPr>
          <p:cNvPr id="31" name="TextBox 30"/>
          <p:cNvSpPr txBox="1"/>
          <p:nvPr/>
        </p:nvSpPr>
        <p:spPr>
          <a:xfrm>
            <a:off x="2895600" y="2173069"/>
            <a:ext cx="63507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Can we simply perform a linear regression of     on     and classify as Yes if             ?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2" name="Object 31"/>
          <p:cNvGraphicFramePr>
            <a:graphicFrameLocks noChangeAspect="1"/>
          </p:cNvGraphicFramePr>
          <p:nvPr/>
        </p:nvGraphicFramePr>
        <p:xfrm>
          <a:off x="8077200" y="2203162"/>
          <a:ext cx="273448" cy="323166"/>
        </p:xfrm>
        <a:graphic>
          <a:graphicData uri="http://schemas.openxmlformats.org/presentationml/2006/ole">
            <mc:AlternateContent xmlns:mc="http://schemas.openxmlformats.org/markup-compatibility/2006">
              <mc:Choice xmlns:v="urn:schemas-microsoft-com:vml" Requires="v">
                <p:oleObj spid="_x0000_s2" name="Equation" r:id="rId3" imgW="3352800" imgH="3962400" progId="Equation.DSMT4">
                  <p:embed/>
                </p:oleObj>
              </mc:Choice>
              <mc:Fallback>
                <p:oleObj name="Equation" r:id="rId3" imgW="3352800" imgH="3962400" progId="Equation.DSMT4">
                  <p:embed/>
                  <p:pic>
                    <p:nvPicPr>
                      <p:cNvPr id="0" name="Object 31"/>
                      <p:cNvPicPr/>
                      <p:nvPr/>
                    </p:nvPicPr>
                    <p:blipFill>
                      <a:blip r:embed="rId4"/>
                      <a:stretch>
                        <a:fillRect/>
                      </a:stretch>
                    </p:blipFill>
                    <p:spPr>
                      <a:xfrm>
                        <a:off x="8077200" y="2203162"/>
                        <a:ext cx="273448" cy="323166"/>
                      </a:xfrm>
                      <a:prstGeom prst="rect">
                        <a:avLst/>
                      </a:prstGeom>
                    </p:spPr>
                  </p:pic>
                </p:oleObj>
              </mc:Fallback>
            </mc:AlternateContent>
          </a:graphicData>
        </a:graphic>
      </p:graphicFrame>
      <p:graphicFrame>
        <p:nvGraphicFramePr>
          <p:cNvPr id="33" name="Object 32"/>
          <p:cNvGraphicFramePr>
            <a:graphicFrameLocks noChangeAspect="1"/>
          </p:cNvGraphicFramePr>
          <p:nvPr/>
        </p:nvGraphicFramePr>
        <p:xfrm>
          <a:off x="8686800" y="2203162"/>
          <a:ext cx="347662" cy="323850"/>
        </p:xfrm>
        <a:graphic>
          <a:graphicData uri="http://schemas.openxmlformats.org/presentationml/2006/ole">
            <mc:AlternateContent xmlns:mc="http://schemas.openxmlformats.org/markup-compatibility/2006">
              <mc:Choice xmlns:v="urn:schemas-microsoft-com:vml" Requires="v">
                <p:oleObj spid="_x0000_s3" name="Equation" r:id="rId5" imgW="4267200" imgH="3962400" progId="Equation.DSMT4">
                  <p:embed/>
                </p:oleObj>
              </mc:Choice>
              <mc:Fallback>
                <p:oleObj name="Equation" r:id="rId5" imgW="4267200" imgH="3962400" progId="Equation.DSMT4">
                  <p:embed/>
                  <p:pic>
                    <p:nvPicPr>
                      <p:cNvPr id="0" name="Object 32"/>
                      <p:cNvPicPr>
                        <a:picLocks noChangeAspect="1" noChangeArrowheads="1"/>
                      </p:cNvPicPr>
                      <p:nvPr/>
                    </p:nvPicPr>
                    <p:blipFill>
                      <a:blip r:embed="rId6"/>
                      <a:srcRect/>
                      <a:stretch>
                        <a:fillRect/>
                      </a:stretch>
                    </p:blipFill>
                    <p:spPr bwMode="auto">
                      <a:xfrm>
                        <a:off x="8686800" y="2203162"/>
                        <a:ext cx="3476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33"/>
          <p:cNvGraphicFramePr>
            <a:graphicFrameLocks noChangeAspect="1"/>
          </p:cNvGraphicFramePr>
          <p:nvPr/>
        </p:nvGraphicFramePr>
        <p:xfrm>
          <a:off x="5424398" y="2502933"/>
          <a:ext cx="774700" cy="346576"/>
        </p:xfrm>
        <a:graphic>
          <a:graphicData uri="http://schemas.openxmlformats.org/presentationml/2006/ole">
            <mc:AlternateContent xmlns:mc="http://schemas.openxmlformats.org/markup-compatibility/2006">
              <mc:Choice xmlns:v="urn:schemas-microsoft-com:vml" Requires="v">
                <p:oleObj spid="_x0000_s4" name="Equation" r:id="rId7" imgW="11582400" imgH="5181600" progId="Equation.DSMT4">
                  <p:embed/>
                </p:oleObj>
              </mc:Choice>
              <mc:Fallback>
                <p:oleObj name="Equation" r:id="rId7" imgW="11582400" imgH="5181600" progId="Equation.DSMT4">
                  <p:embed/>
                  <p:pic>
                    <p:nvPicPr>
                      <p:cNvPr id="0" name="Object 33"/>
                      <p:cNvPicPr/>
                      <p:nvPr/>
                    </p:nvPicPr>
                    <p:blipFill>
                      <a:blip r:embed="rId8"/>
                      <a:stretch>
                        <a:fillRect/>
                      </a:stretch>
                    </p:blipFill>
                    <p:spPr>
                      <a:xfrm>
                        <a:off x="5424398" y="2502933"/>
                        <a:ext cx="774700" cy="346576"/>
                      </a:xfrm>
                      <a:prstGeom prst="rect">
                        <a:avLst/>
                      </a:prstGeom>
                    </p:spPr>
                  </p:pic>
                </p:oleObj>
              </mc:Fallback>
            </mc:AlternateContent>
          </a:graphicData>
        </a:graphic>
      </p:graphicFrame>
      <p:sp>
        <p:nvSpPr>
          <p:cNvPr id="35" name="TextBox 34"/>
          <p:cNvSpPr txBox="1"/>
          <p:nvPr/>
        </p:nvSpPr>
        <p:spPr>
          <a:xfrm>
            <a:off x="762000" y="3124200"/>
            <a:ext cx="8763000" cy="101566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this case of a binary outcome, linear regression does a good job as a classifier, and is equivalent to </a:t>
            </a:r>
            <a:r>
              <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linear discriminant analysis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which we will discuss later.</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6" name="TextBox 35"/>
          <p:cNvSpPr txBox="1"/>
          <p:nvPr/>
        </p:nvSpPr>
        <p:spPr>
          <a:xfrm>
            <a:off x="762000" y="4343400"/>
            <a:ext cx="8763000" cy="70788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Since in the population,                                                  we might think that regression is perfect for this task.</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7" name="Object 36"/>
          <p:cNvGraphicFramePr>
            <a:graphicFrameLocks noChangeAspect="1"/>
          </p:cNvGraphicFramePr>
          <p:nvPr/>
        </p:nvGraphicFramePr>
        <p:xfrm>
          <a:off x="3892217" y="4387781"/>
          <a:ext cx="3064361" cy="320456"/>
        </p:xfrm>
        <a:graphic>
          <a:graphicData uri="http://schemas.openxmlformats.org/presentationml/2006/ole">
            <mc:AlternateContent xmlns:mc="http://schemas.openxmlformats.org/markup-compatibility/2006">
              <mc:Choice xmlns:v="urn:schemas-microsoft-com:vml" Requires="v">
                <p:oleObj spid="_x0000_s5" name="Equation" r:id="rId9" imgW="46634400" imgH="4876800" progId="Equation.DSMT4">
                  <p:embed/>
                </p:oleObj>
              </mc:Choice>
              <mc:Fallback>
                <p:oleObj name="Equation" r:id="rId9" imgW="46634400" imgH="4876800" progId="Equation.DSMT4">
                  <p:embed/>
                  <p:pic>
                    <p:nvPicPr>
                      <p:cNvPr id="0" name="Object 36"/>
                      <p:cNvPicPr/>
                      <p:nvPr/>
                    </p:nvPicPr>
                    <p:blipFill>
                      <a:blip r:embed="rId10"/>
                      <a:stretch>
                        <a:fillRect/>
                      </a:stretch>
                    </p:blipFill>
                    <p:spPr>
                      <a:xfrm>
                        <a:off x="3892217" y="4387781"/>
                        <a:ext cx="3064361" cy="320456"/>
                      </a:xfrm>
                      <a:prstGeom prst="rect">
                        <a:avLst/>
                      </a:prstGeom>
                    </p:spPr>
                  </p:pic>
                </p:oleObj>
              </mc:Fallback>
            </mc:AlternateContent>
          </a:graphicData>
        </a:graphic>
      </p:graphicFrame>
      <p:sp>
        <p:nvSpPr>
          <p:cNvPr id="38" name="Rounded Rectangle 37"/>
          <p:cNvSpPr/>
          <p:nvPr/>
        </p:nvSpPr>
        <p:spPr>
          <a:xfrm>
            <a:off x="1066800" y="5294531"/>
            <a:ext cx="5889778" cy="32316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Why we have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9" name="Object 38"/>
          <p:cNvGraphicFramePr>
            <a:graphicFrameLocks noChangeAspect="1"/>
          </p:cNvGraphicFramePr>
          <p:nvPr/>
        </p:nvGraphicFramePr>
        <p:xfrm>
          <a:off x="2819400" y="5318125"/>
          <a:ext cx="3063875" cy="320675"/>
        </p:xfrm>
        <a:graphic>
          <a:graphicData uri="http://schemas.openxmlformats.org/presentationml/2006/ole">
            <mc:AlternateContent xmlns:mc="http://schemas.openxmlformats.org/markup-compatibility/2006">
              <mc:Choice xmlns:v="urn:schemas-microsoft-com:vml" Requires="v">
                <p:oleObj spid="_x0000_s6" name="Equation" r:id="rId11" imgW="1943100" imgH="203200" progId="Equation.DSMT4">
                  <p:embed/>
                </p:oleObj>
              </mc:Choice>
              <mc:Fallback>
                <p:oleObj name="Equation" r:id="rId11" imgW="1943100" imgH="203200" progId="Equation.DSMT4">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5318125"/>
                        <a:ext cx="30638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arn(inVertical)">
                                      <p:cBhvr>
                                        <p:cTn id="10" dur="500"/>
                                        <p:tgtEl>
                                          <p:spTgt spid="36"/>
                                        </p:tgtEl>
                                      </p:cBhvr>
                                    </p:animEffect>
                                  </p:childTnLst>
                                </p:cTn>
                              </p:par>
                              <p:par>
                                <p:cTn id="11" presetID="16" presetClass="entr" presetSubtype="21"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barn(inVertical)">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500" fill="hold"/>
                                        <p:tgtEl>
                                          <p:spTgt spid="39"/>
                                        </p:tgtEl>
                                        <p:attrNameLst>
                                          <p:attrName>ppt_x</p:attrName>
                                        </p:attrNameLst>
                                      </p:cBhvr>
                                      <p:tavLst>
                                        <p:tav tm="0">
                                          <p:val>
                                            <p:strVal val="#ppt_x"/>
                                          </p:val>
                                        </p:tav>
                                        <p:tav tm="100000">
                                          <p:val>
                                            <p:strVal val="#ppt_x"/>
                                          </p:val>
                                        </p:tav>
                                      </p:tavLst>
                                    </p:anim>
                                    <p:anim calcmode="lin" valueType="num">
                                      <p:cBhvr additive="base">
                                        <p:cTn id="19" dur="500" fill="hold"/>
                                        <p:tgtEl>
                                          <p:spTgt spid="3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ppt_x"/>
                                          </p:val>
                                        </p:tav>
                                        <p:tav tm="100000">
                                          <p:val>
                                            <p:strVal val="#ppt_x"/>
                                          </p:val>
                                        </p:tav>
                                      </p:tavLst>
                                    </p:anim>
                                    <p:anim calcmode="lin" valueType="num">
                                      <p:cBhvr additive="base">
                                        <p:cTn id="2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Can We Use Linear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685800" y="1143000"/>
            <a:ext cx="8001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a:t>
            </a:r>
            <a:endPar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4" name="TextBox 23"/>
          <p:cNvSpPr txBox="1"/>
          <p:nvPr/>
        </p:nvSpPr>
        <p:spPr>
          <a:xfrm>
            <a:off x="685800" y="16764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code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5" name="Object 24"/>
          <p:cNvGraphicFramePr>
            <a:graphicFrameLocks noChangeAspect="1"/>
          </p:cNvGraphicFramePr>
          <p:nvPr/>
        </p:nvGraphicFramePr>
        <p:xfrm>
          <a:off x="762000" y="2133600"/>
          <a:ext cx="1600200" cy="757989"/>
        </p:xfrm>
        <a:graphic>
          <a:graphicData uri="http://schemas.openxmlformats.org/presentationml/2006/ole">
            <mc:AlternateContent xmlns:mc="http://schemas.openxmlformats.org/markup-compatibility/2006">
              <mc:Choice xmlns:v="urn:schemas-microsoft-com:vml" Requires="v">
                <p:oleObj spid="_x0000_s0" name="Equation" r:id="rId1" imgW="23164800" imgH="10972800" progId="Equation.DSMT4">
                  <p:embed/>
                </p:oleObj>
              </mc:Choice>
              <mc:Fallback>
                <p:oleObj name="Equation" r:id="rId1" imgW="23164800" imgH="10972800" progId="Equation.DSMT4">
                  <p:embed/>
                  <p:pic>
                    <p:nvPicPr>
                      <p:cNvPr id="0" name="Object 24"/>
                      <p:cNvPicPr/>
                      <p:nvPr/>
                    </p:nvPicPr>
                    <p:blipFill>
                      <a:blip r:embed="rId2"/>
                      <a:stretch>
                        <a:fillRect/>
                      </a:stretch>
                    </p:blipFill>
                    <p:spPr>
                      <a:xfrm>
                        <a:off x="762000" y="2133600"/>
                        <a:ext cx="1600200" cy="757989"/>
                      </a:xfrm>
                      <a:prstGeom prst="rect">
                        <a:avLst/>
                      </a:prstGeom>
                    </p:spPr>
                  </p:pic>
                </p:oleObj>
              </mc:Fallback>
            </mc:AlternateContent>
          </a:graphicData>
        </a:graphic>
      </p:graphicFrame>
      <p:sp>
        <p:nvSpPr>
          <p:cNvPr id="26" name="TextBox 25"/>
          <p:cNvSpPr txBox="1"/>
          <p:nvPr/>
        </p:nvSpPr>
        <p:spPr>
          <a:xfrm>
            <a:off x="2895600" y="2173069"/>
            <a:ext cx="63507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Can we simply perform a linear regression of     on     and classify as Yes if             ?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7" name="Object 26"/>
          <p:cNvGraphicFramePr>
            <a:graphicFrameLocks noChangeAspect="1"/>
          </p:cNvGraphicFramePr>
          <p:nvPr/>
        </p:nvGraphicFramePr>
        <p:xfrm>
          <a:off x="8077200" y="2203846"/>
          <a:ext cx="273448" cy="323166"/>
        </p:xfrm>
        <a:graphic>
          <a:graphicData uri="http://schemas.openxmlformats.org/presentationml/2006/ole">
            <mc:AlternateContent xmlns:mc="http://schemas.openxmlformats.org/markup-compatibility/2006">
              <mc:Choice xmlns:v="urn:schemas-microsoft-com:vml" Requires="v">
                <p:oleObj spid="_x0000_s2" name="Equation" r:id="rId3" imgW="3352800" imgH="3962400" progId="Equation.DSMT4">
                  <p:embed/>
                </p:oleObj>
              </mc:Choice>
              <mc:Fallback>
                <p:oleObj name="Equation" r:id="rId3" imgW="3352800" imgH="3962400" progId="Equation.DSMT4">
                  <p:embed/>
                  <p:pic>
                    <p:nvPicPr>
                      <p:cNvPr id="0" name="Object 26"/>
                      <p:cNvPicPr/>
                      <p:nvPr/>
                    </p:nvPicPr>
                    <p:blipFill>
                      <a:blip r:embed="rId4"/>
                      <a:stretch>
                        <a:fillRect/>
                      </a:stretch>
                    </p:blipFill>
                    <p:spPr>
                      <a:xfrm>
                        <a:off x="8077200" y="2203846"/>
                        <a:ext cx="273448" cy="323166"/>
                      </a:xfrm>
                      <a:prstGeom prst="rect">
                        <a:avLst/>
                      </a:prstGeom>
                    </p:spPr>
                  </p:pic>
                </p:oleObj>
              </mc:Fallback>
            </mc:AlternateContent>
          </a:graphicData>
        </a:graphic>
      </p:graphicFrame>
      <p:graphicFrame>
        <p:nvGraphicFramePr>
          <p:cNvPr id="40" name="Object 39"/>
          <p:cNvGraphicFramePr>
            <a:graphicFrameLocks noChangeAspect="1"/>
          </p:cNvGraphicFramePr>
          <p:nvPr/>
        </p:nvGraphicFramePr>
        <p:xfrm>
          <a:off x="8686800" y="2204720"/>
          <a:ext cx="347662" cy="323850"/>
        </p:xfrm>
        <a:graphic>
          <a:graphicData uri="http://schemas.openxmlformats.org/presentationml/2006/ole">
            <mc:AlternateContent xmlns:mc="http://schemas.openxmlformats.org/markup-compatibility/2006">
              <mc:Choice xmlns:v="urn:schemas-microsoft-com:vml" Requires="v">
                <p:oleObj spid="_x0000_s3" name="Equation" r:id="rId5" imgW="4267200" imgH="3962400" progId="Equation.DSMT4">
                  <p:embed/>
                </p:oleObj>
              </mc:Choice>
              <mc:Fallback>
                <p:oleObj name="Equation" r:id="rId5" imgW="4267200" imgH="3962400" progId="Equation.DSMT4">
                  <p:embed/>
                  <p:pic>
                    <p:nvPicPr>
                      <p:cNvPr id="0" name="Object 39"/>
                      <p:cNvPicPr>
                        <a:picLocks noChangeAspect="1" noChangeArrowheads="1"/>
                      </p:cNvPicPr>
                      <p:nvPr/>
                    </p:nvPicPr>
                    <p:blipFill>
                      <a:blip r:embed="rId6"/>
                      <a:srcRect/>
                      <a:stretch>
                        <a:fillRect/>
                      </a:stretch>
                    </p:blipFill>
                    <p:spPr bwMode="auto">
                      <a:xfrm>
                        <a:off x="8686800" y="2204720"/>
                        <a:ext cx="3476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40"/>
          <p:cNvGraphicFramePr>
            <a:graphicFrameLocks noChangeAspect="1"/>
          </p:cNvGraphicFramePr>
          <p:nvPr/>
        </p:nvGraphicFramePr>
        <p:xfrm>
          <a:off x="5424398" y="2503647"/>
          <a:ext cx="774700" cy="346576"/>
        </p:xfrm>
        <a:graphic>
          <a:graphicData uri="http://schemas.openxmlformats.org/presentationml/2006/ole">
            <mc:AlternateContent xmlns:mc="http://schemas.openxmlformats.org/markup-compatibility/2006">
              <mc:Choice xmlns:v="urn:schemas-microsoft-com:vml" Requires="v">
                <p:oleObj spid="_x0000_s4" name="Equation" r:id="rId7" imgW="11582400" imgH="5181600" progId="Equation.DSMT4">
                  <p:embed/>
                </p:oleObj>
              </mc:Choice>
              <mc:Fallback>
                <p:oleObj name="Equation" r:id="rId7" imgW="11582400" imgH="5181600" progId="Equation.DSMT4">
                  <p:embed/>
                  <p:pic>
                    <p:nvPicPr>
                      <p:cNvPr id="0" name="Object 40"/>
                      <p:cNvPicPr/>
                      <p:nvPr/>
                    </p:nvPicPr>
                    <p:blipFill>
                      <a:blip r:embed="rId8"/>
                      <a:stretch>
                        <a:fillRect/>
                      </a:stretch>
                    </p:blipFill>
                    <p:spPr>
                      <a:xfrm>
                        <a:off x="5424398" y="2503647"/>
                        <a:ext cx="774700" cy="346576"/>
                      </a:xfrm>
                      <a:prstGeom prst="rect">
                        <a:avLst/>
                      </a:prstGeom>
                    </p:spPr>
                  </p:pic>
                </p:oleObj>
              </mc:Fallback>
            </mc:AlternateContent>
          </a:graphicData>
        </a:graphic>
      </p:graphicFrame>
      <p:sp>
        <p:nvSpPr>
          <p:cNvPr id="42" name="TextBox 41"/>
          <p:cNvSpPr txBox="1"/>
          <p:nvPr/>
        </p:nvSpPr>
        <p:spPr>
          <a:xfrm>
            <a:off x="762000" y="3124200"/>
            <a:ext cx="8763000" cy="101566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However, if we use linear regression, some of our estimates might be outside the [0,1] interval, making them hard to interpret as probabilities. </a:t>
            </a:r>
            <a:r>
              <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Logistic regression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is more appropriate.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8" name="TextBox 27"/>
          <p:cNvSpPr txBox="1"/>
          <p:nvPr/>
        </p:nvSpPr>
        <p:spPr>
          <a:xfrm>
            <a:off x="218239" y="1819530"/>
            <a:ext cx="184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p:cNvSpPr txBox="1"/>
          <p:nvPr/>
        </p:nvSpPr>
        <p:spPr>
          <a:xfrm>
            <a:off x="525127" y="1777344"/>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High leverage points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2" name="TextBox 21"/>
          <p:cNvSpPr txBox="1"/>
          <p:nvPr/>
        </p:nvSpPr>
        <p:spPr>
          <a:xfrm>
            <a:off x="601327" y="2310744"/>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Observations with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high leverage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have an unusual value for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3" name="Object 22"/>
          <p:cNvGraphicFramePr>
            <a:graphicFrameLocks noChangeAspect="1"/>
          </p:cNvGraphicFramePr>
          <p:nvPr/>
        </p:nvGraphicFramePr>
        <p:xfrm>
          <a:off x="7315200" y="2287097"/>
          <a:ext cx="304800" cy="456103"/>
        </p:xfrm>
        <a:graphic>
          <a:graphicData uri="http://schemas.openxmlformats.org/presentationml/2006/ole">
            <mc:AlternateContent xmlns:mc="http://schemas.openxmlformats.org/markup-compatibility/2006">
              <mc:Choice xmlns:v="urn:schemas-microsoft-com:vml" Requires="v">
                <p:oleObj spid="_x0000_s0" name="Equation" r:id="rId1" imgW="3657600" imgH="5486400" progId="Equation.DSMT4">
                  <p:embed/>
                </p:oleObj>
              </mc:Choice>
              <mc:Fallback>
                <p:oleObj name="Equation" r:id="rId1" imgW="3657600" imgH="5486400" progId="Equation.DSMT4">
                  <p:embed/>
                  <p:pic>
                    <p:nvPicPr>
                      <p:cNvPr id="0" name="Object 22"/>
                      <p:cNvPicPr/>
                      <p:nvPr/>
                    </p:nvPicPr>
                    <p:blipFill>
                      <a:blip r:embed="rId2"/>
                      <a:stretch>
                        <a:fillRect/>
                      </a:stretch>
                    </p:blipFill>
                    <p:spPr>
                      <a:xfrm>
                        <a:off x="7315200" y="2287097"/>
                        <a:ext cx="304800" cy="456103"/>
                      </a:xfrm>
                      <a:prstGeom prst="rect">
                        <a:avLst/>
                      </a:prstGeom>
                    </p:spPr>
                  </p:pic>
                </p:oleObj>
              </mc:Fallback>
            </mc:AlternateContent>
          </a:graphicData>
        </a:graphic>
      </p:graphicFrame>
      <p:pic>
        <p:nvPicPr>
          <p:cNvPr id="24" name="Picture 23"/>
          <p:cNvPicPr>
            <a:picLocks noChangeAspect="1"/>
          </p:cNvPicPr>
          <p:nvPr/>
        </p:nvPicPr>
        <p:blipFill rotWithShape="1">
          <a:blip r:embed="rId3" cstate="print">
            <a:extLst>
              <a:ext uri="{28A0092B-C50C-407E-A947-70E740481C1C}">
                <a14:useLocalDpi xmlns:a14="http://schemas.microsoft.com/office/drawing/2010/main" val="0"/>
              </a:ext>
            </a:extLst>
          </a:blip>
          <a:srcRect l="32563" t="14956" r="35573"/>
          <a:stretch>
            <a:fillRect/>
          </a:stretch>
        </p:blipFill>
        <p:spPr>
          <a:xfrm>
            <a:off x="682009" y="2844143"/>
            <a:ext cx="3500718" cy="3405213"/>
          </a:xfrm>
          <a:prstGeom prst="rect">
            <a:avLst/>
          </a:prstGeom>
        </p:spPr>
      </p:pic>
      <p:sp>
        <p:nvSpPr>
          <p:cNvPr id="25" name="Oval 24"/>
          <p:cNvSpPr/>
          <p:nvPr/>
        </p:nvSpPr>
        <p:spPr>
          <a:xfrm>
            <a:off x="2963527" y="4291944"/>
            <a:ext cx="685800" cy="577334"/>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xtBox 25"/>
          <p:cNvSpPr txBox="1"/>
          <p:nvPr/>
        </p:nvSpPr>
        <p:spPr>
          <a:xfrm>
            <a:off x="4492669" y="3429000"/>
            <a:ext cx="4109658" cy="147732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problem is more pronounced in multiple linear regression settings with more than two predictors, because then there is no simple way to plot all dimensions of the data simultaneously.</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Can We Use Linear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697606" y="1143000"/>
            <a:ext cx="8763000"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Now suppose we have a response variable with three possible values. A patient presents at the emergency room, and we must classify them according to their symptoms.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6" name="Object 15"/>
          <p:cNvGraphicFramePr>
            <a:graphicFrameLocks noChangeAspect="1"/>
          </p:cNvGraphicFramePr>
          <p:nvPr/>
        </p:nvGraphicFramePr>
        <p:xfrm>
          <a:off x="850006" y="2286000"/>
          <a:ext cx="2895600" cy="1257005"/>
        </p:xfrm>
        <a:graphic>
          <a:graphicData uri="http://schemas.openxmlformats.org/presentationml/2006/ole">
            <mc:AlternateContent xmlns:mc="http://schemas.openxmlformats.org/markup-compatibility/2006">
              <mc:Choice xmlns:v="urn:schemas-microsoft-com:vml" Requires="v">
                <p:oleObj spid="_x0000_s0" name="Equation" r:id="rId1" imgW="39319200" imgH="17068800" progId="Equation.DSMT4">
                  <p:embed/>
                </p:oleObj>
              </mc:Choice>
              <mc:Fallback>
                <p:oleObj name="Equation" r:id="rId1" imgW="39319200" imgH="17068800" progId="Equation.DSMT4">
                  <p:embed/>
                  <p:pic>
                    <p:nvPicPr>
                      <p:cNvPr id="0" name="Object 15"/>
                      <p:cNvPicPr/>
                      <p:nvPr/>
                    </p:nvPicPr>
                    <p:blipFill>
                      <a:blip r:embed="rId2"/>
                      <a:stretch>
                        <a:fillRect/>
                      </a:stretch>
                    </p:blipFill>
                    <p:spPr>
                      <a:xfrm>
                        <a:off x="850006" y="2286000"/>
                        <a:ext cx="2895600" cy="1257005"/>
                      </a:xfrm>
                      <a:prstGeom prst="rect">
                        <a:avLst/>
                      </a:prstGeom>
                    </p:spPr>
                  </p:pic>
                </p:oleObj>
              </mc:Fallback>
            </mc:AlternateContent>
          </a:graphicData>
        </a:graphic>
      </p:graphicFrame>
      <p:sp>
        <p:nvSpPr>
          <p:cNvPr id="17" name="TextBox 16"/>
          <p:cNvSpPr txBox="1"/>
          <p:nvPr/>
        </p:nvSpPr>
        <p:spPr>
          <a:xfrm>
            <a:off x="697606" y="3648670"/>
            <a:ext cx="8763000"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coding implies </a:t>
            </a:r>
            <a:r>
              <a:rPr kumimoji="0" lang="en-US" sz="20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an ordering on the outcomes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putting drug overdose in between stroke and epileptic seizure, and insisting that the difference between stroke and drug overdose is the same as the difference between drug overdose and epileptic seizure. In practice, there is no particular reason that this needs to be the case.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697606" y="5395210"/>
            <a:ext cx="876300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is not appropriate here. </a:t>
            </a:r>
            <a:r>
              <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Multiple Logistic Regression</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a:t>
            </a:r>
            <a:r>
              <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Discriminant Analysis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are more appropriate.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2" name="TextBox 21"/>
          <p:cNvSpPr txBox="1"/>
          <p:nvPr/>
        </p:nvSpPr>
        <p:spPr>
          <a:xfrm>
            <a:off x="697606" y="1143000"/>
            <a:ext cx="8763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Rather than modeling the response     directly, logistic regression models the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probability</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that      belongs to a particular category.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3" name="Object 22"/>
          <p:cNvGraphicFramePr>
            <a:graphicFrameLocks noChangeAspect="1"/>
          </p:cNvGraphicFramePr>
          <p:nvPr/>
        </p:nvGraphicFramePr>
        <p:xfrm>
          <a:off x="4850506" y="1204773"/>
          <a:ext cx="222983" cy="263525"/>
        </p:xfrm>
        <a:graphic>
          <a:graphicData uri="http://schemas.openxmlformats.org/presentationml/2006/ole">
            <mc:AlternateContent xmlns:mc="http://schemas.openxmlformats.org/markup-compatibility/2006">
              <mc:Choice xmlns:v="urn:schemas-microsoft-com:vml" Requires="v">
                <p:oleObj spid="_x0000_s0" name="Equation" r:id="rId1" imgW="3352800" imgH="3962400" progId="Equation.DSMT4">
                  <p:embed/>
                </p:oleObj>
              </mc:Choice>
              <mc:Fallback>
                <p:oleObj name="Equation" r:id="rId1" imgW="3352800" imgH="3962400" progId="Equation.DSMT4">
                  <p:embed/>
                  <p:pic>
                    <p:nvPicPr>
                      <p:cNvPr id="0" name="Object 22"/>
                      <p:cNvPicPr/>
                      <p:nvPr/>
                    </p:nvPicPr>
                    <p:blipFill>
                      <a:blip r:embed="rId2"/>
                      <a:stretch>
                        <a:fillRect/>
                      </a:stretch>
                    </p:blipFill>
                    <p:spPr>
                      <a:xfrm>
                        <a:off x="4850506" y="1204773"/>
                        <a:ext cx="222983" cy="263525"/>
                      </a:xfrm>
                      <a:prstGeom prst="rect">
                        <a:avLst/>
                      </a:prstGeom>
                    </p:spPr>
                  </p:pic>
                </p:oleObj>
              </mc:Fallback>
            </mc:AlternateContent>
          </a:graphicData>
        </a:graphic>
      </p:graphicFrame>
      <p:graphicFrame>
        <p:nvGraphicFramePr>
          <p:cNvPr id="24" name="Object 23"/>
          <p:cNvGraphicFramePr>
            <a:graphicFrameLocks noChangeAspect="1"/>
          </p:cNvGraphicFramePr>
          <p:nvPr/>
        </p:nvGraphicFramePr>
        <p:xfrm>
          <a:off x="2971800" y="1510906"/>
          <a:ext cx="222250" cy="263525"/>
        </p:xfrm>
        <a:graphic>
          <a:graphicData uri="http://schemas.openxmlformats.org/presentationml/2006/ole">
            <mc:AlternateContent xmlns:mc="http://schemas.openxmlformats.org/markup-compatibility/2006">
              <mc:Choice xmlns:v="urn:schemas-microsoft-com:vml" Requires="v">
                <p:oleObj spid="_x0000_s2" name="Equation" r:id="rId3" imgW="3352800" imgH="3962400" progId="Equation.DSMT4">
                  <p:embed/>
                </p:oleObj>
              </mc:Choice>
              <mc:Fallback>
                <p:oleObj name="Equation" r:id="rId3" imgW="3352800" imgH="3962400" progId="Equation.DSMT4">
                  <p:embed/>
                  <p:pic>
                    <p:nvPicPr>
                      <p:cNvPr id="0" name="Objec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510906"/>
                        <a:ext cx="2222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1"/>
          <p:cNvSpPr txBox="1"/>
          <p:nvPr/>
        </p:nvSpPr>
        <p:spPr>
          <a:xfrm>
            <a:off x="691989" y="2033630"/>
            <a:ext cx="8763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Goal of logistic regression: predict a binary outcome, such as yes or no, true or false, or 0 or 1.</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21"/>
          <p:cNvSpPr txBox="1"/>
          <p:nvPr/>
        </p:nvSpPr>
        <p:spPr>
          <a:xfrm>
            <a:off x="691989" y="2924260"/>
            <a:ext cx="8763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idea behind logistic regression: use a logistic function to model the probability of the binary outcome, given the input features.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TextBox 21"/>
          <p:cNvSpPr txBox="1"/>
          <p:nvPr/>
        </p:nvSpPr>
        <p:spPr>
          <a:xfrm>
            <a:off x="691989" y="3814890"/>
            <a:ext cx="8763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logistic function is an S-shaped curve that maps any input value to a probability value between 0 and 1.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2" name="TextBox 21"/>
          <p:cNvSpPr txBox="1"/>
          <p:nvPr/>
        </p:nvSpPr>
        <p:spPr>
          <a:xfrm>
            <a:off x="697606" y="1143000"/>
            <a:ext cx="8763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Rather than modeling the response     directly, logistic regression models the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probability</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that      belongs to a particular category.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3" name="Object 22"/>
          <p:cNvGraphicFramePr>
            <a:graphicFrameLocks noChangeAspect="1"/>
          </p:cNvGraphicFramePr>
          <p:nvPr/>
        </p:nvGraphicFramePr>
        <p:xfrm>
          <a:off x="4850506" y="1204773"/>
          <a:ext cx="222983" cy="263525"/>
        </p:xfrm>
        <a:graphic>
          <a:graphicData uri="http://schemas.openxmlformats.org/presentationml/2006/ole">
            <mc:AlternateContent xmlns:mc="http://schemas.openxmlformats.org/markup-compatibility/2006">
              <mc:Choice xmlns:v="urn:schemas-microsoft-com:vml" Requires="v">
                <p:oleObj spid="_x0000_s0" name="Equation" r:id="rId1" imgW="3352800" imgH="3962400" progId="Equation.DSMT4">
                  <p:embed/>
                </p:oleObj>
              </mc:Choice>
              <mc:Fallback>
                <p:oleObj name="Equation" r:id="rId1" imgW="3352800" imgH="3962400" progId="Equation.DSMT4">
                  <p:embed/>
                  <p:pic>
                    <p:nvPicPr>
                      <p:cNvPr id="0" name="Object 22"/>
                      <p:cNvPicPr/>
                      <p:nvPr/>
                    </p:nvPicPr>
                    <p:blipFill>
                      <a:blip r:embed="rId2"/>
                      <a:stretch>
                        <a:fillRect/>
                      </a:stretch>
                    </p:blipFill>
                    <p:spPr>
                      <a:xfrm>
                        <a:off x="4850506" y="1204773"/>
                        <a:ext cx="222983" cy="263525"/>
                      </a:xfrm>
                      <a:prstGeom prst="rect">
                        <a:avLst/>
                      </a:prstGeom>
                    </p:spPr>
                  </p:pic>
                </p:oleObj>
              </mc:Fallback>
            </mc:AlternateContent>
          </a:graphicData>
        </a:graphic>
      </p:graphicFrame>
      <p:graphicFrame>
        <p:nvGraphicFramePr>
          <p:cNvPr id="24" name="Object 23"/>
          <p:cNvGraphicFramePr>
            <a:graphicFrameLocks noChangeAspect="1"/>
          </p:cNvGraphicFramePr>
          <p:nvPr/>
        </p:nvGraphicFramePr>
        <p:xfrm>
          <a:off x="2971800" y="1510906"/>
          <a:ext cx="222250" cy="263525"/>
        </p:xfrm>
        <a:graphic>
          <a:graphicData uri="http://schemas.openxmlformats.org/presentationml/2006/ole">
            <mc:AlternateContent xmlns:mc="http://schemas.openxmlformats.org/markup-compatibility/2006">
              <mc:Choice xmlns:v="urn:schemas-microsoft-com:vml" Requires="v">
                <p:oleObj spid="_x0000_s2" name="Equation" r:id="rId3" imgW="3352800" imgH="3962400" progId="Equation.DSMT4">
                  <p:embed/>
                </p:oleObj>
              </mc:Choice>
              <mc:Fallback>
                <p:oleObj name="Equation" r:id="rId3" imgW="3352800" imgH="3962400" progId="Equation.DSMT4">
                  <p:embed/>
                  <p:pic>
                    <p:nvPicPr>
                      <p:cNvPr id="0" name="Objec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510906"/>
                        <a:ext cx="2222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p:nvSpPr>
        <p:spPr>
          <a:xfrm>
            <a:off x="697606" y="2052935"/>
            <a:ext cx="8001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a:t>
            </a:r>
            <a:endParaRPr kumimoji="0" lang="en-US" sz="24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6" name="TextBox 25"/>
          <p:cNvSpPr txBox="1"/>
          <p:nvPr/>
        </p:nvSpPr>
        <p:spPr>
          <a:xfrm>
            <a:off x="697606" y="2743200"/>
            <a:ext cx="1371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7" name="Object 26"/>
          <p:cNvGraphicFramePr>
            <a:graphicFrameLocks noChangeAspect="1"/>
          </p:cNvGraphicFramePr>
          <p:nvPr/>
        </p:nvGraphicFramePr>
        <p:xfrm>
          <a:off x="1197989" y="2743200"/>
          <a:ext cx="4224017" cy="346586"/>
        </p:xfrm>
        <a:graphic>
          <a:graphicData uri="http://schemas.openxmlformats.org/presentationml/2006/ole">
            <mc:AlternateContent xmlns:mc="http://schemas.openxmlformats.org/markup-compatibility/2006">
              <mc:Choice xmlns:v="urn:schemas-microsoft-com:vml" Requires="v">
                <p:oleObj spid="_x0000_s3" name="Equation" r:id="rId4" imgW="59436000" imgH="4876800" progId="Equation.DSMT4">
                  <p:embed/>
                </p:oleObj>
              </mc:Choice>
              <mc:Fallback>
                <p:oleObj name="Equation" r:id="rId4" imgW="59436000" imgH="4876800" progId="Equation.DSMT4">
                  <p:embed/>
                  <p:pic>
                    <p:nvPicPr>
                      <p:cNvPr id="0" name="Object 26"/>
                      <p:cNvPicPr/>
                      <p:nvPr/>
                    </p:nvPicPr>
                    <p:blipFill>
                      <a:blip r:embed="rId5"/>
                      <a:stretch>
                        <a:fillRect/>
                      </a:stretch>
                    </p:blipFill>
                    <p:spPr>
                      <a:xfrm>
                        <a:off x="1197989" y="2743200"/>
                        <a:ext cx="4224017" cy="346586"/>
                      </a:xfrm>
                      <a:prstGeom prst="rect">
                        <a:avLst/>
                      </a:prstGeom>
                    </p:spPr>
                  </p:pic>
                </p:oleObj>
              </mc:Fallback>
            </mc:AlternateContent>
          </a:graphicData>
        </a:graphic>
      </p:graphicFrame>
      <p:graphicFrame>
        <p:nvGraphicFramePr>
          <p:cNvPr id="28" name="Object 27"/>
          <p:cNvGraphicFramePr>
            <a:graphicFrameLocks noChangeAspect="1"/>
          </p:cNvGraphicFramePr>
          <p:nvPr/>
        </p:nvGraphicFramePr>
        <p:xfrm>
          <a:off x="773806" y="3792537"/>
          <a:ext cx="3444875" cy="779463"/>
        </p:xfrm>
        <a:graphic>
          <a:graphicData uri="http://schemas.openxmlformats.org/presentationml/2006/ole">
            <mc:AlternateContent xmlns:mc="http://schemas.openxmlformats.org/markup-compatibility/2006">
              <mc:Choice xmlns:v="urn:schemas-microsoft-com:vml" Requires="v">
                <p:oleObj spid="_x0000_s4" name="Equation" r:id="rId6" imgW="48463200" imgH="10972800" progId="Equation.DSMT4">
                  <p:embed/>
                </p:oleObj>
              </mc:Choice>
              <mc:Fallback>
                <p:oleObj name="Equation" r:id="rId6" imgW="48463200" imgH="10972800" progId="Equation.DSMT4">
                  <p:embed/>
                  <p:pic>
                    <p:nvPicPr>
                      <p:cNvPr id="0" name="Object 27"/>
                      <p:cNvPicPr>
                        <a:picLocks noChangeAspect="1" noChangeArrowheads="1"/>
                      </p:cNvPicPr>
                      <p:nvPr/>
                    </p:nvPicPr>
                    <p:blipFill>
                      <a:blip r:embed="rId7"/>
                      <a:srcRect/>
                      <a:stretch>
                        <a:fillRect/>
                      </a:stretch>
                    </p:blipFill>
                    <p:spPr bwMode="auto">
                      <a:xfrm>
                        <a:off x="773806" y="3792537"/>
                        <a:ext cx="344487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TextBox 28"/>
          <p:cNvSpPr txBox="1"/>
          <p:nvPr/>
        </p:nvSpPr>
        <p:spPr>
          <a:xfrm>
            <a:off x="697606" y="3200400"/>
            <a:ext cx="3657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To make predictions</a:t>
            </a:r>
            <a:endPar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graphicFrame>
        <p:nvGraphicFramePr>
          <p:cNvPr id="30" name="Object 29"/>
          <p:cNvGraphicFramePr>
            <a:graphicFrameLocks noChangeAspect="1"/>
          </p:cNvGraphicFramePr>
          <p:nvPr/>
        </p:nvGraphicFramePr>
        <p:xfrm>
          <a:off x="773806" y="5392737"/>
          <a:ext cx="3444875" cy="779463"/>
        </p:xfrm>
        <a:graphic>
          <a:graphicData uri="http://schemas.openxmlformats.org/presentationml/2006/ole">
            <mc:AlternateContent xmlns:mc="http://schemas.openxmlformats.org/markup-compatibility/2006">
              <mc:Choice xmlns:v="urn:schemas-microsoft-com:vml" Requires="v">
                <p:oleObj spid="_x0000_s5" name="Equation" r:id="rId8" imgW="48463200" imgH="10972800" progId="Equation.DSMT4">
                  <p:embed/>
                </p:oleObj>
              </mc:Choice>
              <mc:Fallback>
                <p:oleObj name="Equation" r:id="rId8" imgW="48463200" imgH="10972800" progId="Equation.DSMT4">
                  <p:embed/>
                  <p:pic>
                    <p:nvPicPr>
                      <p:cNvPr id="0" name="Object 29"/>
                      <p:cNvPicPr>
                        <a:picLocks noChangeAspect="1" noChangeArrowheads="1"/>
                      </p:cNvPicPr>
                      <p:nvPr/>
                    </p:nvPicPr>
                    <p:blipFill>
                      <a:blip r:embed="rId9"/>
                      <a:srcRect/>
                      <a:stretch>
                        <a:fillRect/>
                      </a:stretch>
                    </p:blipFill>
                    <p:spPr bwMode="auto">
                      <a:xfrm>
                        <a:off x="773806" y="5392737"/>
                        <a:ext cx="344487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TextBox 30"/>
          <p:cNvSpPr txBox="1"/>
          <p:nvPr/>
        </p:nvSpPr>
        <p:spPr>
          <a:xfrm>
            <a:off x="697606" y="4800600"/>
            <a:ext cx="8763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To make conservative predictions in individuals who are at risk for default</a:t>
            </a:r>
            <a:endPar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Slide Number Placeholder 1"/>
          <p:cNvSpPr>
            <a:spLocks noGrp="1"/>
          </p:cNvSpPr>
          <p:nvPr>
            <p:ph type="sldNum" sz="quarter" idx="12"/>
          </p:nvPr>
        </p:nvSpPr>
        <p:spPr>
          <a:xfrm>
            <a:off x="7010400" y="5358825"/>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BCF8C0-3044-954E-874E-5451BC66C063}" type="slidenum">
              <a:rPr kumimoji="0" 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85800" y="106680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logistic model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990600" y="1560493"/>
            <a:ext cx="8915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should we model the relationship between                              and      ?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6" name="Object 15"/>
          <p:cNvGraphicFramePr>
            <a:graphicFrameLocks noChangeAspect="1"/>
          </p:cNvGraphicFramePr>
          <p:nvPr/>
        </p:nvGraphicFramePr>
        <p:xfrm>
          <a:off x="6423058" y="1599183"/>
          <a:ext cx="2057399" cy="322729"/>
        </p:xfrm>
        <a:graphic>
          <a:graphicData uri="http://schemas.openxmlformats.org/presentationml/2006/ole">
            <mc:AlternateContent xmlns:mc="http://schemas.openxmlformats.org/markup-compatibility/2006">
              <mc:Choice xmlns:v="urn:schemas-microsoft-com:vml" Requires="v">
                <p:oleObj spid="_x0000_s0" name="Equation" r:id="rId1" imgW="31089600" imgH="4876800" progId="Equation.DSMT4">
                  <p:embed/>
                </p:oleObj>
              </mc:Choice>
              <mc:Fallback>
                <p:oleObj name="Equation" r:id="rId1" imgW="31089600" imgH="4876800" progId="Equation.DSMT4">
                  <p:embed/>
                  <p:pic>
                    <p:nvPicPr>
                      <p:cNvPr id="0" name="Object 15"/>
                      <p:cNvPicPr/>
                      <p:nvPr/>
                    </p:nvPicPr>
                    <p:blipFill>
                      <a:blip r:embed="rId2"/>
                      <a:stretch>
                        <a:fillRect/>
                      </a:stretch>
                    </p:blipFill>
                    <p:spPr>
                      <a:xfrm>
                        <a:off x="6423058" y="1599183"/>
                        <a:ext cx="2057399" cy="322729"/>
                      </a:xfrm>
                      <a:prstGeom prst="rect">
                        <a:avLst/>
                      </a:prstGeom>
                    </p:spPr>
                  </p:pic>
                </p:oleObj>
              </mc:Fallback>
            </mc:AlternateContent>
          </a:graphicData>
        </a:graphic>
      </p:graphicFrame>
      <p:graphicFrame>
        <p:nvGraphicFramePr>
          <p:cNvPr id="18" name="Object 17"/>
          <p:cNvGraphicFramePr>
            <a:graphicFrameLocks noChangeAspect="1"/>
          </p:cNvGraphicFramePr>
          <p:nvPr/>
        </p:nvGraphicFramePr>
        <p:xfrm>
          <a:off x="6400800" y="2286000"/>
          <a:ext cx="2286000" cy="838200"/>
        </p:xfrm>
        <a:graphic>
          <a:graphicData uri="http://schemas.openxmlformats.org/presentationml/2006/ole">
            <mc:AlternateContent xmlns:mc="http://schemas.openxmlformats.org/markup-compatibility/2006">
              <mc:Choice xmlns:v="urn:schemas-microsoft-com:vml" Requires="v">
                <p:oleObj spid="_x0000_s2" name="Equation" r:id="rId3" imgW="27432000" imgH="10058400" progId="Equation.DSMT4">
                  <p:embed/>
                </p:oleObj>
              </mc:Choice>
              <mc:Fallback>
                <p:oleObj name="Equation" r:id="rId3" imgW="27432000" imgH="10058400" progId="Equation.DSMT4">
                  <p:embed/>
                  <p:pic>
                    <p:nvPicPr>
                      <p:cNvPr id="0" name="Object 17"/>
                      <p:cNvPicPr/>
                      <p:nvPr/>
                    </p:nvPicPr>
                    <p:blipFill>
                      <a:blip r:embed="rId4"/>
                      <a:stretch>
                        <a:fillRect/>
                      </a:stretch>
                    </p:blipFill>
                    <p:spPr>
                      <a:xfrm>
                        <a:off x="6400800" y="2286000"/>
                        <a:ext cx="2286000" cy="838200"/>
                      </a:xfrm>
                      <a:prstGeom prst="rect">
                        <a:avLst/>
                      </a:prstGeom>
                    </p:spPr>
                  </p:pic>
                </p:oleObj>
              </mc:Fallback>
            </mc:AlternateContent>
          </a:graphicData>
        </a:graphic>
      </p:graphicFrame>
      <p:pic>
        <p:nvPicPr>
          <p:cNvPr id="19" name="Picture 18"/>
          <p:cNvPicPr>
            <a:picLocks noChangeAspect="1"/>
          </p:cNvPicPr>
          <p:nvPr/>
        </p:nvPicPr>
        <p:blipFill rotWithShape="1">
          <a:blip r:embed="rId5" cstate="print">
            <a:extLst>
              <a:ext uri="{28A0092B-C50C-407E-A947-70E740481C1C}">
                <a14:useLocalDpi xmlns:a14="http://schemas.microsoft.com/office/drawing/2010/main" val="0"/>
              </a:ext>
            </a:extLst>
          </a:blip>
          <a:srcRect t="14413" r="2882" b="3855"/>
          <a:stretch>
            <a:fillRect/>
          </a:stretch>
        </p:blipFill>
        <p:spPr>
          <a:xfrm>
            <a:off x="1269922" y="3243154"/>
            <a:ext cx="8144534" cy="3124200"/>
          </a:xfrm>
          <a:prstGeom prst="rect">
            <a:avLst/>
          </a:prstGeom>
        </p:spPr>
      </p:pic>
      <p:graphicFrame>
        <p:nvGraphicFramePr>
          <p:cNvPr id="20" name="Object 19"/>
          <p:cNvGraphicFramePr>
            <a:graphicFrameLocks noChangeAspect="1"/>
          </p:cNvGraphicFramePr>
          <p:nvPr/>
        </p:nvGraphicFramePr>
        <p:xfrm>
          <a:off x="2286000" y="2540716"/>
          <a:ext cx="2184400" cy="457200"/>
        </p:xfrm>
        <a:graphic>
          <a:graphicData uri="http://schemas.openxmlformats.org/presentationml/2006/ole">
            <mc:AlternateContent xmlns:mc="http://schemas.openxmlformats.org/markup-compatibility/2006">
              <mc:Choice xmlns:v="urn:schemas-microsoft-com:vml" Requires="v">
                <p:oleObj spid="_x0000_s3" name="Equation" r:id="rId6" imgW="26212800" imgH="5486400" progId="Equation.DSMT4">
                  <p:embed/>
                </p:oleObj>
              </mc:Choice>
              <mc:Fallback>
                <p:oleObj name="Equation" r:id="rId6" imgW="26212800" imgH="5486400" progId="Equation.DSMT4">
                  <p:embed/>
                  <p:pic>
                    <p:nvPicPr>
                      <p:cNvPr id="0" name="Object 19"/>
                      <p:cNvPicPr>
                        <a:picLocks noChangeAspect="1" noChangeArrowheads="1"/>
                      </p:cNvPicPr>
                      <p:nvPr/>
                    </p:nvPicPr>
                    <p:blipFill>
                      <a:blip r:embed="rId7"/>
                      <a:srcRect/>
                      <a:stretch>
                        <a:fillRect/>
                      </a:stretch>
                    </p:blipFill>
                    <p:spPr bwMode="auto">
                      <a:xfrm>
                        <a:off x="2286000" y="2540716"/>
                        <a:ext cx="218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ounded Rectangle 20"/>
          <p:cNvSpPr/>
          <p:nvPr/>
        </p:nvSpPr>
        <p:spPr>
          <a:xfrm>
            <a:off x="6096000" y="2209800"/>
            <a:ext cx="2819400" cy="990600"/>
          </a:xfrm>
          <a:prstGeom prst="round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aphicFrame>
        <p:nvGraphicFramePr>
          <p:cNvPr id="32" name="Object 31"/>
          <p:cNvGraphicFramePr>
            <a:graphicFrameLocks noChangeAspect="1"/>
          </p:cNvGraphicFramePr>
          <p:nvPr/>
        </p:nvGraphicFramePr>
        <p:xfrm>
          <a:off x="8986234" y="1595324"/>
          <a:ext cx="295422" cy="274320"/>
        </p:xfrm>
        <a:graphic>
          <a:graphicData uri="http://schemas.openxmlformats.org/presentationml/2006/ole">
            <mc:AlternateContent xmlns:mc="http://schemas.openxmlformats.org/markup-compatibility/2006">
              <mc:Choice xmlns:v="urn:schemas-microsoft-com:vml" Requires="v">
                <p:oleObj spid="_x0000_s4" name="Equation" r:id="rId8" imgW="4267200" imgH="3962400" progId="Equation.DSMT4">
                  <p:embed/>
                </p:oleObj>
              </mc:Choice>
              <mc:Fallback>
                <p:oleObj name="Equation" r:id="rId8" imgW="4267200" imgH="3962400" progId="Equation.DSMT4">
                  <p:embed/>
                  <p:pic>
                    <p:nvPicPr>
                      <p:cNvPr id="0" name="Object 31"/>
                      <p:cNvPicPr/>
                      <p:nvPr/>
                    </p:nvPicPr>
                    <p:blipFill>
                      <a:blip r:embed="rId9"/>
                      <a:stretch>
                        <a:fillRect/>
                      </a:stretch>
                    </p:blipFill>
                    <p:spPr>
                      <a:xfrm>
                        <a:off x="8986234" y="1595324"/>
                        <a:ext cx="295422" cy="2743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4" name="TextBox 23"/>
          <p:cNvSpPr txBox="1"/>
          <p:nvPr/>
        </p:nvSpPr>
        <p:spPr>
          <a:xfrm>
            <a:off x="685800" y="106680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logistic model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p:nvSpPr>
        <p:spPr>
          <a:xfrm>
            <a:off x="990600" y="1560493"/>
            <a:ext cx="8229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odds </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6" name="Object 25"/>
          <p:cNvGraphicFramePr>
            <a:graphicFrameLocks noChangeAspect="1"/>
          </p:cNvGraphicFramePr>
          <p:nvPr/>
        </p:nvGraphicFramePr>
        <p:xfrm>
          <a:off x="1143000" y="2133600"/>
          <a:ext cx="3429000" cy="838200"/>
        </p:xfrm>
        <a:graphic>
          <a:graphicData uri="http://schemas.openxmlformats.org/presentationml/2006/ole">
            <mc:AlternateContent xmlns:mc="http://schemas.openxmlformats.org/markup-compatibility/2006">
              <mc:Choice xmlns:v="urn:schemas-microsoft-com:vml" Requires="v">
                <p:oleObj spid="_x0000_s0" name="Equation" r:id="rId1" imgW="41148000" imgH="10058400" progId="Equation.DSMT4">
                  <p:embed/>
                </p:oleObj>
              </mc:Choice>
              <mc:Fallback>
                <p:oleObj name="Equation" r:id="rId1" imgW="41148000" imgH="10058400" progId="Equation.DSMT4">
                  <p:embed/>
                  <p:pic>
                    <p:nvPicPr>
                      <p:cNvPr id="0" name="Object 25"/>
                      <p:cNvPicPr/>
                      <p:nvPr/>
                    </p:nvPicPr>
                    <p:blipFill>
                      <a:blip r:embed="rId2"/>
                      <a:stretch>
                        <a:fillRect/>
                      </a:stretch>
                    </p:blipFill>
                    <p:spPr>
                      <a:xfrm>
                        <a:off x="1143000" y="2133600"/>
                        <a:ext cx="3429000" cy="838200"/>
                      </a:xfrm>
                      <a:prstGeom prst="rect">
                        <a:avLst/>
                      </a:prstGeom>
                    </p:spPr>
                  </p:pic>
                </p:oleObj>
              </mc:Fallback>
            </mc:AlternateContent>
          </a:graphicData>
        </a:graphic>
      </p:graphicFrame>
      <p:sp>
        <p:nvSpPr>
          <p:cNvPr id="27" name="TextBox 26"/>
          <p:cNvSpPr txBox="1"/>
          <p:nvPr/>
        </p:nvSpPr>
        <p:spPr>
          <a:xfrm>
            <a:off x="1066800" y="3195697"/>
            <a:ext cx="8305800" cy="163121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Values of the odds close to 0 and positive infinity indicate very low and very high probabilities of default, respectively.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Odds are traditionally used instead of probabilities in horse-racing, since they relate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m</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ore naturally to the correct betting strategy.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685800" y="106680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logistic model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990600" y="1560493"/>
            <a:ext cx="8229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log-odds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or</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logit</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1" name="Object 20"/>
          <p:cNvGraphicFramePr>
            <a:graphicFrameLocks noChangeAspect="1"/>
          </p:cNvGraphicFramePr>
          <p:nvPr/>
        </p:nvGraphicFramePr>
        <p:xfrm>
          <a:off x="1206500" y="2057400"/>
          <a:ext cx="3302000" cy="914400"/>
        </p:xfrm>
        <a:graphic>
          <a:graphicData uri="http://schemas.openxmlformats.org/presentationml/2006/ole">
            <mc:AlternateContent xmlns:mc="http://schemas.openxmlformats.org/markup-compatibility/2006">
              <mc:Choice xmlns:v="urn:schemas-microsoft-com:vml" Requires="v">
                <p:oleObj spid="_x0000_s0" name="Equation" r:id="rId1" imgW="39624000" imgH="10972800" progId="Equation.DSMT4">
                  <p:embed/>
                </p:oleObj>
              </mc:Choice>
              <mc:Fallback>
                <p:oleObj name="Equation" r:id="rId1" imgW="39624000" imgH="10972800" progId="Equation.DSMT4">
                  <p:embed/>
                  <p:pic>
                    <p:nvPicPr>
                      <p:cNvPr id="0" name="Object 20"/>
                      <p:cNvPicPr/>
                      <p:nvPr/>
                    </p:nvPicPr>
                    <p:blipFill>
                      <a:blip r:embed="rId2"/>
                      <a:stretch>
                        <a:fillRect/>
                      </a:stretch>
                    </p:blipFill>
                    <p:spPr>
                      <a:xfrm>
                        <a:off x="1206500" y="2057400"/>
                        <a:ext cx="3302000" cy="914400"/>
                      </a:xfrm>
                      <a:prstGeom prst="rect">
                        <a:avLst/>
                      </a:prstGeom>
                    </p:spPr>
                  </p:pic>
                </p:oleObj>
              </mc:Fallback>
            </mc:AlternateContent>
          </a:graphicData>
        </a:graphic>
      </p:graphicFrame>
      <p:sp>
        <p:nvSpPr>
          <p:cNvPr id="22" name="TextBox 21"/>
          <p:cNvSpPr txBox="1"/>
          <p:nvPr/>
        </p:nvSpPr>
        <p:spPr>
          <a:xfrm>
            <a:off x="1066800" y="3195697"/>
            <a:ext cx="8305800" cy="224676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logistic regression model has a logit that is linear in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a logistic regression model, increasing      by a one unit changes the log odds by    , or equivalently it multiplies the odds by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amount that           changes due to a one-unit change in      will depend on the current value of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3" name="Object 22"/>
          <p:cNvGraphicFramePr>
            <a:graphicFrameLocks noChangeAspect="1"/>
          </p:cNvGraphicFramePr>
          <p:nvPr/>
        </p:nvGraphicFramePr>
        <p:xfrm>
          <a:off x="7689156" y="3237553"/>
          <a:ext cx="295421" cy="274320"/>
        </p:xfrm>
        <a:graphic>
          <a:graphicData uri="http://schemas.openxmlformats.org/presentationml/2006/ole">
            <mc:AlternateContent xmlns:mc="http://schemas.openxmlformats.org/markup-compatibility/2006">
              <mc:Choice xmlns:v="urn:schemas-microsoft-com:vml" Requires="v">
                <p:oleObj spid="_x0000_s2" name="Equation" r:id="rId3" imgW="4267200" imgH="3962400" progId="Equation.DSMT4">
                  <p:embed/>
                </p:oleObj>
              </mc:Choice>
              <mc:Fallback>
                <p:oleObj name="Equation" r:id="rId3" imgW="4267200" imgH="3962400" progId="Equation.DSMT4">
                  <p:embed/>
                  <p:pic>
                    <p:nvPicPr>
                      <p:cNvPr id="0" name="Object 22"/>
                      <p:cNvPicPr/>
                      <p:nvPr/>
                    </p:nvPicPr>
                    <p:blipFill>
                      <a:blip r:embed="rId4"/>
                      <a:stretch>
                        <a:fillRect/>
                      </a:stretch>
                    </p:blipFill>
                    <p:spPr>
                      <a:xfrm>
                        <a:off x="7689156" y="3237553"/>
                        <a:ext cx="295421" cy="274320"/>
                      </a:xfrm>
                      <a:prstGeom prst="rect">
                        <a:avLst/>
                      </a:prstGeom>
                    </p:spPr>
                  </p:pic>
                </p:oleObj>
              </mc:Fallback>
            </mc:AlternateContent>
          </a:graphicData>
        </a:graphic>
      </p:graphicFrame>
      <p:graphicFrame>
        <p:nvGraphicFramePr>
          <p:cNvPr id="28" name="Object 27"/>
          <p:cNvGraphicFramePr>
            <a:graphicFrameLocks noChangeAspect="1"/>
          </p:cNvGraphicFramePr>
          <p:nvPr/>
        </p:nvGraphicFramePr>
        <p:xfrm>
          <a:off x="6248400" y="3891180"/>
          <a:ext cx="295275" cy="274638"/>
        </p:xfrm>
        <a:graphic>
          <a:graphicData uri="http://schemas.openxmlformats.org/presentationml/2006/ole">
            <mc:AlternateContent xmlns:mc="http://schemas.openxmlformats.org/markup-compatibility/2006">
              <mc:Choice xmlns:v="urn:schemas-microsoft-com:vml" Requires="v">
                <p:oleObj spid="_x0000_s3" name="Equation" r:id="rId5" imgW="177800" imgH="165100" progId="Equation.DSMT4">
                  <p:embed/>
                </p:oleObj>
              </mc:Choice>
              <mc:Fallback>
                <p:oleObj name="Equation" r:id="rId5" imgW="177800" imgH="165100"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3891180"/>
                        <a:ext cx="295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noChangeAspect="1"/>
          </p:cNvGraphicFramePr>
          <p:nvPr/>
        </p:nvGraphicFramePr>
        <p:xfrm>
          <a:off x="3207247" y="4155669"/>
          <a:ext cx="236039" cy="326824"/>
        </p:xfrm>
        <a:graphic>
          <a:graphicData uri="http://schemas.openxmlformats.org/presentationml/2006/ole">
            <mc:AlternateContent xmlns:mc="http://schemas.openxmlformats.org/markup-compatibility/2006">
              <mc:Choice xmlns:v="urn:schemas-microsoft-com:vml" Requires="v">
                <p:oleObj spid="_x0000_s4" name="Equation" r:id="rId7" imgW="3962400" imgH="5486400" progId="Equation.DSMT4">
                  <p:embed/>
                </p:oleObj>
              </mc:Choice>
              <mc:Fallback>
                <p:oleObj name="Equation" r:id="rId7" imgW="3962400" imgH="5486400" progId="Equation.DSMT4">
                  <p:embed/>
                  <p:pic>
                    <p:nvPicPr>
                      <p:cNvPr id="0" name="Object 28"/>
                      <p:cNvPicPr/>
                      <p:nvPr/>
                    </p:nvPicPr>
                    <p:blipFill>
                      <a:blip r:embed="rId8"/>
                      <a:stretch>
                        <a:fillRect/>
                      </a:stretch>
                    </p:blipFill>
                    <p:spPr>
                      <a:xfrm>
                        <a:off x="3207247" y="4155669"/>
                        <a:ext cx="236039" cy="326824"/>
                      </a:xfrm>
                      <a:prstGeom prst="rect">
                        <a:avLst/>
                      </a:prstGeom>
                    </p:spPr>
                  </p:pic>
                </p:oleObj>
              </mc:Fallback>
            </mc:AlternateContent>
          </a:graphicData>
        </a:graphic>
      </p:graphicFrame>
      <p:graphicFrame>
        <p:nvGraphicFramePr>
          <p:cNvPr id="30" name="Object 29"/>
          <p:cNvGraphicFramePr>
            <a:graphicFrameLocks noChangeAspect="1"/>
          </p:cNvGraphicFramePr>
          <p:nvPr/>
        </p:nvGraphicFramePr>
        <p:xfrm>
          <a:off x="7992090" y="4125306"/>
          <a:ext cx="357187" cy="357187"/>
        </p:xfrm>
        <a:graphic>
          <a:graphicData uri="http://schemas.openxmlformats.org/presentationml/2006/ole">
            <mc:AlternateContent xmlns:mc="http://schemas.openxmlformats.org/markup-compatibility/2006">
              <mc:Choice xmlns:v="urn:schemas-microsoft-com:vml" Requires="v">
                <p:oleObj spid="_x0000_s5" name="Equation" r:id="rId9" imgW="4876800" imgH="4876800" progId="Equation.DSMT4">
                  <p:embed/>
                </p:oleObj>
              </mc:Choice>
              <mc:Fallback>
                <p:oleObj name="Equation" r:id="rId9" imgW="4876800" imgH="4876800" progId="Equation.DSMT4">
                  <p:embed/>
                  <p:pic>
                    <p:nvPicPr>
                      <p:cNvPr id="0" name="Object 29"/>
                      <p:cNvPicPr/>
                      <p:nvPr/>
                    </p:nvPicPr>
                    <p:blipFill>
                      <a:blip r:embed="rId10"/>
                      <a:stretch>
                        <a:fillRect/>
                      </a:stretch>
                    </p:blipFill>
                    <p:spPr>
                      <a:xfrm>
                        <a:off x="7992090" y="4125306"/>
                        <a:ext cx="357187" cy="357187"/>
                      </a:xfrm>
                      <a:prstGeom prst="rect">
                        <a:avLst/>
                      </a:prstGeom>
                    </p:spPr>
                  </p:pic>
                </p:oleObj>
              </mc:Fallback>
            </mc:AlternateContent>
          </a:graphicData>
        </a:graphic>
      </p:graphicFrame>
      <p:graphicFrame>
        <p:nvGraphicFramePr>
          <p:cNvPr id="31" name="Object 30"/>
          <p:cNvGraphicFramePr>
            <a:graphicFrameLocks noChangeAspect="1"/>
          </p:cNvGraphicFramePr>
          <p:nvPr/>
        </p:nvGraphicFramePr>
        <p:xfrm>
          <a:off x="3443286" y="4764306"/>
          <a:ext cx="638175" cy="340360"/>
        </p:xfrm>
        <a:graphic>
          <a:graphicData uri="http://schemas.openxmlformats.org/presentationml/2006/ole">
            <mc:AlternateContent xmlns:mc="http://schemas.openxmlformats.org/markup-compatibility/2006">
              <mc:Choice xmlns:v="urn:schemas-microsoft-com:vml" Requires="v">
                <p:oleObj spid="_x0000_s6" name="Equation" r:id="rId11" imgW="9144000" imgH="4876800" progId="Equation.DSMT4">
                  <p:embed/>
                </p:oleObj>
              </mc:Choice>
              <mc:Fallback>
                <p:oleObj name="Equation" r:id="rId11" imgW="9144000" imgH="4876800" progId="Equation.DSMT4">
                  <p:embed/>
                  <p:pic>
                    <p:nvPicPr>
                      <p:cNvPr id="0" name="Object 30"/>
                      <p:cNvPicPr/>
                      <p:nvPr/>
                    </p:nvPicPr>
                    <p:blipFill>
                      <a:blip r:embed="rId12"/>
                      <a:stretch>
                        <a:fillRect/>
                      </a:stretch>
                    </p:blipFill>
                    <p:spPr>
                      <a:xfrm>
                        <a:off x="3443286" y="4764306"/>
                        <a:ext cx="638175" cy="340360"/>
                      </a:xfrm>
                      <a:prstGeom prst="rect">
                        <a:avLst/>
                      </a:prstGeom>
                    </p:spPr>
                  </p:pic>
                </p:oleObj>
              </mc:Fallback>
            </mc:AlternateContent>
          </a:graphicData>
        </a:graphic>
      </p:graphicFrame>
      <p:graphicFrame>
        <p:nvGraphicFramePr>
          <p:cNvPr id="32" name="Object 31"/>
          <p:cNvGraphicFramePr>
            <a:graphicFrameLocks noChangeAspect="1"/>
          </p:cNvGraphicFramePr>
          <p:nvPr/>
        </p:nvGraphicFramePr>
        <p:xfrm>
          <a:off x="8534400" y="4764306"/>
          <a:ext cx="295275" cy="274638"/>
        </p:xfrm>
        <a:graphic>
          <a:graphicData uri="http://schemas.openxmlformats.org/presentationml/2006/ole">
            <mc:AlternateContent xmlns:mc="http://schemas.openxmlformats.org/markup-compatibility/2006">
              <mc:Choice xmlns:v="urn:schemas-microsoft-com:vml" Requires="v">
                <p:oleObj spid="_x0000_s7" name="Equation" r:id="rId13" imgW="177800" imgH="165100" progId="Equation.DSMT4">
                  <p:embed/>
                </p:oleObj>
              </mc:Choice>
              <mc:Fallback>
                <p:oleObj name="Equation" r:id="rId13" imgW="177800" imgH="165100"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34400" y="4764306"/>
                        <a:ext cx="295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32"/>
          <p:cNvGraphicFramePr>
            <a:graphicFrameLocks noChangeAspect="1"/>
          </p:cNvGraphicFramePr>
          <p:nvPr/>
        </p:nvGraphicFramePr>
        <p:xfrm>
          <a:off x="4957762" y="5068006"/>
          <a:ext cx="295275" cy="274638"/>
        </p:xfrm>
        <a:graphic>
          <a:graphicData uri="http://schemas.openxmlformats.org/presentationml/2006/ole">
            <mc:AlternateContent xmlns:mc="http://schemas.openxmlformats.org/markup-compatibility/2006">
              <mc:Choice xmlns:v="urn:schemas-microsoft-com:vml" Requires="v">
                <p:oleObj spid="_x0000_s8" name="Equation" r:id="rId15" imgW="177800" imgH="165100" progId="Equation.DSMT4">
                  <p:embed/>
                </p:oleObj>
              </mc:Choice>
              <mc:Fallback>
                <p:oleObj name="Equation" r:id="rId15" imgW="177800" imgH="165100" progId="Equation.DSMT4">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7762" y="5068006"/>
                        <a:ext cx="295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7"/>
          <p:cNvGraphicFramePr>
            <a:graphicFrameLocks noChangeAspect="1"/>
          </p:cNvGraphicFramePr>
          <p:nvPr/>
        </p:nvGraphicFramePr>
        <p:xfrm>
          <a:off x="9603251" y="4604266"/>
          <a:ext cx="2286000" cy="838200"/>
        </p:xfrm>
        <a:graphic>
          <a:graphicData uri="http://schemas.openxmlformats.org/presentationml/2006/ole">
            <mc:AlternateContent xmlns:mc="http://schemas.openxmlformats.org/markup-compatibility/2006">
              <mc:Choice xmlns:v="urn:schemas-microsoft-com:vml" Requires="v">
                <p:oleObj spid="_x0000_s10" name="Equation" r:id="rId16" imgW="27432000" imgH="10058400" progId="Equation.DSMT4">
                  <p:embed/>
                </p:oleObj>
              </mc:Choice>
              <mc:Fallback>
                <p:oleObj name="Equation" r:id="rId16" imgW="27432000" imgH="10058400" progId="Equation.DSMT4">
                  <p:embed/>
                  <p:pic>
                    <p:nvPicPr>
                      <p:cNvPr id="0" name="Object 17"/>
                      <p:cNvPicPr/>
                      <p:nvPr/>
                    </p:nvPicPr>
                    <p:blipFill>
                      <a:blip r:embed="rId17"/>
                      <a:stretch>
                        <a:fillRect/>
                      </a:stretch>
                    </p:blipFill>
                    <p:spPr>
                      <a:xfrm>
                        <a:off x="9603251" y="4604266"/>
                        <a:ext cx="2286000" cy="838200"/>
                      </a:xfrm>
                      <a:prstGeom prst="rect">
                        <a:avLst/>
                      </a:prstGeom>
                      <a:ln>
                        <a:solidFill>
                          <a:schemeClr val="accent1"/>
                        </a:solidFill>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 name="TextBox 34"/>
          <p:cNvSpPr txBox="1"/>
          <p:nvPr/>
        </p:nvSpPr>
        <p:spPr>
          <a:xfrm>
            <a:off x="685800" y="106680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Estimating the regression coefficients</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6" name="TextBox 35"/>
          <p:cNvSpPr txBox="1"/>
          <p:nvPr/>
        </p:nvSpPr>
        <p:spPr>
          <a:xfrm>
            <a:off x="990600" y="1560493"/>
            <a:ext cx="8229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Maximum likelihood estimation</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40" name="TextBox 39"/>
          <p:cNvSpPr txBox="1"/>
          <p:nvPr/>
        </p:nvSpPr>
        <p:spPr>
          <a:xfrm>
            <a:off x="990600" y="2047632"/>
            <a:ext cx="82296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statistical method used to estimate the parameters of a probability distribution by maximizing the likelihood function.</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TextBox 39"/>
          <p:cNvSpPr txBox="1"/>
          <p:nvPr/>
        </p:nvSpPr>
        <p:spPr>
          <a:xfrm>
            <a:off x="952500" y="2842547"/>
            <a:ext cx="82296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basic idea of MLE: find the values of the model parameters that make the observed data most likely to occur.</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TextBox 39"/>
          <p:cNvSpPr txBox="1"/>
          <p:nvPr/>
        </p:nvSpPr>
        <p:spPr>
          <a:xfrm>
            <a:off x="952500" y="3923520"/>
            <a:ext cx="8229600" cy="188199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Steps:   1. Specify the probability distribution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 Write the likelihood function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3. Maximize the likelihood function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4. Check if the model fits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 name="TextBox 34"/>
          <p:cNvSpPr txBox="1"/>
          <p:nvPr/>
        </p:nvSpPr>
        <p:spPr>
          <a:xfrm>
            <a:off x="685800" y="106680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Estimating the regression coefficients</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6" name="TextBox 35"/>
          <p:cNvSpPr txBox="1"/>
          <p:nvPr/>
        </p:nvSpPr>
        <p:spPr>
          <a:xfrm>
            <a:off x="990600" y="1560493"/>
            <a:ext cx="8229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Maximum likelihood estimation</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37" name="TextBox 36"/>
          <p:cNvSpPr txBox="1"/>
          <p:nvPr/>
        </p:nvSpPr>
        <p:spPr>
          <a:xfrm>
            <a:off x="990600" y="2093893"/>
            <a:ext cx="4114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Let                                     , then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8" name="Object 37"/>
          <p:cNvGraphicFramePr>
            <a:graphicFrameLocks noChangeAspect="1"/>
          </p:cNvGraphicFramePr>
          <p:nvPr/>
        </p:nvGraphicFramePr>
        <p:xfrm>
          <a:off x="1524000" y="2133600"/>
          <a:ext cx="2513013" cy="347662"/>
        </p:xfrm>
        <a:graphic>
          <a:graphicData uri="http://schemas.openxmlformats.org/presentationml/2006/ole">
            <mc:AlternateContent xmlns:mc="http://schemas.openxmlformats.org/markup-compatibility/2006">
              <mc:Choice xmlns:v="urn:schemas-microsoft-com:vml" Requires="v">
                <p:oleObj spid="_x0000_s0" name="Equation" r:id="rId1" imgW="35356800" imgH="4876800" progId="Equation.DSMT4">
                  <p:embed/>
                </p:oleObj>
              </mc:Choice>
              <mc:Fallback>
                <p:oleObj name="Equation" r:id="rId1" imgW="35356800" imgH="4876800" progId="Equation.DSMT4">
                  <p:embed/>
                  <p:pic>
                    <p:nvPicPr>
                      <p:cNvPr id="0" name="Object 37"/>
                      <p:cNvPicPr/>
                      <p:nvPr/>
                    </p:nvPicPr>
                    <p:blipFill>
                      <a:blip r:embed="rId2"/>
                      <a:stretch>
                        <a:fillRect/>
                      </a:stretch>
                    </p:blipFill>
                    <p:spPr>
                      <a:xfrm>
                        <a:off x="1524000" y="2133600"/>
                        <a:ext cx="2513013" cy="347662"/>
                      </a:xfrm>
                      <a:prstGeom prst="rect">
                        <a:avLst/>
                      </a:prstGeom>
                    </p:spPr>
                  </p:pic>
                </p:oleObj>
              </mc:Fallback>
            </mc:AlternateContent>
          </a:graphicData>
        </a:graphic>
      </p:graphicFrame>
      <p:graphicFrame>
        <p:nvGraphicFramePr>
          <p:cNvPr id="39" name="Object 38"/>
          <p:cNvGraphicFramePr>
            <a:graphicFrameLocks noChangeAspect="1"/>
          </p:cNvGraphicFramePr>
          <p:nvPr/>
        </p:nvGraphicFramePr>
        <p:xfrm>
          <a:off x="4683125" y="2133600"/>
          <a:ext cx="2860675" cy="347662"/>
        </p:xfrm>
        <a:graphic>
          <a:graphicData uri="http://schemas.openxmlformats.org/presentationml/2006/ole">
            <mc:AlternateContent xmlns:mc="http://schemas.openxmlformats.org/markup-compatibility/2006">
              <mc:Choice xmlns:v="urn:schemas-microsoft-com:vml" Requires="v">
                <p:oleObj spid="_x0000_s2" name="Equation" r:id="rId3" imgW="40233600" imgH="4876800" progId="Equation.DSMT4">
                  <p:embed/>
                </p:oleObj>
              </mc:Choice>
              <mc:Fallback>
                <p:oleObj name="Equation" r:id="rId3" imgW="40233600" imgH="4876800" progId="Equation.DSMT4">
                  <p:embed/>
                  <p:pic>
                    <p:nvPicPr>
                      <p:cNvPr id="0" name="Object 38"/>
                      <p:cNvPicPr>
                        <a:picLocks noChangeAspect="1" noChangeArrowheads="1"/>
                      </p:cNvPicPr>
                      <p:nvPr/>
                    </p:nvPicPr>
                    <p:blipFill>
                      <a:blip r:embed="rId4"/>
                      <a:srcRect/>
                      <a:stretch>
                        <a:fillRect/>
                      </a:stretch>
                    </p:blipFill>
                    <p:spPr bwMode="auto">
                      <a:xfrm>
                        <a:off x="4683125" y="2133600"/>
                        <a:ext cx="28606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TextBox 39"/>
          <p:cNvSpPr txBox="1"/>
          <p:nvPr/>
        </p:nvSpPr>
        <p:spPr>
          <a:xfrm>
            <a:off x="990600" y="2627293"/>
            <a:ext cx="8229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(conditional) likelihood function is:</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41" name="Object 40"/>
          <p:cNvGraphicFramePr>
            <a:graphicFrameLocks noChangeAspect="1"/>
          </p:cNvGraphicFramePr>
          <p:nvPr/>
        </p:nvGraphicFramePr>
        <p:xfrm>
          <a:off x="1143000" y="3017838"/>
          <a:ext cx="3862388" cy="2239962"/>
        </p:xfrm>
        <a:graphic>
          <a:graphicData uri="http://schemas.openxmlformats.org/presentationml/2006/ole">
            <mc:AlternateContent xmlns:mc="http://schemas.openxmlformats.org/markup-compatibility/2006">
              <mc:Choice xmlns:v="urn:schemas-microsoft-com:vml" Requires="v">
                <p:oleObj spid="_x0000_s3" name="Equation" r:id="rId5" imgW="52120800" imgH="30175200" progId="Equation.DSMT4">
                  <p:embed/>
                </p:oleObj>
              </mc:Choice>
              <mc:Fallback>
                <p:oleObj name="Equation" r:id="rId5" imgW="52120800" imgH="30175200" progId="Equation.DSMT4">
                  <p:embed/>
                  <p:pic>
                    <p:nvPicPr>
                      <p:cNvPr id="0" name="Object 40"/>
                      <p:cNvPicPr>
                        <a:picLocks noChangeAspect="1" noChangeArrowheads="1"/>
                      </p:cNvPicPr>
                      <p:nvPr/>
                    </p:nvPicPr>
                    <p:blipFill>
                      <a:blip r:embed="rId6"/>
                      <a:srcRect/>
                      <a:stretch>
                        <a:fillRect/>
                      </a:stretch>
                    </p:blipFill>
                    <p:spPr bwMode="auto">
                      <a:xfrm>
                        <a:off x="1143000" y="3017838"/>
                        <a:ext cx="3862388" cy="2239962"/>
                      </a:xfrm>
                      <a:prstGeom prst="rect">
                        <a:avLst/>
                      </a:prstGeom>
                      <a:noFill/>
                      <a:ln>
                        <a:noFill/>
                      </a:ln>
                    </p:spPr>
                  </p:pic>
                </p:oleObj>
              </mc:Fallback>
            </mc:AlternateContent>
          </a:graphicData>
        </a:graphic>
      </p:graphicFrame>
      <p:sp>
        <p:nvSpPr>
          <p:cNvPr id="42" name="TextBox 41"/>
          <p:cNvSpPr txBox="1"/>
          <p:nvPr/>
        </p:nvSpPr>
        <p:spPr>
          <a:xfrm>
            <a:off x="990600" y="5319693"/>
            <a:ext cx="8763000"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estimates     and      are chosen to maximize this likelihood function.</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43" name="Object 42"/>
          <p:cNvGraphicFramePr>
            <a:graphicFrameLocks noChangeAspect="1"/>
          </p:cNvGraphicFramePr>
          <p:nvPr/>
        </p:nvGraphicFramePr>
        <p:xfrm>
          <a:off x="2667000" y="5288003"/>
          <a:ext cx="323850" cy="431800"/>
        </p:xfrm>
        <a:graphic>
          <a:graphicData uri="http://schemas.openxmlformats.org/presentationml/2006/ole">
            <mc:AlternateContent xmlns:mc="http://schemas.openxmlformats.org/markup-compatibility/2006">
              <mc:Choice xmlns:v="urn:schemas-microsoft-com:vml" Requires="v">
                <p:oleObj spid="_x0000_s4" name="Equation" r:id="rId7" imgW="4572000" imgH="6096000" progId="Equation.DSMT4">
                  <p:embed/>
                </p:oleObj>
              </mc:Choice>
              <mc:Fallback>
                <p:oleObj name="Equation" r:id="rId7" imgW="4572000" imgH="6096000" progId="Equation.DSMT4">
                  <p:embed/>
                  <p:pic>
                    <p:nvPicPr>
                      <p:cNvPr id="0" name="Object 42"/>
                      <p:cNvPicPr/>
                      <p:nvPr/>
                    </p:nvPicPr>
                    <p:blipFill>
                      <a:blip r:embed="rId8"/>
                      <a:stretch>
                        <a:fillRect/>
                      </a:stretch>
                    </p:blipFill>
                    <p:spPr>
                      <a:xfrm>
                        <a:off x="2667000" y="5288003"/>
                        <a:ext cx="323850" cy="431800"/>
                      </a:xfrm>
                      <a:prstGeom prst="rect">
                        <a:avLst/>
                      </a:prstGeom>
                    </p:spPr>
                  </p:pic>
                </p:oleObj>
              </mc:Fallback>
            </mc:AlternateContent>
          </a:graphicData>
        </a:graphic>
      </p:graphicFrame>
      <p:graphicFrame>
        <p:nvGraphicFramePr>
          <p:cNvPr id="44" name="Object 43"/>
          <p:cNvGraphicFramePr>
            <a:graphicFrameLocks noChangeAspect="1"/>
          </p:cNvGraphicFramePr>
          <p:nvPr/>
        </p:nvGraphicFramePr>
        <p:xfrm>
          <a:off x="3505200" y="5319693"/>
          <a:ext cx="280987" cy="431800"/>
        </p:xfrm>
        <a:graphic>
          <a:graphicData uri="http://schemas.openxmlformats.org/presentationml/2006/ole">
            <mc:AlternateContent xmlns:mc="http://schemas.openxmlformats.org/markup-compatibility/2006">
              <mc:Choice xmlns:v="urn:schemas-microsoft-com:vml" Requires="v">
                <p:oleObj spid="_x0000_s5" name="Equation" r:id="rId9" imgW="3962400" imgH="6096000" progId="Equation.DSMT4">
                  <p:embed/>
                </p:oleObj>
              </mc:Choice>
              <mc:Fallback>
                <p:oleObj name="Equation" r:id="rId9" imgW="3962400" imgH="6096000" progId="Equation.DSMT4">
                  <p:embed/>
                  <p:pic>
                    <p:nvPicPr>
                      <p:cNvPr id="0" name="Object 43"/>
                      <p:cNvPicPr>
                        <a:picLocks noChangeAspect="1" noChangeArrowheads="1"/>
                      </p:cNvPicPr>
                      <p:nvPr/>
                    </p:nvPicPr>
                    <p:blipFill>
                      <a:blip r:embed="rId10"/>
                      <a:srcRect/>
                      <a:stretch>
                        <a:fillRect/>
                      </a:stretch>
                    </p:blipFill>
                    <p:spPr bwMode="auto">
                      <a:xfrm>
                        <a:off x="3505200" y="5319693"/>
                        <a:ext cx="2809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 name="TextBox 34"/>
          <p:cNvSpPr txBox="1"/>
          <p:nvPr/>
        </p:nvSpPr>
        <p:spPr>
          <a:xfrm>
            <a:off x="685800" y="106680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Estimating the regression coefficients</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990600" y="1560493"/>
            <a:ext cx="8229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Maximum likelihood estimation</a:t>
            </a:r>
            <a:endPar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990600" y="2006025"/>
            <a:ext cx="8229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log-likelihood function is:</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1" name="Object 20"/>
          <p:cNvGraphicFramePr>
            <a:graphicFrameLocks noChangeAspect="1"/>
          </p:cNvGraphicFramePr>
          <p:nvPr/>
        </p:nvGraphicFramePr>
        <p:xfrm>
          <a:off x="1098549" y="2539425"/>
          <a:ext cx="6098242" cy="2514600"/>
        </p:xfrm>
        <a:graphic>
          <a:graphicData uri="http://schemas.openxmlformats.org/presentationml/2006/ole">
            <mc:AlternateContent xmlns:mc="http://schemas.openxmlformats.org/markup-compatibility/2006">
              <mc:Choice xmlns:v="urn:schemas-microsoft-com:vml" Requires="v">
                <p:oleObj spid="_x0000_s0" name="Equation" r:id="rId1" imgW="77724000" imgH="32004000" progId="Equation.DSMT4">
                  <p:embed/>
                </p:oleObj>
              </mc:Choice>
              <mc:Fallback>
                <p:oleObj name="Equation" r:id="rId1" imgW="77724000" imgH="32004000" progId="Equation.DSMT4">
                  <p:embed/>
                  <p:pic>
                    <p:nvPicPr>
                      <p:cNvPr id="0" name="Object 20"/>
                      <p:cNvPicPr>
                        <a:picLocks noChangeAspect="1" noChangeArrowheads="1"/>
                      </p:cNvPicPr>
                      <p:nvPr/>
                    </p:nvPicPr>
                    <p:blipFill>
                      <a:blip r:embed="rId2"/>
                      <a:srcRect/>
                      <a:stretch>
                        <a:fillRect/>
                      </a:stretch>
                    </p:blipFill>
                    <p:spPr bwMode="auto">
                      <a:xfrm>
                        <a:off x="1098549" y="2539425"/>
                        <a:ext cx="6098242" cy="2514600"/>
                      </a:xfrm>
                      <a:prstGeom prst="rect">
                        <a:avLst/>
                      </a:prstGeom>
                      <a:noFill/>
                      <a:ln>
                        <a:noFill/>
                      </a:ln>
                    </p:spPr>
                  </p:pic>
                </p:oleObj>
              </mc:Fallback>
            </mc:AlternateContent>
          </a:graphicData>
        </a:graphic>
      </p:graphicFrame>
      <p:sp>
        <p:nvSpPr>
          <p:cNvPr id="22" name="TextBox 21"/>
          <p:cNvSpPr txBox="1"/>
          <p:nvPr/>
        </p:nvSpPr>
        <p:spPr>
          <a:xfrm>
            <a:off x="990600" y="5319693"/>
            <a:ext cx="868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estimates     and      are obtained via numerical optimization methods.</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3" name="Object 22"/>
          <p:cNvGraphicFramePr>
            <a:graphicFrameLocks noChangeAspect="1"/>
          </p:cNvGraphicFramePr>
          <p:nvPr/>
        </p:nvGraphicFramePr>
        <p:xfrm>
          <a:off x="2667000" y="5288003"/>
          <a:ext cx="323850" cy="431800"/>
        </p:xfrm>
        <a:graphic>
          <a:graphicData uri="http://schemas.openxmlformats.org/presentationml/2006/ole">
            <mc:AlternateContent xmlns:mc="http://schemas.openxmlformats.org/markup-compatibility/2006">
              <mc:Choice xmlns:v="urn:schemas-microsoft-com:vml" Requires="v">
                <p:oleObj spid="_x0000_s2" name="Equation" r:id="rId3" imgW="4572000" imgH="6096000" progId="Equation.DSMT4">
                  <p:embed/>
                </p:oleObj>
              </mc:Choice>
              <mc:Fallback>
                <p:oleObj name="Equation" r:id="rId3" imgW="4572000" imgH="6096000" progId="Equation.DSMT4">
                  <p:embed/>
                  <p:pic>
                    <p:nvPicPr>
                      <p:cNvPr id="0" name="Object 22"/>
                      <p:cNvPicPr/>
                      <p:nvPr/>
                    </p:nvPicPr>
                    <p:blipFill>
                      <a:blip r:embed="rId4"/>
                      <a:stretch>
                        <a:fillRect/>
                      </a:stretch>
                    </p:blipFill>
                    <p:spPr>
                      <a:xfrm>
                        <a:off x="2667000" y="5288003"/>
                        <a:ext cx="323850" cy="431800"/>
                      </a:xfrm>
                      <a:prstGeom prst="rect">
                        <a:avLst/>
                      </a:prstGeom>
                    </p:spPr>
                  </p:pic>
                </p:oleObj>
              </mc:Fallback>
            </mc:AlternateContent>
          </a:graphicData>
        </a:graphic>
      </p:graphicFrame>
      <p:graphicFrame>
        <p:nvGraphicFramePr>
          <p:cNvPr id="24" name="Object 23"/>
          <p:cNvGraphicFramePr>
            <a:graphicFrameLocks noChangeAspect="1"/>
          </p:cNvGraphicFramePr>
          <p:nvPr/>
        </p:nvGraphicFramePr>
        <p:xfrm>
          <a:off x="3505200" y="5288003"/>
          <a:ext cx="280987" cy="431800"/>
        </p:xfrm>
        <a:graphic>
          <a:graphicData uri="http://schemas.openxmlformats.org/presentationml/2006/ole">
            <mc:AlternateContent xmlns:mc="http://schemas.openxmlformats.org/markup-compatibility/2006">
              <mc:Choice xmlns:v="urn:schemas-microsoft-com:vml" Requires="v">
                <p:oleObj spid="_x0000_s3" name="Equation" r:id="rId5" imgW="3962400" imgH="6096000" progId="Equation.DSMT4">
                  <p:embed/>
                </p:oleObj>
              </mc:Choice>
              <mc:Fallback>
                <p:oleObj name="Equation" r:id="rId5" imgW="3962400" imgH="6096000" progId="Equation.DSMT4">
                  <p:embed/>
                  <p:pic>
                    <p:nvPicPr>
                      <p:cNvPr id="0" name="Object 23"/>
                      <p:cNvPicPr>
                        <a:picLocks noChangeAspect="1" noChangeArrowheads="1"/>
                      </p:cNvPicPr>
                      <p:nvPr/>
                    </p:nvPicPr>
                    <p:blipFill>
                      <a:blip r:embed="rId6"/>
                      <a:srcRect/>
                      <a:stretch>
                        <a:fillRect/>
                      </a:stretch>
                    </p:blipFill>
                    <p:spPr bwMode="auto">
                      <a:xfrm>
                        <a:off x="3505200" y="5288003"/>
                        <a:ext cx="2809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0"/>
          <p:cNvGraphicFramePr>
            <a:graphicFrameLocks noChangeAspect="1"/>
          </p:cNvGraphicFramePr>
          <p:nvPr/>
        </p:nvGraphicFramePr>
        <p:xfrm>
          <a:off x="7848600" y="1769071"/>
          <a:ext cx="3302000" cy="914400"/>
        </p:xfrm>
        <a:graphic>
          <a:graphicData uri="http://schemas.openxmlformats.org/presentationml/2006/ole">
            <mc:AlternateContent xmlns:mc="http://schemas.openxmlformats.org/markup-compatibility/2006">
              <mc:Choice xmlns:v="urn:schemas-microsoft-com:vml" Requires="v">
                <p:oleObj spid="_x0000_s4" name="Equation" r:id="rId7" imgW="39624000" imgH="10972800" progId="Equation.DSMT4">
                  <p:embed/>
                </p:oleObj>
              </mc:Choice>
              <mc:Fallback>
                <p:oleObj name="Equation" r:id="rId7" imgW="39624000" imgH="10972800" progId="Equation.DSMT4">
                  <p:embed/>
                  <p:pic>
                    <p:nvPicPr>
                      <p:cNvPr id="0" name="Object 20"/>
                      <p:cNvPicPr/>
                      <p:nvPr/>
                    </p:nvPicPr>
                    <p:blipFill>
                      <a:blip r:embed="rId8"/>
                      <a:stretch>
                        <a:fillRect/>
                      </a:stretch>
                    </p:blipFill>
                    <p:spPr>
                      <a:xfrm>
                        <a:off x="7848600" y="1769071"/>
                        <a:ext cx="3302000" cy="914400"/>
                      </a:xfrm>
                      <a:prstGeom prst="rect">
                        <a:avLst/>
                      </a:prstGeom>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0" name="TextBox 49"/>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Estimating the regression coefficients</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1" name="TextBox 50"/>
          <p:cNvSpPr txBox="1"/>
          <p:nvPr/>
        </p:nvSpPr>
        <p:spPr>
          <a:xfrm>
            <a:off x="990600" y="2769513"/>
            <a:ext cx="8001000"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a:t>
            </a:r>
            <a:endPar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pic>
        <p:nvPicPr>
          <p:cNvPr id="52" name="Picture 5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0600" y="3200400"/>
            <a:ext cx="8164642" cy="1336548"/>
          </a:xfrm>
          <a:prstGeom prst="rect">
            <a:avLst/>
          </a:prstGeom>
        </p:spPr>
      </p:pic>
      <p:sp>
        <p:nvSpPr>
          <p:cNvPr id="53" name="TextBox 52"/>
          <p:cNvSpPr txBox="1"/>
          <p:nvPr/>
        </p:nvSpPr>
        <p:spPr>
          <a:xfrm>
            <a:off x="990600" y="5083314"/>
            <a:ext cx="845820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one-unit increase in balance is associated with an increase in the log-odds of default by 0.0055 units.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54" name="Object 53"/>
          <p:cNvGraphicFramePr>
            <a:graphicFrameLocks noChangeAspect="1"/>
          </p:cNvGraphicFramePr>
          <p:nvPr/>
        </p:nvGraphicFramePr>
        <p:xfrm>
          <a:off x="1066800" y="1724471"/>
          <a:ext cx="2819400" cy="780757"/>
        </p:xfrm>
        <a:graphic>
          <a:graphicData uri="http://schemas.openxmlformats.org/presentationml/2006/ole">
            <mc:AlternateContent xmlns:mc="http://schemas.openxmlformats.org/markup-compatibility/2006">
              <mc:Choice xmlns:v="urn:schemas-microsoft-com:vml" Requires="v">
                <p:oleObj spid="_x0000_s0" name="Equation" r:id="rId2" imgW="39624000" imgH="10972800" progId="Equation.DSMT4">
                  <p:embed/>
                </p:oleObj>
              </mc:Choice>
              <mc:Fallback>
                <p:oleObj name="Equation" r:id="rId2" imgW="39624000" imgH="10972800" progId="Equation.DSMT4">
                  <p:embed/>
                  <p:pic>
                    <p:nvPicPr>
                      <p:cNvPr id="0" name="Object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24471"/>
                        <a:ext cx="2819400" cy="780757"/>
                      </a:xfrm>
                      <a:prstGeom prst="rect">
                        <a:avLst/>
                      </a:prstGeom>
                      <a:no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525127" y="177826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High leverage points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601327" y="2311668"/>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identify?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601327" y="2896205"/>
            <a:ext cx="8255726"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order to quantify an observation’s leverage, we compute the leverage statistic. A large value of this statistic indicates an observation with high leverage.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 a simple linear regression,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0" name="Object 19"/>
          <p:cNvGraphicFramePr>
            <a:graphicFrameLocks noChangeAspect="1"/>
          </p:cNvGraphicFramePr>
          <p:nvPr/>
        </p:nvGraphicFramePr>
        <p:xfrm>
          <a:off x="677527" y="4597668"/>
          <a:ext cx="3013710" cy="1066800"/>
        </p:xfrm>
        <a:graphic>
          <a:graphicData uri="http://schemas.openxmlformats.org/presentationml/2006/ole">
            <mc:AlternateContent xmlns:mc="http://schemas.openxmlformats.org/markup-compatibility/2006">
              <mc:Choice xmlns:v="urn:schemas-microsoft-com:vml" Requires="v">
                <p:oleObj spid="_x0000_s0" name="Equation" r:id="rId1" imgW="34442400" imgH="12192000" progId="Equation.DSMT4">
                  <p:embed/>
                </p:oleObj>
              </mc:Choice>
              <mc:Fallback>
                <p:oleObj name="Equation" r:id="rId1" imgW="34442400" imgH="12192000" progId="Equation.DSMT4">
                  <p:embed/>
                  <p:pic>
                    <p:nvPicPr>
                      <p:cNvPr id="0" name="Object 19"/>
                      <p:cNvPicPr/>
                      <p:nvPr/>
                    </p:nvPicPr>
                    <p:blipFill>
                      <a:blip r:embed="rId2"/>
                      <a:stretch>
                        <a:fillRect/>
                      </a:stretch>
                    </p:blipFill>
                    <p:spPr>
                      <a:xfrm>
                        <a:off x="677527" y="4597668"/>
                        <a:ext cx="3013710" cy="1066800"/>
                      </a:xfrm>
                      <a:prstGeom prst="rect">
                        <a:avLst/>
                      </a:prstGeom>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Estimating the regression coefficients</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990600" y="1606988"/>
            <a:ext cx="8001000"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a:t>
            </a:r>
            <a:endPar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pic>
        <p:nvPicPr>
          <p:cNvPr id="16" name="Picture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0600" y="2194550"/>
            <a:ext cx="8164642" cy="1336548"/>
          </a:xfrm>
          <a:prstGeom prst="rect">
            <a:avLst/>
          </a:prstGeom>
        </p:spPr>
      </p:pic>
      <p:sp>
        <p:nvSpPr>
          <p:cNvPr id="17" name="TextBox 16"/>
          <p:cNvSpPr txBox="1"/>
          <p:nvPr/>
        </p:nvSpPr>
        <p:spPr>
          <a:xfrm>
            <a:off x="990600" y="3958770"/>
            <a:ext cx="845820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Many aspects of the logistic regression output are similar to the linear regression output: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990600" y="4713567"/>
            <a:ext cx="8458200" cy="70788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can measure the accuracy of the coefficient estimates by computing their standard errors.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143000" y="4865967"/>
            <a:ext cx="8458200" cy="101566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z-statistic plays the same role as the t-statistic;                             , a large (absolute) value of the z-statistic indicates evidence against the null hypothesis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Estimating the regression coefficients</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990600" y="1606988"/>
            <a:ext cx="8001000"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a:t>
            </a:r>
            <a:endPar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pic>
        <p:nvPicPr>
          <p:cNvPr id="21" name="Picture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0600" y="2194550"/>
            <a:ext cx="8164642" cy="1336548"/>
          </a:xfrm>
          <a:prstGeom prst="rect">
            <a:avLst/>
          </a:prstGeom>
        </p:spPr>
      </p:pic>
      <p:graphicFrame>
        <p:nvGraphicFramePr>
          <p:cNvPr id="24" name="Object 23"/>
          <p:cNvGraphicFramePr>
            <a:graphicFrameLocks noChangeAspect="1"/>
          </p:cNvGraphicFramePr>
          <p:nvPr/>
        </p:nvGraphicFramePr>
        <p:xfrm>
          <a:off x="7301948" y="4834768"/>
          <a:ext cx="1918252" cy="416244"/>
        </p:xfrm>
        <a:graphic>
          <a:graphicData uri="http://schemas.openxmlformats.org/presentationml/2006/ole">
            <mc:AlternateContent xmlns:mc="http://schemas.openxmlformats.org/markup-compatibility/2006">
              <mc:Choice xmlns:v="urn:schemas-microsoft-com:vml" Requires="v">
                <p:oleObj spid="_x0000_s0" name="Equation" r:id="rId2" imgW="28346400" imgH="6096000" progId="Equation.DSMT4">
                  <p:embed/>
                </p:oleObj>
              </mc:Choice>
              <mc:Fallback>
                <p:oleObj name="Equation" r:id="rId2" imgW="28346400" imgH="6096000" progId="Equation.DSMT4">
                  <p:embed/>
                  <p:pic>
                    <p:nvPicPr>
                      <p:cNvPr id="0" name="Object 23"/>
                      <p:cNvPicPr/>
                      <p:nvPr/>
                    </p:nvPicPr>
                    <p:blipFill>
                      <a:blip r:embed="rId3"/>
                      <a:stretch>
                        <a:fillRect/>
                      </a:stretch>
                    </p:blipFill>
                    <p:spPr>
                      <a:xfrm>
                        <a:off x="7301948" y="4834768"/>
                        <a:ext cx="1918252" cy="416244"/>
                      </a:xfrm>
                      <a:prstGeom prst="rect">
                        <a:avLst/>
                      </a:prstGeom>
                    </p:spPr>
                  </p:pic>
                </p:oleObj>
              </mc:Fallback>
            </mc:AlternateContent>
          </a:graphicData>
        </a:graphic>
      </p:graphicFrame>
      <p:graphicFrame>
        <p:nvGraphicFramePr>
          <p:cNvPr id="25" name="Object 24"/>
          <p:cNvGraphicFramePr>
            <a:graphicFrameLocks noChangeAspect="1"/>
          </p:cNvGraphicFramePr>
          <p:nvPr/>
        </p:nvGraphicFramePr>
        <p:xfrm>
          <a:off x="3276600" y="5486400"/>
          <a:ext cx="1128877" cy="380286"/>
        </p:xfrm>
        <a:graphic>
          <a:graphicData uri="http://schemas.openxmlformats.org/presentationml/2006/ole">
            <mc:AlternateContent xmlns:mc="http://schemas.openxmlformats.org/markup-compatibility/2006">
              <mc:Choice xmlns:v="urn:schemas-microsoft-com:vml" Requires="v">
                <p:oleObj spid="_x0000_s2" name="Equation" r:id="rId4" imgW="16459200" imgH="5486400" progId="Equation.DSMT4">
                  <p:embed/>
                </p:oleObj>
              </mc:Choice>
              <mc:Fallback>
                <p:oleObj name="Equation" r:id="rId4" imgW="16459200" imgH="5486400" progId="Equation.DSMT4">
                  <p:embed/>
                  <p:pic>
                    <p:nvPicPr>
                      <p:cNvPr id="0" name="Object 24"/>
                      <p:cNvPicPr>
                        <a:picLocks noChangeAspect="1" noChangeArrowheads="1"/>
                      </p:cNvPicPr>
                      <p:nvPr/>
                    </p:nvPicPr>
                    <p:blipFill>
                      <a:blip r:embed="rId5"/>
                      <a:srcRect/>
                      <a:stretch>
                        <a:fillRect/>
                      </a:stretch>
                    </p:blipFill>
                    <p:spPr bwMode="auto">
                      <a:xfrm>
                        <a:off x="3276600" y="5486400"/>
                        <a:ext cx="1128877" cy="380286"/>
                      </a:xfrm>
                      <a:prstGeom prst="rect">
                        <a:avLst/>
                      </a:prstGeom>
                      <a:noFill/>
                      <a:ln>
                        <a:noFill/>
                      </a:ln>
                    </p:spPr>
                  </p:pic>
                </p:oleObj>
              </mc:Fallback>
            </mc:AlternateContent>
          </a:graphicData>
        </a:graphic>
      </p:graphicFrame>
      <p:sp>
        <p:nvSpPr>
          <p:cNvPr id="28" name="TextBox 27"/>
          <p:cNvSpPr txBox="1"/>
          <p:nvPr/>
        </p:nvSpPr>
        <p:spPr>
          <a:xfrm>
            <a:off x="1143000" y="4111170"/>
            <a:ext cx="84582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Many aspects of the logistic regression output are similar to the linear regression output: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Making predictions</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990600" y="1606988"/>
            <a:ext cx="8001000"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a:t>
            </a:r>
            <a:endPar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990600" y="3011269"/>
            <a:ext cx="8534400"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default probability for an individual with a balance of $1,000 is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6" name="TextBox 25"/>
          <p:cNvSpPr txBox="1"/>
          <p:nvPr/>
        </p:nvSpPr>
        <p:spPr>
          <a:xfrm>
            <a:off x="990600" y="2173069"/>
            <a:ext cx="845820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Once the coefficients have been estimated, it is a simple matter to compute the probability of default for any given credit card balance.</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7" name="Object 26"/>
          <p:cNvGraphicFramePr>
            <a:graphicFrameLocks noChangeAspect="1"/>
          </p:cNvGraphicFramePr>
          <p:nvPr/>
        </p:nvGraphicFramePr>
        <p:xfrm>
          <a:off x="2686050" y="3532047"/>
          <a:ext cx="4762500" cy="762000"/>
        </p:xfrm>
        <a:graphic>
          <a:graphicData uri="http://schemas.openxmlformats.org/presentationml/2006/ole">
            <mc:AlternateContent xmlns:mc="http://schemas.openxmlformats.org/markup-compatibility/2006">
              <mc:Choice xmlns:v="urn:schemas-microsoft-com:vml" Requires="v">
                <p:oleObj spid="_x0000_s0" name="Equation" r:id="rId1" imgW="68580000" imgH="10972800" progId="Equation.DSMT4">
                  <p:embed/>
                </p:oleObj>
              </mc:Choice>
              <mc:Fallback>
                <p:oleObj name="Equation" r:id="rId1" imgW="68580000" imgH="10972800" progId="Equation.DSMT4">
                  <p:embed/>
                  <p:pic>
                    <p:nvPicPr>
                      <p:cNvPr id="0" name="Object 26"/>
                      <p:cNvPicPr/>
                      <p:nvPr/>
                    </p:nvPicPr>
                    <p:blipFill>
                      <a:blip r:embed="rId2"/>
                      <a:stretch>
                        <a:fillRect/>
                      </a:stretch>
                    </p:blipFill>
                    <p:spPr>
                      <a:xfrm>
                        <a:off x="2686050" y="3532047"/>
                        <a:ext cx="4762500" cy="762000"/>
                      </a:xfrm>
                      <a:prstGeom prst="rect">
                        <a:avLst/>
                      </a:prstGeom>
                    </p:spPr>
                  </p:pic>
                </p:oleObj>
              </mc:Fallback>
            </mc:AlternateContent>
          </a:graphicData>
        </a:graphic>
      </p:graphicFrame>
      <p:sp>
        <p:nvSpPr>
          <p:cNvPr id="28" name="TextBox 27"/>
          <p:cNvSpPr txBox="1"/>
          <p:nvPr/>
        </p:nvSpPr>
        <p:spPr>
          <a:xfrm>
            <a:off x="990600" y="4459069"/>
            <a:ext cx="8534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default probability for an individual with a balance of $2,000 is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9" name="Object 28"/>
          <p:cNvGraphicFramePr>
            <a:graphicFrameLocks noChangeAspect="1"/>
          </p:cNvGraphicFramePr>
          <p:nvPr/>
        </p:nvGraphicFramePr>
        <p:xfrm>
          <a:off x="2813050" y="5024201"/>
          <a:ext cx="4508500" cy="762000"/>
        </p:xfrm>
        <a:graphic>
          <a:graphicData uri="http://schemas.openxmlformats.org/presentationml/2006/ole">
            <mc:AlternateContent xmlns:mc="http://schemas.openxmlformats.org/markup-compatibility/2006">
              <mc:Choice xmlns:v="urn:schemas-microsoft-com:vml" Requires="v">
                <p:oleObj spid="_x0000_s2" name="Equation" r:id="rId3" imgW="64922400" imgH="10972800" progId="Equation.DSMT4">
                  <p:embed/>
                </p:oleObj>
              </mc:Choice>
              <mc:Fallback>
                <p:oleObj name="Equation" r:id="rId3" imgW="64922400" imgH="10972800" progId="Equation.DSMT4">
                  <p:embed/>
                  <p:pic>
                    <p:nvPicPr>
                      <p:cNvPr id="0" name="Object 28"/>
                      <p:cNvPicPr/>
                      <p:nvPr/>
                    </p:nvPicPr>
                    <p:blipFill>
                      <a:blip r:embed="rId4"/>
                      <a:stretch>
                        <a:fillRect/>
                      </a:stretch>
                    </p:blipFill>
                    <p:spPr>
                      <a:xfrm>
                        <a:off x="2813050" y="5024201"/>
                        <a:ext cx="4508500" cy="762000"/>
                      </a:xfrm>
                      <a:prstGeom prst="rect">
                        <a:avLst/>
                      </a:prstGeom>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Making predictions</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1009918" y="2514600"/>
            <a:ext cx="8001000"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 </a:t>
            </a:r>
            <a:endPar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1009918" y="1637155"/>
            <a:ext cx="876300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can use qualitative predictors with the logistic regression model using the dummy variable approach.</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1009918" y="3025495"/>
            <a:ext cx="876300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Goal: we are interested in predicting whether an individual will default on his or her credit card payment, on the basis of his or her student status.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1086118" y="3890211"/>
            <a:ext cx="4724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create a dummy variable for student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2" name="Object 21"/>
          <p:cNvGraphicFramePr>
            <a:graphicFrameLocks noChangeAspect="1"/>
          </p:cNvGraphicFramePr>
          <p:nvPr/>
        </p:nvGraphicFramePr>
        <p:xfrm>
          <a:off x="2163237" y="4413835"/>
          <a:ext cx="2570162" cy="757237"/>
        </p:xfrm>
        <a:graphic>
          <a:graphicData uri="http://schemas.openxmlformats.org/presentationml/2006/ole">
            <mc:AlternateContent xmlns:mc="http://schemas.openxmlformats.org/markup-compatibility/2006">
              <mc:Choice xmlns:v="urn:schemas-microsoft-com:vml" Requires="v">
                <p:oleObj spid="_x0000_s0" name="Equation" r:id="rId1" imgW="37185600" imgH="10972800" progId="Equation.DSMT4">
                  <p:embed/>
                </p:oleObj>
              </mc:Choice>
              <mc:Fallback>
                <p:oleObj name="Equation" r:id="rId1" imgW="37185600" imgH="10972800" progId="Equation.DSMT4">
                  <p:embed/>
                  <p:pic>
                    <p:nvPicPr>
                      <p:cNvPr id="0" name="Object 21"/>
                      <p:cNvPicPr/>
                      <p:nvPr/>
                    </p:nvPicPr>
                    <p:blipFill>
                      <a:blip r:embed="rId2"/>
                      <a:stretch>
                        <a:fillRect/>
                      </a:stretch>
                    </p:blipFill>
                    <p:spPr>
                      <a:xfrm>
                        <a:off x="2163237" y="4413835"/>
                        <a:ext cx="2570162" cy="757237"/>
                      </a:xfrm>
                      <a:prstGeom prst="rect">
                        <a:avLst/>
                      </a:prstGeom>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Making predictions</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1009918" y="2514600"/>
            <a:ext cx="8001000"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 </a:t>
            </a:r>
            <a:endPar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1009918" y="1637155"/>
            <a:ext cx="876300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can use qualitative predictors with the logistic regression model using the dummy variable approach.</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1009918" y="3025495"/>
            <a:ext cx="876300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Goal: we are interested in predicting whether an individual will default on his or her credit card payment, on the basis of his or her student status.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54067" y="3912514"/>
            <a:ext cx="8074702" cy="12192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Making predictions</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1009918" y="2514600"/>
            <a:ext cx="8001000"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 </a:t>
            </a:r>
            <a:endPar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1009918" y="1637155"/>
            <a:ext cx="876300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can use qualitative predictors with the logistic regression model using the dummy variable approach.</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1009918" y="3025495"/>
            <a:ext cx="8763000"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Goal: we are interested in predicting whether an individual will default on his or her credit card payment, on the basis of his or her student status.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8" name="Object 7"/>
          <p:cNvGraphicFramePr>
            <a:graphicFrameLocks noChangeAspect="1"/>
          </p:cNvGraphicFramePr>
          <p:nvPr/>
        </p:nvGraphicFramePr>
        <p:xfrm>
          <a:off x="1318005" y="3851275"/>
          <a:ext cx="6138862" cy="698500"/>
        </p:xfrm>
        <a:graphic>
          <a:graphicData uri="http://schemas.openxmlformats.org/presentationml/2006/ole">
            <mc:AlternateContent xmlns:mc="http://schemas.openxmlformats.org/markup-compatibility/2006">
              <mc:Choice xmlns:v="urn:schemas-microsoft-com:vml" Requires="v">
                <p:oleObj spid="_x0000_s0" name="Equation" r:id="rId1" imgW="88392000" imgH="10058400" progId="Equation.DSMT4">
                  <p:embed/>
                </p:oleObj>
              </mc:Choice>
              <mc:Fallback>
                <p:oleObj name="Equation" r:id="rId1" imgW="88392000" imgH="10058400" progId="Equation.DSMT4">
                  <p:embed/>
                  <p:pic>
                    <p:nvPicPr>
                      <p:cNvPr id="0" name="Object 7"/>
                      <p:cNvPicPr>
                        <a:picLocks noChangeAspect="1" noChangeArrowheads="1"/>
                      </p:cNvPicPr>
                      <p:nvPr/>
                    </p:nvPicPr>
                    <p:blipFill>
                      <a:blip r:embed="rId2"/>
                      <a:srcRect/>
                      <a:stretch>
                        <a:fillRect/>
                      </a:stretch>
                    </p:blipFill>
                    <p:spPr bwMode="auto">
                      <a:xfrm>
                        <a:off x="1318005" y="3851275"/>
                        <a:ext cx="61388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1340229" y="4864100"/>
          <a:ext cx="6116638" cy="698500"/>
        </p:xfrm>
        <a:graphic>
          <a:graphicData uri="http://schemas.openxmlformats.org/presentationml/2006/ole">
            <mc:AlternateContent xmlns:mc="http://schemas.openxmlformats.org/markup-compatibility/2006">
              <mc:Choice xmlns:v="urn:schemas-microsoft-com:vml" Requires="v">
                <p:oleObj spid="_x0000_s2" name="Equation" r:id="rId3" imgW="88087200" imgH="10058400" progId="Equation.DSMT4">
                  <p:embed/>
                </p:oleObj>
              </mc:Choice>
              <mc:Fallback>
                <p:oleObj name="Equation" r:id="rId3" imgW="88087200" imgH="10058400" progId="Equation.DSMT4">
                  <p:embed/>
                  <p:pic>
                    <p:nvPicPr>
                      <p:cNvPr id="0" name="Object 10"/>
                      <p:cNvPicPr>
                        <a:picLocks noChangeAspect="1" noChangeArrowheads="1"/>
                      </p:cNvPicPr>
                      <p:nvPr/>
                    </p:nvPicPr>
                    <p:blipFill>
                      <a:blip r:embed="rId4"/>
                      <a:srcRect/>
                      <a:stretch>
                        <a:fillRect/>
                      </a:stretch>
                    </p:blipFill>
                    <p:spPr bwMode="auto">
                      <a:xfrm>
                        <a:off x="1340229" y="4864100"/>
                        <a:ext cx="61166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7685466" y="4125912"/>
            <a:ext cx="2087451" cy="113877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7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Students tend to have higher default probabilities than non-students</a:t>
            </a:r>
            <a:endParaRPr kumimoji="0" lang="en-US" sz="17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Multiple logistic regression (MLE)</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1009918" y="1637155"/>
            <a:ext cx="8763000" cy="255454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Predicting a binary response using multiple predictors</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The predictors can be either continuous or categorical</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MLE estimates the probability of a binary outcome based on the values of the independent variables.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MLE model can be written as: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 name="Object 9"/>
          <p:cNvGraphicFramePr>
            <a:graphicFrameLocks noChangeAspect="1"/>
          </p:cNvGraphicFramePr>
          <p:nvPr/>
        </p:nvGraphicFramePr>
        <p:xfrm>
          <a:off x="1009918" y="4411399"/>
          <a:ext cx="7924800" cy="914400"/>
        </p:xfrm>
        <a:graphic>
          <a:graphicData uri="http://schemas.openxmlformats.org/presentationml/2006/ole">
            <mc:AlternateContent xmlns:mc="http://schemas.openxmlformats.org/markup-compatibility/2006">
              <mc:Choice xmlns:v="urn:schemas-microsoft-com:vml" Requires="v">
                <p:oleObj spid="_x0000_s0" name="Equation" r:id="rId1" imgW="95097600" imgH="10972800" progId="Equation.DSMT4">
                  <p:embed/>
                </p:oleObj>
              </mc:Choice>
              <mc:Fallback>
                <p:oleObj name="Equation" r:id="rId1" imgW="95097600" imgH="10972800" progId="Equation.DSMT4">
                  <p:embed/>
                  <p:pic>
                    <p:nvPicPr>
                      <p:cNvPr id="0" name="Object 9"/>
                      <p:cNvPicPr>
                        <a:picLocks noChangeAspect="1" noChangeArrowheads="1"/>
                      </p:cNvPicPr>
                      <p:nvPr/>
                    </p:nvPicPr>
                    <p:blipFill>
                      <a:blip r:embed="rId2"/>
                      <a:srcRect/>
                      <a:stretch>
                        <a:fillRect/>
                      </a:stretch>
                    </p:blipFill>
                    <p:spPr bwMode="auto">
                      <a:xfrm>
                        <a:off x="1009918" y="4411399"/>
                        <a:ext cx="792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Multiple logistic regression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1009918" y="2171737"/>
            <a:ext cx="8001000"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9900CC"/>
                </a:solidFill>
                <a:effectLst/>
                <a:uLnTx/>
                <a:uFillTx/>
                <a:latin typeface="Arial" panose="020B0604020202020204" pitchFamily="34" charset="0"/>
                <a:ea typeface="宋体" panose="02010600030101010101" pitchFamily="2" charset="-122"/>
                <a:cs typeface="Arial" panose="020B0604020202020204" pitchFamily="34" charset="0"/>
              </a:rPr>
              <a:t>Similarly</a:t>
            </a:r>
            <a:endPar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1009918" y="1637155"/>
            <a:ext cx="8763000"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Predicting a binary response using multiple predictors</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0" name="Object 9"/>
          <p:cNvGraphicFramePr>
            <a:graphicFrameLocks noChangeAspect="1"/>
          </p:cNvGraphicFramePr>
          <p:nvPr/>
        </p:nvGraphicFramePr>
        <p:xfrm>
          <a:off x="1145682" y="2819400"/>
          <a:ext cx="7924800" cy="914400"/>
        </p:xfrm>
        <a:graphic>
          <a:graphicData uri="http://schemas.openxmlformats.org/presentationml/2006/ole">
            <mc:AlternateContent xmlns:mc="http://schemas.openxmlformats.org/markup-compatibility/2006">
              <mc:Choice xmlns:v="urn:schemas-microsoft-com:vml" Requires="v">
                <p:oleObj spid="_x0000_s0" name="Equation" r:id="rId1" imgW="95097600" imgH="10972800" progId="Equation.DSMT4">
                  <p:embed/>
                </p:oleObj>
              </mc:Choice>
              <mc:Fallback>
                <p:oleObj name="Equation" r:id="rId1" imgW="95097600" imgH="10972800" progId="Equation.DSMT4">
                  <p:embed/>
                  <p:pic>
                    <p:nvPicPr>
                      <p:cNvPr id="0" name="Object 9"/>
                      <p:cNvPicPr>
                        <a:picLocks noChangeAspect="1" noChangeArrowheads="1"/>
                      </p:cNvPicPr>
                      <p:nvPr/>
                    </p:nvPicPr>
                    <p:blipFill>
                      <a:blip r:embed="rId2"/>
                      <a:srcRect/>
                      <a:stretch>
                        <a:fillRect/>
                      </a:stretch>
                    </p:blipFill>
                    <p:spPr bwMode="auto">
                      <a:xfrm>
                        <a:off x="1145682" y="2819400"/>
                        <a:ext cx="792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3581400" y="3833492"/>
          <a:ext cx="3632200" cy="889000"/>
        </p:xfrm>
        <a:graphic>
          <a:graphicData uri="http://schemas.openxmlformats.org/presentationml/2006/ole">
            <mc:AlternateContent xmlns:mc="http://schemas.openxmlformats.org/markup-compatibility/2006">
              <mc:Choice xmlns:v="urn:schemas-microsoft-com:vml" Requires="v">
                <p:oleObj spid="_x0000_s2" name="Equation" r:id="rId3" imgW="43586400" imgH="10668000" progId="Equation.DSMT4">
                  <p:embed/>
                </p:oleObj>
              </mc:Choice>
              <mc:Fallback>
                <p:oleObj name="Equation" r:id="rId3" imgW="43586400" imgH="10668000" progId="Equation.DSMT4">
                  <p:embed/>
                  <p:pic>
                    <p:nvPicPr>
                      <p:cNvPr id="0" name="Object 12"/>
                      <p:cNvPicPr>
                        <a:picLocks noChangeAspect="1" noChangeArrowheads="1"/>
                      </p:cNvPicPr>
                      <p:nvPr/>
                    </p:nvPicPr>
                    <p:blipFill>
                      <a:blip r:embed="rId4"/>
                      <a:srcRect/>
                      <a:stretch>
                        <a:fillRect/>
                      </a:stretch>
                    </p:blipFill>
                    <p:spPr bwMode="auto">
                      <a:xfrm>
                        <a:off x="3581400" y="3833492"/>
                        <a:ext cx="3632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a:xfrm>
            <a:off x="1069482" y="4964668"/>
            <a:ext cx="8229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Again, we can use MLE to estimate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Multiple logistic regression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1009918" y="1637155"/>
            <a:ext cx="8763000"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Predicting a binary response using multiple predictors</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1009918" y="2171737"/>
            <a:ext cx="8001000"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Example: the default data set </a:t>
            </a:r>
            <a:endParaRPr kumimoji="0" lang="en-US" sz="22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1009918" y="2667000"/>
            <a:ext cx="8763000"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Goal: we are interested in predicting whether an individual will default on his or her credit card payment, on the basis of balance, income (in thousands of dollars), and student status.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0" name="Picture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47832" y="3721976"/>
            <a:ext cx="8200968" cy="191857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Multiple logistic regression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6800" y="1752600"/>
            <a:ext cx="7239000" cy="1693527"/>
          </a:xfrm>
          <a:prstGeom prst="rect">
            <a:avLst/>
          </a:prstGeom>
        </p:spPr>
      </p:pic>
      <p:sp>
        <p:nvSpPr>
          <p:cNvPr id="10" name="TextBox 9"/>
          <p:cNvSpPr txBox="1"/>
          <p:nvPr/>
        </p:nvSpPr>
        <p:spPr>
          <a:xfrm>
            <a:off x="1066800" y="3886200"/>
            <a:ext cx="8534400"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Why is coefficient for student negative (students are less likely to default than non-students) while it was positive (students are more likely to default than non-students) before?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525127" y="177826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High leverage points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22" name="TextBox 21"/>
          <p:cNvSpPr txBox="1"/>
          <p:nvPr/>
        </p:nvSpPr>
        <p:spPr>
          <a:xfrm>
            <a:off x="525127" y="2323336"/>
            <a:ext cx="82557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 a simple linear regression,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3" name="Object 22"/>
          <p:cNvGraphicFramePr>
            <a:graphicFrameLocks noChangeAspect="1"/>
          </p:cNvGraphicFramePr>
          <p:nvPr/>
        </p:nvGraphicFramePr>
        <p:xfrm>
          <a:off x="601327" y="2845068"/>
          <a:ext cx="3013710" cy="1066800"/>
        </p:xfrm>
        <a:graphic>
          <a:graphicData uri="http://schemas.openxmlformats.org/presentationml/2006/ole">
            <mc:AlternateContent xmlns:mc="http://schemas.openxmlformats.org/markup-compatibility/2006">
              <mc:Choice xmlns:v="urn:schemas-microsoft-com:vml" Requires="v">
                <p:oleObj spid="_x0000_s0" name="Equation" r:id="rId1" imgW="34442400" imgH="12192000" progId="Equation.DSMT4">
                  <p:embed/>
                </p:oleObj>
              </mc:Choice>
              <mc:Fallback>
                <p:oleObj name="Equation" r:id="rId1" imgW="34442400" imgH="12192000" progId="Equation.DSMT4">
                  <p:embed/>
                  <p:pic>
                    <p:nvPicPr>
                      <p:cNvPr id="0" name="Object 22"/>
                      <p:cNvPicPr/>
                      <p:nvPr/>
                    </p:nvPicPr>
                    <p:blipFill>
                      <a:blip r:embed="rId2"/>
                      <a:stretch>
                        <a:fillRect/>
                      </a:stretch>
                    </p:blipFill>
                    <p:spPr>
                      <a:xfrm>
                        <a:off x="601327" y="2845068"/>
                        <a:ext cx="3013710" cy="1066800"/>
                      </a:xfrm>
                      <a:prstGeom prst="rect">
                        <a:avLst/>
                      </a:prstGeom>
                    </p:spPr>
                  </p:pic>
                </p:oleObj>
              </mc:Fallback>
            </mc:AlternateContent>
          </a:graphicData>
        </a:graphic>
      </p:graphicFrame>
      <p:sp>
        <p:nvSpPr>
          <p:cNvPr id="24" name="TextBox 23"/>
          <p:cNvSpPr txBox="1"/>
          <p:nvPr/>
        </p:nvSpPr>
        <p:spPr>
          <a:xfrm>
            <a:off x="4565968" y="2975144"/>
            <a:ext cx="3206432" cy="317009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increases with the distance of     from</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If a given observation has a leverage statistic that greatly exceeds the average, then we may suspect that the corresponding point has high leverage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5" name="Object 24"/>
          <p:cNvGraphicFramePr>
            <a:graphicFrameLocks noChangeAspect="1"/>
          </p:cNvGraphicFramePr>
          <p:nvPr/>
        </p:nvGraphicFramePr>
        <p:xfrm>
          <a:off x="4953000" y="2971800"/>
          <a:ext cx="228600" cy="374073"/>
        </p:xfrm>
        <a:graphic>
          <a:graphicData uri="http://schemas.openxmlformats.org/presentationml/2006/ole">
            <mc:AlternateContent xmlns:mc="http://schemas.openxmlformats.org/markup-compatibility/2006">
              <mc:Choice xmlns:v="urn:schemas-microsoft-com:vml" Requires="v">
                <p:oleObj spid="_x0000_s2" name="Equation" r:id="rId3" imgW="3352800" imgH="5486400" progId="Equation.DSMT4">
                  <p:embed/>
                </p:oleObj>
              </mc:Choice>
              <mc:Fallback>
                <p:oleObj name="Equation" r:id="rId3" imgW="3352800" imgH="5486400" progId="Equation.DSMT4">
                  <p:embed/>
                  <p:pic>
                    <p:nvPicPr>
                      <p:cNvPr id="0" name="Object 24"/>
                      <p:cNvPicPr/>
                      <p:nvPr/>
                    </p:nvPicPr>
                    <p:blipFill>
                      <a:blip r:embed="rId4"/>
                      <a:stretch>
                        <a:fillRect/>
                      </a:stretch>
                    </p:blipFill>
                    <p:spPr>
                      <a:xfrm>
                        <a:off x="4953000" y="2971800"/>
                        <a:ext cx="228600" cy="374073"/>
                      </a:xfrm>
                      <a:prstGeom prst="rect">
                        <a:avLst/>
                      </a:prstGeom>
                    </p:spPr>
                  </p:pic>
                </p:oleObj>
              </mc:Fallback>
            </mc:AlternateContent>
          </a:graphicData>
        </a:graphic>
      </p:graphicFrame>
      <p:graphicFrame>
        <p:nvGraphicFramePr>
          <p:cNvPr id="26" name="Object 25"/>
          <p:cNvGraphicFramePr>
            <a:graphicFrameLocks noChangeAspect="1"/>
          </p:cNvGraphicFramePr>
          <p:nvPr/>
        </p:nvGraphicFramePr>
        <p:xfrm>
          <a:off x="6247628" y="3287013"/>
          <a:ext cx="249238" cy="374650"/>
        </p:xfrm>
        <a:graphic>
          <a:graphicData uri="http://schemas.openxmlformats.org/presentationml/2006/ole">
            <mc:AlternateContent xmlns:mc="http://schemas.openxmlformats.org/markup-compatibility/2006">
              <mc:Choice xmlns:v="urn:schemas-microsoft-com:vml" Requires="v">
                <p:oleObj spid="_x0000_s3" name="Equation" r:id="rId5" imgW="3657600" imgH="5486400" progId="Equation.DSMT4">
                  <p:embed/>
                </p:oleObj>
              </mc:Choice>
              <mc:Fallback>
                <p:oleObj name="Equation" r:id="rId5" imgW="3657600" imgH="5486400" progId="Equation.DSMT4">
                  <p:embed/>
                  <p:pic>
                    <p:nvPicPr>
                      <p:cNvPr id="0" name="Object 25"/>
                      <p:cNvPicPr>
                        <a:picLocks noChangeAspect="1" noChangeArrowheads="1"/>
                      </p:cNvPicPr>
                      <p:nvPr/>
                    </p:nvPicPr>
                    <p:blipFill>
                      <a:blip r:embed="rId6"/>
                      <a:srcRect/>
                      <a:stretch>
                        <a:fillRect/>
                      </a:stretch>
                    </p:blipFill>
                    <p:spPr bwMode="auto">
                      <a:xfrm>
                        <a:off x="6247628" y="3287013"/>
                        <a:ext cx="2492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6"/>
          <p:cNvGraphicFramePr>
            <a:graphicFrameLocks noChangeAspect="1"/>
          </p:cNvGraphicFramePr>
          <p:nvPr/>
        </p:nvGraphicFramePr>
        <p:xfrm>
          <a:off x="7081818" y="3349217"/>
          <a:ext cx="232856" cy="275193"/>
        </p:xfrm>
        <a:graphic>
          <a:graphicData uri="http://schemas.openxmlformats.org/presentationml/2006/ole">
            <mc:AlternateContent xmlns:mc="http://schemas.openxmlformats.org/markup-compatibility/2006">
              <mc:Choice xmlns:v="urn:schemas-microsoft-com:vml" Requires="v">
                <p:oleObj spid="_x0000_s4" name="Equation" r:id="rId7" imgW="3352800" imgH="3962400" progId="Equation.DSMT4">
                  <p:embed/>
                </p:oleObj>
              </mc:Choice>
              <mc:Fallback>
                <p:oleObj name="Equation" r:id="rId7" imgW="3352800" imgH="3962400" progId="Equation.DSMT4">
                  <p:embed/>
                  <p:pic>
                    <p:nvPicPr>
                      <p:cNvPr id="0" name="Object 26"/>
                      <p:cNvPicPr/>
                      <p:nvPr/>
                    </p:nvPicPr>
                    <p:blipFill>
                      <a:blip r:embed="rId8"/>
                      <a:stretch>
                        <a:fillRect/>
                      </a:stretch>
                    </p:blipFill>
                    <p:spPr>
                      <a:xfrm>
                        <a:off x="7081818" y="3349217"/>
                        <a:ext cx="232856" cy="275193"/>
                      </a:xfrm>
                      <a:prstGeom prst="rect">
                        <a:avLst/>
                      </a:prstGeom>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Multiple logistic regression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5" name="Picture 14"/>
          <p:cNvPicPr>
            <a:picLocks noChangeAspect="1"/>
          </p:cNvPicPr>
          <p:nvPr/>
        </p:nvPicPr>
        <p:blipFill rotWithShape="1">
          <a:blip r:embed="rId1" cstate="print">
            <a:extLst>
              <a:ext uri="{28A0092B-C50C-407E-A947-70E740481C1C}">
                <a14:useLocalDpi xmlns:a14="http://schemas.microsoft.com/office/drawing/2010/main" val="0"/>
              </a:ext>
            </a:extLst>
          </a:blip>
          <a:srcRect t="13664" r="53163"/>
          <a:stretch>
            <a:fillRect/>
          </a:stretch>
        </p:blipFill>
        <p:spPr>
          <a:xfrm>
            <a:off x="990600" y="1820637"/>
            <a:ext cx="4724400" cy="3969490"/>
          </a:xfrm>
          <a:prstGeom prst="rect">
            <a:avLst/>
          </a:prstGeom>
        </p:spPr>
      </p:pic>
      <p:sp>
        <p:nvSpPr>
          <p:cNvPr id="16" name="TextBox 15"/>
          <p:cNvSpPr txBox="1"/>
          <p:nvPr/>
        </p:nvSpPr>
        <p:spPr>
          <a:xfrm>
            <a:off x="6019800" y="1649196"/>
            <a:ext cx="3200400" cy="323165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Orange solid line – the average default rates for students as a function of credit card balance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Blue solid line – the average default rates for non-students as a function of credit card balance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p:cNvSpPr txBox="1"/>
          <p:nvPr/>
        </p:nvSpPr>
        <p:spPr>
          <a:xfrm>
            <a:off x="6048777" y="4754182"/>
            <a:ext cx="3171423"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Conclusion</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For a fixed value of balance and income, a student is less likely to default than a non-student</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3" name="直接连接符 2"/>
          <p:cNvCxnSpPr/>
          <p:nvPr/>
        </p:nvCxnSpPr>
        <p:spPr>
          <a:xfrm flipH="1">
            <a:off x="4648200" y="2209800"/>
            <a:ext cx="76200" cy="2671050"/>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Multiple logistic regression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5" name="Picture 14"/>
          <p:cNvPicPr>
            <a:picLocks noChangeAspect="1"/>
          </p:cNvPicPr>
          <p:nvPr/>
        </p:nvPicPr>
        <p:blipFill rotWithShape="1">
          <a:blip r:embed="rId1" cstate="print">
            <a:extLst>
              <a:ext uri="{28A0092B-C50C-407E-A947-70E740481C1C}">
                <a14:useLocalDpi xmlns:a14="http://schemas.microsoft.com/office/drawing/2010/main" val="0"/>
              </a:ext>
            </a:extLst>
          </a:blip>
          <a:srcRect t="13664" r="53163"/>
          <a:stretch>
            <a:fillRect/>
          </a:stretch>
        </p:blipFill>
        <p:spPr>
          <a:xfrm>
            <a:off x="990600" y="1820637"/>
            <a:ext cx="4724400" cy="3969490"/>
          </a:xfrm>
          <a:prstGeom prst="rect">
            <a:avLst/>
          </a:prstGeom>
        </p:spPr>
      </p:pic>
      <p:sp>
        <p:nvSpPr>
          <p:cNvPr id="10" name="TextBox 9"/>
          <p:cNvSpPr txBox="1"/>
          <p:nvPr/>
        </p:nvSpPr>
        <p:spPr>
          <a:xfrm>
            <a:off x="6019800" y="1649196"/>
            <a:ext cx="3200400" cy="317009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Orange dash line – the default rates for students averaged over all values of balance and income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Blue dash line – the default rates for non-students averaged over all values of balance and income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6034289" y="4969004"/>
            <a:ext cx="3171422" cy="132343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Conclusion</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overall student default rate is higher than the non-student default rate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Logistic Regression</a:t>
            </a:r>
            <a:endParaRPr kumimoji="0" lang="en-US" sz="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TextBox 12"/>
          <p:cNvSpPr txBox="1"/>
          <p:nvPr/>
        </p:nvSpPr>
        <p:spPr>
          <a:xfrm>
            <a:off x="685800" y="1067873"/>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Multiple logistic regression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6096000" y="2123534"/>
            <a:ext cx="3200400" cy="34778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variables student and balance are correlated, or more correctly, associated.</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Students are more likely to have large credit card balances, which, tend to associated with high default rates.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1"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Confounding!</a:t>
            </a:r>
            <a:endParaRPr kumimoji="0" lang="en-US" sz="2000" b="1" i="1"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pic>
        <p:nvPicPr>
          <p:cNvPr id="14" name="Picture 13"/>
          <p:cNvPicPr>
            <a:picLocks noChangeAspect="1"/>
          </p:cNvPicPr>
          <p:nvPr/>
        </p:nvPicPr>
        <p:blipFill rotWithShape="1">
          <a:blip r:embed="rId1" cstate="print">
            <a:extLst>
              <a:ext uri="{28A0092B-C50C-407E-A947-70E740481C1C}">
                <a14:useLocalDpi xmlns:a14="http://schemas.microsoft.com/office/drawing/2010/main" val="0"/>
              </a:ext>
            </a:extLst>
          </a:blip>
          <a:srcRect l="49480" t="13279" r="3257" b="3448"/>
          <a:stretch>
            <a:fillRect/>
          </a:stretch>
        </p:blipFill>
        <p:spPr>
          <a:xfrm>
            <a:off x="990600" y="1842102"/>
            <a:ext cx="4648200" cy="37329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5" name="TextBox 14"/>
          <p:cNvSpPr txBox="1"/>
          <p:nvPr/>
        </p:nvSpPr>
        <p:spPr>
          <a:xfrm>
            <a:off x="52512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High leverage points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6" name="TextBox 15"/>
          <p:cNvSpPr txBox="1"/>
          <p:nvPr/>
        </p:nvSpPr>
        <p:spPr>
          <a:xfrm>
            <a:off x="4718366" y="2376838"/>
            <a:ext cx="4730433" cy="286232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Observation 41 stands out as having a very high leverage statistic as well as a high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studentized</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residual. This is a particularly dangerous combination.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plot also reveals the reason that observation 20 had relatively little effect on the least squares fit: it has low leverage.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7" name="Picture 16"/>
          <p:cNvPicPr>
            <a:picLocks noChangeAspect="1"/>
          </p:cNvPicPr>
          <p:nvPr/>
        </p:nvPicPr>
        <p:blipFill rotWithShape="1">
          <a:blip r:embed="rId1" cstate="print">
            <a:extLst>
              <a:ext uri="{28A0092B-C50C-407E-A947-70E740481C1C}">
                <a14:useLocalDpi xmlns:a14="http://schemas.microsoft.com/office/drawing/2010/main" val="0"/>
              </a:ext>
            </a:extLst>
          </a:blip>
          <a:srcRect l="65825" t="15342" r="2519" b="4325"/>
          <a:stretch>
            <a:fillRect/>
          </a:stretch>
        </p:blipFill>
        <p:spPr>
          <a:xfrm>
            <a:off x="601326" y="2253129"/>
            <a:ext cx="3841177" cy="35527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496" y="375481"/>
            <a:ext cx="11236504"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Other considerations in the regression model</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220327" y="1272260"/>
            <a:ext cx="8763000"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 problems of fitting a linear regression model</a:t>
            </a:r>
            <a:endParaRPr kumimoji="0" lang="en-US" sz="2400" b="0" i="1"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525127" y="1767238"/>
            <a:ext cx="5638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rPr>
              <a:t>High leverage points</a:t>
            </a:r>
            <a:endParaRPr kumimoji="0" lang="en-US" sz="2000" b="0" i="0" u="none" strike="noStrike" kern="1200" cap="none" spc="0" normalizeH="0" baseline="0" noProof="0" dirty="0">
              <a:ln>
                <a:noFill/>
              </a:ln>
              <a:solidFill>
                <a:srgbClr val="9900C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601327" y="2300638"/>
            <a:ext cx="8001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to identify?</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601327" y="2885175"/>
            <a:ext cx="8255726"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order to quantify an observation’s leverage, we compute the leverage statistic. A large value of this statistic indicates an observation with high leverage.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 a multiple linear regression,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1" name="Object 20"/>
          <p:cNvGraphicFramePr>
            <a:graphicFrameLocks noChangeAspect="1"/>
          </p:cNvGraphicFramePr>
          <p:nvPr/>
        </p:nvGraphicFramePr>
        <p:xfrm>
          <a:off x="677527" y="4586638"/>
          <a:ext cx="3811588" cy="533400"/>
        </p:xfrm>
        <a:graphic>
          <a:graphicData uri="http://schemas.openxmlformats.org/presentationml/2006/ole">
            <mc:AlternateContent xmlns:mc="http://schemas.openxmlformats.org/markup-compatibility/2006">
              <mc:Choice xmlns:v="urn:schemas-microsoft-com:vml" Requires="v">
                <p:oleObj spid="_x0000_s0" name="Equation" r:id="rId1" imgW="43586400" imgH="6096000" progId="Equation.DSMT4">
                  <p:embed/>
                </p:oleObj>
              </mc:Choice>
              <mc:Fallback>
                <p:oleObj name="Equation" r:id="rId1" imgW="43586400" imgH="6096000" progId="Equation.DSMT4">
                  <p:embed/>
                  <p:pic>
                    <p:nvPicPr>
                      <p:cNvPr id="0" name="Object 20"/>
                      <p:cNvPicPr/>
                      <p:nvPr/>
                    </p:nvPicPr>
                    <p:blipFill>
                      <a:blip r:embed="rId2"/>
                      <a:stretch>
                        <a:fillRect/>
                      </a:stretch>
                    </p:blipFill>
                    <p:spPr>
                      <a:xfrm>
                        <a:off x="677527" y="4586638"/>
                        <a:ext cx="3811588" cy="533400"/>
                      </a:xfrm>
                      <a:prstGeom prst="rect">
                        <a:avLst/>
                      </a:prstGeom>
                    </p:spPr>
                  </p:pic>
                </p:oleObj>
              </mc:Fallback>
            </mc:AlternateContent>
          </a:graphicData>
        </a:graphic>
      </p:graphicFrame>
      <p:sp>
        <p:nvSpPr>
          <p:cNvPr id="22" name="TextBox 21"/>
          <p:cNvSpPr txBox="1"/>
          <p:nvPr/>
        </p:nvSpPr>
        <p:spPr>
          <a:xfrm>
            <a:off x="4030327" y="5436506"/>
            <a:ext cx="23622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design matrix</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23" name="Straight Arrow Connector 22"/>
          <p:cNvCxnSpPr/>
          <p:nvPr/>
        </p:nvCxnSpPr>
        <p:spPr>
          <a:xfrm>
            <a:off x="4178244" y="5066250"/>
            <a:ext cx="0" cy="33706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191526" name="Picture 38" descr="Image result for design matrix multiple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02" y="4138248"/>
            <a:ext cx="2630097" cy="2217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KSO_WPP_MARK_KEY" val="bbd3dbd6-5b93-49c9-a5ad-9bdad8cd095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25671</Words>
  <Application>WPS 演示</Application>
  <PresentationFormat>宽屏</PresentationFormat>
  <Paragraphs>827</Paragraphs>
  <Slides>72</Slides>
  <Notes>71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92</vt:i4>
      </vt:variant>
      <vt:variant>
        <vt:lpstr>幻灯片标题</vt:lpstr>
      </vt:variant>
      <vt:variant>
        <vt:i4>72</vt:i4>
      </vt:variant>
    </vt:vector>
  </HeadingPairs>
  <TitlesOfParts>
    <vt:vector size="174" baseType="lpstr">
      <vt:lpstr>Arial</vt:lpstr>
      <vt:lpstr>宋体</vt:lpstr>
      <vt:lpstr>Wingdings</vt:lpstr>
      <vt:lpstr>Calibri</vt:lpstr>
      <vt:lpstr>微软雅黑</vt:lpstr>
      <vt:lpstr>Arial Unicode MS</vt:lpstr>
      <vt:lpstr>等线 Light</vt:lpstr>
      <vt:lpstr>等线</vt:lpstr>
      <vt:lpstr>1_Office 主题​​</vt:lpstr>
      <vt:lpstr>1_Office Theme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txy</dc:creator>
  <cp:lastModifiedBy>星辰</cp:lastModifiedBy>
  <cp:revision>116</cp:revision>
  <dcterms:created xsi:type="dcterms:W3CDTF">2019-02-15T08:11:00Z</dcterms:created>
  <dcterms:modified xsi:type="dcterms:W3CDTF">2023-04-10T02:39:05Z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D605AEA1585E46808373213B6D103A18_13</vt:lpwstr>
  </property>
  <property fmtid="{D5CDD505-2E9C-101B-9397-08002B2CF9AE}" pid="3" name="KSOProductBuildVer">
    <vt:lpwstr>2052-11.1.0.14036</vt:lpwstr>
  </property>
</Properties>
</file>