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0"/>
  </p:notesMasterIdLst>
  <p:sldIdLst>
    <p:sldId id="256" r:id="rId4"/>
    <p:sldId id="257" r:id="rId5"/>
    <p:sldId id="1697" r:id="rId6"/>
    <p:sldId id="1712" r:id="rId7"/>
    <p:sldId id="1728" r:id="rId8"/>
    <p:sldId id="1696" r:id="rId9"/>
    <p:sldId id="1706" r:id="rId10"/>
    <p:sldId id="1698" r:id="rId11"/>
    <p:sldId id="1707" r:id="rId12"/>
    <p:sldId id="1699" r:id="rId13"/>
    <p:sldId id="1709" r:id="rId14"/>
    <p:sldId id="1715" r:id="rId15"/>
    <p:sldId id="1700" r:id="rId16"/>
    <p:sldId id="1710" r:id="rId17"/>
    <p:sldId id="1657" r:id="rId18"/>
    <p:sldId id="1636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q" initials="q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4BEE4"/>
    <a:srgbClr val="BDD7EE"/>
    <a:srgbClr val="ED7D31"/>
    <a:srgbClr val="EA700D"/>
    <a:srgbClr val="4472C4"/>
    <a:srgbClr val="48639F"/>
    <a:srgbClr val="D51606"/>
    <a:srgbClr val="FFFFFF"/>
    <a:srgbClr val="10383C"/>
    <a:srgbClr val="2A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3" autoAdjust="0"/>
    <p:restoredTop sz="93826" autoAdjust="0"/>
  </p:normalViewPr>
  <p:slideViewPr>
    <p:cSldViewPr snapToGrid="0" showGuides="1">
      <p:cViewPr varScale="1">
        <p:scale>
          <a:sx n="68" d="100"/>
          <a:sy n="68" d="100"/>
        </p:scale>
        <p:origin x="620" y="64"/>
      </p:cViewPr>
      <p:guideLst>
        <p:guide orient="horz" pos="2173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4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6DB2D-225C-4BD9-A6E4-FC43854149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0B8F6-8264-4298-8B32-597CD3E12C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86000" y="503238"/>
            <a:ext cx="4749800" cy="26733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9CAC6E-FB22-473D-9200-06543DD3D0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77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60967" y="1722441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3000" u="none"/>
            </a:lvl1pPr>
          </a:lstStyle>
          <a:p>
            <a:r>
              <a:rPr lang="en-US" altLang="ko-KR"/>
              <a:t>Title goes here</a:t>
            </a:r>
            <a:br>
              <a:rPr lang="en-US" altLang="ko-KR"/>
            </a:br>
            <a:r>
              <a:rPr lang="en-US" altLang="ko-KR"/>
              <a:t>the 2nd line will look like this </a:t>
            </a:r>
            <a:endParaRPr lang="en-US" altLang="ko-KR"/>
          </a:p>
        </p:txBody>
      </p:sp>
      <p:sp>
        <p:nvSpPr>
          <p:cNvPr id="15687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73251" y="3954463"/>
            <a:ext cx="8534400" cy="16637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  <a:endParaRPr lang="en-US" altLang="ko-KR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34"/>
            <a:ext cx="12192000" cy="719138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286" y="665163"/>
            <a:ext cx="2942167" cy="573246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669" y="665163"/>
            <a:ext cx="8625417" cy="5732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1770784" cy="719137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53019" y="1406525"/>
            <a:ext cx="10833100" cy="49911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11525250" y="6492875"/>
            <a:ext cx="666750" cy="365125"/>
          </a:xfrm>
          <a:prstGeom prst="rect">
            <a:avLst/>
          </a:prstGeom>
        </p:spPr>
        <p:txBody>
          <a:bodyPr/>
          <a:lstStyle>
            <a:lvl1pPr algn="ctr">
              <a:defRPr sz="1600" i="0"/>
            </a:lvl1pPr>
          </a:lstStyle>
          <a:p>
            <a:fld id="{FBFC6C6B-1874-4FB5-9A70-9D2E8C696FB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 flipV="1">
            <a:off x="0" y="718859"/>
            <a:ext cx="2079625" cy="73302"/>
          </a:xfrm>
          <a:prstGeom prst="rect">
            <a:avLst/>
          </a:prstGeom>
          <a:solidFill>
            <a:srgbClr val="ED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 userDrawn="1"/>
        </p:nvSpPr>
        <p:spPr>
          <a:xfrm flipV="1">
            <a:off x="2057400" y="718859"/>
            <a:ext cx="10134600" cy="73302"/>
          </a:xfrm>
          <a:prstGeom prst="rect">
            <a:avLst/>
          </a:prstGeom>
          <a:solidFill>
            <a:srgbClr val="1038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7" name="图片 6" descr="徽标, 公司名称&#10;&#10;描述已自动生成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89" t="36387" r="15558" b="42689"/>
          <a:stretch>
            <a:fillRect/>
          </a:stretch>
        </p:blipFill>
        <p:spPr>
          <a:xfrm>
            <a:off x="8839200" y="-20742"/>
            <a:ext cx="3352800" cy="728489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2252" y="1116013"/>
            <a:ext cx="11779249" cy="5281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</p:txBody>
      </p:sp>
      <p:sp>
        <p:nvSpPr>
          <p:cNvPr id="9" name="Title 1"/>
          <p:cNvSpPr txBox="1"/>
          <p:nvPr userDrawn="1"/>
        </p:nvSpPr>
        <p:spPr>
          <a:xfrm>
            <a:off x="0" y="0"/>
            <a:ext cx="8839200" cy="725214"/>
          </a:xfrm>
          <a:prstGeom prst="rect">
            <a:avLst/>
          </a:prstGeom>
        </p:spPr>
        <p:txBody>
          <a:bodyPr/>
          <a:lstStyle>
            <a:lvl1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5765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10337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14909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19481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endParaRPr lang="en-US" sz="3200" i="0" ker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35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92208"/>
            <a:ext cx="12192000" cy="533006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350"/>
            </a:lvl3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192208"/>
            <a:ext cx="12192000" cy="533006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endParaRPr 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 txBox="1"/>
          <p:nvPr userDrawn="1"/>
        </p:nvSpPr>
        <p:spPr>
          <a:xfrm>
            <a:off x="11460480" y="6405659"/>
            <a:ext cx="541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i="1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fld id="{FBFC6C6B-1874-4FB5-9A70-9D2E8C696FB6}" type="slidenum">
              <a:rPr lang="zh-CN" altLang="en-US" sz="1400" b="1" i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sz="1200" b="1" i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2208"/>
            <a:ext cx="12192000" cy="533006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017" y="1406525"/>
            <a:ext cx="5314949" cy="49911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1169" y="1406525"/>
            <a:ext cx="5314951" cy="49911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6" y="86602"/>
            <a:ext cx="10972800" cy="642252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32"/>
            <a:ext cx="12192000" cy="719138"/>
          </a:xfrm>
          <a:prstGeom prst="rect">
            <a:avLst/>
          </a:prstGeom>
        </p:spPr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2253" y="1116013"/>
            <a:ext cx="11779249" cy="5281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</p:txBody>
      </p:sp>
      <p:pic>
        <p:nvPicPr>
          <p:cNvPr id="7" name="Picture 2" descr="H:\论坛总结\英文logo（背景透明）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611359" y="0"/>
            <a:ext cx="2580641" cy="692696"/>
          </a:xfrm>
          <a:prstGeom prst="rect">
            <a:avLst/>
          </a:prstGeom>
          <a:noFill/>
        </p:spPr>
      </p:pic>
      <p:sp>
        <p:nvSpPr>
          <p:cNvPr id="8" name="矩形 7"/>
          <p:cNvSpPr/>
          <p:nvPr userDrawn="1"/>
        </p:nvSpPr>
        <p:spPr>
          <a:xfrm flipV="1">
            <a:off x="-3081" y="718862"/>
            <a:ext cx="12195081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Title 1"/>
          <p:cNvSpPr txBox="1"/>
          <p:nvPr userDrawn="1"/>
        </p:nvSpPr>
        <p:spPr>
          <a:xfrm>
            <a:off x="0" y="192208"/>
            <a:ext cx="12192000" cy="533006"/>
          </a:xfrm>
          <a:prstGeom prst="rect">
            <a:avLst/>
          </a:prstGeom>
        </p:spPr>
        <p:txBody>
          <a:bodyPr/>
          <a:lstStyle>
            <a:lvl1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5765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10337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14909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19481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endParaRPr lang="en-US" sz="2400" i="0" ker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marL="89535" indent="-89535" algn="l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89535" indent="-89535" algn="l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6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89535" indent="-89535" algn="l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6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89535" indent="-89535" algn="l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6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89535" indent="-89535" algn="l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66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432435" algn="l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66"/>
          </a:solidFill>
          <a:latin typeface="Arial" panose="020B0604020202020204" pitchFamily="34" charset="0"/>
        </a:defRPr>
      </a:lvl6pPr>
      <a:lvl7pPr marL="775335" algn="l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66"/>
          </a:solidFill>
          <a:latin typeface="Arial" panose="020B0604020202020204" pitchFamily="34" charset="0"/>
        </a:defRPr>
      </a:lvl7pPr>
      <a:lvl8pPr marL="1118235" algn="l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66"/>
          </a:solidFill>
          <a:latin typeface="Arial" panose="020B0604020202020204" pitchFamily="34" charset="0"/>
        </a:defRPr>
      </a:lvl8pPr>
      <a:lvl9pPr marL="1461135" algn="l" rtl="0" eaLnBrk="0" fontAlgn="base" hangingPunct="0">
        <a:spcBef>
          <a:spcPct val="0"/>
        </a:spcBef>
        <a:spcAft>
          <a:spcPct val="0"/>
        </a:spcAft>
        <a:defRPr sz="2400" b="1" u="sng">
          <a:solidFill>
            <a:srgbClr val="000066"/>
          </a:solidFill>
          <a:latin typeface="Arial" panose="020B0604020202020204" pitchFamily="34" charset="0"/>
        </a:defRPr>
      </a:lvl9pPr>
    </p:titleStyle>
    <p:bodyStyle>
      <a:lvl1pPr marL="218440" indent="-21844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70000"/>
        <a:buFont typeface="Wingdings" panose="05000000000000000000" pitchFamily="2" charset="2"/>
        <a:buChar char="q"/>
        <a:defRPr sz="21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475615" indent="-1714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 2" panose="05020102010507070707" pitchFamily="18" charset="2"/>
        <a:buChar char=""/>
        <a:defRPr sz="18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733425" indent="-17272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SzPct val="80000"/>
        <a:buFont typeface="Wingdings" panose="05000000000000000000" pitchFamily="2" charset="2"/>
        <a:buChar char="Ø"/>
        <a:defRPr sz="1800" b="1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991870" indent="-172720" algn="l" rtl="0" eaLnBrk="0" fontAlgn="base" hangingPunct="0">
        <a:spcBef>
          <a:spcPct val="20000"/>
        </a:spcBef>
        <a:spcAft>
          <a:spcPct val="0"/>
        </a:spcAft>
        <a:buClr>
          <a:srgbClr val="333399"/>
        </a:buClr>
        <a:buChar char="•"/>
        <a:defRPr sz="1200">
          <a:solidFill>
            <a:schemeClr val="tx1"/>
          </a:solidFill>
          <a:latin typeface="Arial Narrow" panose="020B0606020202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1209675" indent="-13271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 Narrow" panose="020B0606020202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1552575" indent="-13271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 Narrow" panose="020B0606020202030204" pitchFamily="34" charset="0"/>
        </a:defRPr>
      </a:lvl6pPr>
      <a:lvl7pPr marL="1895475" indent="-13271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 Narrow" panose="020B0606020202030204" pitchFamily="34" charset="0"/>
        </a:defRPr>
      </a:lvl7pPr>
      <a:lvl8pPr marL="2238375" indent="-13271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 Narrow" panose="020B0606020202030204" pitchFamily="34" charset="0"/>
        </a:defRPr>
      </a:lvl8pPr>
      <a:lvl9pPr marL="2581275" indent="-132715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Arial Narrow" panose="020B0606020202030204" pitchFamily="34" charset="0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矩形 7"/>
          <p:cNvSpPr/>
          <p:nvPr userDrawn="1"/>
        </p:nvSpPr>
        <p:spPr>
          <a:xfrm flipV="1">
            <a:off x="-3081" y="718862"/>
            <a:ext cx="12195081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Title 1"/>
          <p:cNvSpPr txBox="1"/>
          <p:nvPr userDrawn="1"/>
        </p:nvSpPr>
        <p:spPr>
          <a:xfrm>
            <a:off x="0" y="192208"/>
            <a:ext cx="12192000" cy="533006"/>
          </a:xfrm>
          <a:prstGeom prst="rect">
            <a:avLst/>
          </a:prstGeom>
        </p:spPr>
        <p:txBody>
          <a:bodyPr/>
          <a:lstStyle>
            <a:lvl1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19380" indent="-1193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5765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6pPr>
            <a:lvl7pPr marL="10337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7pPr>
            <a:lvl8pPr marL="14909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8pPr>
            <a:lvl9pPr marL="1948180" algn="l" rtl="0" eaLnBrk="0" fontAlgn="base" hangingPunct="0">
              <a:spcBef>
                <a:spcPct val="0"/>
              </a:spcBef>
              <a:spcAft>
                <a:spcPct val="0"/>
              </a:spcAft>
              <a:defRPr sz="3200" b="1" u="sng">
                <a:solidFill>
                  <a:srgbClr val="000066"/>
                </a:solidFill>
                <a:latin typeface="Arial" panose="020B0604020202020204" pitchFamily="34" charset="0"/>
              </a:defRPr>
            </a:lvl9pPr>
          </a:lstStyle>
          <a:p>
            <a:endParaRPr lang="en-US" sz="2400" i="0" ker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4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image" Target="../media/image13.jpeg"/><Relationship Id="rId1" Type="http://schemas.openxmlformats.org/officeDocument/2006/relationships/tags" Target="../tags/tag2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image" Target="../media/image15.png"/><Relationship Id="rId4" Type="http://schemas.openxmlformats.org/officeDocument/2006/relationships/tags" Target="../tags/tag31.xml"/><Relationship Id="rId3" Type="http://schemas.openxmlformats.org/officeDocument/2006/relationships/image" Target="../media/image14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8.png"/><Relationship Id="rId7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tags" Target="../tags/tag8.xml"/><Relationship Id="rId4" Type="http://schemas.openxmlformats.org/officeDocument/2006/relationships/image" Target="../media/image6.png"/><Relationship Id="rId3" Type="http://schemas.openxmlformats.org/officeDocument/2006/relationships/tags" Target="../tags/tag7.xml"/><Relationship Id="rId2" Type="http://schemas.openxmlformats.org/officeDocument/2006/relationships/image" Target="../media/image5.png"/><Relationship Id="rId15" Type="http://schemas.openxmlformats.org/officeDocument/2006/relationships/slideLayout" Target="../slideLayouts/slideLayout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image" Target="../media/image10.png"/><Relationship Id="rId11" Type="http://schemas.openxmlformats.org/officeDocument/2006/relationships/tags" Target="../tags/tag11.xml"/><Relationship Id="rId10" Type="http://schemas.openxmlformats.org/officeDocument/2006/relationships/image" Target="../media/image9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17.xml"/><Relationship Id="rId3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21.xml"/><Relationship Id="rId3" Type="http://schemas.openxmlformats.org/officeDocument/2006/relationships/image" Target="../media/image12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635" y="3713480"/>
            <a:ext cx="121920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>
                <a:solidFill>
                  <a:srgbClr val="000000"/>
                </a:solidFill>
                <a:cs typeface="+mn-lt"/>
              </a:rPr>
              <a:t>Chenqing Ji, Yujie Lu, Yongjuan Shi, Guang Wu*</a:t>
            </a:r>
            <a:endParaRPr lang="en-US" altLang="zh-CN" sz="2000" b="1">
              <a:solidFill>
                <a:srgbClr val="000000"/>
              </a:solidFill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3110" y="2343785"/>
            <a:ext cx="109702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00" b="1" dirty="0">
                <a:latin typeface="Arial" panose="020B0604020202020204" pitchFamily="34" charset="0"/>
                <a:cs typeface="Arial" panose="020B0604020202020204" pitchFamily="34" charset="0"/>
              </a:rPr>
              <a:t>A Fragmented Target Recognition System Based on</a:t>
            </a:r>
            <a:endParaRPr lang="en-US" altLang="zh-CN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3300" b="1" dirty="0">
                <a:latin typeface="Arial" panose="020B0604020202020204" pitchFamily="34" charset="0"/>
                <a:cs typeface="Arial" panose="020B0604020202020204" pitchFamily="34" charset="0"/>
              </a:rPr>
              <a:t>Zero-Shot Learning</a:t>
            </a:r>
            <a:endParaRPr lang="en-US" altLang="zh-CN" sz="3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635" y="4198620"/>
            <a:ext cx="1219263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>
                <a:solidFill>
                  <a:srgbClr val="000000"/>
                </a:solidFill>
                <a:cs typeface="+mn-lt"/>
                <a:sym typeface="+mn-ea"/>
              </a:rPr>
              <a:t>Department of Electric and Electrical Engineering, Southern University of Science and Technology</a:t>
            </a:r>
            <a:endParaRPr lang="en-US" altLang="zh-CN" sz="1600" b="1">
              <a:solidFill>
                <a:srgbClr val="000000"/>
              </a:solidFill>
              <a:cs typeface="+mn-lt"/>
            </a:endParaRPr>
          </a:p>
          <a:p>
            <a:pPr algn="ctr"/>
            <a:r>
              <a:rPr lang="en-US" altLang="zh-CN" sz="1600" b="1">
                <a:solidFill>
                  <a:srgbClr val="000000"/>
                </a:solidFill>
                <a:cs typeface="+mn-lt"/>
                <a:sym typeface="+mn-ea"/>
              </a:rPr>
              <a:t>Shenzhen, China</a:t>
            </a:r>
            <a:endParaRPr lang="en-US" altLang="zh-CN" sz="1600" b="1">
              <a:solidFill>
                <a:srgbClr val="000000"/>
              </a:solidFill>
              <a:cs typeface="+mn-lt"/>
            </a:endParaRPr>
          </a:p>
          <a:p>
            <a:pPr algn="ctr"/>
            <a:endParaRPr lang="zh-CN" altLang="en-US" sz="1600" b="1" dirty="0">
              <a:solidFill>
                <a:srgbClr val="000000"/>
              </a:solidFill>
              <a:cs typeface="+mn-lt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944914" y="1638300"/>
            <a:ext cx="10247086" cy="138441"/>
          </a:xfrm>
          <a:prstGeom prst="rect">
            <a:avLst/>
          </a:prstGeom>
          <a:solidFill>
            <a:srgbClr val="1038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0" y="6719559"/>
            <a:ext cx="10247086" cy="138441"/>
          </a:xfrm>
          <a:prstGeom prst="rect">
            <a:avLst/>
          </a:prstGeom>
          <a:solidFill>
            <a:srgbClr val="1038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" y="1638300"/>
            <a:ext cx="1944914" cy="138441"/>
          </a:xfrm>
          <a:prstGeom prst="rect">
            <a:avLst/>
          </a:prstGeom>
          <a:solidFill>
            <a:srgbClr val="ED6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247086" y="6717845"/>
            <a:ext cx="1944914" cy="138441"/>
          </a:xfrm>
          <a:prstGeom prst="rect">
            <a:avLst/>
          </a:prstGeom>
          <a:solidFill>
            <a:srgbClr val="ED6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610" y="91440"/>
            <a:ext cx="1494155" cy="14116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635" y="5123180"/>
            <a:ext cx="12192000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cs typeface="+mn-lt"/>
              </a:rPr>
              <a:t>Presenter: Chenqing Ji</a:t>
            </a:r>
            <a:endParaRPr lang="en-US" altLang="zh-CN" sz="2000" b="1">
              <a:solidFill>
                <a:srgbClr val="000000"/>
              </a:solidFill>
              <a:cs typeface="+mn-lt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000" b="1">
                <a:solidFill>
                  <a:srgbClr val="000000"/>
                </a:solidFill>
                <a:cs typeface="+mn-lt"/>
              </a:rPr>
              <a:t>Email: 11911303@mail.sustech.edu.cn</a:t>
            </a:r>
            <a:endParaRPr lang="en-US" altLang="zh-CN" sz="2000" b="1">
              <a:solidFill>
                <a:srgbClr val="000000"/>
              </a:solidFill>
              <a:cs typeface="+mn-lt"/>
            </a:endParaRPr>
          </a:p>
        </p:txBody>
      </p:sp>
      <p:pic>
        <p:nvPicPr>
          <p:cNvPr id="2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27320" y="191770"/>
            <a:ext cx="6814820" cy="12109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Outline</a:t>
            </a:r>
            <a:endParaRPr lang="zh-CN" altLang="en-US" b="1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0440" y="1175385"/>
            <a:ext cx="1071308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Proposed Fragmented Ingredient Recognition System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DAP (Direct Attribute Prediction) Model 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System Implementation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charset="0"/>
              <a:buChar char=""/>
            </a:pPr>
            <a:r>
              <a:rPr lang="en-US" altLang="zh-CN" sz="3200" b="1" dirty="0">
                <a:solidFill>
                  <a:schemeClr val="tx1"/>
                </a:solidFill>
              </a:rPr>
              <a:t>Performance Analysis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Conclusion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818134" y="6402714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/>
              <a:t>10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sym typeface="+mn-ea"/>
              </a:rPr>
              <a:t>Performance Analysis</a:t>
            </a:r>
            <a:endParaRPr lang="zh-CN" altLang="en-US" b="1" dirty="0">
              <a:latin typeface="+mn-lt"/>
            </a:endParaRPr>
          </a:p>
        </p:txBody>
      </p:sp>
      <p:pic>
        <p:nvPicPr>
          <p:cNvPr id="2" name="图片 1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0150" y="1841500"/>
            <a:ext cx="4916170" cy="3820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07695" y="1052830"/>
            <a:ext cx="6851015" cy="6798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/>
              <a:t>Using DAP Model for Zero-Shot Recognition</a:t>
            </a:r>
            <a:endParaRPr lang="en-US" altLang="zh-CN" sz="2800" b="1" dirty="0"/>
          </a:p>
          <a:p>
            <a:pPr indent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400" dirty="0"/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For bamboo, the recognition accuracy is the highest, reaching 76%. While the recognition </a:t>
            </a:r>
            <a:r>
              <a:rPr lang="en-US" altLang="zh-CN" sz="2400" dirty="0">
                <a:sym typeface="+mn-ea"/>
              </a:rPr>
              <a:t>accuracy</a:t>
            </a:r>
            <a:r>
              <a:rPr lang="en-US" altLang="zh-CN" sz="2400" dirty="0">
                <a:sym typeface="+mn-ea"/>
              </a:rPr>
              <a:t> of the other 4 categories of ingredients is lower than 50%.</a:t>
            </a: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For potato and tomato, the highest recognition rate was only 5% and 12%.</a:t>
            </a: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For cucumber, the system recognizes</a:t>
            </a:r>
            <a:r>
              <a:rPr lang="en-US" altLang="zh-CN" sz="2400" dirty="0">
                <a:sym typeface="+mn-ea"/>
              </a:rPr>
              <a:t> it in these five categories more evenly than the other four.</a:t>
            </a: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For eggplant, the system incorrectly recognizes it as a tomato and correctly identified it are both 37%.</a:t>
            </a:r>
            <a:endParaRPr lang="en-US" altLang="zh-CN" sz="2400" dirty="0"/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400" dirty="0">
              <a:sym typeface="+mn-ea"/>
            </a:endParaRPr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7944485" y="5742305"/>
            <a:ext cx="506476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/>
              <a:t>Fig 5. Zero-Shot recognition accuracy </a:t>
            </a:r>
            <a:endParaRPr lang="en-US" altLang="zh-CN" sz="2000" dirty="0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11818134" y="6402714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en-US" altLang="zh-CN" dirty="0"/>
          </a:p>
        </p:txBody>
      </p:sp>
    </p:spTree>
    <p:custDataLst>
      <p:tags r:id="rId6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8328660" y="6074410"/>
            <a:ext cx="3898900" cy="660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/>
              <a:t>Fig 6. The result of the two tests applied to two different platform 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sym typeface="+mn-ea"/>
              </a:rPr>
              <a:t>Performance Analysis</a:t>
            </a:r>
            <a:endParaRPr lang="zh-CN" altLang="en-US" b="1" dirty="0">
              <a:latin typeface="+mn-lt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427720" y="941070"/>
            <a:ext cx="3326130" cy="2487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484235" y="3429000"/>
            <a:ext cx="3394710" cy="264541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1980" y="1045845"/>
            <a:ext cx="7619365" cy="6383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/>
              <a:t>Deploy the system on embedded system PYNQ</a:t>
            </a:r>
            <a:endParaRPr lang="en-US" altLang="zh-CN" sz="2800" b="1" dirty="0"/>
          </a:p>
          <a:p>
            <a:pPr indent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3200" b="1" dirty="0"/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The system can recognize tomato and bamboo with high accuracy, robustness and universality.</a:t>
            </a: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The recognize accuracy of the system for eggplant is general. And the robustness and universality are basically consistent.</a:t>
            </a: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For potato, although the robustness of the system is good when recognizing the same image, the universality of the system when recognizing multiple images is poor.</a:t>
            </a: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For cucumber, both the robustness and universality of the system are the worst.</a:t>
            </a:r>
            <a:endParaRPr lang="en-US" altLang="zh-CN" sz="2400" dirty="0">
              <a:sym typeface="+mn-ea"/>
            </a:endParaRPr>
          </a:p>
          <a:p>
            <a:pPr indent="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400" dirty="0"/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818134" y="6402714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en-US" altLang="zh-CN" dirty="0"/>
          </a:p>
        </p:txBody>
      </p:sp>
    </p:spTree>
    <p:custDataLst>
      <p:tags r:id="rId8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Outline</a:t>
            </a:r>
            <a:endParaRPr lang="zh-CN" altLang="en-US" b="1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0440" y="1175385"/>
            <a:ext cx="1071308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Proposed Fragmented Ingredient Recognition System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DAP (Direct Attribute Prediction) Model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System Implementation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charset="0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Performance Analysis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tx1"/>
                </a:solidFill>
                <a:sym typeface="+mn-ea"/>
              </a:rPr>
              <a:t>Conclusion</a:t>
            </a:r>
            <a:endParaRPr lang="en-US" altLang="zh-CN" sz="32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1818134" y="6402714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sym typeface="+mn-ea"/>
              </a:rPr>
              <a:t>Conclusion</a:t>
            </a:r>
            <a:endParaRPr lang="en-US" altLang="zh-CN" b="1" dirty="0">
              <a:latin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07695" y="1052830"/>
            <a:ext cx="11400155" cy="438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/>
              <a:t>What did we do in this Paper？</a:t>
            </a:r>
            <a:endParaRPr lang="en-US" altLang="zh-CN" sz="3200" b="1" dirty="0"/>
          </a:p>
          <a:p>
            <a:pPr indent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3200" b="1" dirty="0"/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Innovatively proposes a fragmented target recognition system based on DAP model.</a:t>
            </a: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Define a number of high-level binary attributes and after testing </a:t>
            </a:r>
            <a:r>
              <a:rPr lang="en-US" altLang="zh-CN" sz="2400" dirty="0">
                <a:sym typeface="+mn-ea"/>
              </a:rPr>
              <a:t>when the number of high-level binary attributes is 5, </a:t>
            </a:r>
            <a:r>
              <a:rPr lang="en-US" altLang="zh-CN" sz="2400" dirty="0">
                <a:sym typeface="+mn-ea"/>
              </a:rPr>
              <a:t>the system can reach the </a:t>
            </a:r>
            <a:r>
              <a:rPr lang="en-US" altLang="zh-CN" sz="2400" dirty="0">
                <a:sym typeface="+mn-ea"/>
              </a:rPr>
              <a:t>highest </a:t>
            </a:r>
            <a:r>
              <a:rPr lang="en-US" altLang="zh-CN" sz="2400" dirty="0">
                <a:sym typeface="+mn-ea"/>
              </a:rPr>
              <a:t>recognition accuracy.</a:t>
            </a: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Apply the above system to field of fragmented  ingredient recognition and obtain t</a:t>
            </a:r>
            <a:r>
              <a:rPr lang="en-US" altLang="zh-CN" sz="2400" dirty="0"/>
              <a:t>he highest recognition accuracy of 76%.</a:t>
            </a:r>
            <a:endParaRPr lang="en-US" altLang="zh-CN" sz="2400" dirty="0"/>
          </a:p>
          <a:p>
            <a:pPr marL="285750" indent="-28575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Deploy t</a:t>
            </a:r>
            <a:r>
              <a:rPr lang="en-US" altLang="zh-CN" sz="2400" dirty="0">
                <a:sym typeface="+mn-ea"/>
              </a:rPr>
              <a:t>he whole system </a:t>
            </a:r>
            <a:r>
              <a:rPr lang="en-US" altLang="zh-CN" sz="2400" dirty="0"/>
              <a:t>on embedded system PYNQ and realize the real-time recognition of the target </a:t>
            </a:r>
            <a:r>
              <a:rPr lang="en-US" altLang="zh-CN" sz="2400" dirty="0">
                <a:sym typeface="+mn-ea"/>
              </a:rPr>
              <a:t>fragmented </a:t>
            </a:r>
            <a:r>
              <a:rPr lang="en-US" altLang="zh-CN" sz="2400" dirty="0"/>
              <a:t>ingredients with low power consumption.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11818134" y="6402714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Reference</a:t>
            </a:r>
            <a:endParaRPr lang="en-US" altLang="zh-CN" b="1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1120" y="1264285"/>
            <a:ext cx="12115165" cy="5015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dirty="0"/>
              <a:t>[1] Li, Z., Li, F., Zhu, L., &amp; Yue, J. (2020). Vegetable Recognition</a:t>
            </a:r>
            <a:r>
              <a:rPr lang="en-US" sz="2000" dirty="0"/>
              <a:t> </a:t>
            </a:r>
            <a:r>
              <a:rPr sz="2000" dirty="0"/>
              <a:t>and Classification Based on Improved VGG Deep Learning Network</a:t>
            </a:r>
            <a:r>
              <a:rPr lang="en-US" sz="2000" dirty="0"/>
              <a:t> </a:t>
            </a:r>
            <a:r>
              <a:rPr sz="2000" dirty="0"/>
              <a:t>Model. Int. J. Comput. Intell. Syst., 13, 559-564.</a:t>
            </a:r>
            <a:endParaRPr sz="2000" dirty="0"/>
          </a:p>
          <a:p>
            <a:r>
              <a:rPr sz="2000" dirty="0"/>
              <a:t>[2] Wei Wang, Vincent W. Zheng, Han Yu, and Chunyan Miao. 2019.</a:t>
            </a:r>
            <a:r>
              <a:rPr lang="en-US" sz="2000" dirty="0"/>
              <a:t> </a:t>
            </a:r>
            <a:r>
              <a:rPr sz="2000" dirty="0"/>
              <a:t>A Survey of Zero-Shot Learning: Settings, Methods, and Applications.</a:t>
            </a:r>
            <a:r>
              <a:rPr lang="en-US" sz="2000" dirty="0"/>
              <a:t> </a:t>
            </a:r>
            <a:r>
              <a:rPr sz="2000" dirty="0"/>
              <a:t>ACM Trans. Intell. Syst. Technol. 10, 2, Article 13 (March 2019), 37 pages.</a:t>
            </a:r>
            <a:endParaRPr sz="2000" dirty="0"/>
          </a:p>
          <a:p>
            <a:r>
              <a:rPr sz="2000" dirty="0"/>
              <a:t>[3] L. Pan, S. Pouyanfar, H. Chen, J. Qin and S. -C. Chen, "DeepFood:</a:t>
            </a:r>
            <a:r>
              <a:rPr lang="en-US" sz="2000" dirty="0"/>
              <a:t> </a:t>
            </a:r>
            <a:r>
              <a:rPr sz="2000" dirty="0"/>
              <a:t>Automatic Multi-Class Classification of Food Ingredients Using Deep</a:t>
            </a:r>
            <a:r>
              <a:rPr lang="en-US" sz="2000" dirty="0"/>
              <a:t> </a:t>
            </a:r>
            <a:r>
              <a:rPr sz="2000" dirty="0"/>
              <a:t>Learning," 2017 IEEE 3rd International Conference on Collaboration and</a:t>
            </a:r>
            <a:r>
              <a:rPr lang="en-US" sz="2000" dirty="0"/>
              <a:t> </a:t>
            </a:r>
            <a:r>
              <a:rPr sz="2000" dirty="0"/>
              <a:t>Internet Computing (CIC), 2017, pp. 181-189</a:t>
            </a:r>
            <a:r>
              <a:rPr lang="en-US" sz="2000" dirty="0"/>
              <a:t>.</a:t>
            </a:r>
            <a:endParaRPr lang="en-US" sz="2000" dirty="0"/>
          </a:p>
          <a:p>
            <a:r>
              <a:rPr sz="2000" dirty="0"/>
              <a:t>[4] Pan, L., Qin, J., Chen, H., Xiang, X., Li, C., &amp; Chen, R. (2019).</a:t>
            </a:r>
            <a:r>
              <a:rPr lang="en-US" sz="2000" dirty="0"/>
              <a:t> </a:t>
            </a:r>
            <a:r>
              <a:rPr sz="2000" dirty="0"/>
              <a:t>Image augmentation-based food recognition with convolutional neural</a:t>
            </a:r>
            <a:r>
              <a:rPr lang="en-US" sz="2000" dirty="0"/>
              <a:t> </a:t>
            </a:r>
            <a:r>
              <a:rPr sz="2000" dirty="0"/>
              <a:t>networks. Computers, Materials, &amp; Continua, 59(1), 297-313.</a:t>
            </a:r>
            <a:endParaRPr sz="2000" dirty="0"/>
          </a:p>
          <a:p>
            <a:r>
              <a:rPr sz="2000" dirty="0"/>
              <a:t>[5] C. H. Lampert, H. Nickisch and S. Harmeling, "Learning to detect unseen object classes by between-class attribute transfer," 2009 IEEE</a:t>
            </a:r>
            <a:r>
              <a:rPr lang="en-US" sz="2000" dirty="0"/>
              <a:t> </a:t>
            </a:r>
            <a:r>
              <a:rPr sz="2000" dirty="0"/>
              <a:t>Conference on Computer Vision and Pattern Recognition</a:t>
            </a:r>
            <a:r>
              <a:rPr sz="2000" dirty="0">
                <a:sym typeface="+mn-ea"/>
              </a:rPr>
              <a:t>(CVPR)</a:t>
            </a:r>
            <a:r>
              <a:rPr sz="2000" dirty="0"/>
              <a:t>, 2009, pp. 951-958</a:t>
            </a:r>
            <a:r>
              <a:rPr lang="en-US" sz="2000" dirty="0"/>
              <a:t>.</a:t>
            </a:r>
            <a:endParaRPr lang="en-US" sz="2000" dirty="0"/>
          </a:p>
          <a:p>
            <a:r>
              <a:rPr sz="2000" dirty="0"/>
              <a:t>[6] Larochelle, H. , Erhan, D. , &amp; Bengio, A. Y. . (2008). Zero-data</a:t>
            </a:r>
            <a:r>
              <a:rPr lang="en-US" sz="2000" dirty="0"/>
              <a:t> </a:t>
            </a:r>
            <a:r>
              <a:rPr sz="2000" dirty="0"/>
              <a:t>Learning of New Tasks.</a:t>
            </a:r>
            <a:endParaRPr sz="2000" dirty="0"/>
          </a:p>
          <a:p>
            <a:r>
              <a:rPr sz="2000" dirty="0"/>
              <a:t>[7] C. Szegedy et al., "Going deeper with convolutions," 2015 IEEE</a:t>
            </a:r>
            <a:r>
              <a:rPr lang="en-US" sz="2000" dirty="0"/>
              <a:t> </a:t>
            </a:r>
            <a:r>
              <a:rPr sz="2000" dirty="0"/>
              <a:t>Conference on Computer Vision and Pattern Recognition (CVPR), 2015,pp. 1-9</a:t>
            </a:r>
            <a:r>
              <a:rPr lang="en-US" sz="2000" dirty="0"/>
              <a:t>.</a:t>
            </a:r>
            <a:endParaRPr lang="en-US" sz="2000" dirty="0"/>
          </a:p>
          <a:p>
            <a:r>
              <a:rPr sz="2000" dirty="0"/>
              <a:t>[8] Howard, A. G. , Zhu, M. , Chen, B. , Kalenichenko, D. , Wang,</a:t>
            </a:r>
            <a:r>
              <a:rPr lang="en-US" sz="2000" dirty="0"/>
              <a:t> </a:t>
            </a:r>
            <a:r>
              <a:rPr sz="2000" dirty="0"/>
              <a:t>W. , &amp; Weyand, T. , et al. (2017). Mobilenets: efficient convolutional</a:t>
            </a:r>
            <a:r>
              <a:rPr lang="en-US" sz="2000" dirty="0"/>
              <a:t> </a:t>
            </a:r>
            <a:r>
              <a:rPr sz="2000" dirty="0"/>
              <a:t>neural networks for mobile vision applications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1818134" y="6402714"/>
            <a:ext cx="414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283028" y="844999"/>
            <a:ext cx="11625944" cy="2379071"/>
          </a:xfrm>
          <a:prstGeom prst="rect">
            <a:avLst/>
          </a:prstGeom>
        </p:spPr>
        <p:txBody>
          <a:bodyPr anchor="ctr"/>
          <a:lstStyle>
            <a:lvl1pPr marL="290830" indent="-2908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70000"/>
              <a:buFont typeface="Wingdings" panose="05000000000000000000" pitchFamily="2" charset="2"/>
              <a:buChar char="q"/>
              <a:defRPr sz="28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337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 2" panose="05020102010507070707" pitchFamily="18" charset="2"/>
              <a:buChar char="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97790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SzPct val="80000"/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322705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Char char="•"/>
              <a:defRPr sz="1600">
                <a:solidFill>
                  <a:schemeClr val="tx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1612900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070100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527300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2984500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441700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marL="0" indent="0" algn="ctr">
              <a:buNone/>
            </a:pPr>
            <a:r>
              <a:rPr lang="en-US" altLang="zh-CN" sz="4400" i="0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Thank You </a:t>
            </a:r>
            <a:r>
              <a:rPr lang="en-US" altLang="zh-CN" sz="4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f</a:t>
            </a:r>
            <a:r>
              <a:rPr lang="en-US" altLang="zh-CN" sz="4400" i="0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or </a:t>
            </a:r>
            <a:r>
              <a:rPr lang="en-US" altLang="zh-CN" sz="4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Y</a:t>
            </a:r>
            <a:r>
              <a:rPr lang="en-US" altLang="zh-CN" sz="4400" i="0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our </a:t>
            </a:r>
            <a:r>
              <a:rPr lang="en-US" altLang="zh-CN" sz="44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A</a:t>
            </a:r>
            <a:r>
              <a:rPr lang="en-US" altLang="zh-CN" sz="4400" i="0" dirty="0">
                <a:solidFill>
                  <a:srgbClr val="000000"/>
                </a:solidFill>
                <a:effectLst/>
                <a:latin typeface="+mj-lt"/>
                <a:cs typeface="Times New Roman" panose="02020603050405020304" pitchFamily="18" charset="0"/>
              </a:rPr>
              <a:t>ttention!</a:t>
            </a:r>
            <a:endParaRPr lang="en-US" sz="4400" i="0" kern="0" dirty="0">
              <a:latin typeface="+mj-lt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44914" y="0"/>
            <a:ext cx="10247086" cy="138441"/>
          </a:xfrm>
          <a:prstGeom prst="rect">
            <a:avLst/>
          </a:prstGeom>
          <a:solidFill>
            <a:srgbClr val="1038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0" y="6719559"/>
            <a:ext cx="10247086" cy="138441"/>
          </a:xfrm>
          <a:prstGeom prst="rect">
            <a:avLst/>
          </a:prstGeom>
          <a:solidFill>
            <a:srgbClr val="10383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" y="0"/>
            <a:ext cx="1944914" cy="138441"/>
          </a:xfrm>
          <a:prstGeom prst="rect">
            <a:avLst/>
          </a:prstGeom>
          <a:solidFill>
            <a:srgbClr val="ED6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0247086" y="6717845"/>
            <a:ext cx="1944914" cy="138441"/>
          </a:xfrm>
          <a:prstGeom prst="rect">
            <a:avLst/>
          </a:prstGeom>
          <a:solidFill>
            <a:srgbClr val="ED6D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图片 3" descr="徽标, 公司名称&#10;&#10;描述已自动生成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69" t="22063" r="28253" b="34613"/>
          <a:stretch>
            <a:fillRect/>
          </a:stretch>
        </p:blipFill>
        <p:spPr>
          <a:xfrm>
            <a:off x="4212167" y="3130936"/>
            <a:ext cx="3767666" cy="245533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Outline</a:t>
            </a:r>
            <a:endParaRPr lang="zh-CN" altLang="en-US" b="1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0440" y="1175385"/>
            <a:ext cx="1071308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/>
              <a:t>Motivation</a:t>
            </a:r>
            <a:endParaRPr lang="en-US" altLang="zh-CN" sz="32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/>
              <a:t>Proposed Fragmented Ingredient Recognition System</a:t>
            </a:r>
            <a:endParaRPr lang="en-US" altLang="zh-CN" sz="3200" b="1" dirty="0"/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DAP (Direct Attribute Prediction) Model 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/>
              <a:t>System Implementation</a:t>
            </a:r>
            <a:endParaRPr lang="en-US" altLang="zh-CN" sz="2800" b="1" dirty="0"/>
          </a:p>
          <a:p>
            <a:pPr marL="457200" lvl="0" indent="-457200">
              <a:lnSpc>
                <a:spcPct val="150000"/>
              </a:lnSpc>
              <a:buFont typeface="Wingdings" panose="05000000000000000000" charset="0"/>
              <a:buChar char=""/>
            </a:pPr>
            <a:r>
              <a:rPr lang="en-US" altLang="zh-CN" sz="3200" b="1" dirty="0">
                <a:solidFill>
                  <a:schemeClr val="tx1"/>
                </a:solidFill>
              </a:rPr>
              <a:t>Performance Analysis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/>
              <a:t>Conclusion</a:t>
            </a:r>
            <a:endParaRPr lang="en-US" altLang="zh-CN" sz="32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1879094" y="64027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Outline</a:t>
            </a:r>
            <a:endParaRPr lang="zh-CN" altLang="en-US" b="1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0440" y="1175385"/>
            <a:ext cx="1071308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/>
              <a:t>Motivation</a:t>
            </a:r>
            <a:endParaRPr lang="en-US" altLang="zh-CN" sz="3200" b="1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Proposed Fragmented Ingredient Recognition System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DAP (Direct Attribute Prediction) Model 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System Implementation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charset="0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Performance Analysis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Conclusion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9094" y="6402714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+mn-lt"/>
                <a:sym typeface="+mn-ea"/>
              </a:rPr>
              <a:t>Motivation</a:t>
            </a:r>
            <a:endParaRPr lang="en-US" altLang="zh-CN" sz="4400" b="1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9094" y="6402714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0545" y="1214755"/>
            <a:ext cx="11400155" cy="4459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/>
              <a:t>Why we need Zero-Shot Learning？</a:t>
            </a:r>
            <a:endParaRPr lang="en-US" altLang="zh-CN" sz="3200" b="1" dirty="0"/>
          </a:p>
          <a:p>
            <a:pPr indent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3200" b="1" dirty="0"/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In some extreme application scenarios, targets are inevitably fragmented due to the impact of explosion and other factors.</a:t>
            </a: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</a:endParaRPr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Generally, it is difficult to collect images of these fragmented targets, increasing the difficulty of target recognition and making recognition methods based on traditional deep learning (e.g. CNN) ineffective.</a:t>
            </a:r>
            <a:endParaRPr lang="en-US" altLang="zh-CN" sz="2400" dirty="0"/>
          </a:p>
          <a:p>
            <a:pPr marL="285750" indent="-285750" algn="just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 algn="just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The category labels of the training set and the test set in the Zero-Shot learning model are exclusive, which can make a knowledge transfer between the training set and the testing set.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+mn-lt"/>
                <a:sym typeface="+mn-ea"/>
              </a:rPr>
              <a:t>Motivation</a:t>
            </a:r>
            <a:endParaRPr lang="en-US" altLang="zh-CN" sz="4400" b="1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9094" y="6402714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72030" y="1815465"/>
            <a:ext cx="1933575" cy="19234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74335" y="1805940"/>
            <a:ext cx="1917700" cy="1917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81390" y="1806575"/>
            <a:ext cx="2022475" cy="19170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52980" y="4015740"/>
            <a:ext cx="1953260" cy="1781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434330" y="4021455"/>
            <a:ext cx="1957705" cy="17894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8620125" y="4022090"/>
            <a:ext cx="1981835" cy="17792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78250" y="6065520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cs typeface="+mn-lt"/>
              </a:rPr>
              <a:t>Fig. 1. Intact state and fragmented state of ingredients</a:t>
            </a:r>
            <a:endParaRPr lang="zh-CN" altLang="en-US" sz="2000">
              <a:cs typeface="+mn-lt"/>
            </a:endParaRPr>
          </a:p>
          <a:p>
            <a:pPr algn="ctr"/>
            <a:r>
              <a:rPr lang="en-US" altLang="zh-CN" sz="2000">
                <a:cs typeface="+mn-lt"/>
              </a:rPr>
              <a:t>(above: Intact </a:t>
            </a:r>
            <a:r>
              <a:rPr lang="zh-CN" altLang="en-US" sz="2000">
                <a:cs typeface="+mn-lt"/>
                <a:sym typeface="+mn-ea"/>
              </a:rPr>
              <a:t>state</a:t>
            </a:r>
            <a:r>
              <a:rPr lang="en-US" altLang="zh-CN" sz="2000">
                <a:cs typeface="+mn-lt"/>
                <a:sym typeface="+mn-ea"/>
              </a:rPr>
              <a:t>; below:</a:t>
            </a:r>
            <a:r>
              <a:rPr lang="zh-CN" altLang="en-US" sz="2000">
                <a:cs typeface="+mn-lt"/>
                <a:sym typeface="+mn-ea"/>
              </a:rPr>
              <a:t> fragmented state</a:t>
            </a:r>
            <a:r>
              <a:rPr lang="en-US" altLang="zh-CN" sz="2000">
                <a:cs typeface="+mn-lt"/>
              </a:rPr>
              <a:t>)</a:t>
            </a:r>
            <a:endParaRPr lang="en-US" altLang="zh-CN" sz="2000">
              <a:cs typeface="+mn-lt"/>
            </a:endParaRPr>
          </a:p>
        </p:txBody>
      </p: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550545" y="1214755"/>
            <a:ext cx="114001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 dirty="0"/>
              <a:t>Why we need Zero-Shot Learning？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</p:spTree>
    <p:custDataLst>
      <p:tags r:id="rId14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Outline</a:t>
            </a:r>
            <a:endParaRPr lang="zh-CN" altLang="en-US" b="1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0440" y="1175385"/>
            <a:ext cx="1071308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tx1"/>
                </a:solidFill>
              </a:rPr>
              <a:t>Proposed Fragmented Ingredient Recognition System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DAP (Direct Attribute Prediction) Model 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System Implementation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charset="0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Performance Analysis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Conclusion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9094" y="6402714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60070" y="728980"/>
            <a:ext cx="6701155" cy="7845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zh-CN" sz="3200" b="1" dirty="0"/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It proposed by Lampert et al in 2009, which is the first model of Zero-Shot learning applied in the field of computer vision.</a:t>
            </a: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It establishes a system of detecting objects from the advanced attribute list, which acts as the middle layer in the classification cascade and realizes the object category detection of Zero Shots.</a:t>
            </a: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4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ym typeface="+mn-ea"/>
              </a:rPr>
              <a:t>It introduces a layer of custom attribute which greatly enhances the transfer learning ability of convolutional neural network.</a:t>
            </a:r>
            <a:endParaRPr lang="en-US" altLang="zh-CN" sz="24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br>
              <a:rPr lang="en-US" altLang="zh-CN" sz="2400" dirty="0">
                <a:sym typeface="+mn-ea"/>
              </a:rPr>
            </a:br>
            <a:endParaRPr lang="zh-CN" alt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3200" b="1" dirty="0">
              <a:solidFill>
                <a:schemeClr val="tx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sym typeface="+mn-ea"/>
              </a:rPr>
              <a:t>DAP </a:t>
            </a:r>
            <a:r>
              <a:rPr lang="en-US" altLang="zh-CN" b="1" dirty="0">
                <a:latin typeface="+mn-lt"/>
                <a:sym typeface="+mn-ea"/>
              </a:rPr>
              <a:t>(Direct Attribute Prediction)</a:t>
            </a:r>
            <a:r>
              <a:rPr lang="en-US" altLang="zh-CN" b="1" dirty="0">
                <a:sym typeface="+mn-ea"/>
              </a:rPr>
              <a:t> </a:t>
            </a:r>
            <a:r>
              <a:rPr lang="en-US" altLang="zh-CN" b="1" dirty="0">
                <a:latin typeface="+mn-lt"/>
                <a:sym typeface="+mn-ea"/>
              </a:rPr>
              <a:t>Model </a:t>
            </a:r>
            <a:endParaRPr lang="en-US" altLang="zh-CN" b="1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9094" y="6402714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8" name="图片 3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225" y="2205990"/>
            <a:ext cx="4746625" cy="29051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990840" y="514350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/>
              <a:t>Fig 2. The Structure of DAP model</a:t>
            </a:r>
            <a:endParaRPr lang="en-US" altLang="zh-CN" sz="2000" dirty="0"/>
          </a:p>
        </p:txBody>
      </p:sp>
    </p:spTree>
    <p:custDataLst>
      <p:tags r:id="rId4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</a:rPr>
              <a:t>Outline</a:t>
            </a:r>
            <a:endParaRPr lang="zh-CN" altLang="en-US" b="1" dirty="0"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0440" y="1175385"/>
            <a:ext cx="1071308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Motivation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tx1"/>
                </a:solidFill>
              </a:rPr>
              <a:t>Proposed Fragmented Ingredient Recognition System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</a:rPr>
              <a:t>DAP (Direct Attribute Prediction) Model 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System Implementation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marL="457200" lvl="0" indent="-457200">
              <a:lnSpc>
                <a:spcPct val="150000"/>
              </a:lnSpc>
              <a:buFont typeface="Wingdings" panose="05000000000000000000" charset="0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</a:rPr>
              <a:t>Performance Analysis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"/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sym typeface="+mn-ea"/>
              </a:rPr>
              <a:t>Conclusion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9094" y="6402714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0" y="192088"/>
            <a:ext cx="12192000" cy="5334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+mn-lt"/>
                <a:sym typeface="+mn-ea"/>
              </a:rPr>
              <a:t>System Implementation</a:t>
            </a:r>
            <a:endParaRPr lang="en-US" altLang="zh-CN" b="1" dirty="0">
              <a:latin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9094" y="6402714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3" name="文本框 22"/>
          <p:cNvSpPr txBox="1"/>
          <p:nvPr>
            <p:custDataLst>
              <p:tags r:id="rId1"/>
            </p:custDataLst>
          </p:nvPr>
        </p:nvSpPr>
        <p:spPr>
          <a:xfrm>
            <a:off x="3626485" y="6003925"/>
            <a:ext cx="8217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Fig 3. </a:t>
            </a:r>
            <a:r>
              <a:rPr lang="en-US" altLang="zh-CN" sz="2000" dirty="0">
                <a:sym typeface="+mn-ea"/>
              </a:rPr>
              <a:t>The building of </a:t>
            </a:r>
            <a:r>
              <a:rPr lang="en-US" altLang="zh-CN" sz="2000" dirty="0">
                <a:sym typeface="+mn-ea"/>
              </a:rPr>
              <a:t>ingredient </a:t>
            </a:r>
            <a:r>
              <a:rPr lang="en-US" altLang="zh-CN" sz="2000" dirty="0"/>
              <a:t>recognition system </a:t>
            </a:r>
            <a:endParaRPr lang="en-US" altLang="zh-CN" sz="20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05510" y="1239520"/>
            <a:ext cx="10714355" cy="45415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PLACING_PICTURE_USER_VIEWPORT" val="{&quot;height&quot;:1811,&quot;width&quot;:10732}"/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TIMING" val="|0.9"/>
</p:tagLst>
</file>

<file path=ppt/tags/tag14.xml><?xml version="1.0" encoding="utf-8"?>
<p:tagLst xmlns:p="http://schemas.openxmlformats.org/presentationml/2006/main">
  <p:tag name="TIMING" val="|0.9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PLACING_PICTURE_USER_VIEWPORT" val="{&quot;height&quot;:3204,&quot;width&quot;:5236}"/>
  <p:tag name="KSO_WM_BEAUTIFY_FLAG" val=""/>
</p:tagLst>
</file>

<file path=ppt/tags/tag17.xml><?xml version="1.0" encoding="utf-8"?>
<p:tagLst xmlns:p="http://schemas.openxmlformats.org/presentationml/2006/main">
  <p:tag name="TIMING" val="|0.9"/>
</p:tagLst>
</file>

<file path=ppt/tags/tag18.xml><?xml version="1.0" encoding="utf-8"?>
<p:tagLst xmlns:p="http://schemas.openxmlformats.org/presentationml/2006/main">
  <p:tag name="TIMING" val="|0.9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IMING" val="|1.5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TIMING" val="|0.9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TIMING" val="|0.9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TIMING" val="|0.9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IMING" val="|0.9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TIMING" val="|0.9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TIMING" val="|0.9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TIMING" val="|0.9"/>
</p:tagLst>
</file>

<file path=ppt/tags/tag4.xml><?xml version="1.0" encoding="utf-8"?>
<p:tagLst xmlns:p="http://schemas.openxmlformats.org/presentationml/2006/main">
  <p:tag name="TIMING" val="|0.9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TIMING" val="|1.2"/>
</p:tagLst>
</file>

<file path=ppt/tags/tag42.xml><?xml version="1.0" encoding="utf-8"?>
<p:tagLst xmlns:p="http://schemas.openxmlformats.org/presentationml/2006/main">
  <p:tag name="KSO_WPP_MARK_KEY" val="72d50724-ce99-4f08-843c-45a894652e33"/>
  <p:tag name="COMMONDATA" val="eyJoZGlkIjoiZjExM2IyMGY0MzJkNGI3NDA3NDUxYjRkNjc3OTk4M2MifQ=="/>
</p:tagLst>
</file>

<file path=ppt/tags/tag5.xml><?xml version="1.0" encoding="utf-8"?>
<p:tagLst xmlns:p="http://schemas.openxmlformats.org/presentationml/2006/main">
  <p:tag name="TIMING" val="|0.9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Yue-Group-UCSB-Eng-Template">
  <a:themeElements>
    <a:clrScheme name="Yue-Group-UCSB-Eng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Yue-Group-UCSB-Eng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Yue-Group-UCSB-Eng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e-Group-UCSB-Eng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ue-Group-UCSB-Eng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e-Group-UCSB-Eng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e-Group-UCSB-Eng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e-Group-UCSB-Eng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ue-Group-UCSB-Eng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Yue-Group-UCSB-Eng-Templat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5731</Words>
  <Application>WPS 演示</Application>
  <PresentationFormat>宽屏</PresentationFormat>
  <Paragraphs>187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Calibri</vt:lpstr>
      <vt:lpstr>Wingdings 2</vt:lpstr>
      <vt:lpstr>Wingdings</vt:lpstr>
      <vt:lpstr>Arial Narrow</vt:lpstr>
      <vt:lpstr>微软雅黑</vt:lpstr>
      <vt:lpstr>Arial Unicode MS</vt:lpstr>
      <vt:lpstr>等线</vt:lpstr>
      <vt:lpstr>Calibri Light</vt:lpstr>
      <vt:lpstr>等线 Light</vt:lpstr>
      <vt:lpstr>Yue-Group-UCSB-Eng-Template</vt:lpstr>
      <vt:lpstr>1_Yue-Group-UCSB-Eng-Template</vt:lpstr>
      <vt:lpstr>PowerPoint 演示文稿</vt:lpstr>
      <vt:lpstr>Outline</vt:lpstr>
      <vt:lpstr>Outline</vt:lpstr>
      <vt:lpstr>Motivation</vt:lpstr>
      <vt:lpstr>Motivation</vt:lpstr>
      <vt:lpstr>Outline</vt:lpstr>
      <vt:lpstr>DAP (Direct Attribute Prediction) Model </vt:lpstr>
      <vt:lpstr>Outline</vt:lpstr>
      <vt:lpstr>System Implementation</vt:lpstr>
      <vt:lpstr>Outline</vt:lpstr>
      <vt:lpstr>Performance Analysis</vt:lpstr>
      <vt:lpstr>Performance Analysis</vt:lpstr>
      <vt:lpstr>Outline</vt:lpstr>
      <vt:lpstr>Conclusion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2020/02/07</dc:title>
  <dc:creator>qq</dc:creator>
  <cp:lastModifiedBy>星辰</cp:lastModifiedBy>
  <cp:revision>679</cp:revision>
  <dcterms:created xsi:type="dcterms:W3CDTF">2020-02-07T03:28:00Z</dcterms:created>
  <dcterms:modified xsi:type="dcterms:W3CDTF">2023-04-24T02:50:06Z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4CC9E48F09C34E82BD98B2E1393A33C9</vt:lpwstr>
  </property>
  <property fmtid="{D5CDD505-2E9C-101B-9397-08002B2CF9AE}" pid="3" name="KSOProductBuildVer">
    <vt:lpwstr>2052-11.1.0.14036</vt:lpwstr>
  </property>
</Properties>
</file>