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236517"/>
            <a:ext cx="8825658" cy="3329581"/>
          </a:xfrm>
        </p:spPr>
        <p:txBody>
          <a:bodyPr/>
          <a:lstStyle/>
          <a:p>
            <a:r>
              <a:rPr lang="pt-BR" sz="4800" dirty="0"/>
              <a:t>Algoritmos Construtivos para o Problema do Caixeiro Viajante em Grafos</a:t>
            </a:r>
            <a:br>
              <a:rPr lang="pt-BR" sz="4800" dirty="0"/>
            </a:b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3241964"/>
            <a:ext cx="8825658" cy="239683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pt-BR" dirty="0">
                <a:solidFill>
                  <a:schemeClr val="tx1"/>
                </a:solidFill>
              </a:rPr>
              <a:t>Grupo 07</a:t>
            </a:r>
          </a:p>
          <a:p>
            <a:r>
              <a:rPr lang="pt-BR" dirty="0">
                <a:solidFill>
                  <a:schemeClr val="tx1"/>
                </a:solidFill>
              </a:rPr>
              <a:t>Daniel </a:t>
            </a:r>
            <a:r>
              <a:rPr lang="pt-BR" dirty="0" err="1">
                <a:solidFill>
                  <a:schemeClr val="tx1"/>
                </a:solidFill>
              </a:rPr>
              <a:t>Varoto</a:t>
            </a: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r>
              <a:rPr lang="pt-BR" dirty="0">
                <a:solidFill>
                  <a:schemeClr val="tx1"/>
                </a:solidFill>
              </a:rPr>
              <a:t>Juarez Campos</a:t>
            </a:r>
          </a:p>
          <a:p>
            <a:r>
              <a:rPr lang="pt-BR" dirty="0">
                <a:solidFill>
                  <a:schemeClr val="tx1"/>
                </a:solidFill>
              </a:rPr>
              <a:t>Júlio Trindade</a:t>
            </a:r>
          </a:p>
          <a:p>
            <a:r>
              <a:rPr lang="pt-BR" dirty="0">
                <a:solidFill>
                  <a:schemeClr val="tx1"/>
                </a:solidFill>
              </a:rPr>
              <a:t>Leonardo Silva da Cunha</a:t>
            </a:r>
          </a:p>
          <a:p>
            <a:r>
              <a:rPr lang="pt-BR" dirty="0" err="1">
                <a:solidFill>
                  <a:schemeClr val="tx1"/>
                </a:solidFill>
              </a:rPr>
              <a:t>Luidgi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Sarto</a:t>
            </a:r>
            <a:r>
              <a:rPr lang="pt-BR" dirty="0">
                <a:solidFill>
                  <a:schemeClr val="tx1"/>
                </a:solidFill>
              </a:rPr>
              <a:t> Lacerda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026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0440"/>
          </a:xfrm>
        </p:spPr>
        <p:txBody>
          <a:bodyPr/>
          <a:lstStyle/>
          <a:p>
            <a:r>
              <a:rPr lang="pt-BR" sz="4000" dirty="0"/>
              <a:t>Problema do Caixeiro Viajante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6111" y="1223158"/>
            <a:ext cx="10956080" cy="5149507"/>
          </a:xfrm>
        </p:spPr>
        <p:txBody>
          <a:bodyPr>
            <a:normAutofit/>
          </a:bodyPr>
          <a:lstStyle/>
          <a:p>
            <a:r>
              <a:rPr lang="pt-BR" sz="2400" dirty="0"/>
              <a:t>O problema do Caixeiro Viajante é o nome que se dá a uma série de problemas reais importantes onde o resultado considera uma lista de cidades à serem percorridas devendo retornar à cidade de origem pelo caminho mais curto que pode ser modelado utilizando a estrutura de grafos através de ciclos hamiltonianos para deﬁnir o melhor caminho de menor custo a ser percorrido. </a:t>
            </a:r>
          </a:p>
          <a:p>
            <a:r>
              <a:rPr lang="pt-BR" sz="2400" dirty="0"/>
              <a:t>Na terminologia de grafos, deﬁnimos o problema do Caixeiro Viajante sendo um grafo G(V,E) com n vértices, deseja-se obter um ciclo (v1..vn) que parta de um vértice inicial v1, passe por todos os demais n-1 vértices de V uma única vez e retorne a v1 com o caminhamento sendo mínimo.</a:t>
            </a:r>
          </a:p>
        </p:txBody>
      </p:sp>
    </p:spTree>
    <p:extLst>
      <p:ext uri="{BB962C8B-B14F-4D97-AF65-F5344CB8AC3E}">
        <p14:creationId xmlns:p14="http://schemas.microsoft.com/office/powerpoint/2010/main" val="56993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155835"/>
            <a:ext cx="9404723" cy="758565"/>
          </a:xfrm>
        </p:spPr>
        <p:txBody>
          <a:bodyPr/>
          <a:lstStyle/>
          <a:p>
            <a:r>
              <a:rPr lang="pt-BR" dirty="0"/>
              <a:t>Casos reais baseados no PCV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130" y="1187531"/>
            <a:ext cx="11040189" cy="5403273"/>
          </a:xfrm>
        </p:spPr>
        <p:txBody>
          <a:bodyPr/>
          <a:lstStyle/>
          <a:p>
            <a:r>
              <a:rPr lang="pt-BR" dirty="0"/>
              <a:t>Otimizar rotas de vendedores comerciais para resolver problemas de ordem de visitas a Clientes por parte desses vendedores, de forma a diminuir as despesas de deslocação para o menor valor possível de </a:t>
            </a:r>
            <a:r>
              <a:rPr lang="pt-BR" dirty="0" err="1"/>
              <a:t>km’s</a:t>
            </a:r>
            <a:r>
              <a:rPr lang="pt-BR" dirty="0"/>
              <a:t> realizados desde a partida da sede até ao retorno ao mesmo local.</a:t>
            </a:r>
          </a:p>
          <a:p>
            <a:r>
              <a:rPr lang="pt-BR" dirty="0"/>
              <a:t>Em alguns países, os estudantes que vivem a uma certa distância da escola têm direito por lei transporte gratuito de para a escola. Um ponto de ônibus deve estar localizado a uma distância máxima da casa de cada aluno (por exemplo, 750 m). Portanto, um conjunto de possíveis pontos de ônibus é predefinido. Do ponto de vista hierárquico, é preciso primeiro selecionar os pontos de ônibus (e atribuir os alunos até os pontos de ônibus) e depois definem as rotas para os ônibus. Claro, resolvendo o problema dessa maneira levará a soluções abaixo do ideal. Nosso objetivo é resolver globalmente o problema.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3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1732" y="215211"/>
            <a:ext cx="9744798" cy="1399833"/>
          </a:xfrm>
        </p:spPr>
        <p:txBody>
          <a:bodyPr/>
          <a:lstStyle/>
          <a:p>
            <a:r>
              <a:rPr lang="pt-BR" sz="2000" dirty="0"/>
              <a:t>Para o assunto, abordamos no projeto e executamos os seguintes algoritmos:</a:t>
            </a:r>
            <a:br>
              <a:rPr lang="pt-BR" sz="2000" dirty="0"/>
            </a:br>
            <a:r>
              <a:rPr lang="pt-BR" sz="2000" dirty="0"/>
              <a:t>Guloso;</a:t>
            </a:r>
            <a:br>
              <a:rPr lang="pt-BR" sz="2000" dirty="0"/>
            </a:br>
            <a:r>
              <a:rPr lang="pt-BR" sz="2000" dirty="0"/>
              <a:t>Guloso Randomizado;</a:t>
            </a:r>
            <a:br>
              <a:rPr lang="pt-BR" sz="2000" dirty="0"/>
            </a:br>
            <a:r>
              <a:rPr lang="pt-BR" sz="2000" dirty="0"/>
              <a:t>Guloso Randomizado Reativo.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9222" y="1852550"/>
            <a:ext cx="12032777" cy="4714505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Os testes foram realizados no ambiente da IDE de desenvolvimento com  as seguintes configurações, </a:t>
            </a:r>
            <a:r>
              <a:rPr lang="it-IT" dirty="0"/>
              <a:t>Intel Core i7-6820HQ @2.70Ghz, 16Gb Ram, SSD 480Gb.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00772"/>
              </p:ext>
            </p:extLst>
          </p:nvPr>
        </p:nvGraphicFramePr>
        <p:xfrm>
          <a:off x="1638795" y="1793174"/>
          <a:ext cx="8597735" cy="1588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383">
                <a:tc>
                  <a:txBody>
                    <a:bodyPr/>
                    <a:lstStyle/>
                    <a:p>
                      <a:r>
                        <a:rPr lang="pt-BR" dirty="0"/>
                        <a:t>Alfas para guloso randomizado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Iterações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158"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  <a:p>
                      <a:pPr algn="ctr"/>
                      <a:r>
                        <a:rPr lang="pt-BR" b="1" dirty="0"/>
                        <a:t>{ 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0.1, 0.2, 0.3 </a:t>
                      </a:r>
                      <a:r>
                        <a:rPr lang="pt-BR" b="1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95460"/>
              </p:ext>
            </p:extLst>
          </p:nvPr>
        </p:nvGraphicFramePr>
        <p:xfrm>
          <a:off x="1638795" y="3703122"/>
          <a:ext cx="8597735" cy="1588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383">
                <a:tc>
                  <a:txBody>
                    <a:bodyPr/>
                    <a:lstStyle/>
                    <a:p>
                      <a:r>
                        <a:rPr lang="pt-BR" dirty="0"/>
                        <a:t>Alfas para guloso randomizado reativo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Iterações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158"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  <a:p>
                      <a:pPr algn="ctr"/>
                      <a:r>
                        <a:rPr lang="pt-BR" b="1" dirty="0"/>
                        <a:t>{</a:t>
                      </a:r>
                      <a:r>
                        <a:rPr lang="pt-BR" b="1" baseline="0" dirty="0"/>
                        <a:t> </a:t>
                      </a:r>
                      <a:r>
                        <a:rPr lang="pt-BR" b="1" dirty="0"/>
                        <a:t>0.05, 0.10, 0.15, 0.20, 0.25, 0.30, 0.35, 0.40, 0.45, 0.50</a:t>
                      </a:r>
                      <a:r>
                        <a:rPr lang="pt-BR" b="1" baseline="0" dirty="0"/>
                        <a:t> }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  <a:p>
                      <a:pPr algn="ctr"/>
                      <a:r>
                        <a:rPr lang="pt-BR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75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700644" y="225631"/>
            <a:ext cx="942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Alguns testes: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81DF874-B771-4653-8F2A-D2A01ACBF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02528"/>
              </p:ext>
            </p:extLst>
          </p:nvPr>
        </p:nvGraphicFramePr>
        <p:xfrm>
          <a:off x="700644" y="1722783"/>
          <a:ext cx="10563702" cy="4651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7920">
                  <a:extLst>
                    <a:ext uri="{9D8B030D-6E8A-4147-A177-3AD203B41FA5}">
                      <a16:colId xmlns:a16="http://schemas.microsoft.com/office/drawing/2014/main" val="2726379489"/>
                    </a:ext>
                  </a:extLst>
                </a:gridCol>
                <a:gridCol w="1117184">
                  <a:extLst>
                    <a:ext uri="{9D8B030D-6E8A-4147-A177-3AD203B41FA5}">
                      <a16:colId xmlns:a16="http://schemas.microsoft.com/office/drawing/2014/main" val="2896795123"/>
                    </a:ext>
                  </a:extLst>
                </a:gridCol>
                <a:gridCol w="1189262">
                  <a:extLst>
                    <a:ext uri="{9D8B030D-6E8A-4147-A177-3AD203B41FA5}">
                      <a16:colId xmlns:a16="http://schemas.microsoft.com/office/drawing/2014/main" val="3075794496"/>
                    </a:ext>
                  </a:extLst>
                </a:gridCol>
                <a:gridCol w="864917">
                  <a:extLst>
                    <a:ext uri="{9D8B030D-6E8A-4147-A177-3AD203B41FA5}">
                      <a16:colId xmlns:a16="http://schemas.microsoft.com/office/drawing/2014/main" val="2783017660"/>
                    </a:ext>
                  </a:extLst>
                </a:gridCol>
                <a:gridCol w="864917">
                  <a:extLst>
                    <a:ext uri="{9D8B030D-6E8A-4147-A177-3AD203B41FA5}">
                      <a16:colId xmlns:a16="http://schemas.microsoft.com/office/drawing/2014/main" val="617198712"/>
                    </a:ext>
                  </a:extLst>
                </a:gridCol>
                <a:gridCol w="864917">
                  <a:extLst>
                    <a:ext uri="{9D8B030D-6E8A-4147-A177-3AD203B41FA5}">
                      <a16:colId xmlns:a16="http://schemas.microsoft.com/office/drawing/2014/main" val="510778630"/>
                    </a:ext>
                  </a:extLst>
                </a:gridCol>
                <a:gridCol w="864917">
                  <a:extLst>
                    <a:ext uri="{9D8B030D-6E8A-4147-A177-3AD203B41FA5}">
                      <a16:colId xmlns:a16="http://schemas.microsoft.com/office/drawing/2014/main" val="1129768987"/>
                    </a:ext>
                  </a:extLst>
                </a:gridCol>
                <a:gridCol w="864917">
                  <a:extLst>
                    <a:ext uri="{9D8B030D-6E8A-4147-A177-3AD203B41FA5}">
                      <a16:colId xmlns:a16="http://schemas.microsoft.com/office/drawing/2014/main" val="1573025539"/>
                    </a:ext>
                  </a:extLst>
                </a:gridCol>
                <a:gridCol w="864917">
                  <a:extLst>
                    <a:ext uri="{9D8B030D-6E8A-4147-A177-3AD203B41FA5}">
                      <a16:colId xmlns:a16="http://schemas.microsoft.com/office/drawing/2014/main" val="3678902856"/>
                    </a:ext>
                  </a:extLst>
                </a:gridCol>
                <a:gridCol w="864917">
                  <a:extLst>
                    <a:ext uri="{9D8B030D-6E8A-4147-A177-3AD203B41FA5}">
                      <a16:colId xmlns:a16="http://schemas.microsoft.com/office/drawing/2014/main" val="2925498605"/>
                    </a:ext>
                  </a:extLst>
                </a:gridCol>
                <a:gridCol w="864917">
                  <a:extLst>
                    <a:ext uri="{9D8B030D-6E8A-4147-A177-3AD203B41FA5}">
                      <a16:colId xmlns:a16="http://schemas.microsoft.com/office/drawing/2014/main" val="2665344802"/>
                    </a:ext>
                  </a:extLst>
                </a:gridCol>
              </a:tblGrid>
              <a:tr h="3935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Instâncias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Melhor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Guloso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Randomizado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Reativo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85363"/>
                  </a:ext>
                </a:extLst>
              </a:tr>
              <a:tr h="47310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RDI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Tempo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Melhor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RDI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Tempo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Melhor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RDI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Tempo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Melhor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6391212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att48.tsp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10628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100757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468.397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95116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463.101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91764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711484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eil51.tsp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1171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47.917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455.113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1077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022285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pr76.tsp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108159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176676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490.323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278075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574.375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218706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659449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pr439.tsp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107217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172377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495.019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753530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763.741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382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172377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0109008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att532.tsp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27686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505385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387.483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733743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591.601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650186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3385826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ali535.tsp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202310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26245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377.202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451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26926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492.781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748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26004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3486737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p654.tsp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34643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104632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580.523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786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726550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623.856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1305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546782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4829094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pr1002.tsp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259045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336030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51.705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2346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2655574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80.221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3935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336030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763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70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6111" y="1226774"/>
            <a:ext cx="11039207" cy="5391397"/>
          </a:xfrm>
        </p:spPr>
        <p:txBody>
          <a:bodyPr/>
          <a:lstStyle/>
          <a:p>
            <a:r>
              <a:rPr lang="pt-BR" dirty="0"/>
              <a:t>Após a análise dos resultados, verificamos que quanto maior é o grafo, mais a solução randomizada reativa se mostra eficaz para o problema do caixeiro viajante.</a:t>
            </a:r>
          </a:p>
          <a:p>
            <a:r>
              <a:rPr lang="pt-BR" dirty="0"/>
              <a:t>Para soluções pequenas e médias, o randomizado reativo tem desempenho semelhante ao guloso.</a:t>
            </a:r>
          </a:p>
        </p:txBody>
      </p:sp>
    </p:spTree>
    <p:extLst>
      <p:ext uri="{BB962C8B-B14F-4D97-AF65-F5344CB8AC3E}">
        <p14:creationId xmlns:p14="http://schemas.microsoft.com/office/powerpoint/2010/main" val="1722022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333</TotalTime>
  <Words>585</Words>
  <Application>Microsoft Office PowerPoint</Application>
  <PresentationFormat>Widescreen</PresentationFormat>
  <Paragraphs>142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Íon</vt:lpstr>
      <vt:lpstr>Algoritmos Construtivos para o Problema do Caixeiro Viajante em Grafos </vt:lpstr>
      <vt:lpstr>Problema do Caixeiro Viajante</vt:lpstr>
      <vt:lpstr>Casos reais baseados no PCV</vt:lpstr>
      <vt:lpstr>Para o assunto, abordamos no projeto e executamos os seguintes algoritmos: Guloso; Guloso Randomizado; Guloso Randomizado Reativo.</vt:lpstr>
      <vt:lpstr>Apresentação do PowerPoint</vt:lpstr>
      <vt:lpstr>Conclusão: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Construtivos para o Problema do Caixeiro Viajante em Grafos</dc:title>
  <dc:creator>JuarezPCs</dc:creator>
  <cp:lastModifiedBy>Julio Trindade</cp:lastModifiedBy>
  <cp:revision>23</cp:revision>
  <dcterms:created xsi:type="dcterms:W3CDTF">2019-11-19T02:41:08Z</dcterms:created>
  <dcterms:modified xsi:type="dcterms:W3CDTF">2019-11-19T22:01:42Z</dcterms:modified>
</cp:coreProperties>
</file>