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284" r:id="rId4"/>
    <p:sldId id="347" r:id="rId5"/>
    <p:sldId id="348" r:id="rId6"/>
    <p:sldId id="350" r:id="rId7"/>
    <p:sldId id="349" r:id="rId8"/>
    <p:sldId id="341" r:id="rId9"/>
    <p:sldId id="351" r:id="rId10"/>
    <p:sldId id="353" r:id="rId11"/>
  </p:sldIdLst>
  <p:sldSz cx="12192000" cy="6858000"/>
  <p:notesSz cx="6888163" cy="100187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71B379BE-9D3B-4E1A-9599-5ED38D3FD9FD}">
          <p14:sldIdLst>
            <p14:sldId id="256"/>
            <p14:sldId id="284"/>
            <p14:sldId id="347"/>
            <p14:sldId id="348"/>
            <p14:sldId id="350"/>
            <p14:sldId id="349"/>
            <p14:sldId id="341"/>
            <p14:sldId id="351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36ECC2-5F26-4370-BDD9-6C76AA0FAC58}" v="136" dt="2025-05-27T09:39:49.6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50" autoAdjust="0"/>
    <p:restoredTop sz="94660"/>
  </p:normalViewPr>
  <p:slideViewPr>
    <p:cSldViewPr snapToGrid="0">
      <p:cViewPr varScale="1">
        <p:scale>
          <a:sx n="58" d="100"/>
          <a:sy n="58" d="100"/>
        </p:scale>
        <p:origin x="1182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684" y="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rlos Santamaria Poza" userId="9fd291838b10efa6" providerId="LiveId" clId="{7436ECC2-5F26-4370-BDD9-6C76AA0FAC58}"/>
    <pc:docChg chg="delSld modSld modSection">
      <pc:chgData name="Jose Carlos Santamaria Poza" userId="9fd291838b10efa6" providerId="LiveId" clId="{7436ECC2-5F26-4370-BDD9-6C76AA0FAC58}" dt="2025-05-27T09:55:06.986" v="142" actId="20577"/>
      <pc:docMkLst>
        <pc:docMk/>
      </pc:docMkLst>
      <pc:sldChg chg="modSp mod">
        <pc:chgData name="Jose Carlos Santamaria Poza" userId="9fd291838b10efa6" providerId="LiveId" clId="{7436ECC2-5F26-4370-BDD9-6C76AA0FAC58}" dt="2025-05-27T09:55:06.986" v="142" actId="20577"/>
        <pc:sldMkLst>
          <pc:docMk/>
          <pc:sldMk cId="721002145" sldId="256"/>
        </pc:sldMkLst>
        <pc:spChg chg="mod">
          <ac:chgData name="Jose Carlos Santamaria Poza" userId="9fd291838b10efa6" providerId="LiveId" clId="{7436ECC2-5F26-4370-BDD9-6C76AA0FAC58}" dt="2025-05-27T09:55:06.986" v="142" actId="20577"/>
          <ac:spMkLst>
            <pc:docMk/>
            <pc:sldMk cId="721002145" sldId="256"/>
            <ac:spMk id="2" creationId="{A5DFCA41-3432-4AD0-A1D1-048AB14036B8}"/>
          </ac:spMkLst>
        </pc:spChg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702452944" sldId="259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633948934" sldId="269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105141351" sldId="272"/>
        </pc:sldMkLst>
      </pc:sldChg>
      <pc:sldChg chg="modSp">
        <pc:chgData name="Jose Carlos Santamaria Poza" userId="9fd291838b10efa6" providerId="LiveId" clId="{7436ECC2-5F26-4370-BDD9-6C76AA0FAC58}" dt="2025-05-27T09:39:49.689" v="134" actId="20577"/>
        <pc:sldMkLst>
          <pc:docMk/>
          <pc:sldMk cId="1117762253" sldId="284"/>
        </pc:sldMkLst>
        <pc:graphicFrameChg chg="mod">
          <ac:chgData name="Jose Carlos Santamaria Poza" userId="9fd291838b10efa6" providerId="LiveId" clId="{7436ECC2-5F26-4370-BDD9-6C76AA0FAC58}" dt="2025-05-27T09:39:49.689" v="134" actId="20577"/>
          <ac:graphicFrameMkLst>
            <pc:docMk/>
            <pc:sldMk cId="1117762253" sldId="284"/>
            <ac:graphicFrameMk id="37" creationId="{F9E5E179-67D2-098C-1886-9D0090750940}"/>
          </ac:graphicFrameMkLst>
        </pc:graphicFrameChg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908314385" sldId="285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604209957" sldId="286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50583605" sldId="287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882824630" sldId="288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805676289" sldId="293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718542100" sldId="295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4134223765" sldId="296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152368216" sldId="297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3929406162" sldId="300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663465161" sldId="301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4284043145" sldId="302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778456925" sldId="303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3324777964" sldId="304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919314836" sldId="305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75883751" sldId="306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785485552" sldId="307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974490663" sldId="308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458546723" sldId="309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069092642" sldId="310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600498728" sldId="311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830534382" sldId="312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158408249" sldId="313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28960685" sldId="314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716069066" sldId="315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3109272047" sldId="317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606274845" sldId="318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080626433" sldId="320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4071493520" sldId="321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3219206413" sldId="323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691007845" sldId="328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862473384" sldId="329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161540568" sldId="330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3585775507" sldId="332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639325368" sldId="333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4257674866" sldId="338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1499279498" sldId="339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43187664" sldId="342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4050158116" sldId="343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2082366677" sldId="345"/>
        </pc:sldMkLst>
      </pc:sldChg>
      <pc:sldChg chg="del">
        <pc:chgData name="Jose Carlos Santamaria Poza" userId="9fd291838b10efa6" providerId="LiveId" clId="{7436ECC2-5F26-4370-BDD9-6C76AA0FAC58}" dt="2025-05-27T09:54:45.007" v="135" actId="47"/>
        <pc:sldMkLst>
          <pc:docMk/>
          <pc:sldMk cId="411185292" sldId="34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62C07E-F3FD-47B9-B796-8594676BA1A5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673DADC-E7AA-4123-99E8-165DD57D6AFB}">
      <dgm:prSet custT="1"/>
      <dgm:spPr/>
      <dgm:t>
        <a:bodyPr/>
        <a:lstStyle/>
        <a:p>
          <a:r>
            <a:rPr lang="es-ES" sz="3200" b="1" kern="1200" noProof="0" dirty="0"/>
            <a:t>1. </a:t>
          </a:r>
          <a:r>
            <a:rPr lang="es-ES" sz="3200" b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[R] Sonido básico 1 </a:t>
          </a:r>
          <a:r>
            <a:rPr lang="es-ES" sz="3200" b="1" kern="1200" noProof="0" dirty="0"/>
            <a:t>en Pico con PWM  </a:t>
          </a:r>
        </a:p>
        <a:p>
          <a:r>
            <a:rPr lang="es-ES" sz="2800" b="0" kern="1200" noProof="0" dirty="0"/>
            <a:t>- Sonido solo </a:t>
          </a:r>
          <a:r>
            <a:rPr lang="es-ES" sz="2800" b="0" kern="1200" noProof="0" dirty="0" err="1"/>
            <a:t>buzzer</a:t>
          </a:r>
          <a:r>
            <a:rPr lang="es-ES" sz="2800" b="0" kern="1200" noProof="0" dirty="0"/>
            <a:t>: Activo / pasivo</a:t>
          </a:r>
        </a:p>
        <a:p>
          <a:r>
            <a:rPr lang="es-ES" sz="2800" b="0" kern="1200" noProof="0" dirty="0"/>
            <a:t>- Sonido : </a:t>
          </a:r>
          <a:r>
            <a:rPr lang="es-ES" sz="2800" b="0" kern="1200" noProof="0" dirty="0" err="1"/>
            <a:t>NPN+Altavoz</a:t>
          </a:r>
          <a:r>
            <a:rPr lang="es-ES" sz="2800" b="0" kern="1200" noProof="0" dirty="0"/>
            <a:t> &amp; 1ros programas test -5’</a:t>
          </a:r>
          <a:endParaRPr lang="es-ES" sz="320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B9BD32CF-4875-4B9F-9BDF-666B44D13BCC}" type="parTrans" cxnId="{CD81E763-8930-4B11-AFA8-B898E2672345}">
      <dgm:prSet/>
      <dgm:spPr/>
      <dgm:t>
        <a:bodyPr/>
        <a:lstStyle/>
        <a:p>
          <a:endParaRPr lang="es-ES" sz="3200" dirty="0"/>
        </a:p>
      </dgm:t>
    </dgm:pt>
    <dgm:pt modelId="{88078C6A-99A5-4239-9B24-EE30B383D782}" type="sibTrans" cxnId="{CD81E763-8930-4B11-AFA8-B898E2672345}">
      <dgm:prSet/>
      <dgm:spPr/>
      <dgm:t>
        <a:bodyPr/>
        <a:lstStyle/>
        <a:p>
          <a:endParaRPr lang="es-ES" sz="3200" dirty="0"/>
        </a:p>
      </dgm:t>
    </dgm:pt>
    <dgm:pt modelId="{5A812934-F76E-4B86-A150-B8421859E036}">
      <dgm:prSet custT="1"/>
      <dgm:spPr/>
      <dgm:t>
        <a:bodyPr/>
        <a:lstStyle/>
        <a:p>
          <a:r>
            <a:rPr lang="es-ES" sz="2800" b="0" kern="1200" noProof="0" dirty="0"/>
            <a:t>3. </a:t>
          </a:r>
          <a:r>
            <a:rPr lang="es-ES" sz="3200" b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[R] Sonido básico 2</a:t>
          </a:r>
        </a:p>
        <a:p>
          <a:r>
            <a:rPr lang="es-ES" sz="3200" b="1" kern="1200" noProof="0" dirty="0"/>
            <a:t>Frecuencias de notas del piano </a:t>
          </a:r>
          <a:r>
            <a:rPr lang="es-ES" sz="3200" b="0" kern="1200" noProof="0" dirty="0"/>
            <a:t>-10’ + 15’</a:t>
          </a:r>
        </a:p>
        <a:p>
          <a:r>
            <a:rPr lang="es-ES" sz="3200" b="1" kern="1200" noProof="0" dirty="0"/>
            <a:t>Canción </a:t>
          </a:r>
          <a:r>
            <a:rPr lang="es-ES" sz="3200" b="1" kern="1200" noProof="0" dirty="0" err="1"/>
            <a:t>Frère</a:t>
          </a:r>
          <a:r>
            <a:rPr lang="es-ES" sz="3200" b="1" kern="1200" noProof="0" dirty="0"/>
            <a:t> Jacques</a:t>
          </a:r>
          <a:r>
            <a:rPr lang="es-ES" sz="32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modo simple y con listas anidadas</a:t>
          </a:r>
          <a:r>
            <a:rPr lang="es-ES" sz="3200" b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– 10’ + 20’</a:t>
          </a:r>
          <a:endParaRPr lang="es-ES" sz="320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4DF454C3-3EB4-4190-8E58-15A962712F8F}" type="parTrans" cxnId="{AB321D0A-AE85-47B4-9B2E-DB942757D5EF}">
      <dgm:prSet/>
      <dgm:spPr/>
      <dgm:t>
        <a:bodyPr/>
        <a:lstStyle/>
        <a:p>
          <a:endParaRPr lang="es-ES"/>
        </a:p>
      </dgm:t>
    </dgm:pt>
    <dgm:pt modelId="{8D582445-3751-43D5-ACC4-E054B2B87607}" type="sibTrans" cxnId="{AB321D0A-AE85-47B4-9B2E-DB942757D5EF}">
      <dgm:prSet/>
      <dgm:spPr/>
      <dgm:t>
        <a:bodyPr/>
        <a:lstStyle/>
        <a:p>
          <a:endParaRPr lang="es-ES"/>
        </a:p>
      </dgm:t>
    </dgm:pt>
    <dgm:pt modelId="{DA811EB3-FD41-4DB2-95E9-E5D0B5C4643A}">
      <dgm:prSet custT="1"/>
      <dgm:spPr/>
      <dgm:t>
        <a:bodyPr/>
        <a:lstStyle/>
        <a:p>
          <a:r>
            <a:rPr lang="es-ES" sz="3200" b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2. </a:t>
          </a:r>
          <a:r>
            <a:rPr lang="es-ES" sz="3200" b="1" kern="1200" noProof="0" dirty="0"/>
            <a:t>[</a:t>
          </a:r>
          <a:r>
            <a:rPr lang="es-ES" sz="3200" b="1" kern="1200" noProof="0" dirty="0" err="1"/>
            <a:t>PyR</a:t>
          </a:r>
          <a:r>
            <a:rPr lang="es-ES" sz="3200" b="1" kern="1200" noProof="0" dirty="0"/>
            <a:t>] </a:t>
          </a:r>
          <a:r>
            <a:rPr lang="es-ES" sz="3200" b="1" kern="1200" noProof="0" dirty="0" err="1">
              <a:solidFill>
                <a:srgbClr val="5B9BD5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List</a:t>
          </a:r>
          <a:r>
            <a:rPr lang="es-ES" sz="3200" b="1" kern="1200" noProof="0" dirty="0">
              <a:solidFill>
                <a:srgbClr val="5B9BD5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ES" sz="3200" b="1" kern="1200" noProof="0" dirty="0" err="1">
              <a:solidFill>
                <a:srgbClr val="5B9BD5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comprehension</a:t>
          </a:r>
          <a:r>
            <a:rPr lang="es-ES" sz="3200" b="1" kern="1200" noProof="0" dirty="0">
              <a:solidFill>
                <a:srgbClr val="5B9BD5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 y</a:t>
          </a:r>
          <a:r>
            <a:rPr lang="es-ES" sz="3200" b="1" kern="1200" noProof="0" dirty="0"/>
            <a:t> </a:t>
          </a:r>
          <a:r>
            <a:rPr lang="es-ES" sz="3200" b="1" kern="1200" noProof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rPr>
            <a:t>Diccionarios</a:t>
          </a:r>
          <a:r>
            <a:rPr lang="es-ES" sz="32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en Python – 15</a:t>
          </a:r>
          <a:r>
            <a:rPr lang="es-ES" sz="3200" b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’ + 15’</a:t>
          </a:r>
          <a:endParaRPr lang="es-ES" sz="320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gm:t>
    </dgm:pt>
    <dgm:pt modelId="{B2CB37F8-1594-4E6B-835F-5C14A36766BB}" type="parTrans" cxnId="{12AAFDDD-DA9A-47A2-A9C9-D18032A101C9}">
      <dgm:prSet/>
      <dgm:spPr/>
      <dgm:t>
        <a:bodyPr/>
        <a:lstStyle/>
        <a:p>
          <a:endParaRPr lang="es-ES"/>
        </a:p>
      </dgm:t>
    </dgm:pt>
    <dgm:pt modelId="{F1817B26-5370-428E-B93A-62D2D84045CA}" type="sibTrans" cxnId="{12AAFDDD-DA9A-47A2-A9C9-D18032A101C9}">
      <dgm:prSet/>
      <dgm:spPr/>
      <dgm:t>
        <a:bodyPr/>
        <a:lstStyle/>
        <a:p>
          <a:endParaRPr lang="es-ES"/>
        </a:p>
      </dgm:t>
    </dgm:pt>
    <dgm:pt modelId="{BC22B37A-C9D3-47A9-9A75-D2587AE6555A}" type="pres">
      <dgm:prSet presAssocID="{A162C07E-F3FD-47B9-B796-8594676BA1A5}" presName="vert0" presStyleCnt="0">
        <dgm:presLayoutVars>
          <dgm:dir/>
          <dgm:animOne val="branch"/>
          <dgm:animLvl val="lvl"/>
        </dgm:presLayoutVars>
      </dgm:prSet>
      <dgm:spPr/>
    </dgm:pt>
    <dgm:pt modelId="{31B5A293-C770-4F02-98B4-0123C464C709}" type="pres">
      <dgm:prSet presAssocID="{C673DADC-E7AA-4123-99E8-165DD57D6AFB}" presName="thickLine" presStyleLbl="alignNode1" presStyleIdx="0" presStyleCnt="3"/>
      <dgm:spPr/>
    </dgm:pt>
    <dgm:pt modelId="{404B3857-B320-45F4-9AF9-9E1FE7C5E8EA}" type="pres">
      <dgm:prSet presAssocID="{C673DADC-E7AA-4123-99E8-165DD57D6AFB}" presName="horz1" presStyleCnt="0"/>
      <dgm:spPr/>
    </dgm:pt>
    <dgm:pt modelId="{FCB2799B-8B2B-4DF5-AFDF-68C4EC84E628}" type="pres">
      <dgm:prSet presAssocID="{C673DADC-E7AA-4123-99E8-165DD57D6AFB}" presName="tx1" presStyleLbl="revTx" presStyleIdx="0" presStyleCnt="3" custScaleY="32690"/>
      <dgm:spPr/>
    </dgm:pt>
    <dgm:pt modelId="{13986213-8394-49A7-A294-9C6316B1CD59}" type="pres">
      <dgm:prSet presAssocID="{C673DADC-E7AA-4123-99E8-165DD57D6AFB}" presName="vert1" presStyleCnt="0"/>
      <dgm:spPr/>
    </dgm:pt>
    <dgm:pt modelId="{13D6DCC0-8EB1-4A5D-8465-BEF8C75277BD}" type="pres">
      <dgm:prSet presAssocID="{DA811EB3-FD41-4DB2-95E9-E5D0B5C4643A}" presName="thickLine" presStyleLbl="alignNode1" presStyleIdx="1" presStyleCnt="3"/>
      <dgm:spPr/>
    </dgm:pt>
    <dgm:pt modelId="{9012656E-906B-4F0F-A680-CB8CA75DB55C}" type="pres">
      <dgm:prSet presAssocID="{DA811EB3-FD41-4DB2-95E9-E5D0B5C4643A}" presName="horz1" presStyleCnt="0"/>
      <dgm:spPr/>
    </dgm:pt>
    <dgm:pt modelId="{09D9BB12-3FBB-4941-8D62-C03F287B7B1C}" type="pres">
      <dgm:prSet presAssocID="{DA811EB3-FD41-4DB2-95E9-E5D0B5C4643A}" presName="tx1" presStyleLbl="revTx" presStyleIdx="1" presStyleCnt="3" custScaleY="24087"/>
      <dgm:spPr/>
    </dgm:pt>
    <dgm:pt modelId="{9526B879-4F53-4E77-AA34-B4916C6DA43E}" type="pres">
      <dgm:prSet presAssocID="{DA811EB3-FD41-4DB2-95E9-E5D0B5C4643A}" presName="vert1" presStyleCnt="0"/>
      <dgm:spPr/>
    </dgm:pt>
    <dgm:pt modelId="{FE4EE940-03C3-4C1B-B875-FF9F5D800D4C}" type="pres">
      <dgm:prSet presAssocID="{5A812934-F76E-4B86-A150-B8421859E036}" presName="thickLine" presStyleLbl="alignNode1" presStyleIdx="2" presStyleCnt="3"/>
      <dgm:spPr/>
    </dgm:pt>
    <dgm:pt modelId="{AA96A06C-1FE2-4E74-8B00-480EDBFB9B1C}" type="pres">
      <dgm:prSet presAssocID="{5A812934-F76E-4B86-A150-B8421859E036}" presName="horz1" presStyleCnt="0"/>
      <dgm:spPr/>
    </dgm:pt>
    <dgm:pt modelId="{4C9D7D6C-DA75-4F0D-B74D-19C8090460F9}" type="pres">
      <dgm:prSet presAssocID="{5A812934-F76E-4B86-A150-B8421859E036}" presName="tx1" presStyleLbl="revTx" presStyleIdx="2" presStyleCnt="3" custScaleY="43357"/>
      <dgm:spPr/>
    </dgm:pt>
    <dgm:pt modelId="{35D592B6-24CB-4755-8784-66E2CC3AC2CC}" type="pres">
      <dgm:prSet presAssocID="{5A812934-F76E-4B86-A150-B8421859E036}" presName="vert1" presStyleCnt="0"/>
      <dgm:spPr/>
    </dgm:pt>
  </dgm:ptLst>
  <dgm:cxnLst>
    <dgm:cxn modelId="{AB321D0A-AE85-47B4-9B2E-DB942757D5EF}" srcId="{A162C07E-F3FD-47B9-B796-8594676BA1A5}" destId="{5A812934-F76E-4B86-A150-B8421859E036}" srcOrd="2" destOrd="0" parTransId="{4DF454C3-3EB4-4190-8E58-15A962712F8F}" sibTransId="{8D582445-3751-43D5-ACC4-E054B2B87607}"/>
    <dgm:cxn modelId="{2C33F122-4106-407D-AF5C-CD0CCFFBD952}" type="presOf" srcId="{A162C07E-F3FD-47B9-B796-8594676BA1A5}" destId="{BC22B37A-C9D3-47A9-9A75-D2587AE6555A}" srcOrd="0" destOrd="0" presId="urn:microsoft.com/office/officeart/2008/layout/LinedList"/>
    <dgm:cxn modelId="{CD81E763-8930-4B11-AFA8-B898E2672345}" srcId="{A162C07E-F3FD-47B9-B796-8594676BA1A5}" destId="{C673DADC-E7AA-4123-99E8-165DD57D6AFB}" srcOrd="0" destOrd="0" parTransId="{B9BD32CF-4875-4B9F-9BDF-666B44D13BCC}" sibTransId="{88078C6A-99A5-4239-9B24-EE30B383D782}"/>
    <dgm:cxn modelId="{D3A23F4A-2A6A-45CA-9282-4273B8034809}" type="presOf" srcId="{5A812934-F76E-4B86-A150-B8421859E036}" destId="{4C9D7D6C-DA75-4F0D-B74D-19C8090460F9}" srcOrd="0" destOrd="0" presId="urn:microsoft.com/office/officeart/2008/layout/LinedList"/>
    <dgm:cxn modelId="{A989B6C0-3649-40D4-B59E-E43B1513A6E9}" type="presOf" srcId="{DA811EB3-FD41-4DB2-95E9-E5D0B5C4643A}" destId="{09D9BB12-3FBB-4941-8D62-C03F287B7B1C}" srcOrd="0" destOrd="0" presId="urn:microsoft.com/office/officeart/2008/layout/LinedList"/>
    <dgm:cxn modelId="{0B2E41CE-87B2-420A-8050-758FA7AFBE77}" type="presOf" srcId="{C673DADC-E7AA-4123-99E8-165DD57D6AFB}" destId="{FCB2799B-8B2B-4DF5-AFDF-68C4EC84E628}" srcOrd="0" destOrd="0" presId="urn:microsoft.com/office/officeart/2008/layout/LinedList"/>
    <dgm:cxn modelId="{12AAFDDD-DA9A-47A2-A9C9-D18032A101C9}" srcId="{A162C07E-F3FD-47B9-B796-8594676BA1A5}" destId="{DA811EB3-FD41-4DB2-95E9-E5D0B5C4643A}" srcOrd="1" destOrd="0" parTransId="{B2CB37F8-1594-4E6B-835F-5C14A36766BB}" sibTransId="{F1817B26-5370-428E-B93A-62D2D84045CA}"/>
    <dgm:cxn modelId="{27F8ECC9-FEE5-4964-820B-FB5AE1995D78}" type="presParOf" srcId="{BC22B37A-C9D3-47A9-9A75-D2587AE6555A}" destId="{31B5A293-C770-4F02-98B4-0123C464C709}" srcOrd="0" destOrd="0" presId="urn:microsoft.com/office/officeart/2008/layout/LinedList"/>
    <dgm:cxn modelId="{AFD145F7-E04E-4E63-9CCD-58FEE27A5FD1}" type="presParOf" srcId="{BC22B37A-C9D3-47A9-9A75-D2587AE6555A}" destId="{404B3857-B320-45F4-9AF9-9E1FE7C5E8EA}" srcOrd="1" destOrd="0" presId="urn:microsoft.com/office/officeart/2008/layout/LinedList"/>
    <dgm:cxn modelId="{634055FD-7F0C-4562-91AE-CD4FCE0D7D4E}" type="presParOf" srcId="{404B3857-B320-45F4-9AF9-9E1FE7C5E8EA}" destId="{FCB2799B-8B2B-4DF5-AFDF-68C4EC84E628}" srcOrd="0" destOrd="0" presId="urn:microsoft.com/office/officeart/2008/layout/LinedList"/>
    <dgm:cxn modelId="{F66CFD67-26FC-426B-B015-9108E4EBC5F5}" type="presParOf" srcId="{404B3857-B320-45F4-9AF9-9E1FE7C5E8EA}" destId="{13986213-8394-49A7-A294-9C6316B1CD59}" srcOrd="1" destOrd="0" presId="urn:microsoft.com/office/officeart/2008/layout/LinedList"/>
    <dgm:cxn modelId="{AF181822-BEE2-487D-B2D3-D39B161056AC}" type="presParOf" srcId="{BC22B37A-C9D3-47A9-9A75-D2587AE6555A}" destId="{13D6DCC0-8EB1-4A5D-8465-BEF8C75277BD}" srcOrd="2" destOrd="0" presId="urn:microsoft.com/office/officeart/2008/layout/LinedList"/>
    <dgm:cxn modelId="{19999097-A216-4D36-85E3-96E3FF39295D}" type="presParOf" srcId="{BC22B37A-C9D3-47A9-9A75-D2587AE6555A}" destId="{9012656E-906B-4F0F-A680-CB8CA75DB55C}" srcOrd="3" destOrd="0" presId="urn:microsoft.com/office/officeart/2008/layout/LinedList"/>
    <dgm:cxn modelId="{A8C23923-2F37-4401-8C3E-71A526F8A59E}" type="presParOf" srcId="{9012656E-906B-4F0F-A680-CB8CA75DB55C}" destId="{09D9BB12-3FBB-4941-8D62-C03F287B7B1C}" srcOrd="0" destOrd="0" presId="urn:microsoft.com/office/officeart/2008/layout/LinedList"/>
    <dgm:cxn modelId="{6B566578-D862-4CF3-AD6F-E0F1943062F4}" type="presParOf" srcId="{9012656E-906B-4F0F-A680-CB8CA75DB55C}" destId="{9526B879-4F53-4E77-AA34-B4916C6DA43E}" srcOrd="1" destOrd="0" presId="urn:microsoft.com/office/officeart/2008/layout/LinedList"/>
    <dgm:cxn modelId="{A148F5A2-FE61-4D5B-B972-0F37ED28C42A}" type="presParOf" srcId="{BC22B37A-C9D3-47A9-9A75-D2587AE6555A}" destId="{FE4EE940-03C3-4C1B-B875-FF9F5D800D4C}" srcOrd="4" destOrd="0" presId="urn:microsoft.com/office/officeart/2008/layout/LinedList"/>
    <dgm:cxn modelId="{AD0896CB-B9F9-4E4C-B230-B67F2A9EF362}" type="presParOf" srcId="{BC22B37A-C9D3-47A9-9A75-D2587AE6555A}" destId="{AA96A06C-1FE2-4E74-8B00-480EDBFB9B1C}" srcOrd="5" destOrd="0" presId="urn:microsoft.com/office/officeart/2008/layout/LinedList"/>
    <dgm:cxn modelId="{01E9A08C-25B3-42FA-A251-38C513912E97}" type="presParOf" srcId="{AA96A06C-1FE2-4E74-8B00-480EDBFB9B1C}" destId="{4C9D7D6C-DA75-4F0D-B74D-19C8090460F9}" srcOrd="0" destOrd="0" presId="urn:microsoft.com/office/officeart/2008/layout/LinedList"/>
    <dgm:cxn modelId="{FBC7FF2F-C034-42F3-8677-F041C1F874E4}" type="presParOf" srcId="{AA96A06C-1FE2-4E74-8B00-480EDBFB9B1C}" destId="{35D592B6-24CB-4755-8784-66E2CC3AC2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5A293-C770-4F02-98B4-0123C464C709}">
      <dsp:nvSpPr>
        <dsp:cNvPr id="0" name=""/>
        <dsp:cNvSpPr/>
      </dsp:nvSpPr>
      <dsp:spPr>
        <a:xfrm>
          <a:off x="0" y="1785"/>
          <a:ext cx="815926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B2799B-8B2B-4DF5-AFDF-68C4EC84E628}">
      <dsp:nvSpPr>
        <dsp:cNvPr id="0" name=""/>
        <dsp:cNvSpPr/>
      </dsp:nvSpPr>
      <dsp:spPr>
        <a:xfrm>
          <a:off x="0" y="1785"/>
          <a:ext cx="8159262" cy="18923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noProof="0" dirty="0"/>
            <a:t>1. </a:t>
          </a:r>
          <a:r>
            <a:rPr lang="es-ES" sz="3200" b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[R] Sonido básico 1 </a:t>
          </a:r>
          <a:r>
            <a:rPr lang="es-ES" sz="3200" b="1" kern="1200" noProof="0" dirty="0"/>
            <a:t>en Pico con PWM  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noProof="0" dirty="0"/>
            <a:t>- Sonido solo </a:t>
          </a:r>
          <a:r>
            <a:rPr lang="es-ES" sz="2800" b="0" kern="1200" noProof="0" dirty="0" err="1"/>
            <a:t>buzzer</a:t>
          </a:r>
          <a:r>
            <a:rPr lang="es-ES" sz="2800" b="0" kern="1200" noProof="0" dirty="0"/>
            <a:t>: Activo / pasivo</a:t>
          </a:r>
        </a:p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noProof="0" dirty="0"/>
            <a:t>- Sonido : </a:t>
          </a:r>
          <a:r>
            <a:rPr lang="es-ES" sz="2800" b="0" kern="1200" noProof="0" dirty="0" err="1"/>
            <a:t>NPN+Altavoz</a:t>
          </a:r>
          <a:r>
            <a:rPr lang="es-ES" sz="2800" b="0" kern="1200" noProof="0" dirty="0"/>
            <a:t> &amp; 1ros programas test -5’</a:t>
          </a:r>
          <a:endParaRPr lang="es-ES" sz="320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0" y="1785"/>
        <a:ext cx="8159262" cy="1892330"/>
      </dsp:txXfrm>
    </dsp:sp>
    <dsp:sp modelId="{13D6DCC0-8EB1-4A5D-8465-BEF8C75277BD}">
      <dsp:nvSpPr>
        <dsp:cNvPr id="0" name=""/>
        <dsp:cNvSpPr/>
      </dsp:nvSpPr>
      <dsp:spPr>
        <a:xfrm>
          <a:off x="0" y="1894115"/>
          <a:ext cx="815926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9BB12-3FBB-4941-8D62-C03F287B7B1C}">
      <dsp:nvSpPr>
        <dsp:cNvPr id="0" name=""/>
        <dsp:cNvSpPr/>
      </dsp:nvSpPr>
      <dsp:spPr>
        <a:xfrm>
          <a:off x="0" y="1894115"/>
          <a:ext cx="8159262" cy="13943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2. </a:t>
          </a:r>
          <a:r>
            <a:rPr lang="es-ES" sz="3200" b="1" kern="1200" noProof="0" dirty="0"/>
            <a:t>[</a:t>
          </a:r>
          <a:r>
            <a:rPr lang="es-ES" sz="3200" b="1" kern="1200" noProof="0" dirty="0" err="1"/>
            <a:t>PyR</a:t>
          </a:r>
          <a:r>
            <a:rPr lang="es-ES" sz="3200" b="1" kern="1200" noProof="0" dirty="0"/>
            <a:t>] </a:t>
          </a:r>
          <a:r>
            <a:rPr lang="es-ES" sz="3200" b="1" kern="1200" noProof="0" dirty="0" err="1">
              <a:solidFill>
                <a:srgbClr val="5B9BD5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List</a:t>
          </a:r>
          <a:r>
            <a:rPr lang="es-ES" sz="3200" b="1" kern="1200" noProof="0" dirty="0">
              <a:solidFill>
                <a:srgbClr val="5B9BD5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 </a:t>
          </a:r>
          <a:r>
            <a:rPr lang="es-ES" sz="3200" b="1" kern="1200" noProof="0" dirty="0" err="1">
              <a:solidFill>
                <a:srgbClr val="5B9BD5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comprehension</a:t>
          </a:r>
          <a:r>
            <a:rPr lang="es-ES" sz="3200" b="1" kern="1200" noProof="0" dirty="0">
              <a:solidFill>
                <a:srgbClr val="5B9BD5">
                  <a:lumMod val="75000"/>
                </a:srgbClr>
              </a:solidFill>
              <a:latin typeface="Calibri" panose="020F0502020204030204"/>
              <a:ea typeface="+mn-ea"/>
              <a:cs typeface="+mn-cs"/>
            </a:rPr>
            <a:t> y</a:t>
          </a:r>
          <a:r>
            <a:rPr lang="es-ES" sz="3200" b="1" kern="1200" noProof="0" dirty="0"/>
            <a:t> </a:t>
          </a:r>
          <a:r>
            <a:rPr lang="es-ES" sz="3200" b="1" kern="1200" noProof="0" dirty="0">
              <a:solidFill>
                <a:schemeClr val="accent5">
                  <a:lumMod val="75000"/>
                </a:schemeClr>
              </a:solidFill>
              <a:latin typeface="+mn-lt"/>
              <a:ea typeface="+mn-ea"/>
              <a:cs typeface="+mn-cs"/>
            </a:rPr>
            <a:t>Diccionarios</a:t>
          </a:r>
          <a:r>
            <a:rPr lang="es-ES" sz="320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 en Python – 15</a:t>
          </a:r>
          <a:r>
            <a:rPr lang="es-ES" sz="3200" b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’ + 15’</a:t>
          </a:r>
          <a:endParaRPr lang="es-ES" sz="320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0" y="1894115"/>
        <a:ext cx="8159262" cy="1394327"/>
      </dsp:txXfrm>
    </dsp:sp>
    <dsp:sp modelId="{FE4EE940-03C3-4C1B-B875-FF9F5D800D4C}">
      <dsp:nvSpPr>
        <dsp:cNvPr id="0" name=""/>
        <dsp:cNvSpPr/>
      </dsp:nvSpPr>
      <dsp:spPr>
        <a:xfrm>
          <a:off x="0" y="3288443"/>
          <a:ext cx="815926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9D7D6C-DA75-4F0D-B74D-19C8090460F9}">
      <dsp:nvSpPr>
        <dsp:cNvPr id="0" name=""/>
        <dsp:cNvSpPr/>
      </dsp:nvSpPr>
      <dsp:spPr>
        <a:xfrm>
          <a:off x="0" y="3288443"/>
          <a:ext cx="8159262" cy="2509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800" b="0" kern="1200" noProof="0" dirty="0"/>
            <a:t>3. </a:t>
          </a:r>
          <a:r>
            <a:rPr lang="es-ES" sz="3200" b="1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[R] Sonido básico 2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noProof="0" dirty="0"/>
            <a:t>Frecuencias de notas del piano </a:t>
          </a:r>
          <a:r>
            <a:rPr lang="es-ES" sz="3200" b="0" kern="1200" noProof="0" dirty="0"/>
            <a:t>-10’ + 15’</a:t>
          </a:r>
        </a:p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noProof="0" dirty="0"/>
            <a:t>Canción </a:t>
          </a:r>
          <a:r>
            <a:rPr lang="es-ES" sz="3200" b="1" kern="1200" noProof="0" dirty="0" err="1"/>
            <a:t>Frère</a:t>
          </a:r>
          <a:r>
            <a:rPr lang="es-ES" sz="3200" b="1" kern="1200" noProof="0" dirty="0"/>
            <a:t> Jacques</a:t>
          </a:r>
          <a:r>
            <a:rPr lang="es-ES" sz="3200" b="0" kern="1200" dirty="0">
              <a:solidFill>
                <a:schemeClr val="tx1"/>
              </a:solidFill>
              <a:latin typeface="Calibri" panose="020F0502020204030204"/>
              <a:ea typeface="+mn-ea"/>
              <a:cs typeface="+mn-cs"/>
            </a:rPr>
            <a:t> modo simple y con listas anidadas</a:t>
          </a:r>
          <a:r>
            <a:rPr lang="es-ES" sz="3200" b="0" kern="1200" noProof="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– 10’ + 20’</a:t>
          </a:r>
          <a:endParaRPr lang="es-ES" sz="3200" kern="1200" noProof="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+mn-lt"/>
            <a:ea typeface="+mn-ea"/>
            <a:cs typeface="+mn-cs"/>
          </a:endParaRPr>
        </a:p>
      </dsp:txBody>
      <dsp:txXfrm>
        <a:off x="0" y="3288443"/>
        <a:ext cx="8159262" cy="25098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98C6CDE8-D78E-4511-9F0E-969989E50486}" type="datetimeFigureOut">
              <a:rPr lang="es-ES" smtClean="0"/>
              <a:t>27/05/2025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39738" y="1252538"/>
            <a:ext cx="6008687" cy="3381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8817" y="4821506"/>
            <a:ext cx="5510530" cy="3944868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235D560E-E0D2-4049-A673-61635A02F4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083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6F2CF-5CB4-4314-9168-1A29C9A79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5183784-270A-499D-B1C2-0A9B26018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3C20BE-74B5-4440-B3C4-9F293C40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5BB6BE-CD71-4241-8A5F-5DEF1F96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1B9D52-E077-4A4F-BDDC-C980E763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39932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E342E-C447-40E3-BE93-57A545B1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79404E-D3D1-4BC7-A0E6-D399EEC2B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583E2E-CED2-4B34-82EC-96A9E90D0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C9B60BF-44D9-4CDC-BD15-F479CBEFE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F144E-2C66-4B90-9886-9142274B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3393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FCD54-4F6B-4CF1-B22E-6FAE17A30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E596C54-CEA9-4AA1-A0FD-FE94C4E85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9386DBA-8000-46D6-B3F5-26DC9242C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349ED-0931-428A-A97B-85580DD5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1403AE-EABC-427E-A2E4-D281FA4F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9249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0A530-C724-4B2D-9DAD-F9BC917E1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DA9FD9-7D74-44F1-A854-6F90F6BA9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655B0-5C84-4AC9-84CB-7FF79B2B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B157045-F77D-4286-9D3D-5308B57C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854CE15-A084-4A54-AC58-03B54C00E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7553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09651-2216-4B80-8EDD-D4E7CF051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C52E18-22A9-4EC8-8BBA-975BEA9BE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887D63-8F5C-434F-B62F-BBA7E68B4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A64816-EDD9-4C60-AF4F-086F8BC1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27E11D-A46D-41C3-9B2D-21543873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826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51DD6C-5CB2-4D0F-9D69-A3D119617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626407F-BCD0-4AF5-9D76-3650F0646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3B9A6A-4E07-473F-8FF9-88ADF91F5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83A105-5F88-4B19-9C94-986EC6DED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D1C422-ABA3-40D4-933B-7723F498F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0040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E67E6C-D8EB-4686-9238-07938BD85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425D8-5B10-4CB2-AA13-63464E4BA1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F59539-E767-4610-9B27-A7077E03E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DA32BC-4D1B-4063-819D-254BD1A1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4F5BC64-92C9-4823-A543-E41ACAB9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37992DB-0E31-48BA-9B33-7D76D7F5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Un dibujo con letras&#10;&#10;Descripción generada automáticamente con confianza media">
            <a:extLst>
              <a:ext uri="{FF2B5EF4-FFF2-40B4-BE49-F238E27FC236}">
                <a16:creationId xmlns:a16="http://schemas.microsoft.com/office/drawing/2014/main" id="{55B89DF5-F73C-4BB8-A09A-34D9D51F4B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600" y="6372225"/>
            <a:ext cx="931545" cy="38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2230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80A08A-7683-48D1-A982-83E068E88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F71AE1-BA16-4D47-A540-CAD2D9E52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5C3587A-1BC0-418B-803D-04A96A33E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B786DC5-2517-495B-9F99-FDB9583D40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4A8F47-9A5F-4C39-863D-ADB8E4D7C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D10969-B43B-452F-AB7D-ED078D40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AD14FF2-BE0C-4D61-98C6-AA511AEA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6E2C733-3D76-4BC2-B6E8-52F914F0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48423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E4B7F-C779-4F57-BE08-1F0829412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A24D81-2D7B-45C6-9AF6-B87DB0326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E8DB0E4-A348-4780-891F-640F42DEB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DD5E1AA-C402-4D17-95F6-E6B782376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91295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451925-2CCD-4037-89F7-6DE53690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6472E9C-342D-4C93-B52A-B2127DA8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16CBF46-A370-45E7-BADD-64A477BB5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2736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80A501-DAC2-41DB-9001-0DC9B4881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ABB271-66E0-4D4F-856A-74B75ECAA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9D90B1-767F-4938-BABA-59582C363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F56E4CC-A948-4D7E-A20D-8E9DEC90A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6FDCB9-4155-40BE-909E-B7B8A9F21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F9E153D-4015-4346-BB79-D59A11B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4389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508F6F-BD03-4459-B78A-10554D26B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1406A1-C709-4F00-B7E9-03170FF9A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E0DBB6-76FF-4B5D-AFF7-BF989E4ED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A9B0F66-474D-4F8D-A8CB-314DE46FA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1FF43C-FA50-4BE2-A9B2-EC5CDAE28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39961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4105C5-8711-4FA2-81C1-F183132AF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3747B69-E48F-437A-B40A-C9D120A9F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88F1EB0-0F59-4C4D-920D-B47D80B40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CEA1EBB-1BD3-4281-8F5E-AB538286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A1CAF2-1DA4-4912-BD4C-2CD7E7CF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9178B9-48B5-495C-9432-C3759DAA6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83326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3888D-D6B1-447D-ACC0-6745EB370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CAA3880-7E00-4B59-8C55-D7066F9A5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F8CED9-0F78-455C-B65C-D48D25556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7F2E60C-A382-436E-BD1F-BCEBECF9C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C02AA90-EA5E-4564-8A79-92B235D66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8784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77284E4-772E-48B4-98A4-4E18BD3570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7CFAF8E-6B39-49D6-9BB1-D616361C7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596D1D-7AEB-4EAB-AEC1-14A2E2AF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2549D2-986D-4FE2-97E5-EF411BCD9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551C33-F7EF-4232-BD66-3E18AA842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7639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39E0-E54E-41FD-BF26-472CAE86F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6EDCC88-D726-4512-9FC6-CF632328A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A05790-9659-436A-A64E-5CDF2D3EF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2226583-E03A-4E76-AF34-363381EE8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C5AA01-1218-4543-B25B-0B3FF37A7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535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E55932-05F4-4963-9FD7-191566015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81058C-8689-4FE3-9B79-CDA5150024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C1275C-B0E8-4031-8D54-6A10A1387C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CD7500E-AE05-442F-873D-9D56822C1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E5C91D8-093B-4F4B-8652-8CC25A2FC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666AC53-B845-4F9D-A3C4-FA83EDFF7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8959C745-D322-4372-BAB2-CC823AD13184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776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A996EE-E44C-43DC-9A9C-822DA044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56FA8F-0080-41B9-BDD4-00CCEED3B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26D0C57-3B7D-474C-BFA6-75772FA96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AA7FDD5-828C-49D9-A68F-948B41C29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847C70-1C45-4328-9EC2-9A807488CB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7EE54C1-00A0-422C-9795-A5A0E9BDF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61AB9E7-73A4-4DB3-B070-5AB9C9751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588AA7A-6052-4D70-8A3A-0A9AA5554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7493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3AEB98-73CA-4415-9E6E-1B70376D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17CC178-24F3-4681-838C-F8390F0B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A4E96AB-826D-46C8-857C-9100CFA49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85641DE-CC10-472D-91CD-136E0B4F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5667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8B9195E-06B5-4E93-B4E5-8787A289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E82BB44-0093-42EE-A0EA-1FC4EBF3B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07125-E4EC-4BDE-921F-A6A6E682D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389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99AD17-D926-43D3-B351-3779F1B5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6EED6-866D-43E9-811B-4FA25BE14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4C379A-984A-4893-B190-CC050B40EA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9B92320-42AD-4A2E-9FD6-943B71D21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19BC48-CD1A-4390-B764-8C62F144B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FB56496-6AA6-40A1-A0A4-F5B1BACCA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9194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4F60A1-FDBE-485E-9F32-D0E87F751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87CE28D-F1DD-4AEA-ADC6-DB772CD454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E3526FA-3E02-4B94-BF64-5DB99729B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155DDB-521A-436C-B408-12A9EF0B7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0AF598-1664-49E5-B04C-BFDABE74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C0C1743-43BA-4291-8F9A-A949B79E7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222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12E1CA6-EE7D-41A2-A216-0B7EED2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331B298-8E84-48CF-B10E-7CFE0EC72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872D5-6F28-4F14-82C3-AA630E78AE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2B8AD4-2176-4843-8A3A-9624B0C023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35C8E5-DD7A-4EE7-A33B-E15EC7928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9C745-D322-4372-BAB2-CC823AD13184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 descr="Icono&#10;&#10;Descripción generada automáticamente con confianza media">
            <a:extLst>
              <a:ext uri="{FF2B5EF4-FFF2-40B4-BE49-F238E27FC236}">
                <a16:creationId xmlns:a16="http://schemas.microsoft.com/office/drawing/2014/main" id="{774B4EA8-F3B7-B1B3-D959-6B659C5D48D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397168" y="6006897"/>
            <a:ext cx="738559" cy="738559"/>
          </a:xfrm>
          <a:prstGeom prst="rect">
            <a:avLst/>
          </a:prstGeom>
        </p:spPr>
      </p:pic>
      <p:pic>
        <p:nvPicPr>
          <p:cNvPr id="3074" name="Picture 2" descr="Licencia de Creative Commons">
            <a:extLst>
              <a:ext uri="{FF2B5EF4-FFF2-40B4-BE49-F238E27FC236}">
                <a16:creationId xmlns:a16="http://schemas.microsoft.com/office/drawing/2014/main" id="{DF49B9AC-A3F3-2E77-40BD-FA6C6BEC41F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884" y="6391274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106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698004C-4085-4BF8-9326-EC70C7EE8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BF160F8-AE66-4E57-B2A5-11EC45293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DE21CE-7D88-490B-9478-18AF64A46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Voluntario : J.C. Santamaria</a:t>
            </a:r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09E990-59A5-4DED-9831-5178EBA16E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 sz="1800" i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Taller Programación y Robótica-CMM BML-2023-CL13_FD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F7A516-A00C-4A61-AB15-059225FEB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22840-30ED-416C-9494-81260405DEC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510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creativecommons.org/licenses/by-nc-sa/4.0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drive.google.com/file/d/16kDaqeqBBm6N2enukL3QONulWEPVsq2k/view?usp=drive_link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rive.google.com/file/d/1e-KMb0mg9fibvQv9NZEaBbMYzqMJrMPE/view?usp=drive_link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realpython.com/list-comprehension-python/" TargetMode="External"/><Relationship Id="rId7" Type="http://schemas.openxmlformats.org/officeDocument/2006/relationships/image" Target="../media/image8.png"/><Relationship Id="rId2" Type="http://schemas.openxmlformats.org/officeDocument/2006/relationships/hyperlink" Target="https://recursospython.com/guias-y-manuales/comprension-de-listas-y-otras-colecciones/" TargetMode="Externa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hyperlink" Target="https://realpython.com/python-dicts/" TargetMode="External"/><Relationship Id="rId7" Type="http://schemas.openxmlformats.org/officeDocument/2006/relationships/image" Target="../media/image4.png"/><Relationship Id="rId2" Type="http://schemas.openxmlformats.org/officeDocument/2006/relationships/hyperlink" Target="https://docs.python.org/es/3/tutorial/datastructures.html#dictionaries" TargetMode="Externa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docs.python.org/es/3/glossary.html#term-mutable" TargetMode="External"/><Relationship Id="rId5" Type="http://schemas.openxmlformats.org/officeDocument/2006/relationships/hyperlink" Target="https://docs.python.org/es/3/glossary.html#term-immutable" TargetMode="External"/><Relationship Id="rId4" Type="http://schemas.openxmlformats.org/officeDocument/2006/relationships/hyperlink" Target="https://docs.python.org/es/3/library/stdtypes.html#typesseq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es.wikipedia.org/wiki/Onda_sonora" TargetMode="External"/><Relationship Id="rId13" Type="http://schemas.openxmlformats.org/officeDocument/2006/relationships/hyperlink" Target="https://drive.google.com/file/d/1e-KMb0mg9fibvQv9NZEaBbMYzqMJrMPE/view?usp=drive_link" TargetMode="External"/><Relationship Id="rId3" Type="http://schemas.openxmlformats.org/officeDocument/2006/relationships/hyperlink" Target="https://es.wikipedia.org/wiki/Sonido" TargetMode="External"/><Relationship Id="rId7" Type="http://schemas.openxmlformats.org/officeDocument/2006/relationships/hyperlink" Target="https://es.wikipedia.org/wiki/Frecuencia" TargetMode="External"/><Relationship Id="rId12" Type="http://schemas.openxmlformats.org/officeDocument/2006/relationships/image" Target="../media/image11.png"/><Relationship Id="rId2" Type="http://schemas.openxmlformats.org/officeDocument/2006/relationships/hyperlink" Target="https://es.wikipedia.org/wiki/M%C3%BAsica" TargetMode="External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es.wikipedia.org/wiki/Timbre_(ac%C3%BAstica)" TargetMode="External"/><Relationship Id="rId11" Type="http://schemas.openxmlformats.org/officeDocument/2006/relationships/hyperlink" Target="https://es.wikipedia.org/wiki/La_440" TargetMode="External"/><Relationship Id="rId5" Type="http://schemas.openxmlformats.org/officeDocument/2006/relationships/hyperlink" Target="https://es.wikipedia.org/wiki/Intensidad_musical" TargetMode="External"/><Relationship Id="rId15" Type="http://schemas.openxmlformats.org/officeDocument/2006/relationships/image" Target="../media/image5.svg"/><Relationship Id="rId10" Type="http://schemas.openxmlformats.org/officeDocument/2006/relationships/hyperlink" Target="https://es.wikipedia.org/wiki/Octava" TargetMode="External"/><Relationship Id="rId4" Type="http://schemas.openxmlformats.org/officeDocument/2006/relationships/hyperlink" Target="https://es.wikipedia.org/wiki/Duraci%C3%B3n_musical" TargetMode="External"/><Relationship Id="rId9" Type="http://schemas.openxmlformats.org/officeDocument/2006/relationships/hyperlink" Target="https://es.wikipedia.org/wiki/Nota_(sonido)" TargetMode="External"/><Relationship Id="rId1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1s7k7B5cDXqvIQCSGeNbqFdEtITaHujs/view?usp=drive_link" TargetMode="External"/><Relationship Id="rId2" Type="http://schemas.openxmlformats.org/officeDocument/2006/relationships/hyperlink" Target="https://pybonacci.org/2020/04/01/haciendo-musica-con-python/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rive.google.com/file/d/1tA57AAFH5NTSGGTmLcyni8gFN1dhpN8C/view?usp=drive_link" TargetMode="Externa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drive.google.com/file/d/1j6zncyeXePt_z1idamuZuAYxE-jix5mA/view?usp=drive_lin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DFCA41-3432-4AD0-A1D1-048AB14036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868" y="384048"/>
            <a:ext cx="5713103" cy="3602685"/>
          </a:xfrm>
        </p:spPr>
        <p:txBody>
          <a:bodyPr anchor="ctr">
            <a:normAutofit/>
          </a:bodyPr>
          <a:lstStyle/>
          <a:p>
            <a:r>
              <a:rPr lang="es-ES" sz="4700" dirty="0"/>
              <a:t>Taller personalizado de Programación y Robótica en CMM BML </a:t>
            </a:r>
            <a:r>
              <a:rPr lang="es-ES" sz="4700" b="1" dirty="0"/>
              <a:t>24_25 – CL13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C07647-574B-4F72-BDB3-7525606C30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16" y="3429000"/>
            <a:ext cx="7048940" cy="2525018"/>
          </a:xfrm>
        </p:spPr>
        <p:txBody>
          <a:bodyPr anchor="t">
            <a:normAutofit fontScale="77500" lnSpcReduction="20000"/>
          </a:bodyPr>
          <a:lstStyle/>
          <a:p>
            <a:pPr algn="just"/>
            <a:r>
              <a:rPr lang="es-ES" sz="3000" dirty="0"/>
              <a:t>[</a:t>
            </a:r>
            <a:r>
              <a:rPr lang="es-ES" sz="3000" dirty="0" err="1"/>
              <a:t>PyR</a:t>
            </a:r>
            <a:r>
              <a:rPr lang="es-ES" sz="3000" dirty="0"/>
              <a:t>] </a:t>
            </a:r>
            <a:r>
              <a:rPr lang="es-ES" sz="3000" b="1" dirty="0" err="1"/>
              <a:t>List</a:t>
            </a:r>
            <a:r>
              <a:rPr lang="es-ES" sz="3000" b="1" dirty="0"/>
              <a:t> </a:t>
            </a:r>
            <a:r>
              <a:rPr lang="es-ES" sz="3000" b="1" dirty="0" err="1"/>
              <a:t>comprehension</a:t>
            </a:r>
            <a:r>
              <a:rPr lang="es-ES" sz="3000" dirty="0"/>
              <a:t> en Python</a:t>
            </a:r>
          </a:p>
          <a:p>
            <a:pPr algn="just"/>
            <a:r>
              <a:rPr lang="es-ES" sz="2800" dirty="0"/>
              <a:t>[</a:t>
            </a:r>
            <a:r>
              <a:rPr lang="es-ES" sz="2800" dirty="0" err="1"/>
              <a:t>PyR</a:t>
            </a:r>
            <a:r>
              <a:rPr lang="es-ES" sz="2800" dirty="0"/>
              <a:t>] </a:t>
            </a:r>
            <a:r>
              <a:rPr lang="es-ES" sz="2800" b="1" dirty="0"/>
              <a:t>Diccionarios</a:t>
            </a:r>
            <a:r>
              <a:rPr lang="es-ES" sz="2800" dirty="0"/>
              <a:t> en Python básico</a:t>
            </a:r>
          </a:p>
          <a:p>
            <a:pPr algn="just"/>
            <a:r>
              <a:rPr lang="es-ES" sz="2800" dirty="0"/>
              <a:t>[R] </a:t>
            </a:r>
            <a:r>
              <a:rPr lang="es-ES" sz="28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Sonido </a:t>
            </a:r>
            <a:r>
              <a:rPr lang="es-ES" sz="2800" b="1" dirty="0"/>
              <a:t>en Pico</a:t>
            </a:r>
            <a:r>
              <a:rPr lang="es-ES" sz="2800" dirty="0"/>
              <a:t> con PWM 2da :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NPN+SP + </a:t>
            </a:r>
            <a:r>
              <a:rPr lang="es-ES" sz="2400" dirty="0" err="1"/>
              <a:t>cap</a:t>
            </a:r>
            <a:r>
              <a:rPr lang="es-ES" sz="2400" dirty="0"/>
              <a:t> -&gt; 1ros programas de test 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400" dirty="0"/>
              <a:t>Frecuencias de notas: algo de teoría musical</a:t>
            </a:r>
          </a:p>
          <a:p>
            <a:pPr marL="800100" lvl="1" indent="-342900" algn="just">
              <a:buFont typeface="Arial" panose="020B0604020202020204" pitchFamily="34" charset="0"/>
              <a:buChar char="•"/>
            </a:pPr>
            <a:r>
              <a:rPr lang="es-ES" sz="2800" dirty="0"/>
              <a:t>Canción </a:t>
            </a:r>
            <a:r>
              <a:rPr lang="es-ES" sz="2800" dirty="0" err="1"/>
              <a:t>Frere</a:t>
            </a:r>
            <a:r>
              <a:rPr lang="es-ES" sz="2800" dirty="0"/>
              <a:t> Jacques: con diccionario simpe -&gt; con listas anidadas </a:t>
            </a:r>
            <a:r>
              <a:rPr lang="es-ES" sz="2800"/>
              <a:t>sobre diccionario</a:t>
            </a:r>
            <a:endParaRPr lang="es-ES" sz="2800" dirty="0"/>
          </a:p>
          <a:p>
            <a:r>
              <a:rPr lang="es-ES" sz="2800" b="1" dirty="0"/>
              <a:t>7 junio 2023</a:t>
            </a:r>
            <a:endParaRPr lang="es-ES" b="1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7057B4-A0B4-4156-B46B-6A123956C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2984" y="384048"/>
            <a:ext cx="387705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1100">
                <a:solidFill>
                  <a:schemeClr val="tx1">
                    <a:alpha val="80000"/>
                  </a:schemeClr>
                </a:solidFill>
              </a:rPr>
              <a:t>Taller Programación y Robótica-CMM BML-2023-CL13_FD</a:t>
            </a:r>
          </a:p>
        </p:txBody>
      </p:sp>
      <p:sp>
        <p:nvSpPr>
          <p:cNvPr id="6" name="Marcador de fecha 5">
            <a:extLst>
              <a:ext uri="{FF2B5EF4-FFF2-40B4-BE49-F238E27FC236}">
                <a16:creationId xmlns:a16="http://schemas.microsoft.com/office/drawing/2014/main" id="{4F18640D-ECD6-4066-9DFD-6E7A1F4DB1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573768" y="5522976"/>
            <a:ext cx="218541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r>
              <a:rPr lang="es-ES" sz="1100">
                <a:solidFill>
                  <a:schemeClr val="tx1">
                    <a:alpha val="80000"/>
                  </a:schemeClr>
                </a:solidFill>
              </a:rPr>
              <a:t>Voluntario : J.C. Santamaria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" name="Imagen 7" descr="Icono&#10;&#10;Descripción generada automáticamente con confianza media">
            <a:extLst>
              <a:ext uri="{FF2B5EF4-FFF2-40B4-BE49-F238E27FC236}">
                <a16:creationId xmlns:a16="http://schemas.microsoft.com/office/drawing/2014/main" id="{6F082ED1-59F7-FDDD-B2AD-ACEC1C458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5764" y="1162617"/>
            <a:ext cx="4213420" cy="4213420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72EA67-D478-46B5-BEEE-EDC08C6C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46536" y="6035040"/>
            <a:ext cx="548640" cy="548640"/>
          </a:xfrm>
          <a:prstGeom prst="ellipse">
            <a:avLst/>
          </a:prstGeom>
          <a:solidFill>
            <a:schemeClr val="tx1">
              <a:alpha val="80000"/>
            </a:schemeClr>
          </a:solidFill>
        </p:spPr>
        <p:txBody>
          <a:bodyPr anchor="ctr">
            <a:normAutofit/>
          </a:bodyPr>
          <a:lstStyle/>
          <a:p>
            <a:pPr algn="ctr">
              <a:spcAft>
                <a:spcPts val="600"/>
              </a:spcAft>
            </a:pPr>
            <a:fld id="{8959C745-D322-4372-BAB2-CC823AD13184}" type="slidenum">
              <a:rPr lang="es-ES">
                <a:solidFill>
                  <a:schemeClr val="bg1"/>
                </a:solidFill>
              </a:rPr>
              <a:pPr algn="ctr">
                <a:spcAft>
                  <a:spcPts val="600"/>
                </a:spcAft>
              </a:pPr>
              <a:t>1</a:t>
            </a:fld>
            <a:endParaRPr lang="es-ES">
              <a:solidFill>
                <a:schemeClr val="bg1"/>
              </a:solidFill>
            </a:endParaRP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69BA6DBE-027C-73AF-9DD5-A95D15A07756}"/>
              </a:ext>
            </a:extLst>
          </p:cNvPr>
          <p:cNvGrpSpPr/>
          <p:nvPr/>
        </p:nvGrpSpPr>
        <p:grpSpPr>
          <a:xfrm>
            <a:off x="1094096" y="6122015"/>
            <a:ext cx="5281095" cy="461665"/>
            <a:chOff x="1094095" y="3634758"/>
            <a:chExt cx="5281095" cy="461665"/>
          </a:xfrm>
        </p:grpSpPr>
        <p:pic>
          <p:nvPicPr>
            <p:cNvPr id="1026" name="Picture 2" descr="Licencia de Creative Commons">
              <a:extLst>
                <a:ext uri="{FF2B5EF4-FFF2-40B4-BE49-F238E27FC236}">
                  <a16:creationId xmlns:a16="http://schemas.microsoft.com/office/drawing/2014/main" id="{CCC2E2AA-C234-D54A-B34D-A014F2272B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46362" y="3701990"/>
              <a:ext cx="928828" cy="3272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25176CCF-09EC-EF8F-65AC-FE96ED1F0DB1}"/>
                </a:ext>
              </a:extLst>
            </p:cNvPr>
            <p:cNvSpPr txBox="1"/>
            <p:nvPr/>
          </p:nvSpPr>
          <p:spPr>
            <a:xfrm>
              <a:off x="1094095" y="3634758"/>
              <a:ext cx="441627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sz="1200" b="0" i="0" dirty="0"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Este obra está bajo una </a:t>
              </a:r>
              <a:r>
                <a:rPr lang="es-ES" sz="1200" b="0" i="0" u="none" strike="noStrike" dirty="0">
                  <a:solidFill>
                    <a:srgbClr val="049CCF"/>
                  </a:solidFill>
                  <a:effectLst/>
                  <a:latin typeface="source sans pro" panose="020B0503030403020204" pitchFamily="34" charset="0"/>
                  <a:hlinkClick r:id="rId4"/>
                </a:rPr>
                <a:t>licencia de Creative </a:t>
              </a:r>
              <a:r>
                <a:rPr lang="es-ES" sz="1200" b="0" i="0" u="none" strike="noStrike" dirty="0" err="1">
                  <a:solidFill>
                    <a:srgbClr val="049CCF"/>
                  </a:solidFill>
                  <a:effectLst/>
                  <a:latin typeface="source sans pro" panose="020B0503030403020204" pitchFamily="34" charset="0"/>
                  <a:hlinkClick r:id="rId4"/>
                </a:rPr>
                <a:t>Commons</a:t>
              </a:r>
              <a:r>
                <a:rPr lang="es-ES" sz="1200" b="0" i="0" u="none" strike="noStrike" dirty="0">
                  <a:solidFill>
                    <a:srgbClr val="049CCF"/>
                  </a:solidFill>
                  <a:effectLst/>
                  <a:latin typeface="source sans pro" panose="020B0503030403020204" pitchFamily="34" charset="0"/>
                  <a:hlinkClick r:id="rId4"/>
                </a:rPr>
                <a:t> Reconocimiento-</a:t>
              </a:r>
              <a:r>
                <a:rPr lang="es-ES" sz="1200" b="0" i="0" u="none" strike="noStrike" dirty="0" err="1">
                  <a:solidFill>
                    <a:srgbClr val="049CCF"/>
                  </a:solidFill>
                  <a:effectLst/>
                  <a:latin typeface="source sans pro" panose="020B0503030403020204" pitchFamily="34" charset="0"/>
                  <a:hlinkClick r:id="rId4"/>
                </a:rPr>
                <a:t>NoComercial</a:t>
              </a:r>
              <a:r>
                <a:rPr lang="es-ES" sz="1200" b="0" i="0" u="none" strike="noStrike" dirty="0">
                  <a:solidFill>
                    <a:srgbClr val="049CCF"/>
                  </a:solidFill>
                  <a:effectLst/>
                  <a:latin typeface="source sans pro" panose="020B0503030403020204" pitchFamily="34" charset="0"/>
                  <a:hlinkClick r:id="rId4"/>
                </a:rPr>
                <a:t>-</a:t>
              </a:r>
              <a:r>
                <a:rPr lang="es-ES" sz="1200" b="0" i="0" u="none" strike="noStrike" dirty="0" err="1">
                  <a:solidFill>
                    <a:srgbClr val="049CCF"/>
                  </a:solidFill>
                  <a:effectLst/>
                  <a:latin typeface="source sans pro" panose="020B0503030403020204" pitchFamily="34" charset="0"/>
                  <a:hlinkClick r:id="rId4"/>
                </a:rPr>
                <a:t>CompartirIgual</a:t>
              </a:r>
              <a:r>
                <a:rPr lang="es-ES" sz="1200" b="0" i="0" u="none" strike="noStrike" dirty="0">
                  <a:solidFill>
                    <a:srgbClr val="049CCF"/>
                  </a:solidFill>
                  <a:effectLst/>
                  <a:latin typeface="source sans pro" panose="020B0503030403020204" pitchFamily="34" charset="0"/>
                  <a:hlinkClick r:id="rId4"/>
                </a:rPr>
                <a:t> 4.0 Internacional</a:t>
              </a:r>
              <a:r>
                <a:rPr lang="es-ES" sz="1200" b="0" i="0" dirty="0">
                  <a:solidFill>
                    <a:srgbClr val="464646"/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s-E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2100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BABD4FDE-34D2-4CD3-B6C7-2431C48E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/>
              <a:t>Voluntario : J.C. Santamaria</a:t>
            </a:r>
            <a:endParaRPr lang="en-US"/>
          </a:p>
        </p:txBody>
      </p:sp>
      <p:sp>
        <p:nvSpPr>
          <p:cNvPr id="11" name="Marcador de pie de página 21">
            <a:extLst>
              <a:ext uri="{FF2B5EF4-FFF2-40B4-BE49-F238E27FC236}">
                <a16:creationId xmlns:a16="http://schemas.microsoft.com/office/drawing/2014/main" id="{E52F9B47-CD35-4F37-8ED1-FE7A51C9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s-ES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rPr>
              <a:t>Taller Programación y Robótica-CMM BML-2023-CL13_FD</a:t>
            </a:r>
            <a:endParaRPr lang="en-US" kern="1200" dirty="0">
              <a:solidFill>
                <a:schemeClr val="tx1">
                  <a:tint val="7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2A9BCD85-EA8F-4F26-9265-434D46E8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6222840-30ED-416C-9494-81260405DEC9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0542D6A3-ED37-41CE-9920-DF573CA9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864" y="640823"/>
            <a:ext cx="3418659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Clase 12 – Índice</a:t>
            </a:r>
            <a:br>
              <a:rPr lang="es-ES" sz="54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s-E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(90 minutos)</a:t>
            </a:r>
            <a:endParaRPr lang="es-E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7" name="Marcador de contenido 24">
            <a:extLst>
              <a:ext uri="{FF2B5EF4-FFF2-40B4-BE49-F238E27FC236}">
                <a16:creationId xmlns:a16="http://schemas.microsoft.com/office/drawing/2014/main" id="{F9E5E179-67D2-098C-1886-9D00907509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334066"/>
              </p:ext>
            </p:extLst>
          </p:nvPr>
        </p:nvGraphicFramePr>
        <p:xfrm>
          <a:off x="3798277" y="476157"/>
          <a:ext cx="8159262" cy="58000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77622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0542D6A3-ED37-41CE-9920-DF573CA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Clase 14.2.1[R] – </a:t>
            </a:r>
            <a:r>
              <a:rPr lang="es-ES" sz="36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Sonido </a:t>
            </a:r>
            <a:r>
              <a:rPr lang="es-ES" sz="3600" b="1" dirty="0"/>
              <a:t>en Pico</a:t>
            </a:r>
            <a:r>
              <a:rPr lang="es-ES" sz="3600" dirty="0"/>
              <a:t> con PWM 2da : refresco  y 1ros programas de test </a:t>
            </a:r>
            <a:endParaRPr lang="es-ES" sz="3600" dirty="0">
              <a:highlight>
                <a:srgbClr val="00FF00"/>
              </a:highlight>
            </a:endParaRP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BABD4FDE-34D2-4CD3-B6C7-2431C48E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  <a:endParaRPr lang="es-ES" dirty="0"/>
          </a:p>
        </p:txBody>
      </p:sp>
      <p:sp>
        <p:nvSpPr>
          <p:cNvPr id="11" name="Marcador de pie de página 21">
            <a:extLst>
              <a:ext uri="{FF2B5EF4-FFF2-40B4-BE49-F238E27FC236}">
                <a16:creationId xmlns:a16="http://schemas.microsoft.com/office/drawing/2014/main" id="{E52F9B47-CD35-4F37-8ED1-FE7A51C9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2A9BCD85-EA8F-4F26-9265-434D46E8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3</a:t>
            </a:fld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D6DB999-9007-9CE0-6878-7273978FFC6B}"/>
              </a:ext>
            </a:extLst>
          </p:cNvPr>
          <p:cNvSpPr txBox="1"/>
          <p:nvPr/>
        </p:nvSpPr>
        <p:spPr>
          <a:xfrm>
            <a:off x="480846" y="2103285"/>
            <a:ext cx="38569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  <a:hlinkClick r:id="rId2"/>
              </a:rPr>
              <a:t>BMMR_CL14_speaker_in_freq_1_1.py</a:t>
            </a:r>
            <a:endParaRPr lang="es-ES" b="1" dirty="0">
              <a:highlight>
                <a:srgbClr val="00FFFF"/>
              </a:highlight>
            </a:endParaRPr>
          </a:p>
        </p:txBody>
      </p:sp>
      <p:sp>
        <p:nvSpPr>
          <p:cNvPr id="27" name="Marcador de contenido 24">
            <a:extLst>
              <a:ext uri="{FF2B5EF4-FFF2-40B4-BE49-F238E27FC236}">
                <a16:creationId xmlns:a16="http://schemas.microsoft.com/office/drawing/2014/main" id="{562D54CA-65E7-64B1-FBCD-683FA5151FE9}"/>
              </a:ext>
            </a:extLst>
          </p:cNvPr>
          <p:cNvSpPr txBox="1">
            <a:spLocks/>
          </p:cNvSpPr>
          <p:nvPr/>
        </p:nvSpPr>
        <p:spPr>
          <a:xfrm>
            <a:off x="373434" y="4700121"/>
            <a:ext cx="3330054" cy="144256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800" dirty="0"/>
              <a:t>Se puede reusar el programa de la CL3 con un led externo por PWM, pero ahora lo que se cambia es la frecuencia de la onda PWM. Se usa una función ‘</a:t>
            </a:r>
            <a:r>
              <a:rPr lang="es-ES" sz="1800" b="1" dirty="0" err="1">
                <a:solidFill>
                  <a:schemeClr val="accent5">
                    <a:lumMod val="75000"/>
                  </a:schemeClr>
                </a:solidFill>
              </a:rPr>
              <a:t>tone</a:t>
            </a:r>
            <a:r>
              <a:rPr lang="es-ES" sz="1800" dirty="0"/>
              <a:t>’ para cambiar la frecuencia</a:t>
            </a:r>
          </a:p>
        </p:txBody>
      </p:sp>
      <p:sp>
        <p:nvSpPr>
          <p:cNvPr id="28" name="Marcador de contenido 24">
            <a:extLst>
              <a:ext uri="{FF2B5EF4-FFF2-40B4-BE49-F238E27FC236}">
                <a16:creationId xmlns:a16="http://schemas.microsoft.com/office/drawing/2014/main" id="{BB20A9B8-9225-9973-848F-1987D40130C8}"/>
              </a:ext>
            </a:extLst>
          </p:cNvPr>
          <p:cNvSpPr txBox="1">
            <a:spLocks/>
          </p:cNvSpPr>
          <p:nvPr/>
        </p:nvSpPr>
        <p:spPr>
          <a:xfrm>
            <a:off x="494913" y="2636727"/>
            <a:ext cx="3174238" cy="170223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b="1" dirty="0" err="1">
                <a:solidFill>
                  <a:srgbClr val="7030A0"/>
                </a:solidFill>
              </a:rPr>
              <a:t>def</a:t>
            </a:r>
            <a:r>
              <a:rPr lang="es-ES" sz="1600" dirty="0"/>
              <a:t> </a:t>
            </a:r>
            <a:r>
              <a:rPr lang="es-ES" sz="1600" b="1" dirty="0" err="1">
                <a:solidFill>
                  <a:srgbClr val="0070C0"/>
                </a:solidFill>
              </a:rPr>
              <a:t>tone</a:t>
            </a:r>
            <a:r>
              <a:rPr lang="es-ES" sz="1600" dirty="0"/>
              <a:t>(</a:t>
            </a:r>
            <a:r>
              <a:rPr lang="es-ES" sz="1600" dirty="0" err="1"/>
              <a:t>pin,frequency,duration</a:t>
            </a:r>
            <a:r>
              <a:rPr lang="es-ES" sz="16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</a:t>
            </a:r>
            <a:r>
              <a:rPr lang="es-ES" sz="1600" dirty="0" err="1"/>
              <a:t>pin.freq</a:t>
            </a:r>
            <a:r>
              <a:rPr lang="es-ES" sz="1600" dirty="0"/>
              <a:t>(</a:t>
            </a:r>
            <a:r>
              <a:rPr lang="es-ES" sz="1600" dirty="0" err="1"/>
              <a:t>frequency</a:t>
            </a:r>
            <a:r>
              <a:rPr lang="es-E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pin.duty_u16(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40000</a:t>
            </a:r>
            <a:r>
              <a:rPr lang="es-E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</a:t>
            </a:r>
            <a:r>
              <a:rPr lang="es-ES" sz="1600" dirty="0" err="1"/>
              <a:t>utime.sleep_ms</a:t>
            </a:r>
            <a:r>
              <a:rPr lang="es-ES" sz="1600" dirty="0"/>
              <a:t>(</a:t>
            </a:r>
            <a:r>
              <a:rPr lang="es-ES" sz="1600" dirty="0" err="1"/>
              <a:t>duration</a:t>
            </a:r>
            <a:r>
              <a:rPr lang="es-E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pin.duty_u16(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s-ES" sz="1600" dirty="0"/>
              <a:t>)</a:t>
            </a: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B4E5C99-56CC-691F-F7F7-A0A7FD22E3F4}"/>
              </a:ext>
            </a:extLst>
          </p:cNvPr>
          <p:cNvGrpSpPr/>
          <p:nvPr/>
        </p:nvGrpSpPr>
        <p:grpSpPr>
          <a:xfrm>
            <a:off x="0" y="182855"/>
            <a:ext cx="914400" cy="914400"/>
            <a:chOff x="10897849" y="251407"/>
            <a:chExt cx="914400" cy="914400"/>
          </a:xfrm>
        </p:grpSpPr>
        <p:pic>
          <p:nvPicPr>
            <p:cNvPr id="30" name="Gráfico 29" descr="Reloj de arena terminado con relleno sólido">
              <a:extLst>
                <a:ext uri="{FF2B5EF4-FFF2-40B4-BE49-F238E27FC236}">
                  <a16:creationId xmlns:a16="http://schemas.microsoft.com/office/drawing/2014/main" id="{A603627C-FA64-1C35-248E-7F045827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0897849" y="251407"/>
              <a:ext cx="914400" cy="914400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049BD15E-B2E4-5712-CA10-EE4272B09ADE}"/>
                </a:ext>
              </a:extLst>
            </p:cNvPr>
            <p:cNvSpPr txBox="1"/>
            <p:nvPr/>
          </p:nvSpPr>
          <p:spPr>
            <a:xfrm>
              <a:off x="11144447" y="339275"/>
              <a:ext cx="3401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FF0000"/>
                  </a:solidFill>
                </a:rPr>
                <a:t>5</a:t>
              </a:r>
              <a:r>
                <a:rPr lang="es-ES" sz="1600" dirty="0"/>
                <a:t>’</a:t>
              </a:r>
            </a:p>
          </p:txBody>
        </p:sp>
      </p:grpSp>
      <p:pic>
        <p:nvPicPr>
          <p:cNvPr id="6" name="Imagen 5" descr="Imagen de la pantalla de un video juego&#10;&#10;Descripción generada automáticamente con confianza baja">
            <a:extLst>
              <a:ext uri="{FF2B5EF4-FFF2-40B4-BE49-F238E27FC236}">
                <a16:creationId xmlns:a16="http://schemas.microsoft.com/office/drawing/2014/main" id="{E07B9536-2571-30DB-980E-3B66A0C935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4"/>
          <a:stretch/>
        </p:blipFill>
        <p:spPr>
          <a:xfrm>
            <a:off x="4363984" y="1690688"/>
            <a:ext cx="7359242" cy="4006728"/>
          </a:xfrm>
          <a:prstGeom prst="rect">
            <a:avLst/>
          </a:prstGeom>
        </p:spPr>
      </p:pic>
      <p:sp>
        <p:nvSpPr>
          <p:cNvPr id="7" name="Marcador de contenido 24">
            <a:extLst>
              <a:ext uri="{FF2B5EF4-FFF2-40B4-BE49-F238E27FC236}">
                <a16:creationId xmlns:a16="http://schemas.microsoft.com/office/drawing/2014/main" id="{9A1F268C-4FF0-7693-D08F-BC21E8B3518C}"/>
              </a:ext>
            </a:extLst>
          </p:cNvPr>
          <p:cNvSpPr txBox="1">
            <a:spLocks/>
          </p:cNvSpPr>
          <p:nvPr/>
        </p:nvSpPr>
        <p:spPr>
          <a:xfrm>
            <a:off x="4337846" y="5097301"/>
            <a:ext cx="5889365" cy="11890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es-ES" sz="1800" dirty="0">
                <a:highlight>
                  <a:srgbClr val="FFFF00"/>
                </a:highlight>
              </a:rPr>
              <a:t>Los circuitos con transistor y controlador, también pueden servir para elevar el voltaje , con la tierra común.</a:t>
            </a: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es-ES" sz="1800" dirty="0"/>
              <a:t>En este caso el altavoz se alimentará con 4,8volt (VBUS) , controlados por el NPN a 3,3volt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1EEAA68-4FA0-B593-342C-229AB22FB03A}"/>
              </a:ext>
            </a:extLst>
          </p:cNvPr>
          <p:cNvSpPr txBox="1"/>
          <p:nvPr/>
        </p:nvSpPr>
        <p:spPr>
          <a:xfrm>
            <a:off x="457199" y="1506939"/>
            <a:ext cx="385699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  <a:hlinkClick r:id="rId6"/>
              </a:rPr>
              <a:t>BMMR_CL14_speaker_3notas_1_0.py</a:t>
            </a:r>
            <a:endParaRPr lang="es-ES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01746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0542D6A3-ED37-41CE-9920-DF573CA9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30" y="256319"/>
            <a:ext cx="11211943" cy="1218887"/>
          </a:xfrm>
        </p:spPr>
        <p:txBody>
          <a:bodyPr>
            <a:noAutofit/>
          </a:bodyPr>
          <a:lstStyle/>
          <a:p>
            <a:r>
              <a:rPr lang="es-ES" sz="3600" kern="1200" noProof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s-ES" sz="3600" kern="1200" noProof="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rPr>
              <a:t>PyR</a:t>
            </a:r>
            <a:r>
              <a:rPr lang="es-ES" sz="3600" kern="1200" noProof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rPr>
              <a:t>] </a:t>
            </a:r>
            <a:r>
              <a:rPr lang="es-ES" sz="3600" dirty="0"/>
              <a:t>Clase 14.1.1 </a:t>
            </a:r>
            <a:r>
              <a:rPr lang="es-ES" sz="3600" b="1" kern="1200" noProof="0" dirty="0" err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List</a:t>
            </a:r>
            <a:r>
              <a:rPr lang="es-ES" sz="3600" b="1" kern="120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s-ES" sz="3600" b="1" kern="1200" noProof="0" dirty="0" err="1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comprehension</a:t>
            </a:r>
            <a:r>
              <a:rPr lang="es-ES" sz="3600" kern="1200" noProof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rPr>
              <a:t> en Python</a:t>
            </a:r>
            <a:br>
              <a:rPr lang="es-ES" sz="2400" b="1" dirty="0"/>
            </a:br>
            <a:r>
              <a:rPr lang="es-ES" sz="1800" b="1" dirty="0" err="1"/>
              <a:t>Ref</a:t>
            </a:r>
            <a:r>
              <a:rPr lang="es-ES" sz="1800" b="1" dirty="0"/>
              <a:t> listas compresión : </a:t>
            </a:r>
            <a:r>
              <a:rPr lang="es-ES" sz="1800" b="1" dirty="0">
                <a:hlinkClick r:id="rId2"/>
              </a:rPr>
              <a:t>https://recursospython.com/guias-y-manuales/comprension-de-listas-y-otras-colecciones/</a:t>
            </a:r>
            <a:br>
              <a:rPr lang="es-ES" sz="1800" b="1" dirty="0"/>
            </a:br>
            <a:r>
              <a:rPr lang="es-ES" sz="1800" b="1" dirty="0" err="1"/>
              <a:t>Ref</a:t>
            </a:r>
            <a:r>
              <a:rPr lang="es-ES" sz="1800" b="1" dirty="0"/>
              <a:t> 2 </a:t>
            </a:r>
            <a:r>
              <a:rPr lang="es-ES" sz="1800" b="1" dirty="0">
                <a:hlinkClick r:id="rId3"/>
              </a:rPr>
              <a:t>https://realpython.com/list-comprehension-python/</a:t>
            </a:r>
            <a:endParaRPr lang="es-ES" sz="1800" dirty="0"/>
          </a:p>
        </p:txBody>
      </p:sp>
      <p:sp>
        <p:nvSpPr>
          <p:cNvPr id="40" name="Marcador de fecha 39">
            <a:extLst>
              <a:ext uri="{FF2B5EF4-FFF2-40B4-BE49-F238E27FC236}">
                <a16:creationId xmlns:a16="http://schemas.microsoft.com/office/drawing/2014/main" id="{9FF803D5-F978-2F2E-756B-A3CFFC93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43" name="Marcador de pie de página 42">
            <a:extLst>
              <a:ext uri="{FF2B5EF4-FFF2-40B4-BE49-F238E27FC236}">
                <a16:creationId xmlns:a16="http://schemas.microsoft.com/office/drawing/2014/main" id="{C53B3EBB-C428-5A1A-7767-30B83470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45" name="Marcador de número de diapositiva 44">
            <a:extLst>
              <a:ext uri="{FF2B5EF4-FFF2-40B4-BE49-F238E27FC236}">
                <a16:creationId xmlns:a16="http://schemas.microsoft.com/office/drawing/2014/main" id="{097150E7-EC9C-9741-3D47-BFFD52D3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4</a:t>
            </a:fld>
            <a:endParaRPr lang="es-ES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B6BCDAE-18FF-DD3A-DFE5-C8E9073B5BC2}"/>
              </a:ext>
            </a:extLst>
          </p:cNvPr>
          <p:cNvSpPr txBox="1">
            <a:spLocks/>
          </p:cNvSpPr>
          <p:nvPr/>
        </p:nvSpPr>
        <p:spPr>
          <a:xfrm>
            <a:off x="380026" y="1387873"/>
            <a:ext cx="11580821" cy="8493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dirty="0">
                <a:latin typeface="Lucida Grande"/>
              </a:rPr>
              <a:t>En muchas ocasiones necesitamos </a:t>
            </a:r>
            <a:r>
              <a:rPr lang="es-ES" sz="1800" b="1" dirty="0">
                <a:latin typeface="Lucida Grande"/>
              </a:rPr>
              <a:t>generar una </a:t>
            </a:r>
            <a:r>
              <a:rPr lang="es-ES" sz="1800" b="1" dirty="0">
                <a:solidFill>
                  <a:srgbClr val="7030A0"/>
                </a:solidFill>
                <a:latin typeface="Lucida Grande"/>
              </a:rPr>
              <a:t>L</a:t>
            </a:r>
            <a:r>
              <a:rPr lang="es-ES" sz="1800" b="1" i="0" dirty="0">
                <a:solidFill>
                  <a:srgbClr val="7030A0"/>
                </a:solidFill>
                <a:effectLst/>
                <a:latin typeface="Lucida Grande"/>
              </a:rPr>
              <a:t>ista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 </a:t>
            </a:r>
            <a:r>
              <a:rPr lang="es-ES" sz="1800" b="1" i="0" dirty="0">
                <a:solidFill>
                  <a:srgbClr val="222222"/>
                </a:solidFill>
                <a:effectLst/>
                <a:latin typeface="Lucida Grande"/>
              </a:rPr>
              <a:t>con algun tipo de operación repetida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, </a:t>
            </a:r>
            <a:r>
              <a:rPr lang="es-ES" sz="1800" b="1" i="0" dirty="0">
                <a:solidFill>
                  <a:srgbClr val="222222"/>
                </a:solidFill>
                <a:effectLst/>
                <a:latin typeface="Lucida Grande"/>
              </a:rPr>
              <a:t>o algo más complicado con una operación repetida y un filtrado de resultados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. ‘</a:t>
            </a:r>
            <a:r>
              <a:rPr lang="es-ES" sz="1800" b="0" i="0" dirty="0" err="1">
                <a:solidFill>
                  <a:srgbClr val="222222"/>
                </a:solidFill>
                <a:effectLst/>
                <a:latin typeface="Lucida Grande"/>
              </a:rPr>
              <a:t>List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 </a:t>
            </a:r>
            <a:r>
              <a:rPr lang="es-ES" sz="1800" b="0" i="0" dirty="0" err="1">
                <a:solidFill>
                  <a:srgbClr val="222222"/>
                </a:solidFill>
                <a:effectLst/>
                <a:latin typeface="Lucida Grande"/>
              </a:rPr>
              <a:t>comprehension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’ lo hace de forma más compacta y aun asi muy facil de leer. Veamos ejemplos </a:t>
            </a:r>
            <a:r>
              <a:rPr lang="es-ES" sz="1800" b="0" i="0" dirty="0">
                <a:solidFill>
                  <a:srgbClr val="0070C0"/>
                </a:solidFill>
                <a:effectLst/>
                <a:latin typeface="Lucida Grande"/>
              </a:rPr>
              <a:t>SIN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 y </a:t>
            </a:r>
            <a:r>
              <a:rPr lang="es-ES" sz="1800" b="0" i="0" dirty="0">
                <a:solidFill>
                  <a:srgbClr val="00B050"/>
                </a:solidFill>
                <a:effectLst/>
                <a:latin typeface="Lucida Grande"/>
              </a:rPr>
              <a:t>CON . </a:t>
            </a:r>
            <a:r>
              <a:rPr lang="es-ES" sz="1800" b="1" i="0" dirty="0">
                <a:effectLst/>
                <a:latin typeface="Lucida Grande"/>
              </a:rPr>
              <a:t>También disponible para </a:t>
            </a:r>
            <a:r>
              <a:rPr lang="es-ES" sz="1800" b="1" i="0" dirty="0">
                <a:solidFill>
                  <a:srgbClr val="0070C0"/>
                </a:solidFill>
                <a:effectLst/>
                <a:latin typeface="Lucida Grande"/>
              </a:rPr>
              <a:t>Diccionarios</a:t>
            </a:r>
            <a:r>
              <a:rPr lang="es-ES" sz="1800" b="1" i="0" dirty="0">
                <a:effectLst/>
                <a:latin typeface="Lucida Grande"/>
              </a:rPr>
              <a:t> y </a:t>
            </a:r>
            <a:r>
              <a:rPr lang="es-ES" sz="1800" b="1" i="0" dirty="0">
                <a:solidFill>
                  <a:srgbClr val="0070C0"/>
                </a:solidFill>
                <a:effectLst/>
                <a:latin typeface="Lucida Grande"/>
              </a:rPr>
              <a:t>Conjuntos (Set)</a:t>
            </a:r>
            <a:endParaRPr lang="es-ES" sz="1400" b="1" dirty="0">
              <a:solidFill>
                <a:srgbClr val="0070C0"/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46C4F8B-0A59-DCD1-609D-DF7C5CE7D92C}"/>
              </a:ext>
            </a:extLst>
          </p:cNvPr>
          <p:cNvGrpSpPr/>
          <p:nvPr/>
        </p:nvGrpSpPr>
        <p:grpSpPr>
          <a:xfrm>
            <a:off x="-113575" y="35066"/>
            <a:ext cx="914400" cy="914400"/>
            <a:chOff x="10897849" y="251407"/>
            <a:chExt cx="914400" cy="914400"/>
          </a:xfrm>
        </p:grpSpPr>
        <p:pic>
          <p:nvPicPr>
            <p:cNvPr id="4" name="Gráfico 3" descr="Reloj de arena terminado con relleno sólido">
              <a:extLst>
                <a:ext uri="{FF2B5EF4-FFF2-40B4-BE49-F238E27FC236}">
                  <a16:creationId xmlns:a16="http://schemas.microsoft.com/office/drawing/2014/main" id="{BE9D0B0D-EAB0-B745-7AA7-F958B29D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97849" y="251407"/>
              <a:ext cx="914400" cy="91440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506BCE9-75BF-919F-A1BC-924BD4DC2F20}"/>
                </a:ext>
              </a:extLst>
            </p:cNvPr>
            <p:cNvSpPr txBox="1"/>
            <p:nvPr/>
          </p:nvSpPr>
          <p:spPr>
            <a:xfrm>
              <a:off x="11144447" y="33927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FF0000"/>
                  </a:solidFill>
                </a:rPr>
                <a:t>15</a:t>
              </a:r>
              <a:r>
                <a:rPr lang="es-ES" sz="1600" dirty="0"/>
                <a:t>’</a:t>
              </a:r>
            </a:p>
          </p:txBody>
        </p:sp>
      </p:grpSp>
      <p:sp>
        <p:nvSpPr>
          <p:cNvPr id="2" name="Marcador de contenido 24">
            <a:extLst>
              <a:ext uri="{FF2B5EF4-FFF2-40B4-BE49-F238E27FC236}">
                <a16:creationId xmlns:a16="http://schemas.microsoft.com/office/drawing/2014/main" id="{CCD5B89F-A94A-43EA-5B07-B0059FFAC810}"/>
              </a:ext>
            </a:extLst>
          </p:cNvPr>
          <p:cNvSpPr txBox="1">
            <a:spLocks/>
          </p:cNvSpPr>
          <p:nvPr/>
        </p:nvSpPr>
        <p:spPr>
          <a:xfrm>
            <a:off x="355200" y="2391557"/>
            <a:ext cx="5317389" cy="220270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b="1" dirty="0"/>
              <a:t># Ex1</a:t>
            </a:r>
            <a:r>
              <a:rPr lang="es-ES" sz="1600" dirty="0"/>
              <a:t>: cuadrados de los números del 1 al 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cuadradosNumeros</a:t>
            </a:r>
            <a:r>
              <a:rPr lang="es-ES" sz="1600" dirty="0"/>
              <a:t> = [] # creamos una lista vacía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for</a:t>
            </a:r>
            <a:r>
              <a:rPr lang="es-ES" sz="1600" dirty="0"/>
              <a:t> x in </a:t>
            </a:r>
            <a:r>
              <a:rPr lang="es-ES" sz="1600" dirty="0" err="1"/>
              <a:t>range</a:t>
            </a:r>
            <a:r>
              <a:rPr lang="es-ES" sz="1600" dirty="0"/>
              <a:t>(1, 11):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</a:t>
            </a:r>
            <a:r>
              <a:rPr lang="es-ES" sz="1600" dirty="0" err="1"/>
              <a:t>cuadradosNumeros.append</a:t>
            </a:r>
            <a:r>
              <a:rPr lang="es-ES" sz="1600" dirty="0"/>
              <a:t>(x * x) </a:t>
            </a:r>
            <a:r>
              <a:rPr lang="es-ES" sz="1200" dirty="0"/>
              <a:t>    # vamos añadiendo elementos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print</a:t>
            </a:r>
            <a:r>
              <a:rPr lang="es-ES" sz="1600" dirty="0"/>
              <a:t>(</a:t>
            </a:r>
            <a:r>
              <a:rPr lang="es-ES" sz="1600" dirty="0" err="1"/>
              <a:t>cuadradosNumeros</a:t>
            </a:r>
            <a:r>
              <a:rPr lang="es-ES" sz="1600" dirty="0"/>
              <a:t>)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E54C1EA-8F98-1531-AA9D-FE861D992B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2603" y="4117942"/>
            <a:ext cx="3524742" cy="476316"/>
          </a:xfrm>
          <a:prstGeom prst="rect">
            <a:avLst/>
          </a:prstGeom>
        </p:spPr>
      </p:pic>
      <p:sp>
        <p:nvSpPr>
          <p:cNvPr id="9" name="Marcador de contenido 24">
            <a:extLst>
              <a:ext uri="{FF2B5EF4-FFF2-40B4-BE49-F238E27FC236}">
                <a16:creationId xmlns:a16="http://schemas.microsoft.com/office/drawing/2014/main" id="{FA7A8A0E-D15F-789F-01E6-19C8BE8FA391}"/>
              </a:ext>
            </a:extLst>
          </p:cNvPr>
          <p:cNvSpPr txBox="1">
            <a:spLocks/>
          </p:cNvSpPr>
          <p:nvPr/>
        </p:nvSpPr>
        <p:spPr>
          <a:xfrm>
            <a:off x="5939876" y="2391557"/>
            <a:ext cx="6020971" cy="220234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b="1" dirty="0"/>
              <a:t># Ex2</a:t>
            </a:r>
            <a:r>
              <a:rPr lang="es-ES" sz="1600" dirty="0"/>
              <a:t>: cuadrados de los numero del 1 al 10, pares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cuadradosNumerosPar</a:t>
            </a:r>
            <a:r>
              <a:rPr lang="es-ES" sz="1600" dirty="0"/>
              <a:t> = [] # creamos una lista vacía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for</a:t>
            </a:r>
            <a:r>
              <a:rPr lang="es-ES" sz="1600" dirty="0"/>
              <a:t> x in </a:t>
            </a:r>
            <a:r>
              <a:rPr lang="es-ES" sz="1600" dirty="0" err="1"/>
              <a:t>range</a:t>
            </a:r>
            <a:r>
              <a:rPr lang="es-ES" sz="1600" dirty="0"/>
              <a:t>(1, 11):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</a:t>
            </a:r>
            <a:r>
              <a:rPr lang="es-ES" sz="1600" dirty="0" err="1"/>
              <a:t>if</a:t>
            </a:r>
            <a:r>
              <a:rPr lang="es-ES" sz="1600" dirty="0"/>
              <a:t> x % 2 == 0: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    </a:t>
            </a:r>
            <a:r>
              <a:rPr lang="es-ES" sz="1600" dirty="0" err="1"/>
              <a:t>cuadradosNumerosPar.append</a:t>
            </a:r>
            <a:r>
              <a:rPr lang="es-ES" sz="1600" dirty="0"/>
              <a:t>(x * x) </a:t>
            </a:r>
            <a:r>
              <a:rPr lang="es-ES" sz="1050" dirty="0"/>
              <a:t># vamos añadiendo cuadrados solo si par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print</a:t>
            </a:r>
            <a:r>
              <a:rPr lang="es-ES" sz="1600" dirty="0"/>
              <a:t>(</a:t>
            </a:r>
            <a:r>
              <a:rPr lang="es-ES" sz="1600" dirty="0" err="1"/>
              <a:t>cuadradosNumerosPar</a:t>
            </a:r>
            <a:r>
              <a:rPr lang="es-ES" sz="1600" dirty="0"/>
              <a:t>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5719E0A-8CF3-DBAF-84E2-17AB0BF20A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9912" y="4069958"/>
            <a:ext cx="3172268" cy="523948"/>
          </a:xfrm>
          <a:prstGeom prst="rect">
            <a:avLst/>
          </a:prstGeom>
        </p:spPr>
      </p:pic>
      <p:sp>
        <p:nvSpPr>
          <p:cNvPr id="13" name="Marcador de contenido 24">
            <a:extLst>
              <a:ext uri="{FF2B5EF4-FFF2-40B4-BE49-F238E27FC236}">
                <a16:creationId xmlns:a16="http://schemas.microsoft.com/office/drawing/2014/main" id="{64BEB753-59B8-4E54-F769-FC883B55B12C}"/>
              </a:ext>
            </a:extLst>
          </p:cNvPr>
          <p:cNvSpPr txBox="1">
            <a:spLocks/>
          </p:cNvSpPr>
          <p:nvPr/>
        </p:nvSpPr>
        <p:spPr>
          <a:xfrm>
            <a:off x="355199" y="4743385"/>
            <a:ext cx="5317389" cy="15226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/>
              <a:t># Ex1.1</a:t>
            </a:r>
            <a:r>
              <a:rPr lang="es-ES" sz="1400" dirty="0"/>
              <a:t>: cuadrados de los numero del 1 al 10 con </a:t>
            </a:r>
            <a:r>
              <a:rPr lang="es-ES" sz="1400" dirty="0" err="1"/>
              <a:t>List</a:t>
            </a:r>
            <a:r>
              <a:rPr lang="es-ES" sz="1400" dirty="0"/>
              <a:t> </a:t>
            </a:r>
            <a:r>
              <a:rPr lang="es-ES" sz="1400" dirty="0" err="1"/>
              <a:t>comprehension</a:t>
            </a:r>
            <a:endParaRPr lang="es-E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cuadradosNumerosLC</a:t>
            </a:r>
            <a:r>
              <a:rPr lang="es-ES" sz="1600" dirty="0"/>
              <a:t> = [x*x </a:t>
            </a:r>
            <a:r>
              <a:rPr lang="es-ES" sz="1600" dirty="0" err="1"/>
              <a:t>for</a:t>
            </a:r>
            <a:r>
              <a:rPr lang="es-ES" sz="1600" dirty="0"/>
              <a:t> x in </a:t>
            </a:r>
            <a:r>
              <a:rPr lang="es-ES" sz="1600" dirty="0" err="1"/>
              <a:t>range</a:t>
            </a:r>
            <a:r>
              <a:rPr lang="es-ES" sz="1600" dirty="0"/>
              <a:t>(1,11)]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print</a:t>
            </a:r>
            <a:r>
              <a:rPr lang="es-ES" sz="1600" dirty="0"/>
              <a:t>(</a:t>
            </a:r>
            <a:r>
              <a:rPr lang="es-ES" sz="1600" dirty="0" err="1"/>
              <a:t>cuadradosNumerosLC</a:t>
            </a:r>
            <a:r>
              <a:rPr lang="es-ES" sz="1600" dirty="0"/>
              <a:t>)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6BE6D07-7546-3CF0-53B1-C47D37E1A5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2603" y="5688308"/>
            <a:ext cx="3467584" cy="533474"/>
          </a:xfrm>
          <a:prstGeom prst="rect">
            <a:avLst/>
          </a:prstGeom>
        </p:spPr>
      </p:pic>
      <p:sp>
        <p:nvSpPr>
          <p:cNvPr id="16" name="Marcador de contenido 24">
            <a:extLst>
              <a:ext uri="{FF2B5EF4-FFF2-40B4-BE49-F238E27FC236}">
                <a16:creationId xmlns:a16="http://schemas.microsoft.com/office/drawing/2014/main" id="{1C778594-C07F-F5A5-A420-C706F4C7BE8B}"/>
              </a:ext>
            </a:extLst>
          </p:cNvPr>
          <p:cNvSpPr txBox="1">
            <a:spLocks/>
          </p:cNvSpPr>
          <p:nvPr/>
        </p:nvSpPr>
        <p:spPr>
          <a:xfrm>
            <a:off x="5966072" y="4736922"/>
            <a:ext cx="6020971" cy="15226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b="1" dirty="0"/>
              <a:t># Ex2.1</a:t>
            </a:r>
            <a:r>
              <a:rPr lang="es-ES" sz="1400" dirty="0"/>
              <a:t>: cuadrados de los numero del 1 al 10, pares  con </a:t>
            </a:r>
            <a:r>
              <a:rPr lang="es-ES" sz="1400" dirty="0" err="1"/>
              <a:t>List</a:t>
            </a:r>
            <a:r>
              <a:rPr lang="es-ES" sz="1400" dirty="0"/>
              <a:t> </a:t>
            </a:r>
            <a:r>
              <a:rPr lang="es-ES" sz="1400" dirty="0" err="1"/>
              <a:t>comprehension</a:t>
            </a:r>
            <a:endParaRPr lang="es-ES" sz="1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cuadradosNumerosParesLC</a:t>
            </a:r>
            <a:r>
              <a:rPr lang="es-ES" sz="1600" dirty="0"/>
              <a:t> = [x*x </a:t>
            </a:r>
            <a:r>
              <a:rPr lang="es-ES" sz="1600" dirty="0" err="1"/>
              <a:t>for</a:t>
            </a:r>
            <a:r>
              <a:rPr lang="es-ES" sz="1600" dirty="0"/>
              <a:t> x in </a:t>
            </a:r>
            <a:r>
              <a:rPr lang="es-ES" sz="1600" dirty="0" err="1"/>
              <a:t>range</a:t>
            </a:r>
            <a:r>
              <a:rPr lang="es-ES" sz="1600" dirty="0"/>
              <a:t>(1,11) </a:t>
            </a:r>
            <a:r>
              <a:rPr lang="es-ES" sz="1600" dirty="0" err="1"/>
              <a:t>if</a:t>
            </a:r>
            <a:r>
              <a:rPr lang="es-ES" sz="1600" dirty="0"/>
              <a:t> x % 2 == 0]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print</a:t>
            </a:r>
            <a:r>
              <a:rPr lang="es-ES" sz="1600" dirty="0"/>
              <a:t>(</a:t>
            </a:r>
            <a:r>
              <a:rPr lang="es-ES" sz="1600" dirty="0" err="1"/>
              <a:t>cuadradosNumerosParesLC</a:t>
            </a:r>
            <a:r>
              <a:rPr lang="es-ES" sz="1600" dirty="0"/>
              <a:t>)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1BE3AF6D-AB3E-A392-44B6-EF7C08F64A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7477" y="5713283"/>
            <a:ext cx="3343742" cy="51442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7847052B-2AFA-4FCC-E990-5154876981B0}"/>
              </a:ext>
            </a:extLst>
          </p:cNvPr>
          <p:cNvSpPr txBox="1"/>
          <p:nvPr/>
        </p:nvSpPr>
        <p:spPr>
          <a:xfrm>
            <a:off x="2895185" y="2131996"/>
            <a:ext cx="2911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BMMP_CL14_list_compr_ex1.py</a:t>
            </a:r>
            <a:endParaRPr lang="es-ES" sz="1600" dirty="0">
              <a:highlight>
                <a:srgbClr val="00FFFF"/>
              </a:highlight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56A7E18-41DD-67AB-B6B5-2913DF8D85B7}"/>
              </a:ext>
            </a:extLst>
          </p:cNvPr>
          <p:cNvSpPr txBox="1"/>
          <p:nvPr/>
        </p:nvSpPr>
        <p:spPr>
          <a:xfrm>
            <a:off x="2835649" y="5425716"/>
            <a:ext cx="313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BMMP_CL14_list_compr_ex1_1.py</a:t>
            </a:r>
            <a:endParaRPr lang="es-ES" sz="1600" dirty="0">
              <a:highlight>
                <a:srgbClr val="00FFFF"/>
              </a:highlight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B941913-6C6B-5FDC-4A3E-07AFB8FC1516}"/>
              </a:ext>
            </a:extLst>
          </p:cNvPr>
          <p:cNvSpPr txBox="1"/>
          <p:nvPr/>
        </p:nvSpPr>
        <p:spPr>
          <a:xfrm>
            <a:off x="9280953" y="2162478"/>
            <a:ext cx="291104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BMMP_CL14_list_compr_ex2.py</a:t>
            </a:r>
            <a:endParaRPr lang="es-ES" sz="1600" dirty="0">
              <a:highlight>
                <a:srgbClr val="00FFFF"/>
              </a:highlight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143FD07E-99F0-1584-C1E5-CBD6452D5A27}"/>
              </a:ext>
            </a:extLst>
          </p:cNvPr>
          <p:cNvSpPr txBox="1"/>
          <p:nvPr/>
        </p:nvSpPr>
        <p:spPr>
          <a:xfrm>
            <a:off x="8918311" y="5354692"/>
            <a:ext cx="31304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BMMP_CL14_list_compr_ex2_1.py</a:t>
            </a:r>
            <a:endParaRPr lang="es-ES" sz="16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7441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0542D6A3-ED37-41CE-9920-DF573CA9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730" y="256320"/>
            <a:ext cx="11211943" cy="1114328"/>
          </a:xfrm>
        </p:spPr>
        <p:txBody>
          <a:bodyPr>
            <a:noAutofit/>
          </a:bodyPr>
          <a:lstStyle/>
          <a:p>
            <a:r>
              <a:rPr lang="es-ES" sz="3600" kern="1200" noProof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rPr>
              <a:t>[</a:t>
            </a:r>
            <a:r>
              <a:rPr lang="es-ES" sz="3600" kern="1200" noProof="0" dirty="0" err="1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rPr>
              <a:t>PyR</a:t>
            </a:r>
            <a:r>
              <a:rPr lang="es-ES" sz="3600" kern="1200" noProof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rPr>
              <a:t>] </a:t>
            </a:r>
            <a:r>
              <a:rPr lang="es-ES" sz="3600" dirty="0"/>
              <a:t>Clase 14.1.2 </a:t>
            </a:r>
            <a:r>
              <a:rPr lang="es-ES" sz="3600" b="1" kern="1200" noProof="0" dirty="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Diccionarios</a:t>
            </a:r>
            <a:r>
              <a:rPr lang="es-ES" sz="3600" kern="1200" noProof="0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+mn-lt"/>
                <a:ea typeface="+mn-ea"/>
                <a:cs typeface="+mn-cs"/>
              </a:rPr>
              <a:t> en Python</a:t>
            </a:r>
            <a:br>
              <a:rPr lang="es-ES" sz="2400" b="1" dirty="0"/>
            </a:br>
            <a:r>
              <a:rPr lang="en-US" sz="2400" b="1" dirty="0"/>
              <a:t>Ref </a:t>
            </a:r>
            <a:r>
              <a:rPr lang="en-US" sz="2400" b="1" dirty="0" err="1"/>
              <a:t>Basica</a:t>
            </a:r>
            <a:r>
              <a:rPr lang="en-US" sz="2400" b="1" dirty="0"/>
              <a:t>: </a:t>
            </a:r>
            <a:r>
              <a:rPr lang="en-US" sz="2400" b="1" dirty="0">
                <a:hlinkClick r:id="rId2"/>
              </a:rPr>
              <a:t>https://docs.python.org/es/3/tutorial/datastructures.html#dictionaries</a:t>
            </a:r>
            <a:br>
              <a:rPr lang="en-US" sz="2400" b="1" dirty="0"/>
            </a:br>
            <a:r>
              <a:rPr lang="en-US" sz="2400" b="1" dirty="0"/>
              <a:t>Ref </a:t>
            </a:r>
            <a:r>
              <a:rPr lang="en-US" sz="2400" b="1" dirty="0" err="1"/>
              <a:t>Detallada</a:t>
            </a:r>
            <a:r>
              <a:rPr lang="en-US" sz="2400" b="1" dirty="0"/>
              <a:t> : </a:t>
            </a:r>
            <a:r>
              <a:rPr lang="en-US" sz="2400" b="1" dirty="0">
                <a:hlinkClick r:id="rId3"/>
              </a:rPr>
              <a:t>https://realpython.com/python-dicts/</a:t>
            </a:r>
            <a:endParaRPr lang="es-ES" sz="2400" dirty="0"/>
          </a:p>
        </p:txBody>
      </p:sp>
      <p:sp>
        <p:nvSpPr>
          <p:cNvPr id="40" name="Marcador de fecha 39">
            <a:extLst>
              <a:ext uri="{FF2B5EF4-FFF2-40B4-BE49-F238E27FC236}">
                <a16:creationId xmlns:a16="http://schemas.microsoft.com/office/drawing/2014/main" id="{9FF803D5-F978-2F2E-756B-A3CFFC93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43" name="Marcador de pie de página 42">
            <a:extLst>
              <a:ext uri="{FF2B5EF4-FFF2-40B4-BE49-F238E27FC236}">
                <a16:creationId xmlns:a16="http://schemas.microsoft.com/office/drawing/2014/main" id="{C53B3EBB-C428-5A1A-7767-30B83470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45" name="Marcador de número de diapositiva 44">
            <a:extLst>
              <a:ext uri="{FF2B5EF4-FFF2-40B4-BE49-F238E27FC236}">
                <a16:creationId xmlns:a16="http://schemas.microsoft.com/office/drawing/2014/main" id="{097150E7-EC9C-9741-3D47-BFFD52D3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5</a:t>
            </a:fld>
            <a:endParaRPr lang="es-ES"/>
          </a:p>
        </p:txBody>
      </p:sp>
      <p:sp>
        <p:nvSpPr>
          <p:cNvPr id="12" name="Marcador de contenido 2">
            <a:extLst>
              <a:ext uri="{FF2B5EF4-FFF2-40B4-BE49-F238E27FC236}">
                <a16:creationId xmlns:a16="http://schemas.microsoft.com/office/drawing/2014/main" id="{7B6BCDAE-18FF-DD3A-DFE5-C8E9073B5BC2}"/>
              </a:ext>
            </a:extLst>
          </p:cNvPr>
          <p:cNvSpPr txBox="1">
            <a:spLocks/>
          </p:cNvSpPr>
          <p:nvPr/>
        </p:nvSpPr>
        <p:spPr>
          <a:xfrm>
            <a:off x="433753" y="1475206"/>
            <a:ext cx="11324493" cy="5126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ES" sz="1800" b="1" dirty="0">
                <a:solidFill>
                  <a:srgbClr val="7030A0"/>
                </a:solidFill>
                <a:latin typeface="Lucida Grande"/>
              </a:rPr>
              <a:t>L</a:t>
            </a:r>
            <a:r>
              <a:rPr lang="es-ES" sz="1800" b="1" i="0" dirty="0">
                <a:solidFill>
                  <a:srgbClr val="7030A0"/>
                </a:solidFill>
                <a:effectLst/>
                <a:latin typeface="Lucida Grande"/>
              </a:rPr>
              <a:t>istas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 y </a:t>
            </a:r>
            <a:r>
              <a:rPr lang="es-ES" sz="1800" b="1" i="0" dirty="0">
                <a:solidFill>
                  <a:srgbClr val="7030A0"/>
                </a:solidFill>
                <a:effectLst/>
                <a:latin typeface="Lucida Grande"/>
              </a:rPr>
              <a:t>cadenas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 tienen propiedades en común, como el indexado y las operaciones de rebanado. </a:t>
            </a:r>
            <a:r>
              <a:rPr lang="es-ES" sz="1800" dirty="0">
                <a:solidFill>
                  <a:srgbClr val="222222"/>
                </a:solidFill>
                <a:latin typeface="Lucida Grande"/>
              </a:rPr>
              <a:t>S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on dos ejemplos de datos de tipo </a:t>
            </a:r>
            <a:r>
              <a:rPr lang="es-ES" sz="1800" b="1" i="1" u="sng" dirty="0">
                <a:solidFill>
                  <a:srgbClr val="222222"/>
                </a:solidFill>
                <a:effectLst/>
                <a:latin typeface="Lucida Grande"/>
              </a:rPr>
              <a:t>secuencia</a:t>
            </a:r>
            <a:r>
              <a:rPr lang="es-ES" sz="1800" b="1" i="0" u="sng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(ver </a:t>
            </a:r>
            <a:r>
              <a:rPr lang="es-ES" sz="1800" b="0" i="0" u="none" strike="noStrike" dirty="0">
                <a:solidFill>
                  <a:srgbClr val="0072AA"/>
                </a:solidFill>
                <a:effectLst/>
                <a:latin typeface="Lucida Grande"/>
                <a:hlinkClick r:id="rId4"/>
              </a:rPr>
              <a:t>Tipos secuencia — </a:t>
            </a:r>
            <a:r>
              <a:rPr lang="es-ES" sz="1800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4"/>
              </a:rPr>
              <a:t>list</a:t>
            </a:r>
            <a:r>
              <a:rPr lang="es-ES" sz="1800" b="0" i="0" u="none" strike="noStrike" dirty="0">
                <a:solidFill>
                  <a:srgbClr val="0072AA"/>
                </a:solidFill>
                <a:effectLst/>
                <a:latin typeface="Lucida Grande"/>
                <a:hlinkClick r:id="rId4"/>
              </a:rPr>
              <a:t>, </a:t>
            </a:r>
            <a:r>
              <a:rPr lang="es-ES" sz="1800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4"/>
              </a:rPr>
              <a:t>tuple</a:t>
            </a:r>
            <a:r>
              <a:rPr lang="es-ES" sz="1800" b="0" i="0" u="none" strike="noStrike" dirty="0">
                <a:solidFill>
                  <a:srgbClr val="0072AA"/>
                </a:solidFill>
                <a:effectLst/>
                <a:latin typeface="Lucida Grande"/>
                <a:hlinkClick r:id="rId4"/>
              </a:rPr>
              <a:t>, </a:t>
            </a:r>
            <a:r>
              <a:rPr lang="es-ES" sz="1800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4"/>
              </a:rPr>
              <a:t>range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). </a:t>
            </a:r>
          </a:p>
          <a:p>
            <a:pPr marL="0" indent="0" algn="just">
              <a:buNone/>
            </a:pPr>
            <a:r>
              <a:rPr lang="es-ES" sz="1800" b="1" dirty="0">
                <a:solidFill>
                  <a:srgbClr val="7030A0"/>
                </a:solidFill>
                <a:latin typeface="Lucida Grande"/>
              </a:rPr>
              <a:t>Tuplas</a:t>
            </a:r>
            <a:r>
              <a:rPr lang="es-ES" sz="1800" dirty="0">
                <a:solidFill>
                  <a:srgbClr val="222222"/>
                </a:solidFill>
                <a:latin typeface="Lucida Grande"/>
              </a:rPr>
              <a:t> las hemos visto </a:t>
            </a:r>
            <a:r>
              <a:rPr lang="es-ES" sz="1800" b="1" dirty="0">
                <a:solidFill>
                  <a:srgbClr val="222222"/>
                </a:solidFill>
                <a:latin typeface="Lucida Grande"/>
              </a:rPr>
              <a:t>por encima </a:t>
            </a:r>
            <a:r>
              <a:rPr lang="es-ES" sz="1800" dirty="0">
                <a:solidFill>
                  <a:srgbClr val="222222"/>
                </a:solidFill>
                <a:latin typeface="Lucida Grande"/>
              </a:rPr>
              <a:t>con los </a:t>
            </a:r>
            <a:r>
              <a:rPr lang="es-ES" sz="1800" dirty="0" err="1">
                <a:solidFill>
                  <a:srgbClr val="222222"/>
                </a:solidFill>
                <a:latin typeface="Lucida Grande"/>
              </a:rPr>
              <a:t>neopixels</a:t>
            </a:r>
            <a:r>
              <a:rPr lang="es-ES" sz="1800" dirty="0">
                <a:solidFill>
                  <a:srgbClr val="222222"/>
                </a:solidFill>
                <a:latin typeface="Lucida Grande"/>
              </a:rPr>
              <a:t> en la definición de colores ejemplo (rojo, verde, azul). 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Las tuplas son </a:t>
            </a:r>
            <a:r>
              <a:rPr lang="es-ES" sz="1800" b="0" i="0" u="none" strike="noStrike" dirty="0" err="1">
                <a:solidFill>
                  <a:srgbClr val="0072AA"/>
                </a:solidFill>
                <a:effectLst/>
                <a:latin typeface="Lucida Grande"/>
                <a:hlinkClick r:id="rId5"/>
              </a:rPr>
              <a:t>immutable</a:t>
            </a:r>
            <a:r>
              <a:rPr lang="es-ES" sz="1800" b="0" i="0" u="none" strike="noStrike" dirty="0" err="1">
                <a:solidFill>
                  <a:srgbClr val="0072AA"/>
                </a:solidFill>
                <a:effectLst/>
                <a:latin typeface="Lucida Grande"/>
              </a:rPr>
              <a:t>s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 y normalmente contienen una secuencia </a:t>
            </a:r>
            <a:r>
              <a:rPr lang="es-ES" sz="1800" b="1" i="0" dirty="0">
                <a:solidFill>
                  <a:srgbClr val="222222"/>
                </a:solidFill>
                <a:effectLst/>
                <a:latin typeface="Lucida Grande"/>
              </a:rPr>
              <a:t>heterogénea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 de elementos vs </a:t>
            </a:r>
            <a:r>
              <a:rPr lang="es-ES" sz="1800" dirty="0">
                <a:solidFill>
                  <a:srgbClr val="222222"/>
                </a:solidFill>
                <a:latin typeface="Lucida Grande"/>
              </a:rPr>
              <a:t>l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as </a:t>
            </a:r>
            <a:r>
              <a:rPr lang="es-ES" sz="1800" b="1" i="0" dirty="0">
                <a:solidFill>
                  <a:srgbClr val="7030A0"/>
                </a:solidFill>
                <a:effectLst/>
                <a:latin typeface="Lucida Grande"/>
              </a:rPr>
              <a:t>listas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 son </a:t>
            </a:r>
            <a:r>
              <a:rPr lang="es-ES" sz="1800" b="0" i="0" u="none" strike="noStrike" dirty="0">
                <a:solidFill>
                  <a:srgbClr val="0072AA"/>
                </a:solidFill>
                <a:effectLst/>
                <a:latin typeface="Lucida Grande"/>
                <a:hlinkClick r:id="rId6"/>
              </a:rPr>
              <a:t>mutable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, y sus elementos son normalmente </a:t>
            </a:r>
            <a:r>
              <a:rPr lang="es-ES" sz="1800" b="1" i="0" dirty="0">
                <a:solidFill>
                  <a:srgbClr val="222222"/>
                </a:solidFill>
                <a:effectLst/>
                <a:latin typeface="Lucida Grande"/>
              </a:rPr>
              <a:t>homogéneos</a:t>
            </a: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 </a:t>
            </a:r>
          </a:p>
          <a:p>
            <a:pPr marL="0" indent="0" algn="just">
              <a:buNone/>
            </a:pPr>
            <a:r>
              <a:rPr lang="es-ES" sz="1800" b="0" i="0" dirty="0">
                <a:solidFill>
                  <a:srgbClr val="222222"/>
                </a:solidFill>
                <a:effectLst/>
                <a:latin typeface="Lucida Grande"/>
              </a:rPr>
              <a:t>Python también incluye un tipo de dato para </a:t>
            </a:r>
            <a:r>
              <a:rPr lang="es-ES" sz="1800" b="1" dirty="0">
                <a:solidFill>
                  <a:srgbClr val="7030A0"/>
                </a:solidFill>
                <a:latin typeface="Lucida Grande"/>
              </a:rPr>
              <a:t>C</a:t>
            </a:r>
            <a:r>
              <a:rPr lang="es-ES" sz="1800" b="1" dirty="0">
                <a:solidFill>
                  <a:srgbClr val="7030A0"/>
                </a:solidFill>
                <a:effectLst/>
                <a:latin typeface="Lucida Grande"/>
              </a:rPr>
              <a:t>onjuntos</a:t>
            </a:r>
            <a:r>
              <a:rPr lang="es-ES" sz="1800" b="1" dirty="0">
                <a:solidFill>
                  <a:srgbClr val="7030A0"/>
                </a:solidFill>
                <a:latin typeface="Lucida Grande"/>
              </a:rPr>
              <a:t> </a:t>
            </a:r>
            <a:r>
              <a:rPr lang="es-ES" sz="1800" dirty="0">
                <a:solidFill>
                  <a:srgbClr val="7030A0"/>
                </a:solidFill>
                <a:latin typeface="Lucida Grande"/>
              </a:rPr>
              <a:t>(no se verá en esta clase, ni seguramente en el taller)</a:t>
            </a:r>
          </a:p>
          <a:p>
            <a:pPr marL="0" indent="0" algn="just">
              <a:buNone/>
            </a:pPr>
            <a:r>
              <a:rPr lang="es-ES" sz="2000" b="1" dirty="0">
                <a:solidFill>
                  <a:srgbClr val="7030A0"/>
                </a:solidFill>
                <a:latin typeface="Lucida Grande"/>
              </a:rPr>
              <a:t>Diccionarios</a:t>
            </a:r>
            <a:r>
              <a:rPr lang="es-ES" sz="2000" dirty="0">
                <a:solidFill>
                  <a:srgbClr val="7030A0"/>
                </a:solidFill>
                <a:latin typeface="Lucida Grande"/>
              </a:rPr>
              <a:t> </a:t>
            </a:r>
            <a:r>
              <a:rPr lang="es-ES" sz="2000" dirty="0">
                <a:latin typeface="Lucida Grande"/>
              </a:rPr>
              <a:t>a veces llamados 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Lucida Grande"/>
              </a:rPr>
              <a:t>«memorias asociativas» o «arreglos asociativos», son  conjunto de pares </a:t>
            </a:r>
            <a:r>
              <a:rPr lang="es-ES" sz="2000" b="0" i="0" dirty="0">
                <a:solidFill>
                  <a:srgbClr val="0070C0"/>
                </a:solidFill>
                <a:effectLst/>
                <a:latin typeface="Lucida Grande"/>
              </a:rPr>
              <a:t>clave : valor 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Lucida Grande"/>
              </a:rPr>
              <a:t>con el requerimiento de que </a:t>
            </a:r>
            <a:r>
              <a:rPr lang="es-ES" sz="2000" b="0" i="0" dirty="0">
                <a:solidFill>
                  <a:srgbClr val="0070C0"/>
                </a:solidFill>
                <a:effectLst/>
                <a:latin typeface="Lucida Grande"/>
              </a:rPr>
              <a:t>las claves sean únicas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Lucida Grande"/>
              </a:rPr>
              <a:t> (dentro de un diccionario). Un par de llaves crean un diccionario vacío: {}. Los diccionarios se indexan con </a:t>
            </a:r>
            <a:r>
              <a:rPr lang="es-ES" sz="2000" b="0" i="1" dirty="0">
                <a:solidFill>
                  <a:srgbClr val="222222"/>
                </a:solidFill>
                <a:effectLst/>
                <a:latin typeface="Lucida Grande"/>
              </a:rPr>
              <a:t>claves</a:t>
            </a:r>
            <a:r>
              <a:rPr lang="es-ES" sz="2000" b="0" i="0" dirty="0">
                <a:solidFill>
                  <a:srgbClr val="222222"/>
                </a:solidFill>
                <a:effectLst/>
                <a:latin typeface="Lucida Grande"/>
              </a:rPr>
              <a:t>, que pueden ser cualquier tipo inmutable</a:t>
            </a:r>
          </a:p>
          <a:p>
            <a:pPr marL="0" indent="0" algn="just">
              <a:buNone/>
            </a:pPr>
            <a:r>
              <a:rPr lang="es-ES" sz="2000" dirty="0">
                <a:solidFill>
                  <a:srgbClr val="00B050"/>
                </a:solidFill>
                <a:latin typeface="Lucida Grande"/>
              </a:rPr>
              <a:t>Creación</a:t>
            </a:r>
          </a:p>
          <a:p>
            <a:pPr marL="914400" lvl="2" indent="0" algn="just">
              <a:buNone/>
            </a:pPr>
            <a:r>
              <a:rPr lang="es-ES" sz="1700" dirty="0" err="1">
                <a:solidFill>
                  <a:srgbClr val="222222"/>
                </a:solidFill>
                <a:latin typeface="Lucida Grande"/>
              </a:rPr>
              <a:t>ExtensionTel</a:t>
            </a:r>
            <a:r>
              <a:rPr lang="es-ES" sz="1700" dirty="0">
                <a:solidFill>
                  <a:srgbClr val="222222"/>
                </a:solidFill>
                <a:latin typeface="Lucida Grande"/>
              </a:rPr>
              <a:t> = {'</a:t>
            </a:r>
            <a:r>
              <a:rPr lang="es-ES" sz="1700" dirty="0" err="1">
                <a:solidFill>
                  <a:srgbClr val="222222"/>
                </a:solidFill>
                <a:latin typeface="Lucida Grande"/>
              </a:rPr>
              <a:t>jack</a:t>
            </a:r>
            <a:r>
              <a:rPr lang="es-ES" sz="1700" dirty="0">
                <a:solidFill>
                  <a:srgbClr val="222222"/>
                </a:solidFill>
                <a:latin typeface="Lucida Grande"/>
              </a:rPr>
              <a:t>': 4098, 'sape': 4139}</a:t>
            </a:r>
          </a:p>
          <a:p>
            <a:pPr marL="457200" lvl="1" indent="0" algn="just">
              <a:buNone/>
            </a:pPr>
            <a:r>
              <a:rPr lang="en-US" sz="1300" dirty="0">
                <a:solidFill>
                  <a:srgbClr val="222222"/>
                </a:solidFill>
                <a:latin typeface="Lucida Grande"/>
              </a:rPr>
              <a:t># </a:t>
            </a:r>
            <a:r>
              <a:rPr lang="es-ES" sz="1300" dirty="0">
                <a:solidFill>
                  <a:srgbClr val="222222"/>
                </a:solidFill>
                <a:latin typeface="Lucida Grande"/>
              </a:rPr>
              <a:t> crea un diccionario directamente desde secuencias de pares clave-valor</a:t>
            </a:r>
          </a:p>
          <a:p>
            <a:pPr marL="914400" lvl="2" indent="0" algn="just">
              <a:buNone/>
            </a:pPr>
            <a:r>
              <a:rPr lang="en-US" sz="1700" b="1" dirty="0" err="1">
                <a:solidFill>
                  <a:srgbClr val="7030A0"/>
                </a:solidFill>
                <a:latin typeface="Lucida Grande"/>
              </a:rPr>
              <a:t>dict</a:t>
            </a:r>
            <a:r>
              <a:rPr lang="en-US" sz="1700" dirty="0">
                <a:solidFill>
                  <a:srgbClr val="222222"/>
                </a:solidFill>
                <a:latin typeface="Lucida Grande"/>
              </a:rPr>
              <a:t>([('</a:t>
            </a:r>
            <a:r>
              <a:rPr lang="en-US" sz="1700" dirty="0" err="1">
                <a:solidFill>
                  <a:srgbClr val="222222"/>
                </a:solidFill>
                <a:latin typeface="Lucida Grande"/>
              </a:rPr>
              <a:t>sape</a:t>
            </a:r>
            <a:r>
              <a:rPr lang="en-US" sz="1700" dirty="0">
                <a:solidFill>
                  <a:srgbClr val="222222"/>
                </a:solidFill>
                <a:latin typeface="Lucida Grande"/>
              </a:rPr>
              <a:t>', 4139), ('</a:t>
            </a:r>
            <a:r>
              <a:rPr lang="en-US" sz="1700" dirty="0" err="1">
                <a:solidFill>
                  <a:srgbClr val="222222"/>
                </a:solidFill>
                <a:latin typeface="Lucida Grande"/>
              </a:rPr>
              <a:t>guido</a:t>
            </a:r>
            <a:r>
              <a:rPr lang="en-US" sz="1700" dirty="0">
                <a:solidFill>
                  <a:srgbClr val="222222"/>
                </a:solidFill>
                <a:latin typeface="Lucida Grande"/>
              </a:rPr>
              <a:t>', 4127), ('jack', 4098)]) </a:t>
            </a:r>
            <a:r>
              <a:rPr lang="es-ES" sz="1500" dirty="0">
                <a:solidFill>
                  <a:srgbClr val="222222"/>
                </a:solidFill>
                <a:latin typeface="Lucida Grande"/>
              </a:rPr>
              <a:t>:</a:t>
            </a:r>
            <a:endParaRPr lang="es-ES" sz="1700" dirty="0">
              <a:solidFill>
                <a:srgbClr val="222222"/>
              </a:solidFill>
              <a:latin typeface="Lucida Grande"/>
            </a:endParaRPr>
          </a:p>
          <a:p>
            <a:pPr marL="0" indent="0" algn="just">
              <a:buNone/>
            </a:pPr>
            <a:r>
              <a:rPr lang="es-ES" sz="2000" dirty="0">
                <a:solidFill>
                  <a:srgbClr val="00B050"/>
                </a:solidFill>
                <a:latin typeface="Lucida Grande"/>
              </a:rPr>
              <a:t>Iteración </a:t>
            </a:r>
          </a:p>
          <a:p>
            <a:pPr marL="914400" lvl="2" indent="0" algn="just">
              <a:buNone/>
            </a:pPr>
            <a:r>
              <a:rPr lang="es-ES" sz="1700" dirty="0"/>
              <a:t>&gt;&gt;&gt; </a:t>
            </a:r>
            <a:r>
              <a:rPr lang="es-ES" sz="1700" dirty="0" err="1"/>
              <a:t>knights</a:t>
            </a:r>
            <a:r>
              <a:rPr lang="es-ES" sz="1700" dirty="0"/>
              <a:t> = {'</a:t>
            </a:r>
            <a:r>
              <a:rPr lang="es-ES" sz="1700" dirty="0" err="1"/>
              <a:t>gallahad</a:t>
            </a:r>
            <a:r>
              <a:rPr lang="es-ES" sz="1700" dirty="0"/>
              <a:t>': '</a:t>
            </a:r>
            <a:r>
              <a:rPr lang="es-ES" sz="1700" dirty="0" err="1"/>
              <a:t>the</a:t>
            </a:r>
            <a:r>
              <a:rPr lang="es-ES" sz="1700" dirty="0"/>
              <a:t> pure', '</a:t>
            </a:r>
            <a:r>
              <a:rPr lang="es-ES" sz="1700" dirty="0" err="1"/>
              <a:t>robin</a:t>
            </a:r>
            <a:r>
              <a:rPr lang="es-ES" sz="1700" dirty="0"/>
              <a:t>': '</a:t>
            </a:r>
            <a:r>
              <a:rPr lang="es-ES" sz="1700" dirty="0" err="1"/>
              <a:t>the</a:t>
            </a:r>
            <a:r>
              <a:rPr lang="es-ES" sz="1700" dirty="0"/>
              <a:t> brave’}</a:t>
            </a:r>
          </a:p>
          <a:p>
            <a:pPr marL="914400" lvl="2" indent="0" algn="just">
              <a:buNone/>
            </a:pPr>
            <a:r>
              <a:rPr lang="es-ES" sz="1700" dirty="0"/>
              <a:t>&gt;&gt;&gt; </a:t>
            </a:r>
            <a:r>
              <a:rPr lang="es-ES" sz="1700" dirty="0" err="1"/>
              <a:t>for</a:t>
            </a:r>
            <a:r>
              <a:rPr lang="es-ES" sz="1700" dirty="0"/>
              <a:t> k, v in </a:t>
            </a:r>
            <a:r>
              <a:rPr lang="es-ES" sz="1700" dirty="0" err="1"/>
              <a:t>knights.items</a:t>
            </a:r>
            <a:r>
              <a:rPr lang="es-ES" sz="1700" dirty="0"/>
              <a:t>():</a:t>
            </a:r>
          </a:p>
          <a:p>
            <a:pPr marL="914400" lvl="2" indent="0" algn="just">
              <a:buNone/>
            </a:pPr>
            <a:r>
              <a:rPr lang="es-ES" sz="1700" dirty="0"/>
              <a:t>            </a:t>
            </a:r>
            <a:r>
              <a:rPr lang="es-ES" sz="1700" dirty="0" err="1"/>
              <a:t>print</a:t>
            </a:r>
            <a:r>
              <a:rPr lang="es-ES" sz="1700" dirty="0"/>
              <a:t>(k, v)</a:t>
            </a:r>
          </a:p>
          <a:p>
            <a:pPr marL="914400" lvl="2" indent="0" algn="just">
              <a:buNone/>
            </a:pPr>
            <a:r>
              <a:rPr lang="es-ES" sz="1700" dirty="0" err="1">
                <a:solidFill>
                  <a:schemeClr val="accent1">
                    <a:lumMod val="75000"/>
                  </a:schemeClr>
                </a:solidFill>
              </a:rPr>
              <a:t>gallahad</a:t>
            </a:r>
            <a:r>
              <a:rPr lang="es-ES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7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ES" sz="1700" dirty="0">
                <a:solidFill>
                  <a:schemeClr val="accent1">
                    <a:lumMod val="75000"/>
                  </a:schemeClr>
                </a:solidFill>
              </a:rPr>
              <a:t> pure</a:t>
            </a:r>
          </a:p>
          <a:p>
            <a:pPr marL="914400" lvl="2" indent="0" algn="just">
              <a:buNone/>
            </a:pPr>
            <a:r>
              <a:rPr lang="es-ES" sz="1700" dirty="0" err="1">
                <a:solidFill>
                  <a:schemeClr val="accent1">
                    <a:lumMod val="75000"/>
                  </a:schemeClr>
                </a:solidFill>
              </a:rPr>
              <a:t>robin</a:t>
            </a:r>
            <a:r>
              <a:rPr lang="es-ES" sz="17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s-ES" sz="1700" dirty="0" err="1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s-ES" sz="1700" dirty="0">
                <a:solidFill>
                  <a:schemeClr val="accent1">
                    <a:lumMod val="75000"/>
                  </a:schemeClr>
                </a:solidFill>
              </a:rPr>
              <a:t> brave</a:t>
            </a:r>
            <a:endParaRPr lang="es-ES" sz="1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246C4F8B-0A59-DCD1-609D-DF7C5CE7D92C}"/>
              </a:ext>
            </a:extLst>
          </p:cNvPr>
          <p:cNvGrpSpPr/>
          <p:nvPr/>
        </p:nvGrpSpPr>
        <p:grpSpPr>
          <a:xfrm>
            <a:off x="-113575" y="35066"/>
            <a:ext cx="914400" cy="914400"/>
            <a:chOff x="10897849" y="251407"/>
            <a:chExt cx="914400" cy="914400"/>
          </a:xfrm>
        </p:grpSpPr>
        <p:pic>
          <p:nvPicPr>
            <p:cNvPr id="4" name="Gráfico 3" descr="Reloj de arena terminado con relleno sólido">
              <a:extLst>
                <a:ext uri="{FF2B5EF4-FFF2-40B4-BE49-F238E27FC236}">
                  <a16:creationId xmlns:a16="http://schemas.microsoft.com/office/drawing/2014/main" id="{BE9D0B0D-EAB0-B745-7AA7-F958B29DA4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897849" y="251407"/>
              <a:ext cx="914400" cy="914400"/>
            </a:xfrm>
            <a:prstGeom prst="rect">
              <a:avLst/>
            </a:prstGeom>
          </p:spPr>
        </p:pic>
        <p:sp>
          <p:nvSpPr>
            <p:cNvPr id="5" name="CuadroTexto 4">
              <a:extLst>
                <a:ext uri="{FF2B5EF4-FFF2-40B4-BE49-F238E27FC236}">
                  <a16:creationId xmlns:a16="http://schemas.microsoft.com/office/drawing/2014/main" id="{7506BCE9-75BF-919F-A1BC-924BD4DC2F20}"/>
                </a:ext>
              </a:extLst>
            </p:cNvPr>
            <p:cNvSpPr txBox="1"/>
            <p:nvPr/>
          </p:nvSpPr>
          <p:spPr>
            <a:xfrm>
              <a:off x="11144447" y="33927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FF0000"/>
                  </a:solidFill>
                </a:rPr>
                <a:t>15</a:t>
              </a:r>
              <a:r>
                <a:rPr lang="es-ES" sz="1600" dirty="0"/>
                <a:t>’</a:t>
              </a:r>
            </a:p>
          </p:txBody>
        </p:sp>
      </p:grpSp>
      <p:graphicFrame>
        <p:nvGraphicFramePr>
          <p:cNvPr id="2" name="Tabla 5">
            <a:extLst>
              <a:ext uri="{FF2B5EF4-FFF2-40B4-BE49-F238E27FC236}">
                <a16:creationId xmlns:a16="http://schemas.microsoft.com/office/drawing/2014/main" id="{0D8F6C9F-AABB-8741-43EA-AB535D364508}"/>
              </a:ext>
            </a:extLst>
          </p:cNvPr>
          <p:cNvGraphicFramePr>
            <a:graphicFrameLocks noGrp="1"/>
          </p:cNvGraphicFramePr>
          <p:nvPr/>
        </p:nvGraphicFramePr>
        <p:xfrm>
          <a:off x="6260123" y="3673836"/>
          <a:ext cx="5498122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4753">
                  <a:extLst>
                    <a:ext uri="{9D8B030D-6E8A-4147-A177-3AD203B41FA5}">
                      <a16:colId xmlns:a16="http://schemas.microsoft.com/office/drawing/2014/main" val="3425095586"/>
                    </a:ext>
                  </a:extLst>
                </a:gridCol>
                <a:gridCol w="2743369">
                  <a:extLst>
                    <a:ext uri="{9D8B030D-6E8A-4147-A177-3AD203B41FA5}">
                      <a16:colId xmlns:a16="http://schemas.microsoft.com/office/drawing/2014/main" val="1044269822"/>
                    </a:ext>
                  </a:extLst>
                </a:gridCol>
              </a:tblGrid>
              <a:tr h="613443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En COMUN Listas y Diccionarios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DIFERENTE Listas y diccionarios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50564"/>
                  </a:ext>
                </a:extLst>
              </a:tr>
              <a:tr h="1721794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Ambos son MUTABLES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Ambos son DINAMICOS, pueden crecer y decrecer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s-ES" dirty="0"/>
                        <a:t>Ambos se pueden ANIDAR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dirty="0"/>
                        <a:t>Diccionarios se </a:t>
                      </a:r>
                      <a:r>
                        <a:rPr lang="es-ES" b="1" dirty="0"/>
                        <a:t>accede</a:t>
                      </a:r>
                      <a:r>
                        <a:rPr lang="es-ES" dirty="0"/>
                        <a:t> a los elementos por CLAVES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s-E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Listas , elementos se </a:t>
                      </a:r>
                      <a:r>
                        <a:rPr lang="es-ES" sz="1800" b="1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acceden</a:t>
                      </a:r>
                      <a:r>
                        <a:rPr lang="es-ES" sz="1800" b="0" i="0" kern="1200" noProof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por su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POSICION, indices.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45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12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0542D6A3-ED37-41CE-9920-DF573CA90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3600" dirty="0"/>
              <a:t>Clase 14.2.2 [</a:t>
            </a:r>
            <a:r>
              <a:rPr lang="es-ES" sz="3600" dirty="0" err="1"/>
              <a:t>PyR</a:t>
            </a:r>
            <a:r>
              <a:rPr lang="es-ES" sz="3600" dirty="0"/>
              <a:t>] – </a:t>
            </a:r>
            <a:r>
              <a:rPr lang="es-ES" sz="3600" b="1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</a:rPr>
              <a:t>Sonido </a:t>
            </a:r>
            <a:r>
              <a:rPr lang="es-ES" sz="3600" b="1" dirty="0"/>
              <a:t>en Pico</a:t>
            </a:r>
            <a:r>
              <a:rPr lang="es-ES" sz="3600" dirty="0"/>
              <a:t> con PWM 2da : Frecuencias de notas: algo de teoría musical </a:t>
            </a:r>
            <a:endParaRPr lang="es-ES" sz="3600" dirty="0">
              <a:highlight>
                <a:srgbClr val="00FF00"/>
              </a:highligh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9E153188-EBE4-07B8-39C2-CEA65EEEF5B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246598" y="1575582"/>
                <a:ext cx="5181600" cy="456084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En </a:t>
                </a:r>
                <a:r>
                  <a:rPr lang="es-ES" sz="2000" b="0" i="0" u="none" strike="noStrike" dirty="0">
                    <a:solidFill>
                      <a:srgbClr val="3366CC"/>
                    </a:solidFill>
                    <a:effectLst/>
                    <a:latin typeface="+mj-lt"/>
                    <a:hlinkClick r:id="rId2" tooltip="Música"/>
                  </a:rPr>
                  <a:t>música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, la </a:t>
                </a:r>
                <a:r>
                  <a:rPr lang="es-ES" sz="2000" b="1" i="0" dirty="0">
                    <a:solidFill>
                      <a:srgbClr val="202122"/>
                    </a:solidFill>
                    <a:effectLst/>
                    <a:latin typeface="+mj-lt"/>
                  </a:rPr>
                  <a:t>altura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es una de las cuatro cualidades esenciales del </a:t>
                </a:r>
                <a:r>
                  <a:rPr lang="es-ES" sz="2000" b="0" i="0" u="none" strike="noStrike" dirty="0">
                    <a:solidFill>
                      <a:srgbClr val="3366CC"/>
                    </a:solidFill>
                    <a:effectLst/>
                    <a:latin typeface="+mj-lt"/>
                    <a:hlinkClick r:id="rId3" tooltip="Sonido"/>
                  </a:rPr>
                  <a:t>sonido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, junto con la </a:t>
                </a:r>
                <a:r>
                  <a:rPr lang="es-ES" sz="2000" b="0" i="0" u="none" strike="noStrike" dirty="0">
                    <a:solidFill>
                      <a:srgbClr val="3366CC"/>
                    </a:solidFill>
                    <a:effectLst/>
                    <a:latin typeface="+mj-lt"/>
                    <a:hlinkClick r:id="rId4" tooltip="Duración musical"/>
                  </a:rPr>
                  <a:t>duración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, la </a:t>
                </a:r>
                <a:r>
                  <a:rPr lang="es-ES" sz="2000" b="0" i="0" u="none" strike="noStrike" dirty="0">
                    <a:solidFill>
                      <a:srgbClr val="3366CC"/>
                    </a:solidFill>
                    <a:effectLst/>
                    <a:latin typeface="+mj-lt"/>
                    <a:hlinkClick r:id="rId5" tooltip="Intensidad musical"/>
                  </a:rPr>
                  <a:t>intensidad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y el </a:t>
                </a:r>
                <a:r>
                  <a:rPr lang="es-ES" sz="2000" b="0" i="0" u="none" strike="noStrike" dirty="0">
                    <a:solidFill>
                      <a:srgbClr val="3366CC"/>
                    </a:solidFill>
                    <a:effectLst/>
                    <a:latin typeface="+mj-lt"/>
                    <a:hlinkClick r:id="rId6" tooltip="Timbre (acústica)"/>
                  </a:rPr>
                  <a:t>timbre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. </a:t>
                </a: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rgbClr val="202122"/>
                    </a:solidFill>
                    <a:latin typeface="+mj-lt"/>
                  </a:rPr>
                  <a:t>La Altura depende 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de la </a:t>
                </a:r>
                <a:r>
                  <a:rPr lang="es-ES" sz="2000" b="0" i="0" u="none" strike="noStrike" dirty="0">
                    <a:solidFill>
                      <a:srgbClr val="3366CC"/>
                    </a:solidFill>
                    <a:effectLst/>
                    <a:latin typeface="+mj-lt"/>
                    <a:hlinkClick r:id="rId7" tooltip="Frecuencia"/>
                  </a:rPr>
                  <a:t>frecuencia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en que se repita la </a:t>
                </a:r>
                <a:r>
                  <a:rPr lang="es-ES" sz="2000" b="0" i="0" u="none" strike="noStrike" dirty="0">
                    <a:solidFill>
                      <a:srgbClr val="3366CC"/>
                    </a:solidFill>
                    <a:effectLst/>
                    <a:latin typeface="+mj-lt"/>
                    <a:hlinkClick r:id="rId8" tooltip="Onda sonora"/>
                  </a:rPr>
                  <a:t>onda sonora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. Las </a:t>
                </a:r>
                <a:r>
                  <a:rPr lang="es-ES" sz="2000" b="0" i="0" u="none" strike="noStrike" dirty="0">
                    <a:solidFill>
                      <a:srgbClr val="3366CC"/>
                    </a:solidFill>
                    <a:effectLst/>
                    <a:latin typeface="+mj-lt"/>
                    <a:hlinkClick r:id="rId9" tooltip="Nota (sonido)"/>
                  </a:rPr>
                  <a:t>notas musicales</a:t>
                </a:r>
                <a:r>
                  <a:rPr lang="es-ES" sz="2000" b="0" i="0" dirty="0">
                    <a:solidFill>
                      <a:srgbClr val="202122"/>
                    </a:solidFill>
                    <a:effectLst/>
                    <a:latin typeface="+mj-lt"/>
                  </a:rPr>
                  <a:t> están determinadas por un número de frecuencia.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s-ES" sz="2000" b="0" i="0" dirty="0">
                    <a:solidFill>
                      <a:srgbClr val="393939"/>
                    </a:solidFill>
                    <a:effectLst/>
                    <a:latin typeface="+mj-lt"/>
                  </a:rPr>
                  <a:t>La </a:t>
                </a:r>
                <a:r>
                  <a:rPr lang="es-ES" sz="2000" b="0" i="0" u="sng" dirty="0">
                    <a:effectLst/>
                    <a:latin typeface="+mj-lt"/>
                    <a:hlinkClick r:id="rId10"/>
                  </a:rPr>
                  <a:t>octava</a:t>
                </a:r>
                <a:r>
                  <a:rPr lang="es-ES" sz="2000" b="0" i="0" dirty="0">
                    <a:solidFill>
                      <a:srgbClr val="393939"/>
                    </a:solidFill>
                    <a:effectLst/>
                    <a:latin typeface="+mj-lt"/>
                  </a:rPr>
                  <a:t>: desde un punto de vista físico es el rango de frecuencias entre dos notas que están separadas por una relación 2:1.</a:t>
                </a:r>
              </a:p>
              <a:p>
                <a:r>
                  <a:rPr lang="es-ES" sz="2000" b="0" i="0" dirty="0">
                    <a:solidFill>
                      <a:srgbClr val="393939"/>
                    </a:solidFill>
                    <a:effectLst/>
                    <a:latin typeface="+mj-lt"/>
                  </a:rPr>
                  <a:t>LA4 (cuarta octava) es la referencia= </a:t>
                </a:r>
                <a:r>
                  <a:rPr lang="es-ES" sz="2000" b="0" i="0" u="sng" dirty="0">
                    <a:effectLst/>
                    <a:latin typeface="+mj-lt"/>
                    <a:hlinkClick r:id="rId11"/>
                  </a:rPr>
                  <a:t>440</a:t>
                </a:r>
                <a:r>
                  <a:rPr lang="es-ES" sz="2000" b="0" i="0" dirty="0">
                    <a:solidFill>
                      <a:srgbClr val="393939"/>
                    </a:solidFill>
                    <a:effectLst/>
                    <a:latin typeface="+mj-lt"/>
                  </a:rPr>
                  <a:t> Hz. </a:t>
                </a:r>
              </a:p>
              <a:p>
                <a:r>
                  <a:rPr lang="es-ES" sz="2000" dirty="0">
                    <a:solidFill>
                      <a:srgbClr val="393939"/>
                    </a:solidFill>
                    <a:latin typeface="+mj-lt"/>
                  </a:rPr>
                  <a:t>LA5 = 880 Hz y el LA3 = 220hz</a:t>
                </a: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rgbClr val="393939"/>
                    </a:solidFill>
                    <a:latin typeface="+mj-lt"/>
                  </a:rPr>
                  <a:t>Dentro de una octava hay 12 notas (con semitonos), luego la frecuencia se incrementará o decrementará </a:t>
                </a:r>
              </a:p>
              <a:p>
                <a:pPr marL="0" indent="0">
                  <a:buNone/>
                </a:pPr>
                <a:r>
                  <a:rPr lang="es-ES" sz="2000" dirty="0">
                    <a:solidFill>
                      <a:srgbClr val="393939"/>
                    </a:solidFill>
                    <a:latin typeface="+mj-lt"/>
                  </a:rPr>
                  <a:t> en múltiplos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s-E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1/12</m:t>
                        </m:r>
                      </m:sup>
                    </m:sSup>
                  </m:oMath>
                </a14:m>
                <a:endParaRPr lang="es-ES" sz="2000" dirty="0">
                  <a:latin typeface="+mj-lt"/>
                </a:endParaRPr>
              </a:p>
            </p:txBody>
          </p:sp>
        </mc:Choice>
        <mc:Fallback xmlns="">
          <p:sp>
            <p:nvSpPr>
              <p:cNvPr id="2" name="Marcador de contenido 1">
                <a:extLst>
                  <a:ext uri="{FF2B5EF4-FFF2-40B4-BE49-F238E27FC236}">
                    <a16:creationId xmlns:a16="http://schemas.microsoft.com/office/drawing/2014/main" id="{9E153188-EBE4-07B8-39C2-CEA65EEEF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246598" y="1575582"/>
                <a:ext cx="5181600" cy="4560846"/>
              </a:xfrm>
              <a:blipFill>
                <a:blip r:embed="rId12"/>
                <a:stretch>
                  <a:fillRect l="-1059" t="-1736" r="-1647"/>
                </a:stretch>
              </a:blipFill>
            </p:spPr>
            <p:txBody>
              <a:bodyPr/>
              <a:lstStyle/>
              <a:p>
                <a:r>
                  <a:rPr lang="es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2225B3-FFD1-C701-3B8C-D5A481916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95889" y="1575582"/>
            <a:ext cx="614476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dirty="0">
                <a:highlight>
                  <a:srgbClr val="00FFFF"/>
                </a:highlight>
              </a:rPr>
              <a:t>¿ Como codificamos esta fórmula en Python para las teclas de un piano</a:t>
            </a:r>
            <a:r>
              <a:rPr lang="es-ES" dirty="0"/>
              <a:t>?</a:t>
            </a:r>
          </a:p>
          <a:p>
            <a:r>
              <a:rPr lang="es-ES" dirty="0"/>
              <a:t>Exponente = **</a:t>
            </a:r>
          </a:p>
          <a:p>
            <a:r>
              <a:rPr lang="es-ES" dirty="0"/>
              <a:t>LA4 ( nota inglesa) es la tecla 49, </a:t>
            </a:r>
          </a:p>
          <a:p>
            <a:pPr marL="457200" lvl="1" indent="0">
              <a:buNone/>
            </a:pPr>
            <a:r>
              <a:rPr lang="es-ES" dirty="0"/>
              <a:t>Tecla 1(blanca</a:t>
            </a:r>
            <a:r>
              <a:rPr lang="es-ES" sz="1800" dirty="0"/>
              <a:t> todo izquierda</a:t>
            </a:r>
            <a:r>
              <a:rPr lang="es-ES" dirty="0"/>
              <a:t>) =&gt; LA0 =</a:t>
            </a:r>
          </a:p>
          <a:p>
            <a:pPr marL="457200" lvl="1" indent="0">
              <a:buNone/>
            </a:pPr>
            <a:r>
              <a:rPr lang="es-ES" dirty="0"/>
              <a:t>440 x </a:t>
            </a:r>
            <a:r>
              <a:rPr lang="es-ES"/>
              <a:t>2**(1-49)/</a:t>
            </a:r>
            <a:r>
              <a:rPr lang="es-ES" dirty="0"/>
              <a:t>12 = 440x 2**(-4) = 27,5 Hz</a:t>
            </a:r>
          </a:p>
          <a:p>
            <a:r>
              <a:rPr lang="es-ES" dirty="0"/>
              <a:t>2(negra) =&gt; LA#0 =&gt; 29,14 Hz</a:t>
            </a:r>
          </a:p>
          <a:p>
            <a:r>
              <a:rPr lang="es-ES" dirty="0"/>
              <a:t>3(blanca) =&gt; SI0 =&gt; 30,87 Hz</a:t>
            </a:r>
          </a:p>
          <a:p>
            <a:pPr marL="457200" lvl="1" indent="0">
              <a:buNone/>
            </a:pPr>
            <a:r>
              <a:rPr lang="es-ES" dirty="0"/>
              <a:t>……….</a:t>
            </a:r>
          </a:p>
          <a:p>
            <a:pPr marL="0" indent="0">
              <a:buNone/>
            </a:pPr>
            <a:r>
              <a:rPr lang="es-ES" sz="2400" dirty="0" err="1"/>
              <a:t>Freq_tecla</a:t>
            </a:r>
            <a:r>
              <a:rPr lang="es-ES" sz="2400" dirty="0"/>
              <a:t> </a:t>
            </a:r>
            <a:r>
              <a:rPr lang="es-ES" sz="2400" dirty="0">
                <a:solidFill>
                  <a:srgbClr val="FF0000"/>
                </a:solidFill>
              </a:rPr>
              <a:t>n</a:t>
            </a:r>
            <a:r>
              <a:rPr lang="es-ES" sz="2400" dirty="0"/>
              <a:t> =&gt; 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nsolas-Bold"/>
              </a:rPr>
              <a:t>2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nsolas-Bold"/>
              </a:rPr>
              <a:t>**((</a:t>
            </a:r>
            <a:r>
              <a:rPr lang="en-US" sz="2400" b="1" i="0" u="none" strike="noStrike" baseline="0" dirty="0">
                <a:solidFill>
                  <a:srgbClr val="FF0000"/>
                </a:solidFill>
                <a:latin typeface="Consolas-Bold"/>
              </a:rPr>
              <a:t>n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nsolas-Bold"/>
              </a:rPr>
              <a:t>-</a:t>
            </a: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nsolas-Bold"/>
              </a:rPr>
              <a:t>49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nsolas-Bold"/>
              </a:rPr>
              <a:t>)/</a:t>
            </a: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nsolas-Bold"/>
              </a:rPr>
              <a:t>12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onsolas-Bold"/>
              </a:rPr>
              <a:t>) * </a:t>
            </a:r>
            <a:r>
              <a:rPr lang="en-US" sz="2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nsolas-Bold"/>
              </a:rPr>
              <a:t>440</a:t>
            </a:r>
            <a:endParaRPr lang="es-ES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4" name="Marcador de fecha 23">
            <a:extLst>
              <a:ext uri="{FF2B5EF4-FFF2-40B4-BE49-F238E27FC236}">
                <a16:creationId xmlns:a16="http://schemas.microsoft.com/office/drawing/2014/main" id="{BABD4FDE-34D2-4CD3-B6C7-2431C48E5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  <a:endParaRPr lang="es-ES" dirty="0"/>
          </a:p>
        </p:txBody>
      </p:sp>
      <p:sp>
        <p:nvSpPr>
          <p:cNvPr id="11" name="Marcador de pie de página 21">
            <a:extLst>
              <a:ext uri="{FF2B5EF4-FFF2-40B4-BE49-F238E27FC236}">
                <a16:creationId xmlns:a16="http://schemas.microsoft.com/office/drawing/2014/main" id="{E52F9B47-CD35-4F37-8ED1-FE7A51C9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23" name="Marcador de número de diapositiva 22">
            <a:extLst>
              <a:ext uri="{FF2B5EF4-FFF2-40B4-BE49-F238E27FC236}">
                <a16:creationId xmlns:a16="http://schemas.microsoft.com/office/drawing/2014/main" id="{2A9BCD85-EA8F-4F26-9265-434D46E8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22840-30ED-416C-9494-81260405DEC9}" type="slidenum">
              <a:rPr lang="es-ES" smtClean="0"/>
              <a:t>6</a:t>
            </a:fld>
            <a:endParaRPr lang="es-ES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CD6DB999-9007-9CE0-6878-7273978FFC6B}"/>
              </a:ext>
            </a:extLst>
          </p:cNvPr>
          <p:cNvSpPr txBox="1"/>
          <p:nvPr/>
        </p:nvSpPr>
        <p:spPr>
          <a:xfrm>
            <a:off x="6697127" y="5877057"/>
            <a:ext cx="39380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00FFFF"/>
                </a:highlight>
                <a:hlinkClick r:id="rId13"/>
              </a:rPr>
              <a:t>BMMR_CL14_speaker_3notas_1_0.py</a:t>
            </a:r>
            <a:endParaRPr lang="es-ES" b="1" dirty="0">
              <a:highlight>
                <a:srgbClr val="00FFFF"/>
              </a:highlight>
            </a:endParaRPr>
          </a:p>
        </p:txBody>
      </p:sp>
      <p:grpSp>
        <p:nvGrpSpPr>
          <p:cNvPr id="29" name="Grupo 28">
            <a:extLst>
              <a:ext uri="{FF2B5EF4-FFF2-40B4-BE49-F238E27FC236}">
                <a16:creationId xmlns:a16="http://schemas.microsoft.com/office/drawing/2014/main" id="{8B4E5C99-56CC-691F-F7F7-A0A7FD22E3F4}"/>
              </a:ext>
            </a:extLst>
          </p:cNvPr>
          <p:cNvGrpSpPr/>
          <p:nvPr/>
        </p:nvGrpSpPr>
        <p:grpSpPr>
          <a:xfrm>
            <a:off x="0" y="182855"/>
            <a:ext cx="914400" cy="914400"/>
            <a:chOff x="10897849" y="251407"/>
            <a:chExt cx="914400" cy="914400"/>
          </a:xfrm>
        </p:grpSpPr>
        <p:pic>
          <p:nvPicPr>
            <p:cNvPr id="30" name="Gráfico 29" descr="Reloj de arena terminado con relleno sólido">
              <a:extLst>
                <a:ext uri="{FF2B5EF4-FFF2-40B4-BE49-F238E27FC236}">
                  <a16:creationId xmlns:a16="http://schemas.microsoft.com/office/drawing/2014/main" id="{A603627C-FA64-1C35-248E-7F045827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10897849" y="251407"/>
              <a:ext cx="914400" cy="914400"/>
            </a:xfrm>
            <a:prstGeom prst="rect">
              <a:avLst/>
            </a:prstGeom>
          </p:spPr>
        </p:pic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049BD15E-B2E4-5712-CA10-EE4272B09ADE}"/>
                </a:ext>
              </a:extLst>
            </p:cNvPr>
            <p:cNvSpPr txBox="1"/>
            <p:nvPr/>
          </p:nvSpPr>
          <p:spPr>
            <a:xfrm>
              <a:off x="11144447" y="33927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FF0000"/>
                  </a:solidFill>
                </a:rPr>
                <a:t>10</a:t>
              </a:r>
              <a:r>
                <a:rPr lang="es-ES" sz="1600" dirty="0"/>
                <a:t>’</a:t>
              </a:r>
            </a:p>
          </p:txBody>
        </p:sp>
      </p:grpSp>
      <p:pic>
        <p:nvPicPr>
          <p:cNvPr id="1026" name="Picture 2" descr="Fórmula para de terminar la frecuencia de una nota a partir del La 440 [Hz]">
            <a:extLst>
              <a:ext uri="{FF2B5EF4-FFF2-40B4-BE49-F238E27FC236}">
                <a16:creationId xmlns:a16="http://schemas.microsoft.com/office/drawing/2014/main" id="{FF6A1B5B-832B-7271-B544-FF7299F96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722" y="5510473"/>
            <a:ext cx="2657476" cy="490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7956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0542D6A3-ED37-41CE-9920-DF573CA9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78" y="258084"/>
            <a:ext cx="11101106" cy="1669189"/>
          </a:xfrm>
        </p:spPr>
        <p:txBody>
          <a:bodyPr>
            <a:noAutofit/>
          </a:bodyPr>
          <a:lstStyle/>
          <a:p>
            <a:r>
              <a:rPr lang="es-ES" sz="3200" dirty="0"/>
              <a:t>Clase 14.2.2 [R] Sonido de notas en </a:t>
            </a:r>
            <a:r>
              <a:rPr lang="es-ES" sz="3200" b="1" dirty="0"/>
              <a:t>Pico _ y W – Diccionario Frecuencias de notas del piano – ejemplo de uso de diccionarios</a:t>
            </a:r>
            <a:br>
              <a:rPr lang="es-ES" sz="3200" b="1" dirty="0"/>
            </a:br>
            <a:r>
              <a:rPr lang="es-ES" sz="3200" b="1" dirty="0" err="1"/>
              <a:t>Ref</a:t>
            </a:r>
            <a:r>
              <a:rPr lang="es-ES" sz="3200" b="1" dirty="0"/>
              <a:t> : </a:t>
            </a:r>
            <a:r>
              <a:rPr lang="es-ES" sz="2400" b="1" dirty="0">
                <a:highlight>
                  <a:srgbClr val="00FFFF"/>
                </a:highlight>
                <a:hlinkClick r:id="rId2"/>
              </a:rPr>
              <a:t>https://pybonacci.org/2020/04/01/haciendo-musica-con-python/</a:t>
            </a:r>
            <a:r>
              <a:rPr lang="es-ES" sz="2400" b="1" dirty="0">
                <a:highlight>
                  <a:srgbClr val="00FFFF"/>
                </a:highlight>
              </a:rPr>
              <a:t> </a:t>
            </a:r>
            <a:r>
              <a:rPr lang="en-US" sz="1200" b="1" dirty="0">
                <a:solidFill>
                  <a:srgbClr val="000000"/>
                </a:solidFill>
                <a:latin typeface="Consolas-Bold"/>
              </a:rPr>
              <a:t>Author : </a:t>
            </a:r>
            <a:r>
              <a:rPr lang="es-ES" sz="1200" b="1" i="0" dirty="0">
                <a:solidFill>
                  <a:srgbClr val="1F2328"/>
                </a:solidFill>
                <a:effectLst/>
                <a:latin typeface="-apple-system"/>
              </a:rPr>
              <a:t>Katie He </a:t>
            </a:r>
            <a:r>
              <a:rPr lang="es-ES" sz="1200" b="1" i="0" dirty="0" err="1">
                <a:solidFill>
                  <a:srgbClr val="1F2328"/>
                </a:solidFill>
                <a:effectLst/>
                <a:latin typeface="-apple-system"/>
              </a:rPr>
              <a:t>katieshiqihe</a:t>
            </a:r>
            <a:endParaRPr lang="es-ES" sz="2000" dirty="0"/>
          </a:p>
        </p:txBody>
      </p:sp>
      <p:sp>
        <p:nvSpPr>
          <p:cNvPr id="40" name="Marcador de fecha 39">
            <a:extLst>
              <a:ext uri="{FF2B5EF4-FFF2-40B4-BE49-F238E27FC236}">
                <a16:creationId xmlns:a16="http://schemas.microsoft.com/office/drawing/2014/main" id="{9FF803D5-F978-2F2E-756B-A3CFFC93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43" name="Marcador de pie de página 42">
            <a:extLst>
              <a:ext uri="{FF2B5EF4-FFF2-40B4-BE49-F238E27FC236}">
                <a16:creationId xmlns:a16="http://schemas.microsoft.com/office/drawing/2014/main" id="{C53B3EBB-C428-5A1A-7767-30B83470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45" name="Marcador de número de diapositiva 44">
            <a:extLst>
              <a:ext uri="{FF2B5EF4-FFF2-40B4-BE49-F238E27FC236}">
                <a16:creationId xmlns:a16="http://schemas.microsoft.com/office/drawing/2014/main" id="{097150E7-EC9C-9741-3D47-BFFD52D3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7</a:t>
            </a:fld>
            <a:endParaRPr lang="es-ES"/>
          </a:p>
        </p:txBody>
      </p:sp>
      <p:sp>
        <p:nvSpPr>
          <p:cNvPr id="9" name="Marcador de contenido 2">
            <a:extLst>
              <a:ext uri="{FF2B5EF4-FFF2-40B4-BE49-F238E27FC236}">
                <a16:creationId xmlns:a16="http://schemas.microsoft.com/office/drawing/2014/main" id="{3B9224D5-AFBE-C40F-0F1D-7363458B1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3778" y="2033703"/>
            <a:ext cx="10430022" cy="4108019"/>
          </a:xfrm>
          <a:custGeom>
            <a:avLst/>
            <a:gdLst>
              <a:gd name="connsiteX0" fmla="*/ 0 w 10430022"/>
              <a:gd name="connsiteY0" fmla="*/ 0 h 4108019"/>
              <a:gd name="connsiteX1" fmla="*/ 10430022 w 10430022"/>
              <a:gd name="connsiteY1" fmla="*/ 0 h 4108019"/>
              <a:gd name="connsiteX2" fmla="*/ 10430022 w 10430022"/>
              <a:gd name="connsiteY2" fmla="*/ 4108019 h 4108019"/>
              <a:gd name="connsiteX3" fmla="*/ 0 w 10430022"/>
              <a:gd name="connsiteY3" fmla="*/ 4108019 h 4108019"/>
              <a:gd name="connsiteX4" fmla="*/ 0 w 10430022"/>
              <a:gd name="connsiteY4" fmla="*/ 0 h 4108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0022" h="4108019" fill="none" extrusionOk="0">
                <a:moveTo>
                  <a:pt x="0" y="0"/>
                </a:moveTo>
                <a:cubicBezTo>
                  <a:pt x="2033772" y="-49533"/>
                  <a:pt x="7651328" y="-14809"/>
                  <a:pt x="10430022" y="0"/>
                </a:cubicBezTo>
                <a:cubicBezTo>
                  <a:pt x="10517661" y="1585334"/>
                  <a:pt x="10357343" y="3537019"/>
                  <a:pt x="10430022" y="4108019"/>
                </a:cubicBezTo>
                <a:cubicBezTo>
                  <a:pt x="7806105" y="4059788"/>
                  <a:pt x="3409888" y="4192474"/>
                  <a:pt x="0" y="4108019"/>
                </a:cubicBezTo>
                <a:cubicBezTo>
                  <a:pt x="-38581" y="3626513"/>
                  <a:pt x="63341" y="1278825"/>
                  <a:pt x="0" y="0"/>
                </a:cubicBezTo>
                <a:close/>
              </a:path>
              <a:path w="10430022" h="4108019" stroke="0" extrusionOk="0">
                <a:moveTo>
                  <a:pt x="0" y="0"/>
                </a:moveTo>
                <a:cubicBezTo>
                  <a:pt x="2106863" y="118645"/>
                  <a:pt x="7192729" y="116012"/>
                  <a:pt x="10430022" y="0"/>
                </a:cubicBezTo>
                <a:cubicBezTo>
                  <a:pt x="10297140" y="1999960"/>
                  <a:pt x="10514973" y="3590408"/>
                  <a:pt x="10430022" y="4108019"/>
                </a:cubicBezTo>
                <a:cubicBezTo>
                  <a:pt x="7963239" y="4242619"/>
                  <a:pt x="2098557" y="3950823"/>
                  <a:pt x="0" y="4108019"/>
                </a:cubicBezTo>
                <a:cubicBezTo>
                  <a:pt x="-20187" y="2535324"/>
                  <a:pt x="-152480" y="1483621"/>
                  <a:pt x="0" y="0"/>
                </a:cubicBezTo>
                <a:close/>
              </a:path>
            </a:pathLst>
          </a:custGeom>
          <a:ln cap="rnd" cmpd="dbl">
            <a:solidFill>
              <a:schemeClr val="accent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Curved/>
                  </ask:type>
                </ask:lineSketchStyleProps>
              </a:ext>
            </a:extLst>
          </a:ln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7030A0"/>
                </a:solidFill>
                <a:latin typeface="Consolas-Bold"/>
              </a:rPr>
              <a:t>def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</a:t>
            </a:r>
            <a:r>
              <a:rPr lang="en-US" sz="1400" b="1" i="0" u="none" strike="noStrike" baseline="0" dirty="0" err="1">
                <a:solidFill>
                  <a:schemeClr val="accent5">
                    <a:lumMod val="50000"/>
                  </a:schemeClr>
                </a:solidFill>
                <a:latin typeface="Consolas-Bold"/>
              </a:rPr>
              <a:t>get_piano_notes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():   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   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   octave = ['C', 'c', 'D', 'd', 'E', 'F', 'f', 'G', 'g', 'A', 'a', 'B'] 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nsolas-Bold"/>
              </a:rPr>
              <a:t>base_freq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= </a:t>
            </a:r>
            <a:r>
              <a:rPr lang="en-US" sz="1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nsolas-Bold"/>
              </a:rPr>
              <a:t>440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#Frequencia base de La4 o Nota A4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nsolas-Bold"/>
              </a:rPr>
              <a:t>ks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= [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nsolas-Bold"/>
              </a:rPr>
              <a:t>x+str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(y) </a:t>
            </a:r>
            <a:r>
              <a:rPr lang="en-US" sz="1400" b="1" i="0" u="none" strike="noStrike" baseline="0" dirty="0">
                <a:solidFill>
                  <a:srgbClr val="7030A0"/>
                </a:solidFill>
                <a:latin typeface="Consolas-Bold"/>
              </a:rPr>
              <a:t>for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y </a:t>
            </a:r>
            <a:r>
              <a:rPr lang="en-US" sz="1400" b="1" dirty="0">
                <a:solidFill>
                  <a:srgbClr val="7030A0"/>
                </a:solidFill>
                <a:latin typeface="Consolas-Bold"/>
              </a:rPr>
              <a:t>in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-Bold"/>
              </a:rPr>
              <a:t>range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(</a:t>
            </a:r>
            <a:r>
              <a:rPr lang="en-US" sz="1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nsolas-Bold"/>
              </a:rPr>
              <a:t>0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,</a:t>
            </a:r>
            <a:r>
              <a:rPr lang="en-US" sz="1400" b="1" i="0" u="none" strike="noStrike" baseline="0" dirty="0">
                <a:solidFill>
                  <a:schemeClr val="accent2">
                    <a:lumMod val="75000"/>
                  </a:schemeClr>
                </a:solidFill>
                <a:latin typeface="Consolas-Bold"/>
              </a:rPr>
              <a:t>9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) </a:t>
            </a:r>
            <a:r>
              <a:rPr lang="en-US" sz="1400" b="1" dirty="0">
                <a:solidFill>
                  <a:srgbClr val="7030A0"/>
                </a:solidFill>
                <a:latin typeface="Consolas-Bold"/>
              </a:rPr>
              <a:t>fo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r x in octave] 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-Bold"/>
              </a:rPr>
              <a:t># compression de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FFFF00"/>
                </a:highlight>
                <a:latin typeface="Consolas-Bold"/>
              </a:rPr>
              <a:t>listas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-Bold"/>
              </a:rPr>
              <a:t> DOBLE 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FFFF00"/>
                </a:highlight>
                <a:latin typeface="Consolas-Bold"/>
              </a:rPr>
              <a:t>    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   keys =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nsolas-Bold"/>
              </a:rPr>
              <a:t>ks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[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nsolas-Bold"/>
              </a:rPr>
              <a:t>ks.index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('A0'):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nsolas-Bold"/>
              </a:rPr>
              <a:t>ks.index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('C8')+1]</a:t>
            </a:r>
          </a:p>
          <a:p>
            <a:pPr marL="0" indent="0" algn="l">
              <a:buNone/>
            </a:pPr>
            <a:endParaRPr lang="en-US" sz="1400" b="1" i="0" u="none" strike="noStrike" baseline="0" dirty="0">
              <a:solidFill>
                <a:srgbClr val="000000"/>
              </a:solidFill>
              <a:latin typeface="Consolas-Bold"/>
            </a:endParaRP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   # genera un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diccionario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con las claves del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nombre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de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letra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y los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valores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la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frecuencia</a:t>
            </a:r>
            <a:endParaRPr lang="en-US" sz="1400" b="1" i="0" u="none" strike="noStrike" baseline="0" dirty="0">
              <a:solidFill>
                <a:srgbClr val="000000"/>
              </a:solidFill>
              <a:highlight>
                <a:srgbClr val="C0C0C0"/>
              </a:highlight>
              <a:latin typeface="Consolas-Bold"/>
            </a:endParaRP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   # </a:t>
            </a:r>
            <a:r>
              <a:rPr lang="en-US" sz="1400" b="1" i="0" u="none" strike="noStrike" baseline="0" dirty="0">
                <a:solidFill>
                  <a:srgbClr val="7030A0"/>
                </a:solidFill>
                <a:highlight>
                  <a:srgbClr val="C0C0C0"/>
                </a:highlight>
                <a:latin typeface="Consolas-Bold"/>
              </a:rPr>
              <a:t>zip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empaqueta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listas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en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tuplas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, </a:t>
            </a:r>
            <a:r>
              <a:rPr lang="en-US" sz="1400" b="1" i="0" u="none" strike="noStrike" baseline="0" dirty="0" err="1">
                <a:solidFill>
                  <a:srgbClr val="7030A0"/>
                </a:solidFill>
                <a:highlight>
                  <a:srgbClr val="C0C0C0"/>
                </a:highlight>
                <a:latin typeface="Consolas-Bold"/>
              </a:rPr>
              <a:t>dict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genera un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diccionario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con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tuplas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C0C0C0"/>
                </a:highlight>
                <a:latin typeface="Consolas-Bold"/>
              </a:rPr>
              <a:t> de 2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  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nsolas-Bold"/>
              </a:rPr>
              <a:t>note_freqs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= </a:t>
            </a:r>
            <a:r>
              <a:rPr lang="en-US" sz="1400" b="1" dirty="0" err="1">
                <a:solidFill>
                  <a:srgbClr val="7030A0"/>
                </a:solidFill>
                <a:latin typeface="Consolas-Bold"/>
              </a:rPr>
              <a:t>dict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(</a:t>
            </a:r>
            <a:r>
              <a:rPr lang="en-US" sz="1400" b="1" dirty="0">
                <a:solidFill>
                  <a:srgbClr val="7030A0"/>
                </a:solidFill>
                <a:latin typeface="Consolas-Bold"/>
              </a:rPr>
              <a:t>zip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(keys, [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Consolas-Bold"/>
              </a:rPr>
              <a:t>2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Consolas-Bold"/>
              </a:rPr>
              <a:t>**((n+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Consolas-Bold"/>
              </a:rPr>
              <a:t>1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Consolas-Bold"/>
              </a:rPr>
              <a:t>-</a:t>
            </a:r>
            <a:r>
              <a:rPr lang="en-US" sz="1400" b="1" i="0" u="none" strike="noStrike" baseline="0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Consolas-Bold"/>
              </a:rPr>
              <a:t>49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Consolas-Bold"/>
              </a:rPr>
              <a:t>)/</a:t>
            </a:r>
            <a:r>
              <a:rPr lang="en-US" sz="1400" b="1" i="0" u="none" strike="noStrike" baseline="0" dirty="0">
                <a:solidFill>
                  <a:schemeClr val="accent2">
                    <a:lumMod val="75000"/>
                  </a:schemeClr>
                </a:solidFill>
                <a:highlight>
                  <a:srgbClr val="00FFFF"/>
                </a:highlight>
                <a:latin typeface="Consolas-Bold"/>
              </a:rPr>
              <a:t>12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Consolas-Bold"/>
              </a:rPr>
              <a:t>)*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highlight>
                  <a:srgbClr val="00FFFF"/>
                </a:highlight>
                <a:latin typeface="Consolas-Bold"/>
              </a:rPr>
              <a:t>base_freq</a:t>
            </a:r>
            <a:r>
              <a:rPr lang="en-US" sz="1400" b="1" i="0" u="none" strike="noStrike" baseline="0" dirty="0">
                <a:solidFill>
                  <a:srgbClr val="000000"/>
                </a:solidFill>
                <a:highlight>
                  <a:srgbClr val="00FFFF"/>
                </a:highlight>
                <a:latin typeface="Consolas-Bold"/>
              </a:rPr>
              <a:t> </a:t>
            </a:r>
            <a:r>
              <a:rPr lang="en-US" sz="1400" b="1" dirty="0">
                <a:solidFill>
                  <a:srgbClr val="7030A0"/>
                </a:solidFill>
                <a:latin typeface="Consolas-Bold"/>
              </a:rPr>
              <a:t>for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n </a:t>
            </a:r>
            <a:r>
              <a:rPr lang="en-US" sz="1400" b="1" dirty="0">
                <a:solidFill>
                  <a:srgbClr val="7030A0"/>
                </a:solidFill>
                <a:latin typeface="Consolas-Bold"/>
              </a:rPr>
              <a:t>in range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(</a:t>
            </a:r>
            <a:r>
              <a:rPr lang="en-US" sz="1400" b="1" dirty="0" err="1">
                <a:solidFill>
                  <a:srgbClr val="7030A0"/>
                </a:solidFill>
                <a:latin typeface="Consolas-Bold"/>
              </a:rPr>
              <a:t>len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(keys))]))</a:t>
            </a:r>
          </a:p>
          <a:p>
            <a:pPr marL="0" indent="0" algn="l">
              <a:buNone/>
            </a:pP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   </a:t>
            </a:r>
            <a:r>
              <a:rPr lang="en-US" sz="1400" b="1" i="0" u="none" strike="noStrike" baseline="0" dirty="0">
                <a:solidFill>
                  <a:srgbClr val="7030A0"/>
                </a:solidFill>
                <a:latin typeface="Consolas-Bold"/>
              </a:rPr>
              <a:t>return</a:t>
            </a:r>
            <a:r>
              <a:rPr lang="en-US" sz="1400" b="1" i="0" u="none" strike="noStrike" baseline="0" dirty="0">
                <a:solidFill>
                  <a:srgbClr val="000000"/>
                </a:solidFill>
                <a:latin typeface="Consolas-Bold"/>
              </a:rPr>
              <a:t> </a:t>
            </a:r>
            <a:r>
              <a:rPr lang="en-US" sz="1400" b="1" i="0" u="none" strike="noStrike" baseline="0" dirty="0" err="1">
                <a:solidFill>
                  <a:srgbClr val="000000"/>
                </a:solidFill>
                <a:latin typeface="Consolas-Bold"/>
              </a:rPr>
              <a:t>note_freqs</a:t>
            </a:r>
            <a:endParaRPr lang="en-US" sz="1400" b="1" i="0" u="none" strike="noStrike" baseline="0" dirty="0">
              <a:solidFill>
                <a:srgbClr val="000000"/>
              </a:solidFill>
              <a:latin typeface="Consolas-Bold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F6DDA4-50DA-8527-9F7E-E552769F73F7}"/>
              </a:ext>
            </a:extLst>
          </p:cNvPr>
          <p:cNvSpPr txBox="1"/>
          <p:nvPr/>
        </p:nvSpPr>
        <p:spPr>
          <a:xfrm>
            <a:off x="6681628" y="2141901"/>
            <a:ext cx="458659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00FFFF"/>
                </a:highlight>
                <a:hlinkClick r:id="rId3"/>
              </a:rPr>
              <a:t>BMMR_CL14_speaker_in_note_2_0.py</a:t>
            </a:r>
            <a:endParaRPr lang="es-ES" sz="2000" b="1" dirty="0">
              <a:highlight>
                <a:srgbClr val="00FFFF"/>
              </a:highlight>
            </a:endParaRPr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D3638CF-560C-EF6F-C8C3-C1E2F5A452A1}"/>
              </a:ext>
            </a:extLst>
          </p:cNvPr>
          <p:cNvGrpSpPr/>
          <p:nvPr/>
        </p:nvGrpSpPr>
        <p:grpSpPr>
          <a:xfrm>
            <a:off x="-113575" y="35066"/>
            <a:ext cx="914400" cy="914400"/>
            <a:chOff x="10897849" y="251407"/>
            <a:chExt cx="914400" cy="914400"/>
          </a:xfrm>
        </p:grpSpPr>
        <p:pic>
          <p:nvPicPr>
            <p:cNvPr id="3" name="Gráfico 2" descr="Reloj de arena terminado con relleno sólido">
              <a:extLst>
                <a:ext uri="{FF2B5EF4-FFF2-40B4-BE49-F238E27FC236}">
                  <a16:creationId xmlns:a16="http://schemas.microsoft.com/office/drawing/2014/main" id="{1886150A-68B7-E185-8C00-EDA70997D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97849" y="251407"/>
              <a:ext cx="914400" cy="91440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77D6394-B971-11F9-55B7-A893721E4FDF}"/>
                </a:ext>
              </a:extLst>
            </p:cNvPr>
            <p:cNvSpPr txBox="1"/>
            <p:nvPr/>
          </p:nvSpPr>
          <p:spPr>
            <a:xfrm>
              <a:off x="11144447" y="33927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FF0000"/>
                  </a:solidFill>
                </a:rPr>
                <a:t>15</a:t>
              </a:r>
              <a:r>
                <a:rPr lang="es-ES" sz="1600" dirty="0"/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6092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0542D6A3-ED37-41CE-9920-DF573CA9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78" y="258085"/>
            <a:ext cx="11101106" cy="1275294"/>
          </a:xfrm>
        </p:spPr>
        <p:txBody>
          <a:bodyPr>
            <a:noAutofit/>
          </a:bodyPr>
          <a:lstStyle/>
          <a:p>
            <a:r>
              <a:rPr lang="es-ES" sz="3200" dirty="0"/>
              <a:t>Clase 14.2.3.1 [R] Sonido de notas en </a:t>
            </a:r>
            <a:r>
              <a:rPr lang="es-ES" sz="3200" b="1" dirty="0"/>
              <a:t>Pico _ y W – Canción </a:t>
            </a:r>
            <a:r>
              <a:rPr lang="es-ES" sz="3200" b="1" dirty="0" err="1"/>
              <a:t>Frére</a:t>
            </a:r>
            <a:r>
              <a:rPr lang="es-ES" sz="3200" b="1" dirty="0"/>
              <a:t> Jacques - simple</a:t>
            </a:r>
            <a:endParaRPr lang="es-ES" sz="2000" dirty="0"/>
          </a:p>
        </p:txBody>
      </p:sp>
      <p:sp>
        <p:nvSpPr>
          <p:cNvPr id="40" name="Marcador de fecha 39">
            <a:extLst>
              <a:ext uri="{FF2B5EF4-FFF2-40B4-BE49-F238E27FC236}">
                <a16:creationId xmlns:a16="http://schemas.microsoft.com/office/drawing/2014/main" id="{9FF803D5-F978-2F2E-756B-A3CFFC93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43" name="Marcador de pie de página 42">
            <a:extLst>
              <a:ext uri="{FF2B5EF4-FFF2-40B4-BE49-F238E27FC236}">
                <a16:creationId xmlns:a16="http://schemas.microsoft.com/office/drawing/2014/main" id="{C53B3EBB-C428-5A1A-7767-30B83470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45" name="Marcador de número de diapositiva 44">
            <a:extLst>
              <a:ext uri="{FF2B5EF4-FFF2-40B4-BE49-F238E27FC236}">
                <a16:creationId xmlns:a16="http://schemas.microsoft.com/office/drawing/2014/main" id="{097150E7-EC9C-9741-3D47-BFFD52D3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8</a:t>
            </a:fld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D3638CF-560C-EF6F-C8C3-C1E2F5A452A1}"/>
              </a:ext>
            </a:extLst>
          </p:cNvPr>
          <p:cNvGrpSpPr/>
          <p:nvPr/>
        </p:nvGrpSpPr>
        <p:grpSpPr>
          <a:xfrm>
            <a:off x="-113575" y="35066"/>
            <a:ext cx="914400" cy="914400"/>
            <a:chOff x="10897849" y="251407"/>
            <a:chExt cx="914400" cy="914400"/>
          </a:xfrm>
        </p:grpSpPr>
        <p:pic>
          <p:nvPicPr>
            <p:cNvPr id="3" name="Gráfico 2" descr="Reloj de arena terminado con relleno sólido">
              <a:extLst>
                <a:ext uri="{FF2B5EF4-FFF2-40B4-BE49-F238E27FC236}">
                  <a16:creationId xmlns:a16="http://schemas.microsoft.com/office/drawing/2014/main" id="{1886150A-68B7-E185-8C00-EDA70997D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97849" y="251407"/>
              <a:ext cx="914400" cy="91440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77D6394-B971-11F9-55B7-A893721E4FDF}"/>
                </a:ext>
              </a:extLst>
            </p:cNvPr>
            <p:cNvSpPr txBox="1"/>
            <p:nvPr/>
          </p:nvSpPr>
          <p:spPr>
            <a:xfrm>
              <a:off x="11144447" y="33927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FF0000"/>
                  </a:solidFill>
                </a:rPr>
                <a:t>10</a:t>
              </a:r>
              <a:r>
                <a:rPr lang="es-ES" sz="1600" dirty="0"/>
                <a:t>’</a:t>
              </a:r>
            </a:p>
          </p:txBody>
        </p:sp>
      </p:grpSp>
      <p:pic>
        <p:nvPicPr>
          <p:cNvPr id="14" name="Imagen 13" descr="Diagrama&#10;&#10;Descripción generada automáticamente con confianza media">
            <a:extLst>
              <a:ext uri="{FF2B5EF4-FFF2-40B4-BE49-F238E27FC236}">
                <a16:creationId xmlns:a16="http://schemas.microsoft.com/office/drawing/2014/main" id="{B0BAC437-658F-3C6B-69C7-C3F7C02A7C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73" t="28453" r="12628" b="27803"/>
          <a:stretch/>
        </p:blipFill>
        <p:spPr>
          <a:xfrm>
            <a:off x="5925210" y="1017546"/>
            <a:ext cx="6099674" cy="1925209"/>
          </a:xfrm>
          <a:prstGeom prst="rect">
            <a:avLst/>
          </a:prstGeom>
        </p:spPr>
      </p:pic>
      <p:sp>
        <p:nvSpPr>
          <p:cNvPr id="5" name="Marcador de contenido 24">
            <a:extLst>
              <a:ext uri="{FF2B5EF4-FFF2-40B4-BE49-F238E27FC236}">
                <a16:creationId xmlns:a16="http://schemas.microsoft.com/office/drawing/2014/main" id="{32F43984-A725-C575-948A-1190B732DD65}"/>
              </a:ext>
            </a:extLst>
          </p:cNvPr>
          <p:cNvSpPr txBox="1">
            <a:spLocks/>
          </p:cNvSpPr>
          <p:nvPr/>
        </p:nvSpPr>
        <p:spPr>
          <a:xfrm>
            <a:off x="494913" y="1349576"/>
            <a:ext cx="5222758" cy="48229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b="1" dirty="0" err="1">
                <a:solidFill>
                  <a:srgbClr val="7030A0"/>
                </a:solidFill>
              </a:rPr>
              <a:t>def</a:t>
            </a:r>
            <a:r>
              <a:rPr lang="es-ES" sz="1600" dirty="0"/>
              <a:t> </a:t>
            </a:r>
            <a:r>
              <a:rPr lang="es-ES" sz="1600" b="1" dirty="0" err="1">
                <a:solidFill>
                  <a:srgbClr val="0070C0"/>
                </a:solidFill>
              </a:rPr>
              <a:t>silence</a:t>
            </a:r>
            <a:r>
              <a:rPr lang="es-ES" sz="1600" dirty="0"/>
              <a:t>(pin, </a:t>
            </a:r>
            <a:r>
              <a:rPr lang="es-ES" sz="1600" dirty="0" err="1"/>
              <a:t>duration</a:t>
            </a:r>
            <a:r>
              <a:rPr lang="es-ES" sz="1600" dirty="0"/>
              <a:t>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pin.duty_u16(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s-E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</a:t>
            </a:r>
            <a:r>
              <a:rPr lang="es-ES" sz="1600" dirty="0" err="1"/>
              <a:t>utime.sleep_ms</a:t>
            </a:r>
            <a:r>
              <a:rPr lang="es-ES" sz="1600" dirty="0"/>
              <a:t>(</a:t>
            </a:r>
            <a:r>
              <a:rPr lang="es-ES" sz="1600" dirty="0" err="1"/>
              <a:t>duration</a:t>
            </a:r>
            <a:r>
              <a:rPr lang="es-E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BPM =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98</a:t>
            </a:r>
            <a:r>
              <a:rPr lang="es-ES" sz="1600" dirty="0"/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Beats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per minute para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Frere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JaqueS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BPMEAS =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s-ES" sz="1600" dirty="0"/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#       4 /4 Ritmo de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Frere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Jacques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NEGRA =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s-ES" sz="1600" dirty="0"/>
              <a:t> *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60000</a:t>
            </a:r>
            <a:r>
              <a:rPr lang="es-ES" sz="1600" dirty="0"/>
              <a:t> // (BPM * BPMEAS)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silCompas</a:t>
            </a:r>
            <a:r>
              <a:rPr lang="es-ES" sz="1600" dirty="0"/>
              <a:t> = NEGRA // 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32</a:t>
            </a:r>
            <a:r>
              <a:rPr lang="es-ES" sz="1600" dirty="0"/>
              <a:t>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# arbitrario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Cancion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600" dirty="0" err="1">
                <a:solidFill>
                  <a:schemeClr val="bg1">
                    <a:lumMod val="50000"/>
                  </a:schemeClr>
                </a:solidFill>
              </a:rPr>
              <a:t>Frere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 Jacques son 8 compases</a:t>
            </a:r>
          </a:p>
          <a:p>
            <a:pPr marL="0" indent="0"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C4</a:t>
            </a:r>
            <a:r>
              <a:rPr lang="es-ES" sz="1600" dirty="0"/>
              <a:t>']),NEGRA)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# COMPAS 1</a:t>
            </a:r>
            <a:endParaRPr lang="es-E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D4</a:t>
            </a:r>
            <a:r>
              <a:rPr lang="es-ES" sz="1600" dirty="0"/>
              <a:t>']),NEGRA)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E4</a:t>
            </a:r>
            <a:r>
              <a:rPr lang="es-ES" sz="1600" dirty="0"/>
              <a:t>']),NEGRA)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C4</a:t>
            </a:r>
            <a:r>
              <a:rPr lang="es-ES" sz="1600" dirty="0"/>
              <a:t>']),NEGRA)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silence</a:t>
            </a:r>
            <a:r>
              <a:rPr lang="es-ES" sz="1600" dirty="0"/>
              <a:t>(</a:t>
            </a:r>
            <a:r>
              <a:rPr lang="es-ES" sz="1600" dirty="0" err="1"/>
              <a:t>buzzer</a:t>
            </a:r>
            <a:r>
              <a:rPr lang="es-ES" sz="1600" dirty="0"/>
              <a:t>, </a:t>
            </a:r>
            <a:r>
              <a:rPr lang="es-ES" sz="1600" dirty="0" err="1"/>
              <a:t>silCompas</a:t>
            </a:r>
            <a:r>
              <a:rPr lang="es-ES" sz="1600" dirty="0"/>
              <a:t>)</a:t>
            </a:r>
          </a:p>
        </p:txBody>
      </p:sp>
      <p:sp>
        <p:nvSpPr>
          <p:cNvPr id="6" name="Marcador de contenido 24">
            <a:extLst>
              <a:ext uri="{FF2B5EF4-FFF2-40B4-BE49-F238E27FC236}">
                <a16:creationId xmlns:a16="http://schemas.microsoft.com/office/drawing/2014/main" id="{ADF6D20D-A08B-77C3-7E5B-88E11F579C90}"/>
              </a:ext>
            </a:extLst>
          </p:cNvPr>
          <p:cNvSpPr txBox="1">
            <a:spLocks/>
          </p:cNvSpPr>
          <p:nvPr/>
        </p:nvSpPr>
        <p:spPr>
          <a:xfrm>
            <a:off x="6474331" y="2962781"/>
            <a:ext cx="4879470" cy="339356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C4</a:t>
            </a:r>
            <a:r>
              <a:rPr lang="es-ES" sz="1600" dirty="0"/>
              <a:t>']),NEGRA) </a:t>
            </a:r>
            <a:r>
              <a:rPr lang="es-ES" sz="1600" dirty="0">
                <a:solidFill>
                  <a:schemeClr val="bg1">
                    <a:lumMod val="50000"/>
                  </a:schemeClr>
                </a:solidFill>
              </a:rPr>
              <a:t># COMPAS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D4</a:t>
            </a:r>
            <a:r>
              <a:rPr lang="es-ES" sz="1600" dirty="0"/>
              <a:t>']),NEGRA)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E4</a:t>
            </a:r>
            <a:r>
              <a:rPr lang="es-ES" sz="1600" dirty="0"/>
              <a:t>']),NEGRA)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C4</a:t>
            </a:r>
            <a:r>
              <a:rPr lang="es-ES" sz="1600" dirty="0"/>
              <a:t>']),NEGRA)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silence</a:t>
            </a:r>
            <a:r>
              <a:rPr lang="es-ES" sz="1600" dirty="0"/>
              <a:t>(</a:t>
            </a:r>
            <a:r>
              <a:rPr lang="es-ES" sz="1600" dirty="0" err="1"/>
              <a:t>buzzer</a:t>
            </a:r>
            <a:r>
              <a:rPr lang="es-ES" sz="1600" dirty="0"/>
              <a:t>, </a:t>
            </a:r>
            <a:r>
              <a:rPr lang="es-ES" sz="1600" dirty="0" err="1"/>
              <a:t>silCompas</a:t>
            </a:r>
            <a:r>
              <a:rPr lang="es-ES" sz="1600" dirty="0"/>
              <a:t>)</a:t>
            </a:r>
          </a:p>
          <a:p>
            <a:pPr marL="0" indent="0"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E4</a:t>
            </a:r>
            <a:r>
              <a:rPr lang="es-ES" sz="1600" dirty="0"/>
              <a:t>']),NEGRA) # COMPAS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</a:t>
            </a:r>
            <a:r>
              <a:rPr lang="es-ES" sz="1600" dirty="0">
                <a:solidFill>
                  <a:srgbClr val="00B050"/>
                </a:solidFill>
              </a:rPr>
              <a:t>'F4'</a:t>
            </a:r>
            <a:r>
              <a:rPr lang="es-ES" sz="1600" dirty="0"/>
              <a:t>]),NEGRA)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buzzer,</a:t>
            </a:r>
            <a:r>
              <a:rPr lang="es-ES" sz="1600" dirty="0" err="1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['</a:t>
            </a:r>
            <a:r>
              <a:rPr lang="es-ES" sz="1600" dirty="0">
                <a:solidFill>
                  <a:srgbClr val="00B050"/>
                </a:solidFill>
              </a:rPr>
              <a:t>G4</a:t>
            </a:r>
            <a:r>
              <a:rPr lang="es-ES" sz="1600" dirty="0"/>
              <a:t>']),2*NEGRA)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 err="1"/>
              <a:t>silence</a:t>
            </a:r>
            <a:r>
              <a:rPr lang="es-ES" sz="1600" dirty="0"/>
              <a:t>(</a:t>
            </a:r>
            <a:r>
              <a:rPr lang="es-ES" sz="1600" dirty="0" err="1"/>
              <a:t>buzzer</a:t>
            </a:r>
            <a:r>
              <a:rPr lang="es-ES" sz="1600" dirty="0"/>
              <a:t>, </a:t>
            </a:r>
            <a:r>
              <a:rPr lang="es-ES" sz="1600" dirty="0" err="1"/>
              <a:t>silCompas</a:t>
            </a:r>
            <a:r>
              <a:rPr lang="es-E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…………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C5FDB9F-FF18-9198-73FC-DC4C2E7446F0}"/>
              </a:ext>
            </a:extLst>
          </p:cNvPr>
          <p:cNvSpPr txBox="1"/>
          <p:nvPr/>
        </p:nvSpPr>
        <p:spPr>
          <a:xfrm>
            <a:off x="4648156" y="908957"/>
            <a:ext cx="42659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00FFFF"/>
                </a:highlight>
                <a:hlinkClick r:id="rId5"/>
              </a:rPr>
              <a:t>BMMR_CL14_speaker_FJac_3_0.py</a:t>
            </a:r>
            <a:endParaRPr lang="es-ES" sz="2000" b="1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2173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0542D6A3-ED37-41CE-9920-DF573CA90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778" y="258085"/>
            <a:ext cx="11101106" cy="1275294"/>
          </a:xfrm>
        </p:spPr>
        <p:txBody>
          <a:bodyPr>
            <a:noAutofit/>
          </a:bodyPr>
          <a:lstStyle/>
          <a:p>
            <a:r>
              <a:rPr lang="es-ES" sz="3200" dirty="0"/>
              <a:t>Clase 14.2.3.1 [R] Sonido de notas en </a:t>
            </a:r>
            <a:r>
              <a:rPr lang="es-ES" sz="3200" b="1" dirty="0"/>
              <a:t>Pico _ y W – Canción </a:t>
            </a:r>
            <a:r>
              <a:rPr lang="es-ES" sz="3200" b="1" dirty="0" err="1"/>
              <a:t>Frére</a:t>
            </a:r>
            <a:r>
              <a:rPr lang="es-ES" sz="3200" b="1" dirty="0"/>
              <a:t> Jacques - con listas anidadas de notas y duración en Tuplas</a:t>
            </a:r>
            <a:endParaRPr lang="es-ES" sz="2000" dirty="0"/>
          </a:p>
        </p:txBody>
      </p:sp>
      <p:sp>
        <p:nvSpPr>
          <p:cNvPr id="40" name="Marcador de fecha 39">
            <a:extLst>
              <a:ext uri="{FF2B5EF4-FFF2-40B4-BE49-F238E27FC236}">
                <a16:creationId xmlns:a16="http://schemas.microsoft.com/office/drawing/2014/main" id="{9FF803D5-F978-2F2E-756B-A3CFFC937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s-ES"/>
              <a:t>Voluntario : J.C. Santamaria</a:t>
            </a:r>
          </a:p>
        </p:txBody>
      </p:sp>
      <p:sp>
        <p:nvSpPr>
          <p:cNvPr id="43" name="Marcador de pie de página 42">
            <a:extLst>
              <a:ext uri="{FF2B5EF4-FFF2-40B4-BE49-F238E27FC236}">
                <a16:creationId xmlns:a16="http://schemas.microsoft.com/office/drawing/2014/main" id="{C53B3EBB-C428-5A1A-7767-30B83470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Taller Programación y Robótica-CMM BML-2023-CL13_FD</a:t>
            </a:r>
            <a:endParaRPr lang="es-ES" dirty="0"/>
          </a:p>
        </p:txBody>
      </p:sp>
      <p:sp>
        <p:nvSpPr>
          <p:cNvPr id="45" name="Marcador de número de diapositiva 44">
            <a:extLst>
              <a:ext uri="{FF2B5EF4-FFF2-40B4-BE49-F238E27FC236}">
                <a16:creationId xmlns:a16="http://schemas.microsoft.com/office/drawing/2014/main" id="{097150E7-EC9C-9741-3D47-BFFD52D33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C745-D322-4372-BAB2-CC823AD13184}" type="slidenum">
              <a:rPr lang="es-ES" smtClean="0"/>
              <a:t>9</a:t>
            </a:fld>
            <a:endParaRPr lang="es-ES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2D3638CF-560C-EF6F-C8C3-C1E2F5A452A1}"/>
              </a:ext>
            </a:extLst>
          </p:cNvPr>
          <p:cNvGrpSpPr/>
          <p:nvPr/>
        </p:nvGrpSpPr>
        <p:grpSpPr>
          <a:xfrm>
            <a:off x="88247" y="19135"/>
            <a:ext cx="914400" cy="914400"/>
            <a:chOff x="10897849" y="251407"/>
            <a:chExt cx="914400" cy="914400"/>
          </a:xfrm>
        </p:grpSpPr>
        <p:pic>
          <p:nvPicPr>
            <p:cNvPr id="3" name="Gráfico 2" descr="Reloj de arena terminado con relleno sólido">
              <a:extLst>
                <a:ext uri="{FF2B5EF4-FFF2-40B4-BE49-F238E27FC236}">
                  <a16:creationId xmlns:a16="http://schemas.microsoft.com/office/drawing/2014/main" id="{1886150A-68B7-E185-8C00-EDA70997D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897849" y="251407"/>
              <a:ext cx="914400" cy="914400"/>
            </a:xfrm>
            <a:prstGeom prst="rect">
              <a:avLst/>
            </a:prstGeom>
          </p:spPr>
        </p:pic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377D6394-B971-11F9-55B7-A893721E4FDF}"/>
                </a:ext>
              </a:extLst>
            </p:cNvPr>
            <p:cNvSpPr txBox="1"/>
            <p:nvPr/>
          </p:nvSpPr>
          <p:spPr>
            <a:xfrm>
              <a:off x="11144447" y="339275"/>
              <a:ext cx="4443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sz="1600" b="1" dirty="0">
                  <a:solidFill>
                    <a:srgbClr val="FF0000"/>
                  </a:solidFill>
                </a:rPr>
                <a:t>20</a:t>
              </a:r>
              <a:r>
                <a:rPr lang="es-ES" sz="1600" dirty="0"/>
                <a:t>’</a:t>
              </a:r>
            </a:p>
          </p:txBody>
        </p:sp>
      </p:grpSp>
      <p:sp>
        <p:nvSpPr>
          <p:cNvPr id="5" name="Marcador de contenido 24">
            <a:extLst>
              <a:ext uri="{FF2B5EF4-FFF2-40B4-BE49-F238E27FC236}">
                <a16:creationId xmlns:a16="http://schemas.microsoft.com/office/drawing/2014/main" id="{32F43984-A725-C575-948A-1190B732DD65}"/>
              </a:ext>
            </a:extLst>
          </p:cNvPr>
          <p:cNvSpPr txBox="1">
            <a:spLocks/>
          </p:cNvSpPr>
          <p:nvPr/>
        </p:nvSpPr>
        <p:spPr>
          <a:xfrm>
            <a:off x="167116" y="1292877"/>
            <a:ext cx="5601088" cy="4822971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BPM = </a:t>
            </a:r>
            <a:r>
              <a:rPr lang="es-ES" sz="1400" dirty="0">
                <a:solidFill>
                  <a:schemeClr val="accent2">
                    <a:lumMod val="75000"/>
                  </a:schemeClr>
                </a:solidFill>
              </a:rPr>
              <a:t>98</a:t>
            </a:r>
            <a:r>
              <a:rPr lang="es-ES" sz="1400" dirty="0"/>
              <a:t>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#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Beats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per minute para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Frere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JaqueS</a:t>
            </a:r>
            <a:endParaRPr lang="es-ES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BPMEAS = </a:t>
            </a:r>
            <a:r>
              <a:rPr lang="es-ES" sz="14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s-ES" sz="1400" dirty="0"/>
              <a:t>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# 4 /4 Ritmo de </a:t>
            </a:r>
            <a:r>
              <a:rPr lang="es-ES" sz="1400" dirty="0" err="1">
                <a:solidFill>
                  <a:schemeClr val="bg1">
                    <a:lumMod val="50000"/>
                  </a:schemeClr>
                </a:solidFill>
              </a:rPr>
              <a:t>Frere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 Jacques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/>
              <a:t>N = </a:t>
            </a:r>
            <a:r>
              <a:rPr lang="es-ES" sz="14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s-ES" sz="1400" dirty="0"/>
              <a:t> * </a:t>
            </a:r>
            <a:r>
              <a:rPr lang="es-ES" sz="1400" dirty="0">
                <a:solidFill>
                  <a:schemeClr val="accent2">
                    <a:lumMod val="75000"/>
                  </a:schemeClr>
                </a:solidFill>
              </a:rPr>
              <a:t>60000</a:t>
            </a:r>
            <a:r>
              <a:rPr lang="es-ES" sz="1400" dirty="0"/>
              <a:t> // (BPM * BPMEAS)</a:t>
            </a:r>
          </a:p>
          <a:p>
            <a:pPr marL="0" indent="0">
              <a:buNone/>
            </a:pPr>
            <a:r>
              <a:rPr lang="es-ES" sz="1400" dirty="0"/>
              <a:t>B = N * </a:t>
            </a:r>
            <a:r>
              <a:rPr lang="es-ES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 marL="0" indent="0">
              <a:buNone/>
            </a:pPr>
            <a:r>
              <a:rPr lang="es-ES" sz="1400" dirty="0"/>
              <a:t>C = N // </a:t>
            </a:r>
            <a:r>
              <a:rPr lang="es-ES" sz="1400" dirty="0">
                <a:solidFill>
                  <a:schemeClr val="accent2">
                    <a:lumMod val="75000"/>
                  </a:schemeClr>
                </a:solidFill>
              </a:rPr>
              <a:t>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400" dirty="0" err="1"/>
              <a:t>silCompas</a:t>
            </a:r>
            <a:r>
              <a:rPr lang="es-ES" sz="1400" dirty="0"/>
              <a:t> = NEGRA // </a:t>
            </a:r>
            <a:r>
              <a:rPr lang="es-ES" sz="1400" dirty="0">
                <a:solidFill>
                  <a:schemeClr val="accent2">
                    <a:lumMod val="75000"/>
                  </a:schemeClr>
                </a:solidFill>
              </a:rPr>
              <a:t>32</a:t>
            </a:r>
            <a:r>
              <a:rPr lang="es-ES" sz="1400" dirty="0"/>
              <a:t>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# arbitrario . 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cancion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Frere</a:t>
            </a:r>
            <a:r>
              <a:rPr lang="pt-BR" sz="1400" dirty="0">
                <a:solidFill>
                  <a:schemeClr val="bg1">
                    <a:lumMod val="50000"/>
                  </a:schemeClr>
                </a:solidFill>
              </a:rPr>
              <a:t> Jacques 8 </a:t>
            </a:r>
            <a:r>
              <a:rPr lang="pt-BR" sz="1400" dirty="0" err="1">
                <a:solidFill>
                  <a:schemeClr val="bg1">
                    <a:lumMod val="50000"/>
                  </a:schemeClr>
                </a:solidFill>
              </a:rPr>
              <a:t>compases</a:t>
            </a:r>
            <a:endParaRPr lang="pt-BR" sz="14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 err="1"/>
              <a:t>compasesNotaDur</a:t>
            </a:r>
            <a:r>
              <a:rPr lang="pt-BR" sz="1400" dirty="0"/>
              <a:t> = [[('C4',N), ('D4',N), ('E4',N), ('C4',N)], # COMPAS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                  [('C4',N), ('D4',N), ('E4',N), ('C4',N)], # COMPAS 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                  [('E4',N), ('F4',N), ('G4',B)], # COMPAS 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                  [('E4',N), ('F4',N), ('G4',B)], # COMPAS 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                  [('G4',C), ('A4',C), ('G4',C), ('F4',C), ('E4',N), ('C4',N)], # COMPAS 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                  [('G4',C), ('A4',C), ('G4',C), ('F4',C), ('E4',N), ('C4',N)], # COMPAS 6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                  [('C4',N), ('G4',N), ('C4',B)], # COMPAS 7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                  [('C4',N), ('G4',N), ('C4',B)], # COMPAS 8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400" dirty="0"/>
              <a:t>                 ]</a:t>
            </a:r>
            <a:endParaRPr lang="es-E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3F6DDA4-50DA-8527-9F7E-E552769F73F7}"/>
              </a:ext>
            </a:extLst>
          </p:cNvPr>
          <p:cNvSpPr txBox="1"/>
          <p:nvPr/>
        </p:nvSpPr>
        <p:spPr>
          <a:xfrm>
            <a:off x="6477645" y="1372219"/>
            <a:ext cx="4265910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highlight>
                  <a:srgbClr val="00FFFF"/>
                </a:highlight>
                <a:hlinkClick r:id="rId4"/>
              </a:rPr>
              <a:t>BMMR_CL14_speaker_FJac_3_2.py</a:t>
            </a:r>
            <a:endParaRPr lang="es-ES" sz="2000" b="1" dirty="0">
              <a:highlight>
                <a:srgbClr val="00FFFF"/>
              </a:highlight>
            </a:endParaRPr>
          </a:p>
        </p:txBody>
      </p:sp>
      <p:sp>
        <p:nvSpPr>
          <p:cNvPr id="6" name="Marcador de contenido 24">
            <a:extLst>
              <a:ext uri="{FF2B5EF4-FFF2-40B4-BE49-F238E27FC236}">
                <a16:creationId xmlns:a16="http://schemas.microsoft.com/office/drawing/2014/main" id="{ADF6D20D-A08B-77C3-7E5B-88E11F579C90}"/>
              </a:ext>
            </a:extLst>
          </p:cNvPr>
          <p:cNvSpPr txBox="1">
            <a:spLocks/>
          </p:cNvSpPr>
          <p:nvPr/>
        </p:nvSpPr>
        <p:spPr>
          <a:xfrm>
            <a:off x="5970895" y="2012831"/>
            <a:ext cx="6101756" cy="2084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s-ES" sz="1600" b="1" dirty="0" err="1">
                <a:solidFill>
                  <a:srgbClr val="7030A0"/>
                </a:solidFill>
              </a:rPr>
              <a:t>for</a:t>
            </a:r>
            <a:r>
              <a:rPr lang="es-ES" sz="1600" dirty="0"/>
              <a:t> </a:t>
            </a:r>
            <a:r>
              <a:rPr lang="es-ES" sz="1600" dirty="0" err="1"/>
              <a:t>comp</a:t>
            </a:r>
            <a:r>
              <a:rPr lang="es-ES" sz="1600" dirty="0"/>
              <a:t> </a:t>
            </a:r>
            <a:r>
              <a:rPr lang="es-ES" sz="1600" b="1" dirty="0">
                <a:solidFill>
                  <a:srgbClr val="7030A0"/>
                </a:solidFill>
              </a:rPr>
              <a:t>in</a:t>
            </a:r>
            <a:r>
              <a:rPr lang="es-ES" sz="1600" dirty="0"/>
              <a:t> </a:t>
            </a:r>
            <a:r>
              <a:rPr lang="es-ES" sz="1600" dirty="0" err="1">
                <a:solidFill>
                  <a:srgbClr val="7030A0"/>
                </a:solidFill>
              </a:rPr>
              <a:t>range</a:t>
            </a:r>
            <a:r>
              <a:rPr lang="es-ES" sz="1600" dirty="0"/>
              <a:t>(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s-ES" sz="1600" dirty="0"/>
              <a:t>, </a:t>
            </a:r>
            <a:r>
              <a:rPr lang="es-ES" sz="1600" dirty="0" err="1">
                <a:solidFill>
                  <a:srgbClr val="7030A0"/>
                </a:solidFill>
              </a:rPr>
              <a:t>len</a:t>
            </a:r>
            <a:r>
              <a:rPr lang="es-ES" sz="1600" dirty="0"/>
              <a:t>(</a:t>
            </a:r>
            <a:r>
              <a:rPr lang="es-ES" sz="1600" dirty="0" err="1"/>
              <a:t>compasesNotaDur</a:t>
            </a:r>
            <a:r>
              <a:rPr lang="es-ES" sz="1600" dirty="0"/>
              <a:t>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</a:t>
            </a:r>
            <a:r>
              <a:rPr lang="es-ES" sz="1600" b="1" dirty="0" err="1">
                <a:solidFill>
                  <a:srgbClr val="7030A0"/>
                </a:solidFill>
              </a:rPr>
              <a:t>for</a:t>
            </a:r>
            <a:r>
              <a:rPr lang="es-ES" sz="1600" dirty="0"/>
              <a:t> nota </a:t>
            </a:r>
            <a:r>
              <a:rPr lang="es-ES" sz="1600" b="1" dirty="0">
                <a:solidFill>
                  <a:srgbClr val="7030A0"/>
                </a:solidFill>
              </a:rPr>
              <a:t>in</a:t>
            </a:r>
            <a:r>
              <a:rPr lang="es-ES" sz="1600" dirty="0"/>
              <a:t> </a:t>
            </a:r>
            <a:r>
              <a:rPr lang="es-ES" sz="1600" dirty="0" err="1">
                <a:solidFill>
                  <a:srgbClr val="7030A0"/>
                </a:solidFill>
              </a:rPr>
              <a:t>range</a:t>
            </a:r>
            <a:r>
              <a:rPr lang="es-ES" sz="1600" dirty="0"/>
              <a:t>(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s-ES" sz="1600" dirty="0"/>
              <a:t>, </a:t>
            </a:r>
            <a:r>
              <a:rPr lang="es-ES" sz="1600" dirty="0" err="1"/>
              <a:t>len</a:t>
            </a:r>
            <a:r>
              <a:rPr lang="es-ES" sz="1600" dirty="0"/>
              <a:t>(</a:t>
            </a:r>
            <a:r>
              <a:rPr lang="es-ES" sz="1600" dirty="0" err="1"/>
              <a:t>compasesNotaDur</a:t>
            </a:r>
            <a:r>
              <a:rPr lang="es-ES" sz="1600" dirty="0"/>
              <a:t>[</a:t>
            </a:r>
            <a:r>
              <a:rPr lang="es-ES" sz="1600" dirty="0" err="1"/>
              <a:t>comp</a:t>
            </a:r>
            <a:r>
              <a:rPr lang="es-ES" sz="1600" dirty="0"/>
              <a:t>])):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    </a:t>
            </a:r>
            <a:r>
              <a:rPr lang="es-ES" sz="1600" dirty="0" err="1"/>
              <a:t>tone</a:t>
            </a:r>
            <a:r>
              <a:rPr lang="es-ES" sz="1600" dirty="0"/>
              <a:t>(</a:t>
            </a:r>
            <a:r>
              <a:rPr lang="es-ES" sz="1600" dirty="0" err="1"/>
              <a:t>buzzer</a:t>
            </a:r>
            <a:r>
              <a:rPr lang="es-ES" sz="1600" dirty="0"/>
              <a:t>, </a:t>
            </a:r>
            <a:r>
              <a:rPr lang="es-ES" sz="1600" dirty="0">
                <a:solidFill>
                  <a:srgbClr val="7030A0"/>
                </a:solidFill>
              </a:rPr>
              <a:t>round</a:t>
            </a:r>
            <a:r>
              <a:rPr lang="es-ES" sz="1600" dirty="0"/>
              <a:t>(</a:t>
            </a:r>
            <a:r>
              <a:rPr lang="es-ES" sz="1600" dirty="0" err="1"/>
              <a:t>notesFreq</a:t>
            </a:r>
            <a:r>
              <a:rPr lang="es-ES" sz="1600" dirty="0"/>
              <a:t>[</a:t>
            </a:r>
            <a:r>
              <a:rPr lang="es-ES" sz="1600" dirty="0" err="1"/>
              <a:t>compasesNotaDur</a:t>
            </a:r>
            <a:r>
              <a:rPr lang="es-ES" sz="1600" dirty="0"/>
              <a:t>[</a:t>
            </a:r>
            <a:r>
              <a:rPr lang="es-ES" sz="1600" dirty="0" err="1"/>
              <a:t>comp</a:t>
            </a:r>
            <a:r>
              <a:rPr lang="es-ES" sz="1600" dirty="0"/>
              <a:t>][nota][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s-ES" sz="1600" dirty="0"/>
              <a:t>]]),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    </a:t>
            </a:r>
            <a:r>
              <a:rPr lang="es-ES" sz="1600" dirty="0" err="1"/>
              <a:t>compasesNotaDur</a:t>
            </a:r>
            <a:r>
              <a:rPr lang="es-ES" sz="1600" dirty="0"/>
              <a:t>[</a:t>
            </a:r>
            <a:r>
              <a:rPr lang="es-ES" sz="1600" dirty="0" err="1"/>
              <a:t>comp</a:t>
            </a:r>
            <a:r>
              <a:rPr lang="es-ES" sz="1600" dirty="0"/>
              <a:t>][nota][</a:t>
            </a:r>
            <a:r>
              <a:rPr lang="es-ES" sz="16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s-ES" sz="1600" dirty="0"/>
              <a:t>])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   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ES" sz="1600" dirty="0"/>
              <a:t>    </a:t>
            </a:r>
            <a:r>
              <a:rPr lang="es-ES" sz="1600" dirty="0" err="1"/>
              <a:t>silence</a:t>
            </a:r>
            <a:r>
              <a:rPr lang="es-ES" sz="1600" dirty="0"/>
              <a:t>(</a:t>
            </a:r>
            <a:r>
              <a:rPr lang="es-ES" sz="1600" dirty="0" err="1"/>
              <a:t>buzzer</a:t>
            </a:r>
            <a:r>
              <a:rPr lang="es-ES" sz="1600" dirty="0"/>
              <a:t>, </a:t>
            </a:r>
            <a:r>
              <a:rPr lang="es-ES" sz="1600" dirty="0" err="1"/>
              <a:t>silCompas</a:t>
            </a:r>
            <a:r>
              <a:rPr lang="es-ES" sz="1600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ES" sz="1600" dirty="0"/>
          </a:p>
        </p:txBody>
      </p:sp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45C84BB1-6F29-557D-5DAF-072365FC4A47}"/>
              </a:ext>
            </a:extLst>
          </p:cNvPr>
          <p:cNvSpPr txBox="1">
            <a:spLocks/>
          </p:cNvSpPr>
          <p:nvPr/>
        </p:nvSpPr>
        <p:spPr>
          <a:xfrm>
            <a:off x="5970895" y="4242440"/>
            <a:ext cx="5969759" cy="17778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000" dirty="0"/>
              <a:t>Cada nota del pentagrama va en una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</a:rPr>
              <a:t>Tupla : </a:t>
            </a:r>
            <a:r>
              <a:rPr lang="es-ES" sz="2000" dirty="0"/>
              <a:t>(altura, duración) como (‘C4’,N).</a:t>
            </a:r>
          </a:p>
          <a:p>
            <a:r>
              <a:rPr lang="es-ES" sz="2000" dirty="0"/>
              <a:t>Cada compas se agrupa en una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</a:rPr>
              <a:t>Lista []</a:t>
            </a:r>
            <a:r>
              <a:rPr lang="es-ES" sz="2000" dirty="0"/>
              <a:t> de tuplas</a:t>
            </a:r>
          </a:p>
          <a:p>
            <a:r>
              <a:rPr lang="es-ES" sz="2000" dirty="0"/>
              <a:t>La canción se agrupa en una </a:t>
            </a:r>
            <a:r>
              <a:rPr lang="es-ES" sz="2000" dirty="0">
                <a:solidFill>
                  <a:schemeClr val="accent2">
                    <a:lumMod val="75000"/>
                  </a:schemeClr>
                </a:solidFill>
              </a:rPr>
              <a:t>lista de listas</a:t>
            </a:r>
            <a:r>
              <a:rPr lang="es-ES" sz="2000" dirty="0"/>
              <a:t> de compases</a:t>
            </a:r>
          </a:p>
          <a:p>
            <a:r>
              <a:rPr lang="es-ES" sz="2000" dirty="0"/>
              <a:t>Luego se trata de recorrer con dos </a:t>
            </a:r>
            <a:r>
              <a:rPr lang="es-ES" sz="2000" b="1" dirty="0" err="1">
                <a:solidFill>
                  <a:srgbClr val="7030A0"/>
                </a:solidFill>
              </a:rPr>
              <a:t>for</a:t>
            </a:r>
            <a:r>
              <a:rPr lang="es-ES" sz="2000" dirty="0"/>
              <a:t> las listas anidadas en orden. Cada miembro de la tupla </a:t>
            </a:r>
            <a:r>
              <a:rPr lang="es-ES" sz="2000"/>
              <a:t>es índice [0] y [1]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3188895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2266</Words>
  <Application>Microsoft Office PowerPoint</Application>
  <PresentationFormat>Panorámica</PresentationFormat>
  <Paragraphs>191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9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Cambria Math</vt:lpstr>
      <vt:lpstr>Consolas-Bold</vt:lpstr>
      <vt:lpstr>Lucida Grande</vt:lpstr>
      <vt:lpstr>source sans pro</vt:lpstr>
      <vt:lpstr>Wingdings</vt:lpstr>
      <vt:lpstr>Tema de Office</vt:lpstr>
      <vt:lpstr>Diseño personalizado</vt:lpstr>
      <vt:lpstr>Taller personalizado de Programación y Robótica en CMM BML 24_25 – CL13</vt:lpstr>
      <vt:lpstr>Clase 12 – Índice (90 minutos)</vt:lpstr>
      <vt:lpstr>Clase 14.2.1[R] – Sonido en Pico con PWM 2da : refresco  y 1ros programas de test </vt:lpstr>
      <vt:lpstr>[PyR] Clase 14.1.1 List comprehension en Python Ref listas compresión : https://recursospython.com/guias-y-manuales/comprension-de-listas-y-otras-colecciones/ Ref 2 https://realpython.com/list-comprehension-python/</vt:lpstr>
      <vt:lpstr>[PyR] Clase 14.1.2 Diccionarios en Python Ref Basica: https://docs.python.org/es/3/tutorial/datastructures.html#dictionaries Ref Detallada : https://realpython.com/python-dicts/</vt:lpstr>
      <vt:lpstr>Clase 14.2.2 [PyR] – Sonido en Pico con PWM 2da : Frecuencias de notas: algo de teoría musical </vt:lpstr>
      <vt:lpstr>Clase 14.2.2 [R] Sonido de notas en Pico _ y W – Diccionario Frecuencias de notas del piano – ejemplo de uso de diccionarios Ref : https://pybonacci.org/2020/04/01/haciendo-musica-con-python/ Author : Katie He katieshiqihe</vt:lpstr>
      <vt:lpstr>Clase 14.2.3.1 [R] Sonido de notas en Pico _ y W – Canción Frére Jacques - simple</vt:lpstr>
      <vt:lpstr>Clase 14.2.3.1 [R] Sonido de notas en Pico _ y W – Canción Frére Jacques - con listas anidadas de notas y duración en Tuplas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Aprendiendo Scratch en la Fundación Juan XXIII</dc:title>
  <dc:creator>Jose Carlos Santamaria Poza</dc:creator>
  <cp:lastModifiedBy>Jose Carlos Santamaria Poza</cp:lastModifiedBy>
  <cp:revision>55</cp:revision>
  <cp:lastPrinted>2023-05-30T17:06:01Z</cp:lastPrinted>
  <dcterms:created xsi:type="dcterms:W3CDTF">2021-10-26T14:51:55Z</dcterms:created>
  <dcterms:modified xsi:type="dcterms:W3CDTF">2025-05-27T09:55:15Z</dcterms:modified>
</cp:coreProperties>
</file>