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matic SC"/>
      <p:regular r:id="rId41"/>
      <p:bold r:id="rId42"/>
    </p:embeddedFont>
    <p:embeddedFont>
      <p:font typeface="Source Code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maticSC-bold.fntdata"/><Relationship Id="rId41" Type="http://schemas.openxmlformats.org/officeDocument/2006/relationships/font" Target="fonts/AmaticSC-regular.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SourceCodePro-boldItalic.fntdata"/><Relationship Id="rId23" Type="http://schemas.openxmlformats.org/officeDocument/2006/relationships/slide" Target="slides/slide18.xml"/><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d66d592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d66d592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d66d592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d66d592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d66d592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d66d592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8d66d592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8d66d59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8d66d592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8d66d592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8d66d592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8d66d592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8d66d592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8d66d592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d66d592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d66d592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8d8503f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8d8503f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d8503f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d8503f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8d66d592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8d66d592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d8503f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8d8503f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8d66d592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8d66d592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d66d592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d66d592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8d66d592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8d66d592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8d8503f2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8d8503f2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8d8503f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8d8503f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8d8503f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8d8503f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8d66d592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8d66d592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8d66d592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8d66d592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7cbbcc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7cbbcc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8d66d592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8d66d592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8d8503f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8d8503f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8d66d592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8d66d592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8d66d592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8d66d592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8d66d59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8d66d59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8d66d592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8d66d592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8d66d59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8d66d59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8d66d592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8d66d592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d66d592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d66d592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esac-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rive.google.com/file/d/1-2H_8p_zNBCqD4n4o-BbowN9s07kCXWu/view?usp=sharing" TargetMode="External"/><Relationship Id="rId4" Type="http://schemas.openxmlformats.org/officeDocument/2006/relationships/hyperlink" Target="https://drive.google.com/file/d/1-N2SlXJwtPgt76fd30zDtaQIwffAOHI5/view?usp=shar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Gerador de Melodias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Equipe: Anderson Mota e Jeffson </a:t>
            </a:r>
            <a:r>
              <a:rPr lang="pt-BR"/>
              <a:t>Simões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Dataset</a:t>
            </a:r>
            <a:endParaRPr/>
          </a:p>
        </p:txBody>
      </p:sp>
      <p:sp>
        <p:nvSpPr>
          <p:cNvPr id="114" name="Google Shape;114;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pt-BR" sz="2008">
                <a:solidFill>
                  <a:srgbClr val="000000"/>
                </a:solidFill>
              </a:rPr>
              <a:t>Os dados que </a:t>
            </a:r>
            <a:r>
              <a:rPr b="1" lang="pt-BR" sz="2008">
                <a:solidFill>
                  <a:srgbClr val="000000"/>
                </a:solidFill>
              </a:rPr>
              <a:t>escolhemos utilizar foram arquivos do formato krn que representam partituras de músicas, ou seja música em notação simbólica. </a:t>
            </a:r>
            <a:endParaRPr b="1" sz="2008">
              <a:solidFill>
                <a:srgbClr val="000000"/>
              </a:solidFill>
            </a:endParaRPr>
          </a:p>
          <a:p>
            <a:pPr indent="-336987" lvl="0" marL="457200" rtl="0" algn="l">
              <a:spcBef>
                <a:spcPts val="1200"/>
              </a:spcBef>
              <a:spcAft>
                <a:spcPts val="0"/>
              </a:spcAft>
              <a:buClr>
                <a:srgbClr val="000000"/>
              </a:buClr>
              <a:buSzPct val="100000"/>
              <a:buChar char="●"/>
            </a:pPr>
            <a:r>
              <a:rPr b="1" lang="pt-BR" sz="2008">
                <a:solidFill>
                  <a:srgbClr val="000000"/>
                </a:solidFill>
              </a:rPr>
              <a:t>Western Folk songs: </a:t>
            </a:r>
            <a:endParaRPr b="1" sz="2008">
              <a:solidFill>
                <a:srgbClr val="000000"/>
              </a:solidFill>
            </a:endParaRPr>
          </a:p>
          <a:p>
            <a:pPr indent="-315397" lvl="1" marL="914400" rtl="0" algn="l">
              <a:spcBef>
                <a:spcPts val="0"/>
              </a:spcBef>
              <a:spcAft>
                <a:spcPts val="0"/>
              </a:spcAft>
              <a:buClr>
                <a:srgbClr val="000000"/>
              </a:buClr>
              <a:buSzPct val="100000"/>
              <a:buChar char="○"/>
            </a:pPr>
            <a:r>
              <a:rPr b="1" lang="pt-BR" sz="1608">
                <a:solidFill>
                  <a:srgbClr val="000000"/>
                </a:solidFill>
              </a:rPr>
              <a:t>Optamos por focar em melodias </a:t>
            </a:r>
            <a:r>
              <a:rPr b="1" lang="pt-BR" sz="1608">
                <a:solidFill>
                  <a:srgbClr val="000000"/>
                </a:solidFill>
              </a:rPr>
              <a:t>monofônicas por serem mais simples.</a:t>
            </a:r>
            <a:endParaRPr b="1" sz="1608">
              <a:solidFill>
                <a:srgbClr val="000000"/>
              </a:solidFill>
            </a:endParaRPr>
          </a:p>
          <a:p>
            <a:pPr indent="0" lvl="0" marL="0" rtl="0" algn="l">
              <a:spcBef>
                <a:spcPts val="1200"/>
              </a:spcBef>
              <a:spcAft>
                <a:spcPts val="0"/>
              </a:spcAft>
              <a:buNone/>
            </a:pPr>
            <a:r>
              <a:t/>
            </a:r>
            <a:endParaRPr b="1" sz="2008">
              <a:solidFill>
                <a:srgbClr val="000000"/>
              </a:solidFill>
            </a:endParaRPr>
          </a:p>
          <a:p>
            <a:pPr indent="-336987" lvl="0" marL="457200" rtl="0" algn="l">
              <a:spcBef>
                <a:spcPts val="1200"/>
              </a:spcBef>
              <a:spcAft>
                <a:spcPts val="0"/>
              </a:spcAft>
              <a:buClr>
                <a:srgbClr val="000000"/>
              </a:buClr>
              <a:buSzPct val="100000"/>
              <a:buChar char="●"/>
            </a:pPr>
            <a:r>
              <a:rPr b="1" lang="pt-BR" sz="2008">
                <a:solidFill>
                  <a:srgbClr val="000000"/>
                </a:solidFill>
              </a:rPr>
              <a:t>Fonte dos dados:</a:t>
            </a:r>
            <a:endParaRPr b="1" sz="2008">
              <a:solidFill>
                <a:srgbClr val="000000"/>
              </a:solidFill>
            </a:endParaRPr>
          </a:p>
          <a:p>
            <a:pPr indent="-315397" lvl="1" marL="914400" rtl="0" algn="l">
              <a:spcBef>
                <a:spcPts val="0"/>
              </a:spcBef>
              <a:spcAft>
                <a:spcPts val="0"/>
              </a:spcAft>
              <a:buClr>
                <a:srgbClr val="000000"/>
              </a:buClr>
              <a:buSzPct val="100000"/>
              <a:buChar char="○"/>
            </a:pPr>
            <a:r>
              <a:rPr b="1" lang="pt-BR" sz="1608" u="sng">
                <a:solidFill>
                  <a:schemeClr val="hlink"/>
                </a:solidFill>
                <a:hlinkClick r:id="rId3"/>
              </a:rPr>
              <a:t>http://www.esac-data.org/</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472625" y="802500"/>
            <a:ext cx="41988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4200"/>
              <a:t>Pré- Processamento</a:t>
            </a:r>
            <a:endParaRPr/>
          </a:p>
        </p:txBody>
      </p:sp>
      <p:pic>
        <p:nvPicPr>
          <p:cNvPr id="120" name="Google Shape;120;p23"/>
          <p:cNvPicPr preferRelativeResize="0"/>
          <p:nvPr/>
        </p:nvPicPr>
        <p:blipFill>
          <a:blip r:embed="rId3">
            <a:alphaModFix/>
          </a:blip>
          <a:stretch>
            <a:fillRect/>
          </a:stretch>
        </p:blipFill>
        <p:spPr>
          <a:xfrm>
            <a:off x="2472538" y="2659150"/>
            <a:ext cx="4198934" cy="2361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Pré</a:t>
            </a:r>
            <a:r>
              <a:rPr lang="pt-BR"/>
              <a:t>- Processamento</a:t>
            </a:r>
            <a:endParaRPr/>
          </a:p>
        </p:txBody>
      </p:sp>
      <p:sp>
        <p:nvSpPr>
          <p:cNvPr id="126" name="Google Shape;126;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2008">
                <a:solidFill>
                  <a:srgbClr val="000000"/>
                </a:solidFill>
              </a:rPr>
              <a:t>Os dados que escolhemos utilizar foram arquivos do formato krn que representam partituras de </a:t>
            </a:r>
            <a:r>
              <a:rPr b="1" lang="pt-BR" sz="2008">
                <a:solidFill>
                  <a:srgbClr val="000000"/>
                </a:solidFill>
              </a:rPr>
              <a:t>músicas</a:t>
            </a:r>
            <a:r>
              <a:rPr b="1" lang="pt-BR" sz="2008">
                <a:solidFill>
                  <a:srgbClr val="000000"/>
                </a:solidFill>
              </a:rPr>
              <a:t> e </a:t>
            </a:r>
            <a:r>
              <a:rPr b="1" lang="pt-BR" sz="2008">
                <a:solidFill>
                  <a:srgbClr val="000000"/>
                </a:solidFill>
              </a:rPr>
              <a:t>para</a:t>
            </a:r>
            <a:r>
              <a:rPr b="1" lang="pt-BR" sz="2008">
                <a:solidFill>
                  <a:srgbClr val="000000"/>
                </a:solidFill>
              </a:rPr>
              <a:t> passarmos os mesmos </a:t>
            </a:r>
            <a:r>
              <a:rPr b="1" lang="pt-BR" sz="2008">
                <a:solidFill>
                  <a:srgbClr val="000000"/>
                </a:solidFill>
              </a:rPr>
              <a:t>para</a:t>
            </a:r>
            <a:r>
              <a:rPr b="1" lang="pt-BR" sz="2008">
                <a:solidFill>
                  <a:srgbClr val="000000"/>
                </a:solidFill>
              </a:rPr>
              <a:t> o modelo de </a:t>
            </a:r>
            <a:r>
              <a:rPr b="1" lang="pt-BR" sz="2008">
                <a:solidFill>
                  <a:srgbClr val="000000"/>
                </a:solidFill>
              </a:rPr>
              <a:t>inteligência</a:t>
            </a:r>
            <a:r>
              <a:rPr b="1" lang="pt-BR" sz="2008">
                <a:solidFill>
                  <a:srgbClr val="000000"/>
                </a:solidFill>
              </a:rPr>
              <a:t> artificial tivemos que fazer </a:t>
            </a:r>
            <a:r>
              <a:rPr b="1" lang="pt-BR" sz="2008">
                <a:solidFill>
                  <a:srgbClr val="000000"/>
                </a:solidFill>
              </a:rPr>
              <a:t>algumas</a:t>
            </a:r>
            <a:r>
              <a:rPr b="1" lang="pt-BR" sz="2008">
                <a:solidFill>
                  <a:srgbClr val="000000"/>
                </a:solidFill>
              </a:rPr>
              <a:t> transformações </a:t>
            </a:r>
            <a:r>
              <a:rPr b="1" lang="pt-BR" sz="2008">
                <a:solidFill>
                  <a:srgbClr val="000000"/>
                </a:solidFill>
              </a:rPr>
              <a:t>para</a:t>
            </a:r>
            <a:r>
              <a:rPr b="1" lang="pt-BR" sz="2008">
                <a:solidFill>
                  <a:srgbClr val="000000"/>
                </a:solidFill>
              </a:rPr>
              <a:t> termos uma boa representação dos dados.</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Melodia</a:t>
            </a:r>
            <a:endParaRPr/>
          </a:p>
        </p:txBody>
      </p:sp>
      <p:sp>
        <p:nvSpPr>
          <p:cNvPr id="132" name="Google Shape;132;p25"/>
          <p:cNvSpPr txBox="1"/>
          <p:nvPr>
            <p:ph idx="1" type="body"/>
          </p:nvPr>
        </p:nvSpPr>
        <p:spPr>
          <a:xfrm>
            <a:off x="311700" y="1038925"/>
            <a:ext cx="8646900" cy="3855000"/>
          </a:xfrm>
          <a:prstGeom prst="rect">
            <a:avLst/>
          </a:prstGeom>
        </p:spPr>
        <p:txBody>
          <a:bodyPr anchorCtr="0" anchor="t" bIns="91425" lIns="91425" spcFirstLastPara="1" rIns="91425" wrap="square" tIns="91425">
            <a:normAutofit fontScale="25000" lnSpcReduction="20000"/>
          </a:bodyPr>
          <a:lstStyle/>
          <a:p>
            <a:pPr indent="-315032" lvl="0" marL="457200" rtl="0" algn="l">
              <a:spcBef>
                <a:spcPts val="0"/>
              </a:spcBef>
              <a:spcAft>
                <a:spcPts val="0"/>
              </a:spcAft>
              <a:buClr>
                <a:srgbClr val="000000"/>
              </a:buClr>
              <a:buSzPct val="100000"/>
              <a:buChar char="●"/>
            </a:pPr>
            <a:r>
              <a:rPr b="1" lang="pt-BR" sz="5444">
                <a:solidFill>
                  <a:srgbClr val="000000"/>
                </a:solidFill>
              </a:rPr>
              <a:t>O que é uma melodia?</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Sequência</a:t>
            </a:r>
            <a:r>
              <a:rPr b="1" lang="pt-BR" sz="5444">
                <a:solidFill>
                  <a:srgbClr val="000000"/>
                </a:solidFill>
              </a:rPr>
              <a:t> de notas e pausas ao longo do tempo.</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Série</a:t>
            </a:r>
            <a:r>
              <a:rPr b="1" lang="pt-BR" sz="5444">
                <a:solidFill>
                  <a:srgbClr val="000000"/>
                </a:solidFill>
              </a:rPr>
              <a:t> Temporal:</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Assim decidimos tratar a melodia como um problema de predição de </a:t>
            </a:r>
            <a:r>
              <a:rPr b="1" lang="pt-BR" sz="5444">
                <a:solidFill>
                  <a:srgbClr val="000000"/>
                </a:solidFill>
              </a:rPr>
              <a:t>série</a:t>
            </a:r>
            <a:r>
              <a:rPr b="1" lang="pt-BR" sz="5444">
                <a:solidFill>
                  <a:srgbClr val="000000"/>
                </a:solidFill>
              </a:rPr>
              <a:t> temporal, onde teremos nossos dados dispostos no tempo.</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Treino do modelo:</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Usaremos </a:t>
            </a:r>
            <a:r>
              <a:rPr b="1" lang="pt-BR" sz="5444">
                <a:solidFill>
                  <a:srgbClr val="000000"/>
                </a:solidFill>
              </a:rPr>
              <a:t>várias</a:t>
            </a:r>
            <a:r>
              <a:rPr b="1" lang="pt-BR" sz="5444">
                <a:solidFill>
                  <a:srgbClr val="000000"/>
                </a:solidFill>
              </a:rPr>
              <a:t> melodias </a:t>
            </a:r>
            <a:r>
              <a:rPr b="1" lang="pt-BR" sz="5444">
                <a:solidFill>
                  <a:srgbClr val="000000"/>
                </a:solidFill>
              </a:rPr>
              <a:t>para</a:t>
            </a:r>
            <a:r>
              <a:rPr b="1" lang="pt-BR" sz="5444">
                <a:solidFill>
                  <a:srgbClr val="000000"/>
                </a:solidFill>
              </a:rPr>
              <a:t> treinar nosso modelo, o mesmo irá predizer o </a:t>
            </a:r>
            <a:r>
              <a:rPr b="1" lang="pt-BR" sz="5444">
                <a:solidFill>
                  <a:srgbClr val="000000"/>
                </a:solidFill>
              </a:rPr>
              <a:t>próximo</a:t>
            </a:r>
            <a:r>
              <a:rPr b="1" lang="pt-BR" sz="5444">
                <a:solidFill>
                  <a:srgbClr val="000000"/>
                </a:solidFill>
              </a:rPr>
              <a:t> passo da </a:t>
            </a:r>
            <a:r>
              <a:rPr b="1" lang="pt-BR" sz="5444">
                <a:solidFill>
                  <a:srgbClr val="000000"/>
                </a:solidFill>
              </a:rPr>
              <a:t>sequência.</a:t>
            </a:r>
            <a:endParaRPr b="1" sz="5444">
              <a:solidFill>
                <a:srgbClr val="000000"/>
              </a:solidFill>
            </a:endParaRPr>
          </a:p>
          <a:p>
            <a:pPr indent="0" lvl="0" marL="0" rtl="0" algn="l">
              <a:spcBef>
                <a:spcPts val="1200"/>
              </a:spcBef>
              <a:spcAft>
                <a:spcPts val="0"/>
              </a:spcAft>
              <a:buNone/>
            </a:pPr>
            <a:r>
              <a:t/>
            </a:r>
            <a:endParaRPr b="1" sz="5444">
              <a:solidFill>
                <a:srgbClr val="000000"/>
              </a:solidFill>
            </a:endParaRPr>
          </a:p>
          <a:p>
            <a:pPr indent="-315032" lvl="0" marL="457200" rtl="0" algn="l">
              <a:spcBef>
                <a:spcPts val="1200"/>
              </a:spcBef>
              <a:spcAft>
                <a:spcPts val="0"/>
              </a:spcAft>
              <a:buClr>
                <a:srgbClr val="000000"/>
              </a:buClr>
              <a:buSzPct val="100000"/>
              <a:buChar char="●"/>
            </a:pPr>
            <a:r>
              <a:rPr b="1" lang="pt-BR" sz="5444">
                <a:solidFill>
                  <a:srgbClr val="000000"/>
                </a:solidFill>
              </a:rPr>
              <a:t>Representação da melodia:</a:t>
            </a:r>
            <a:endParaRPr b="1" sz="5444">
              <a:solidFill>
                <a:srgbClr val="000000"/>
              </a:solidFill>
            </a:endParaRPr>
          </a:p>
          <a:p>
            <a:pPr indent="-315032" lvl="1" marL="914400" rtl="0" algn="l">
              <a:spcBef>
                <a:spcPts val="0"/>
              </a:spcBef>
              <a:spcAft>
                <a:spcPts val="0"/>
              </a:spcAft>
              <a:buClr>
                <a:srgbClr val="000000"/>
              </a:buClr>
              <a:buSzPct val="100000"/>
              <a:buChar char="○"/>
            </a:pPr>
            <a:r>
              <a:rPr b="1" lang="pt-BR" sz="5444">
                <a:solidFill>
                  <a:srgbClr val="000000"/>
                </a:solidFill>
              </a:rPr>
              <a:t>Vamos criar uma representação do score para que o modelo consiga usá-lo para aprender e consequentemente gerar novas melodias.</a:t>
            </a:r>
            <a:endParaRPr b="1" sz="54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Nota musical</a:t>
            </a:r>
            <a:endParaRPr/>
          </a:p>
        </p:txBody>
      </p:sp>
      <p:sp>
        <p:nvSpPr>
          <p:cNvPr id="138" name="Google Shape;138;p26"/>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64780" lvl="0" marL="457200" rtl="0" algn="l">
              <a:spcBef>
                <a:spcPts val="0"/>
              </a:spcBef>
              <a:spcAft>
                <a:spcPts val="0"/>
              </a:spcAft>
              <a:buClr>
                <a:srgbClr val="000000"/>
              </a:buClr>
              <a:buSzPts val="2145"/>
              <a:buChar char="●"/>
            </a:pPr>
            <a:r>
              <a:rPr b="1" lang="pt-BR" sz="2144">
                <a:solidFill>
                  <a:srgbClr val="000000"/>
                </a:solidFill>
              </a:rPr>
              <a:t>Pitch: </a:t>
            </a:r>
            <a:r>
              <a:rPr lang="pt-BR" sz="1500">
                <a:solidFill>
                  <a:srgbClr val="212529"/>
                </a:solidFill>
                <a:highlight>
                  <a:srgbClr val="FFFFFF"/>
                </a:highlight>
                <a:latin typeface="Roboto"/>
                <a:ea typeface="Roboto"/>
                <a:cs typeface="Roboto"/>
                <a:sym typeface="Roboto"/>
              </a:rPr>
              <a:t>é </a:t>
            </a:r>
            <a:r>
              <a:rPr i="1" lang="pt-BR" sz="1500">
                <a:solidFill>
                  <a:srgbClr val="212529"/>
                </a:solidFill>
                <a:highlight>
                  <a:srgbClr val="FFFFFF"/>
                </a:highlight>
                <a:latin typeface="Roboto"/>
                <a:ea typeface="Roboto"/>
                <a:cs typeface="Roboto"/>
                <a:sym typeface="Roboto"/>
              </a:rPr>
              <a:t>a percepção subjetiva de</a:t>
            </a:r>
            <a:r>
              <a:rPr lang="pt-BR" sz="1500">
                <a:solidFill>
                  <a:srgbClr val="212529"/>
                </a:solidFill>
                <a:highlight>
                  <a:srgbClr val="FFFFFF"/>
                </a:highlight>
                <a:latin typeface="Roboto"/>
                <a:ea typeface="Roboto"/>
                <a:cs typeface="Roboto"/>
                <a:sym typeface="Roboto"/>
              </a:rPr>
              <a:t> cada pessoa de uma onda sonora, que não pode ser medida diretamente</a:t>
            </a:r>
            <a:endParaRPr sz="1500">
              <a:solidFill>
                <a:srgbClr val="212529"/>
              </a:solidFill>
              <a:highlight>
                <a:srgbClr val="FFFFFF"/>
              </a:highlight>
              <a:latin typeface="Roboto"/>
              <a:ea typeface="Roboto"/>
              <a:cs typeface="Roboto"/>
              <a:sym typeface="Roboto"/>
            </a:endParaRPr>
          </a:p>
          <a:p>
            <a:pPr indent="-323850" lvl="1" marL="914400" rtl="0" algn="l">
              <a:spcBef>
                <a:spcPts val="0"/>
              </a:spcBef>
              <a:spcAft>
                <a:spcPts val="0"/>
              </a:spcAft>
              <a:buClr>
                <a:srgbClr val="212529"/>
              </a:buClr>
              <a:buSzPts val="1500"/>
              <a:buFont typeface="Roboto"/>
              <a:buChar char="○"/>
            </a:pPr>
            <a:r>
              <a:rPr lang="pt-BR" sz="1500">
                <a:solidFill>
                  <a:srgbClr val="212529"/>
                </a:solidFill>
                <a:highlight>
                  <a:srgbClr val="FFFFFF"/>
                </a:highlight>
                <a:latin typeface="Roboto"/>
                <a:ea typeface="Roboto"/>
                <a:cs typeface="Roboto"/>
                <a:sym typeface="Roboto"/>
              </a:rPr>
              <a:t>Indica quão alto/baixo a nota é.</a:t>
            </a:r>
            <a:endParaRPr sz="1500">
              <a:solidFill>
                <a:srgbClr val="212529"/>
              </a:solidFill>
              <a:highlight>
                <a:srgbClr val="FFFFFF"/>
              </a:highlight>
              <a:latin typeface="Roboto"/>
              <a:ea typeface="Roboto"/>
              <a:cs typeface="Roboto"/>
              <a:sym typeface="Roboto"/>
            </a:endParaRPr>
          </a:p>
          <a:p>
            <a:pPr indent="-323850" lvl="1" marL="914400" rtl="0" algn="l">
              <a:spcBef>
                <a:spcPts val="0"/>
              </a:spcBef>
              <a:spcAft>
                <a:spcPts val="0"/>
              </a:spcAft>
              <a:buClr>
                <a:srgbClr val="212529"/>
              </a:buClr>
              <a:buSzPts val="1500"/>
              <a:buFont typeface="Roboto"/>
              <a:buChar char="○"/>
            </a:pPr>
            <a:r>
              <a:rPr lang="pt-BR" sz="1500">
                <a:solidFill>
                  <a:srgbClr val="212529"/>
                </a:solidFill>
                <a:highlight>
                  <a:srgbClr val="FFFFFF"/>
                </a:highlight>
                <a:latin typeface="Roboto"/>
                <a:ea typeface="Roboto"/>
                <a:cs typeface="Roboto"/>
                <a:sym typeface="Roboto"/>
              </a:rPr>
              <a:t>Notação </a:t>
            </a:r>
            <a:r>
              <a:rPr lang="pt-BR" sz="1500">
                <a:solidFill>
                  <a:srgbClr val="212529"/>
                </a:solidFill>
                <a:highlight>
                  <a:srgbClr val="FFFFFF"/>
                </a:highlight>
                <a:latin typeface="Roboto"/>
                <a:ea typeface="Roboto"/>
                <a:cs typeface="Roboto"/>
                <a:sym typeface="Roboto"/>
              </a:rPr>
              <a:t>científica</a:t>
            </a:r>
            <a:r>
              <a:rPr lang="pt-BR" sz="1500">
                <a:solidFill>
                  <a:srgbClr val="212529"/>
                </a:solidFill>
                <a:highlight>
                  <a:srgbClr val="FFFFFF"/>
                </a:highlight>
                <a:latin typeface="Roboto"/>
                <a:ea typeface="Roboto"/>
                <a:cs typeface="Roboto"/>
                <a:sym typeface="Roboto"/>
              </a:rPr>
              <a:t>: nome + octave (C3, D5…)</a:t>
            </a:r>
            <a:endParaRPr sz="1500">
              <a:solidFill>
                <a:srgbClr val="212529"/>
              </a:solidFill>
              <a:highlight>
                <a:srgbClr val="FFFFFF"/>
              </a:highlight>
              <a:latin typeface="Roboto"/>
              <a:ea typeface="Roboto"/>
              <a:cs typeface="Roboto"/>
              <a:sym typeface="Roboto"/>
            </a:endParaRPr>
          </a:p>
          <a:p>
            <a:pPr indent="-364780" lvl="0" marL="457200" rtl="0" algn="l">
              <a:spcBef>
                <a:spcPts val="0"/>
              </a:spcBef>
              <a:spcAft>
                <a:spcPts val="0"/>
              </a:spcAft>
              <a:buClr>
                <a:srgbClr val="000000"/>
              </a:buClr>
              <a:buSzPts val="2145"/>
              <a:buChar char="●"/>
            </a:pPr>
            <a:r>
              <a:rPr b="1" lang="pt-BR" sz="2144">
                <a:solidFill>
                  <a:srgbClr val="000000"/>
                </a:solidFill>
              </a:rPr>
              <a:t>Duração</a:t>
            </a:r>
            <a:endParaRPr b="1" sz="21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39" name="Google Shape;139;p26"/>
          <p:cNvPicPr preferRelativeResize="0"/>
          <p:nvPr/>
        </p:nvPicPr>
        <p:blipFill>
          <a:blip r:embed="rId3">
            <a:alphaModFix/>
          </a:blip>
          <a:stretch>
            <a:fillRect/>
          </a:stretch>
        </p:blipFill>
        <p:spPr>
          <a:xfrm>
            <a:off x="3584963" y="2651200"/>
            <a:ext cx="4391025" cy="203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Notação Midi notas </a:t>
            </a:r>
            <a:endParaRPr/>
          </a:p>
        </p:txBody>
      </p:sp>
      <p:sp>
        <p:nvSpPr>
          <p:cNvPr id="145" name="Google Shape;145;p27"/>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64780" lvl="0" marL="457200" rtl="0" algn="l">
              <a:spcBef>
                <a:spcPts val="0"/>
              </a:spcBef>
              <a:spcAft>
                <a:spcPts val="0"/>
              </a:spcAft>
              <a:buClr>
                <a:srgbClr val="000000"/>
              </a:buClr>
              <a:buSzPts val="2145"/>
              <a:buChar char="●"/>
            </a:pPr>
            <a:r>
              <a:rPr b="1" lang="pt-BR" sz="2144">
                <a:solidFill>
                  <a:srgbClr val="000000"/>
                </a:solidFill>
              </a:rPr>
              <a:t>Midi</a:t>
            </a:r>
            <a:r>
              <a:rPr b="1" lang="pt-BR" sz="2144">
                <a:solidFill>
                  <a:srgbClr val="000000"/>
                </a:solidFill>
              </a:rPr>
              <a:t>: protocolo </a:t>
            </a:r>
            <a:r>
              <a:rPr b="1" lang="pt-BR" sz="2144">
                <a:solidFill>
                  <a:srgbClr val="000000"/>
                </a:solidFill>
              </a:rPr>
              <a:t>para</a:t>
            </a:r>
            <a:r>
              <a:rPr b="1" lang="pt-BR" sz="2144">
                <a:solidFill>
                  <a:srgbClr val="000000"/>
                </a:solidFill>
              </a:rPr>
              <a:t> tocar, editar e gravar </a:t>
            </a:r>
            <a:r>
              <a:rPr b="1" lang="pt-BR" sz="2144">
                <a:solidFill>
                  <a:srgbClr val="000000"/>
                </a:solidFill>
              </a:rPr>
              <a:t>músicas</a:t>
            </a:r>
            <a:r>
              <a:rPr b="1" lang="pt-BR" sz="2144">
                <a:solidFill>
                  <a:srgbClr val="000000"/>
                </a:solidFill>
              </a:rPr>
              <a:t>.</a:t>
            </a:r>
            <a:endParaRPr b="1" sz="2144">
              <a:solidFill>
                <a:srgbClr val="000000"/>
              </a:solidFill>
            </a:endParaRPr>
          </a:p>
          <a:p>
            <a:pPr indent="0" lvl="0" marL="0" rtl="0" algn="l">
              <a:spcBef>
                <a:spcPts val="120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46" name="Google Shape;146;p27"/>
          <p:cNvPicPr preferRelativeResize="0"/>
          <p:nvPr/>
        </p:nvPicPr>
        <p:blipFill>
          <a:blip r:embed="rId3">
            <a:alphaModFix/>
          </a:blip>
          <a:stretch>
            <a:fillRect/>
          </a:stretch>
        </p:blipFill>
        <p:spPr>
          <a:xfrm>
            <a:off x="248550" y="2571741"/>
            <a:ext cx="8646899" cy="15360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Duração das notas</a:t>
            </a:r>
            <a:r>
              <a:rPr lang="pt-BR"/>
              <a:t> </a:t>
            </a:r>
            <a:endParaRPr/>
          </a:p>
        </p:txBody>
      </p:sp>
      <p:sp>
        <p:nvSpPr>
          <p:cNvPr id="152" name="Google Shape;152;p28"/>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53" name="Google Shape;153;p28"/>
          <p:cNvPicPr preferRelativeResize="0"/>
          <p:nvPr/>
        </p:nvPicPr>
        <p:blipFill>
          <a:blip r:embed="rId3">
            <a:alphaModFix/>
          </a:blip>
          <a:stretch>
            <a:fillRect/>
          </a:stretch>
        </p:blipFill>
        <p:spPr>
          <a:xfrm>
            <a:off x="740663" y="1264675"/>
            <a:ext cx="7788976" cy="341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Key</a:t>
            </a:r>
            <a:endParaRPr/>
          </a:p>
        </p:txBody>
      </p:sp>
      <p:sp>
        <p:nvSpPr>
          <p:cNvPr id="159" name="Google Shape;159;p29"/>
          <p:cNvSpPr txBox="1"/>
          <p:nvPr>
            <p:ph idx="1" type="body"/>
          </p:nvPr>
        </p:nvSpPr>
        <p:spPr>
          <a:xfrm>
            <a:off x="311700" y="1038925"/>
            <a:ext cx="8646900" cy="3855000"/>
          </a:xfrm>
          <a:prstGeom prst="rect">
            <a:avLst/>
          </a:prstGeom>
        </p:spPr>
        <p:txBody>
          <a:bodyPr anchorCtr="0" anchor="t" bIns="91425" lIns="91425" spcFirstLastPara="1" rIns="91425" wrap="square" tIns="91425">
            <a:normAutofit fontScale="77500" lnSpcReduction="10000"/>
          </a:bodyPr>
          <a:lstStyle/>
          <a:p>
            <a:pPr indent="-334140" lvl="0" marL="457200" rtl="0" algn="l">
              <a:spcBef>
                <a:spcPts val="0"/>
              </a:spcBef>
              <a:spcAft>
                <a:spcPts val="0"/>
              </a:spcAft>
              <a:buClr>
                <a:srgbClr val="000000"/>
              </a:buClr>
              <a:buSzPct val="100000"/>
              <a:buChar char="●"/>
            </a:pPr>
            <a:r>
              <a:rPr b="1" lang="pt-BR" sz="2144">
                <a:solidFill>
                  <a:srgbClr val="000000"/>
                </a:solidFill>
              </a:rPr>
              <a:t>Grupo de pitchs que formam o grupo central da melodia</a:t>
            </a:r>
            <a:r>
              <a:rPr b="1" lang="pt-BR" sz="2144">
                <a:solidFill>
                  <a:srgbClr val="000000"/>
                </a:solidFill>
              </a:rPr>
              <a:t>.</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Formada pelo valor </a:t>
            </a:r>
            <a:r>
              <a:rPr b="1" lang="pt-BR" sz="2144">
                <a:solidFill>
                  <a:srgbClr val="000000"/>
                </a:solidFill>
              </a:rPr>
              <a:t>tônico</a:t>
            </a:r>
            <a:r>
              <a:rPr b="1" lang="pt-BR" sz="2144">
                <a:solidFill>
                  <a:srgbClr val="000000"/>
                </a:solidFill>
              </a:rPr>
              <a:t> e o modo</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Temos 24 keys:</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12 notas no modo major</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12 notas no modo minor</a:t>
            </a:r>
            <a:endParaRPr b="1" sz="2144">
              <a:solidFill>
                <a:srgbClr val="000000"/>
              </a:solidFill>
            </a:endParaRPr>
          </a:p>
          <a:p>
            <a:pPr indent="-334140" lvl="1" marL="914400" rtl="0" algn="l">
              <a:spcBef>
                <a:spcPts val="0"/>
              </a:spcBef>
              <a:spcAft>
                <a:spcPts val="0"/>
              </a:spcAft>
              <a:buClr>
                <a:srgbClr val="000000"/>
              </a:buClr>
              <a:buSzPct val="100000"/>
              <a:buChar char="○"/>
            </a:pPr>
            <a:r>
              <a:t/>
            </a:r>
            <a:endParaRPr b="1" sz="2144">
              <a:solidFill>
                <a:srgbClr val="000000"/>
              </a:solidFill>
            </a:endParaRPr>
          </a:p>
          <a:p>
            <a:pPr indent="-334140" lvl="0" marL="457200" rtl="0" algn="l">
              <a:spcBef>
                <a:spcPts val="0"/>
              </a:spcBef>
              <a:spcAft>
                <a:spcPts val="0"/>
              </a:spcAft>
              <a:buClr>
                <a:srgbClr val="000000"/>
              </a:buClr>
              <a:buSzPct val="100000"/>
              <a:buChar char="●"/>
            </a:pPr>
            <a:r>
              <a:rPr b="1" lang="pt-BR" sz="2144">
                <a:solidFill>
                  <a:srgbClr val="000000"/>
                </a:solidFill>
              </a:rPr>
              <a:t>Decidimos mapear todos as keys </a:t>
            </a:r>
            <a:r>
              <a:rPr b="1" lang="pt-BR" sz="2144">
                <a:solidFill>
                  <a:srgbClr val="000000"/>
                </a:solidFill>
              </a:rPr>
              <a:t>para</a:t>
            </a:r>
            <a:r>
              <a:rPr b="1" lang="pt-BR" sz="2144">
                <a:solidFill>
                  <a:srgbClr val="000000"/>
                </a:solidFill>
              </a:rPr>
              <a:t> apenas duas, visto que queremos que a IA aprendas como as notas estão se relacionando com muitas keys </a:t>
            </a:r>
            <a:r>
              <a:rPr b="1" lang="pt-BR" sz="2144">
                <a:solidFill>
                  <a:srgbClr val="000000"/>
                </a:solidFill>
              </a:rPr>
              <a:t>precisaríamos</a:t>
            </a:r>
            <a:r>
              <a:rPr b="1" lang="pt-BR" sz="2144">
                <a:solidFill>
                  <a:srgbClr val="000000"/>
                </a:solidFill>
              </a:rPr>
              <a:t> de um grande poder computacional.</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Em caso do modo ser major: C</a:t>
            </a:r>
            <a:endParaRPr b="1" sz="2144">
              <a:solidFill>
                <a:srgbClr val="000000"/>
              </a:solidFill>
            </a:endParaRPr>
          </a:p>
          <a:p>
            <a:pPr indent="-334140" lvl="1" marL="914400" rtl="0" algn="l">
              <a:spcBef>
                <a:spcPts val="0"/>
              </a:spcBef>
              <a:spcAft>
                <a:spcPts val="0"/>
              </a:spcAft>
              <a:buClr>
                <a:srgbClr val="000000"/>
              </a:buClr>
              <a:buSzPct val="100000"/>
              <a:buChar char="○"/>
            </a:pPr>
            <a:r>
              <a:rPr b="1" lang="pt-BR" sz="2144">
                <a:solidFill>
                  <a:srgbClr val="000000"/>
                </a:solidFill>
              </a:rPr>
              <a:t>Em caso do modo ser minor: A</a:t>
            </a:r>
            <a:endParaRPr b="1" sz="2144">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Representação</a:t>
            </a:r>
            <a:endParaRPr/>
          </a:p>
        </p:txBody>
      </p:sp>
      <p:sp>
        <p:nvSpPr>
          <p:cNvPr id="165" name="Google Shape;165;p30"/>
          <p:cNvSpPr txBox="1"/>
          <p:nvPr>
            <p:ph idx="1" type="body"/>
          </p:nvPr>
        </p:nvSpPr>
        <p:spPr>
          <a:xfrm>
            <a:off x="311700" y="1038925"/>
            <a:ext cx="8646900" cy="3855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b="1" lang="pt-BR" sz="2144">
                <a:solidFill>
                  <a:srgbClr val="000000"/>
                </a:solidFill>
              </a:rPr>
              <a:t>Série</a:t>
            </a:r>
            <a:r>
              <a:rPr b="1" lang="pt-BR" sz="2144">
                <a:solidFill>
                  <a:srgbClr val="000000"/>
                </a:solidFill>
              </a:rPr>
              <a:t> temporal</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Amostra da melodia a cada 16th nota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Cada passo </a:t>
            </a:r>
            <a:r>
              <a:rPr b="1" lang="pt-BR" sz="2144">
                <a:solidFill>
                  <a:srgbClr val="000000"/>
                </a:solidFill>
              </a:rPr>
              <a:t>será</a:t>
            </a:r>
            <a:r>
              <a:rPr b="1" lang="pt-BR" sz="2144">
                <a:solidFill>
                  <a:srgbClr val="000000"/>
                </a:solidFill>
              </a:rPr>
              <a:t> uma 16th nota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Usaremos a notação midi </a:t>
            </a:r>
            <a:r>
              <a:rPr b="1" lang="pt-BR" sz="2144">
                <a:solidFill>
                  <a:srgbClr val="000000"/>
                </a:solidFill>
              </a:rPr>
              <a:t>para</a:t>
            </a:r>
            <a:r>
              <a:rPr b="1" lang="pt-BR" sz="2144">
                <a:solidFill>
                  <a:srgbClr val="000000"/>
                </a:solidFill>
              </a:rPr>
              <a:t> encodificar</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‘_’ : </a:t>
            </a:r>
            <a:r>
              <a:rPr b="1" lang="pt-BR" sz="2144">
                <a:solidFill>
                  <a:srgbClr val="000000"/>
                </a:solidFill>
              </a:rPr>
              <a:t>símbolo</a:t>
            </a:r>
            <a:r>
              <a:rPr b="1" lang="pt-BR" sz="2144">
                <a:solidFill>
                  <a:srgbClr val="000000"/>
                </a:solidFill>
              </a:rPr>
              <a:t> </a:t>
            </a:r>
            <a:r>
              <a:rPr b="1" lang="pt-BR" sz="2144">
                <a:solidFill>
                  <a:srgbClr val="000000"/>
                </a:solidFill>
              </a:rPr>
              <a:t>para</a:t>
            </a:r>
            <a:r>
              <a:rPr b="1" lang="pt-BR" sz="2144">
                <a:solidFill>
                  <a:srgbClr val="000000"/>
                </a:solidFill>
              </a:rPr>
              <a:t> nota segurada</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‘r’ : símbolo </a:t>
            </a:r>
            <a:r>
              <a:rPr b="1" lang="pt-BR" sz="2144">
                <a:solidFill>
                  <a:srgbClr val="000000"/>
                </a:solidFill>
              </a:rPr>
              <a:t>para</a:t>
            </a:r>
            <a:r>
              <a:rPr b="1" lang="pt-BR" sz="2144">
                <a:solidFill>
                  <a:srgbClr val="000000"/>
                </a:solidFill>
              </a:rPr>
              <a:t> pausas</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4 amostras por quarter note</a:t>
            </a:r>
            <a:endParaRPr b="1" sz="2144">
              <a:solidFill>
                <a:srgbClr val="000000"/>
              </a:solidFill>
            </a:endParaRPr>
          </a:p>
          <a:p>
            <a:pPr indent="-364780" lvl="0" marL="457200" rtl="0" algn="l">
              <a:spcBef>
                <a:spcPts val="0"/>
              </a:spcBef>
              <a:spcAft>
                <a:spcPts val="0"/>
              </a:spcAft>
              <a:buClr>
                <a:srgbClr val="000000"/>
              </a:buClr>
              <a:buSzPts val="2145"/>
              <a:buChar char="●"/>
            </a:pPr>
            <a:r>
              <a:rPr b="1" lang="pt-BR" sz="2144">
                <a:solidFill>
                  <a:srgbClr val="000000"/>
                </a:solidFill>
              </a:rPr>
              <a:t>16 amostras em uma barra</a:t>
            </a:r>
            <a:endParaRPr b="1" sz="2144">
              <a:solidFill>
                <a:srgbClr val="000000"/>
              </a:solidFill>
            </a:endParaRPr>
          </a:p>
          <a:p>
            <a:pPr indent="0" lvl="0" marL="0" rtl="0" algn="l">
              <a:spcBef>
                <a:spcPts val="1200"/>
              </a:spcBef>
              <a:spcAft>
                <a:spcPts val="0"/>
              </a:spcAft>
              <a:buNone/>
            </a:pPr>
            <a:r>
              <a:rPr b="1" lang="pt-BR" sz="2144">
                <a:solidFill>
                  <a:srgbClr val="000000"/>
                </a:solidFill>
              </a:rPr>
              <a:t>Exemplo: </a:t>
            </a:r>
            <a:r>
              <a:rPr lang="pt-BR" sz="2144">
                <a:solidFill>
                  <a:srgbClr val="000000"/>
                </a:solidFill>
              </a:rPr>
              <a:t>[“60”,”_”,”_”,”_”] A nota 60 (MIDI) foi tocada e segurada por 3 partes</a:t>
            </a:r>
            <a:endParaRPr sz="2144">
              <a:solidFill>
                <a:srgbClr val="000000"/>
              </a:solidFill>
            </a:endParaRPr>
          </a:p>
          <a:p>
            <a:pPr indent="0" lvl="0" marL="457200" rtl="0" algn="l">
              <a:spcBef>
                <a:spcPts val="1200"/>
              </a:spcBef>
              <a:spcAft>
                <a:spcPts val="1200"/>
              </a:spcAft>
              <a:buNone/>
            </a:pPr>
            <a:r>
              <a:t/>
            </a:r>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1230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Music21</a:t>
            </a:r>
            <a:endParaRPr/>
          </a:p>
        </p:txBody>
      </p:sp>
      <p:sp>
        <p:nvSpPr>
          <p:cNvPr id="171" name="Google Shape;171;p31"/>
          <p:cNvSpPr txBox="1"/>
          <p:nvPr>
            <p:ph idx="1" type="body"/>
          </p:nvPr>
        </p:nvSpPr>
        <p:spPr>
          <a:xfrm>
            <a:off x="311700" y="8491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Usaremos a lib music21 </a:t>
            </a:r>
            <a:r>
              <a:rPr lang="pt-BR"/>
              <a:t>para</a:t>
            </a:r>
            <a:r>
              <a:rPr lang="pt-BR"/>
              <a:t> acessar os valores dos dados das partituras.</a:t>
            </a:r>
            <a:endParaRPr/>
          </a:p>
          <a:p>
            <a:pPr indent="0" lvl="0" marL="0" rtl="0" algn="l">
              <a:spcBef>
                <a:spcPts val="120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1210975" y="1533650"/>
            <a:ext cx="6829387" cy="334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Fluxograma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Motivação</a:t>
            </a:r>
            <a:endParaRPr/>
          </a:p>
          <a:p>
            <a:pPr indent="-342900" lvl="0" marL="457200" rtl="0" algn="l">
              <a:spcBef>
                <a:spcPts val="0"/>
              </a:spcBef>
              <a:spcAft>
                <a:spcPts val="0"/>
              </a:spcAft>
              <a:buSzPts val="1800"/>
              <a:buChar char="●"/>
            </a:pPr>
            <a:r>
              <a:rPr lang="pt-BR"/>
              <a:t>Estratégia</a:t>
            </a:r>
            <a:endParaRPr/>
          </a:p>
          <a:p>
            <a:pPr indent="-342900" lvl="0" marL="457200" rtl="0" algn="l">
              <a:spcBef>
                <a:spcPts val="0"/>
              </a:spcBef>
              <a:spcAft>
                <a:spcPts val="0"/>
              </a:spcAft>
              <a:buSzPts val="1800"/>
              <a:buChar char="●"/>
            </a:pPr>
            <a:r>
              <a:rPr lang="pt-BR"/>
              <a:t>Ferramentas</a:t>
            </a:r>
            <a:endParaRPr/>
          </a:p>
          <a:p>
            <a:pPr indent="-342900" lvl="0" marL="457200" rtl="0" algn="l">
              <a:spcBef>
                <a:spcPts val="0"/>
              </a:spcBef>
              <a:spcAft>
                <a:spcPts val="0"/>
              </a:spcAft>
              <a:buSzPts val="1800"/>
              <a:buChar char="●"/>
            </a:pPr>
            <a:r>
              <a:rPr lang="pt-BR"/>
              <a:t>Dataset</a:t>
            </a:r>
            <a:endParaRPr/>
          </a:p>
          <a:p>
            <a:pPr indent="-342900" lvl="0" marL="457200" rtl="0" algn="l">
              <a:spcBef>
                <a:spcPts val="0"/>
              </a:spcBef>
              <a:spcAft>
                <a:spcPts val="0"/>
              </a:spcAft>
              <a:buSzPts val="1800"/>
              <a:buChar char="●"/>
            </a:pPr>
            <a:r>
              <a:rPr lang="pt-BR"/>
              <a:t>Processamento dos dados</a:t>
            </a:r>
            <a:endParaRPr/>
          </a:p>
          <a:p>
            <a:pPr indent="-342900" lvl="0" marL="457200" rtl="0" algn="l">
              <a:spcBef>
                <a:spcPts val="0"/>
              </a:spcBef>
              <a:spcAft>
                <a:spcPts val="0"/>
              </a:spcAft>
              <a:buSzPts val="1800"/>
              <a:buChar char="●"/>
            </a:pPr>
            <a:r>
              <a:rPr lang="pt-BR"/>
              <a:t>DeepLearning Model</a:t>
            </a:r>
            <a:endParaRPr/>
          </a:p>
          <a:p>
            <a:pPr indent="-342900" lvl="0" marL="457200" rtl="0" algn="l">
              <a:spcBef>
                <a:spcPts val="0"/>
              </a:spcBef>
              <a:spcAft>
                <a:spcPts val="0"/>
              </a:spcAft>
              <a:buSzPts val="1800"/>
              <a:buChar char="●"/>
            </a:pPr>
            <a:r>
              <a:rPr lang="pt-BR"/>
              <a:t>Gerar Melodia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Scores (La) - Parts (Ve) - Measures (Ro) - Notas (Az)</a:t>
            </a:r>
            <a:endParaRPr/>
          </a:p>
        </p:txBody>
      </p:sp>
      <p:pic>
        <p:nvPicPr>
          <p:cNvPr id="178" name="Google Shape;178;p32"/>
          <p:cNvPicPr preferRelativeResize="0"/>
          <p:nvPr/>
        </p:nvPicPr>
        <p:blipFill>
          <a:blip r:embed="rId3">
            <a:alphaModFix/>
          </a:blip>
          <a:stretch>
            <a:fillRect/>
          </a:stretch>
        </p:blipFill>
        <p:spPr>
          <a:xfrm>
            <a:off x="311700" y="1168500"/>
            <a:ext cx="8405501" cy="350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Deep Learning</a:t>
            </a:r>
            <a:endParaRPr/>
          </a:p>
        </p:txBody>
      </p:sp>
      <p:pic>
        <p:nvPicPr>
          <p:cNvPr id="184" name="Google Shape;184;p33"/>
          <p:cNvPicPr preferRelativeResize="0"/>
          <p:nvPr/>
        </p:nvPicPr>
        <p:blipFill>
          <a:blip r:embed="rId3">
            <a:alphaModFix/>
          </a:blip>
          <a:stretch>
            <a:fillRect/>
          </a:stretch>
        </p:blipFill>
        <p:spPr>
          <a:xfrm>
            <a:off x="2472538" y="2571750"/>
            <a:ext cx="4198933" cy="2361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Long Short Term Memory (LSTM)</a:t>
            </a:r>
            <a:endParaRPr/>
          </a:p>
        </p:txBody>
      </p:sp>
      <p:sp>
        <p:nvSpPr>
          <p:cNvPr id="190" name="Google Shape;190;p34"/>
          <p:cNvSpPr txBox="1"/>
          <p:nvPr>
            <p:ph idx="1" type="body"/>
          </p:nvPr>
        </p:nvSpPr>
        <p:spPr>
          <a:xfrm>
            <a:off x="311700" y="1038925"/>
            <a:ext cx="8646900" cy="3855000"/>
          </a:xfrm>
          <a:prstGeom prst="rect">
            <a:avLst/>
          </a:prstGeom>
        </p:spPr>
        <p:txBody>
          <a:bodyPr anchorCtr="0" anchor="t" bIns="91425" lIns="91425" spcFirstLastPara="1" rIns="91425" wrap="square" tIns="91425">
            <a:normAutofit/>
          </a:bodyPr>
          <a:lstStyle/>
          <a:p>
            <a:pPr indent="-318015" lvl="0" marL="457200" rtl="0" algn="l">
              <a:spcBef>
                <a:spcPts val="0"/>
              </a:spcBef>
              <a:spcAft>
                <a:spcPts val="0"/>
              </a:spcAft>
              <a:buClr>
                <a:srgbClr val="000000"/>
              </a:buClr>
              <a:buSzPts val="1408"/>
              <a:buChar char="●"/>
            </a:pPr>
            <a:r>
              <a:rPr b="1" lang="pt-BR" sz="1408">
                <a:solidFill>
                  <a:srgbClr val="000000"/>
                </a:solidFill>
              </a:rPr>
              <a:t>Por que LSTM?</a:t>
            </a:r>
            <a:endParaRPr b="1" sz="1408">
              <a:solidFill>
                <a:srgbClr val="000000"/>
              </a:solidFill>
            </a:endParaRPr>
          </a:p>
          <a:p>
            <a:pPr indent="-318015" lvl="1" marL="914400" rtl="0" algn="l">
              <a:spcBef>
                <a:spcPts val="0"/>
              </a:spcBef>
              <a:spcAft>
                <a:spcPts val="0"/>
              </a:spcAft>
              <a:buClr>
                <a:srgbClr val="000000"/>
              </a:buClr>
              <a:buSzPts val="1408"/>
              <a:buChar char="○"/>
            </a:pPr>
            <a:r>
              <a:rPr b="1" lang="pt-BR" sz="1408">
                <a:solidFill>
                  <a:srgbClr val="000000"/>
                </a:solidFill>
              </a:rPr>
              <a:t>Melodias possuem padrões longos.</a:t>
            </a:r>
            <a:endParaRPr b="1" sz="1408">
              <a:solidFill>
                <a:srgbClr val="000000"/>
              </a:solidFill>
            </a:endParaRPr>
          </a:p>
          <a:p>
            <a:pPr indent="-318015" lvl="0" marL="457200" rtl="0" algn="l">
              <a:spcBef>
                <a:spcPts val="0"/>
              </a:spcBef>
              <a:spcAft>
                <a:spcPts val="0"/>
              </a:spcAft>
              <a:buClr>
                <a:srgbClr val="000000"/>
              </a:buClr>
              <a:buSzPts val="1408"/>
              <a:buChar char="●"/>
            </a:pPr>
            <a:r>
              <a:rPr b="1" lang="pt-BR" sz="1408">
                <a:solidFill>
                  <a:srgbClr val="000000"/>
                </a:solidFill>
              </a:rPr>
              <a:t>Linha vermelha: repetição da mesma informação musical</a:t>
            </a:r>
            <a:endParaRPr b="1" sz="1408">
              <a:solidFill>
                <a:srgbClr val="000000"/>
              </a:solidFill>
            </a:endParaRPr>
          </a:p>
          <a:p>
            <a:pPr indent="-318015" lvl="0" marL="457200" rtl="0" algn="l">
              <a:spcBef>
                <a:spcPts val="0"/>
              </a:spcBef>
              <a:spcAft>
                <a:spcPts val="0"/>
              </a:spcAft>
              <a:buClr>
                <a:srgbClr val="000000"/>
              </a:buClr>
              <a:buSzPts val="1408"/>
              <a:buChar char="●"/>
            </a:pPr>
            <a:r>
              <a:rPr b="1" lang="pt-BR" sz="1408">
                <a:solidFill>
                  <a:srgbClr val="000000"/>
                </a:solidFill>
              </a:rPr>
              <a:t>Linha azul: tom caindo</a:t>
            </a:r>
            <a:endParaRPr b="1" sz="1408">
              <a:solidFill>
                <a:srgbClr val="000000"/>
              </a:solidFill>
            </a:endParaRPr>
          </a:p>
          <a:p>
            <a:pPr indent="0" lvl="0" marL="0" rtl="0" algn="l">
              <a:spcBef>
                <a:spcPts val="1200"/>
              </a:spcBef>
              <a:spcAft>
                <a:spcPts val="0"/>
              </a:spcAft>
              <a:buNone/>
            </a:pPr>
            <a:r>
              <a:t/>
            </a:r>
            <a:endParaRPr b="1" sz="1608">
              <a:solidFill>
                <a:srgbClr val="000000"/>
              </a:solidFill>
            </a:endParaRPr>
          </a:p>
          <a:p>
            <a:pPr indent="0" lvl="0" marL="0" rtl="0" algn="l">
              <a:spcBef>
                <a:spcPts val="1200"/>
              </a:spcBef>
              <a:spcAft>
                <a:spcPts val="0"/>
              </a:spcAft>
              <a:buNone/>
            </a:pPr>
            <a:r>
              <a:t/>
            </a:r>
            <a:endParaRPr b="1">
              <a:solidFill>
                <a:srgbClr val="000000"/>
              </a:solidFill>
            </a:endParaRPr>
          </a:p>
          <a:p>
            <a:pPr indent="0" lvl="0" marL="457200" rtl="0" algn="l">
              <a:spcBef>
                <a:spcPts val="1200"/>
              </a:spcBef>
              <a:spcAft>
                <a:spcPts val="1200"/>
              </a:spcAft>
              <a:buNone/>
            </a:pPr>
            <a:r>
              <a:t/>
            </a:r>
            <a:endParaRPr b="1">
              <a:solidFill>
                <a:srgbClr val="000000"/>
              </a:solidFill>
            </a:endParaRPr>
          </a:p>
        </p:txBody>
      </p:sp>
      <p:pic>
        <p:nvPicPr>
          <p:cNvPr id="191" name="Google Shape;191;p34"/>
          <p:cNvPicPr preferRelativeResize="0"/>
          <p:nvPr/>
        </p:nvPicPr>
        <p:blipFill>
          <a:blip r:embed="rId3">
            <a:alphaModFix/>
          </a:blip>
          <a:stretch>
            <a:fillRect/>
          </a:stretch>
        </p:blipFill>
        <p:spPr>
          <a:xfrm>
            <a:off x="529300" y="2416948"/>
            <a:ext cx="7097800" cy="2594275"/>
          </a:xfrm>
          <a:prstGeom prst="rect">
            <a:avLst/>
          </a:prstGeom>
          <a:noFill/>
          <a:ln>
            <a:noFill/>
          </a:ln>
        </p:spPr>
      </p:pic>
      <p:cxnSp>
        <p:nvCxnSpPr>
          <p:cNvPr id="192" name="Google Shape;192;p34"/>
          <p:cNvCxnSpPr/>
          <p:nvPr/>
        </p:nvCxnSpPr>
        <p:spPr>
          <a:xfrm flipH="1" rot="10800000">
            <a:off x="1041227" y="3005767"/>
            <a:ext cx="6462300" cy="17400"/>
          </a:xfrm>
          <a:prstGeom prst="straightConnector1">
            <a:avLst/>
          </a:prstGeom>
          <a:noFill/>
          <a:ln cap="flat" cmpd="sng" w="76200">
            <a:solidFill>
              <a:srgbClr val="FF0000"/>
            </a:solidFill>
            <a:prstDash val="solid"/>
            <a:round/>
            <a:headEnd len="med" w="med" type="none"/>
            <a:tailEnd len="med" w="med" type="none"/>
          </a:ln>
        </p:spPr>
      </p:cxnSp>
      <p:cxnSp>
        <p:nvCxnSpPr>
          <p:cNvPr id="193" name="Google Shape;193;p34"/>
          <p:cNvCxnSpPr/>
          <p:nvPr/>
        </p:nvCxnSpPr>
        <p:spPr>
          <a:xfrm flipH="1" rot="10800000">
            <a:off x="1164939" y="4711397"/>
            <a:ext cx="6462300" cy="17400"/>
          </a:xfrm>
          <a:prstGeom prst="straightConnector1">
            <a:avLst/>
          </a:prstGeom>
          <a:noFill/>
          <a:ln cap="flat" cmpd="sng" w="76200">
            <a:solidFill>
              <a:srgbClr val="FF0000"/>
            </a:solidFill>
            <a:prstDash val="solid"/>
            <a:round/>
            <a:headEnd len="med" w="med" type="none"/>
            <a:tailEnd len="med" w="med" type="none"/>
          </a:ln>
        </p:spPr>
      </p:cxnSp>
      <p:cxnSp>
        <p:nvCxnSpPr>
          <p:cNvPr id="194" name="Google Shape;194;p34"/>
          <p:cNvCxnSpPr/>
          <p:nvPr/>
        </p:nvCxnSpPr>
        <p:spPr>
          <a:xfrm flipH="1" rot="10800000">
            <a:off x="4524275" y="26265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5" name="Google Shape;195;p34"/>
          <p:cNvCxnSpPr/>
          <p:nvPr/>
        </p:nvCxnSpPr>
        <p:spPr>
          <a:xfrm flipH="1" rot="10800000">
            <a:off x="991350" y="33981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6" name="Google Shape;196;p34"/>
          <p:cNvCxnSpPr/>
          <p:nvPr/>
        </p:nvCxnSpPr>
        <p:spPr>
          <a:xfrm flipH="1" rot="10800000">
            <a:off x="4239825" y="4179350"/>
            <a:ext cx="2886300" cy="20100"/>
          </a:xfrm>
          <a:prstGeom prst="straightConnector1">
            <a:avLst/>
          </a:prstGeom>
          <a:noFill/>
          <a:ln cap="flat" cmpd="sng" w="76200">
            <a:solidFill>
              <a:srgbClr val="0000FF"/>
            </a:solidFill>
            <a:prstDash val="solid"/>
            <a:round/>
            <a:headEnd len="med" w="med" type="none"/>
            <a:tailEnd len="med" w="med" type="none"/>
          </a:ln>
        </p:spPr>
      </p:cxnSp>
      <p:cxnSp>
        <p:nvCxnSpPr>
          <p:cNvPr id="197" name="Google Shape;197;p34"/>
          <p:cNvCxnSpPr/>
          <p:nvPr/>
        </p:nvCxnSpPr>
        <p:spPr>
          <a:xfrm flipH="1" rot="10800000">
            <a:off x="4352275" y="3402950"/>
            <a:ext cx="2886300" cy="20100"/>
          </a:xfrm>
          <a:prstGeom prst="straightConnector1">
            <a:avLst/>
          </a:prstGeom>
          <a:noFill/>
          <a:ln cap="flat" cmpd="sng" w="76200">
            <a:solidFill>
              <a:srgbClr val="0000FF"/>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Long Short Term Memory (LSTM)</a:t>
            </a:r>
            <a:endParaRPr/>
          </a:p>
        </p:txBody>
      </p:sp>
      <p:sp>
        <p:nvSpPr>
          <p:cNvPr id="203" name="Google Shape;203;p35"/>
          <p:cNvSpPr txBox="1"/>
          <p:nvPr/>
        </p:nvSpPr>
        <p:spPr>
          <a:xfrm>
            <a:off x="319600" y="1028700"/>
            <a:ext cx="8339400" cy="170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sz="1408">
                <a:latin typeface="Source Code Pro"/>
                <a:ea typeface="Source Code Pro"/>
                <a:cs typeface="Source Code Pro"/>
                <a:sym typeface="Source Code Pro"/>
              </a:rPr>
              <a:t>O modelo LSTM possuem em sua arquitetura </a:t>
            </a:r>
            <a:r>
              <a:rPr b="1" lang="pt-BR" sz="1408">
                <a:latin typeface="Source Code Pro"/>
                <a:ea typeface="Source Code Pro"/>
                <a:cs typeface="Source Code Pro"/>
                <a:sym typeface="Source Code Pro"/>
              </a:rPr>
              <a:t>células</a:t>
            </a:r>
            <a:r>
              <a:rPr b="1" lang="pt-BR" sz="1408">
                <a:latin typeface="Source Code Pro"/>
                <a:ea typeface="Source Code Pro"/>
                <a:cs typeface="Source Code Pro"/>
                <a:sym typeface="Source Code Pro"/>
              </a:rPr>
              <a:t> capazes de armazenar informações de longo e curto prazo.</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b="1" lang="pt-BR" sz="1408">
                <a:latin typeface="Source Code Pro"/>
                <a:ea typeface="Source Code Pro"/>
                <a:cs typeface="Source Code Pro"/>
                <a:sym typeface="Source Code Pro"/>
              </a:rPr>
              <a:t>Assim ele é uma </a:t>
            </a:r>
            <a:r>
              <a:rPr b="1" lang="pt-BR" sz="1408">
                <a:latin typeface="Source Code Pro"/>
                <a:ea typeface="Source Code Pro"/>
                <a:cs typeface="Source Code Pro"/>
                <a:sym typeface="Source Code Pro"/>
              </a:rPr>
              <a:t>ótima</a:t>
            </a:r>
            <a:r>
              <a:rPr b="1" lang="pt-BR" sz="1408">
                <a:latin typeface="Source Code Pro"/>
                <a:ea typeface="Source Code Pro"/>
                <a:cs typeface="Source Code Pro"/>
                <a:sym typeface="Source Code Pro"/>
              </a:rPr>
              <a:t> opção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capturar as </a:t>
            </a:r>
            <a:r>
              <a:rPr b="1" lang="pt-BR" sz="1408">
                <a:latin typeface="Source Code Pro"/>
                <a:ea typeface="Source Code Pro"/>
                <a:cs typeface="Source Code Pro"/>
                <a:sym typeface="Source Code Pro"/>
              </a:rPr>
              <a:t>dependências temporais</a:t>
            </a:r>
            <a:r>
              <a:rPr b="1" lang="pt-BR" sz="1408">
                <a:latin typeface="Source Code Pro"/>
                <a:ea typeface="Source Code Pro"/>
                <a:cs typeface="Source Code Pro"/>
                <a:sym typeface="Source Code Pro"/>
              </a:rPr>
              <a:t> de termos mais antigos nos padrões das melodias.</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204" name="Google Shape;204;p35"/>
          <p:cNvPicPr preferRelativeResize="0"/>
          <p:nvPr/>
        </p:nvPicPr>
        <p:blipFill>
          <a:blip r:embed="rId3">
            <a:alphaModFix/>
          </a:blip>
          <a:stretch>
            <a:fillRect/>
          </a:stretch>
        </p:blipFill>
        <p:spPr>
          <a:xfrm>
            <a:off x="2134625" y="2374750"/>
            <a:ext cx="4874750" cy="256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295475" y="449425"/>
            <a:ext cx="3879300" cy="359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Vocabulário</a:t>
            </a:r>
            <a:endParaRPr/>
          </a:p>
        </p:txBody>
      </p:sp>
      <p:sp>
        <p:nvSpPr>
          <p:cNvPr id="210" name="Google Shape;210;p36"/>
          <p:cNvSpPr txBox="1"/>
          <p:nvPr/>
        </p:nvSpPr>
        <p:spPr>
          <a:xfrm>
            <a:off x="295475" y="659175"/>
            <a:ext cx="4138800" cy="46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pt-BR" sz="1408">
                <a:latin typeface="Source Code Pro"/>
                <a:ea typeface="Source Code Pro"/>
                <a:cs typeface="Source Code Pro"/>
                <a:sym typeface="Source Code Pro"/>
              </a:rPr>
              <a:t>Dado a representação que fizemos na parte de </a:t>
            </a:r>
            <a:r>
              <a:rPr b="1" lang="pt-BR" sz="1408">
                <a:latin typeface="Source Code Pro"/>
                <a:ea typeface="Source Code Pro"/>
                <a:cs typeface="Source Code Pro"/>
                <a:sym typeface="Source Code Pro"/>
              </a:rPr>
              <a:t>pré processamento</a:t>
            </a:r>
            <a:r>
              <a:rPr b="1" lang="pt-BR" sz="1408">
                <a:latin typeface="Source Code Pro"/>
                <a:ea typeface="Source Code Pro"/>
                <a:cs typeface="Source Code Pro"/>
                <a:sym typeface="Source Code Pro"/>
              </a:rPr>
              <a:t> dos dados </a:t>
            </a:r>
            <a:r>
              <a:rPr b="1" lang="pt-BR" sz="1408">
                <a:latin typeface="Source Code Pro"/>
                <a:ea typeface="Source Code Pro"/>
                <a:cs typeface="Source Code Pro"/>
                <a:sym typeface="Source Code Pro"/>
              </a:rPr>
              <a:t>tínhamos</a:t>
            </a:r>
            <a:r>
              <a:rPr b="1" lang="pt-BR" sz="1408">
                <a:latin typeface="Source Code Pro"/>
                <a:ea typeface="Source Code Pro"/>
                <a:cs typeface="Source Code Pro"/>
                <a:sym typeface="Source Code Pro"/>
              </a:rPr>
              <a:t> os dados encodificados em strings as quais representam:</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Notação: simbolo midi</a:t>
            </a:r>
            <a:endParaRPr b="1" sz="1408">
              <a:latin typeface="Source Code Pro"/>
              <a:ea typeface="Source Code Pro"/>
              <a:cs typeface="Source Code Pro"/>
              <a:sym typeface="Source Code Pro"/>
            </a:endParaRPr>
          </a:p>
          <a:p>
            <a:pPr indent="-318015" lvl="0" marL="457200" rtl="0" algn="l">
              <a:lnSpc>
                <a:spcPct val="115000"/>
              </a:lnSpc>
              <a:spcBef>
                <a:spcPts val="0"/>
              </a:spcBef>
              <a:spcAft>
                <a:spcPts val="0"/>
              </a:spcAft>
              <a:buSzPts val="1408"/>
              <a:buFont typeface="Source Code Pro"/>
              <a:buChar char="●"/>
            </a:pPr>
            <a:r>
              <a:rPr b="1" lang="pt-BR" sz="1408">
                <a:latin typeface="Source Code Pro"/>
                <a:ea typeface="Source Code Pro"/>
                <a:cs typeface="Source Code Pro"/>
                <a:sym typeface="Source Code Pro"/>
              </a:rPr>
              <a:t>“_” : </a:t>
            </a:r>
            <a:r>
              <a:rPr b="1" lang="pt-BR" sz="1408">
                <a:latin typeface="Source Code Pro"/>
                <a:ea typeface="Source Code Pro"/>
                <a:cs typeface="Source Code Pro"/>
                <a:sym typeface="Source Code Pro"/>
              </a:rPr>
              <a:t>símbolo</a:t>
            </a:r>
            <a:r>
              <a:rPr b="1" lang="pt-BR" sz="1408">
                <a:latin typeface="Source Code Pro"/>
                <a:ea typeface="Source Code Pro"/>
                <a:cs typeface="Source Code Pro"/>
                <a:sym typeface="Source Code Pro"/>
              </a:rPr>
              <a:t> que representa nota sustentada</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b="1" lang="pt-BR" sz="1408">
                <a:latin typeface="Source Code Pro"/>
                <a:ea typeface="Source Code Pro"/>
                <a:cs typeface="Source Code Pro"/>
                <a:sym typeface="Source Code Pro"/>
              </a:rPr>
              <a:t>Mapeamos </a:t>
            </a:r>
            <a:r>
              <a:rPr b="1" lang="pt-BR" sz="1408">
                <a:latin typeface="Source Code Pro"/>
                <a:ea typeface="Source Code Pro"/>
                <a:cs typeface="Source Code Pro"/>
                <a:sym typeface="Source Code Pro"/>
              </a:rPr>
              <a:t>esses</a:t>
            </a:r>
            <a:r>
              <a:rPr b="1" lang="pt-BR" sz="1408">
                <a:latin typeface="Source Code Pro"/>
                <a:ea typeface="Source Code Pro"/>
                <a:cs typeface="Source Code Pro"/>
                <a:sym typeface="Source Code Pro"/>
              </a:rPr>
              <a:t> elementos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a:t>
            </a:r>
            <a:r>
              <a:rPr b="1" lang="pt-BR" sz="1408">
                <a:latin typeface="Source Code Pro"/>
                <a:ea typeface="Source Code Pro"/>
                <a:cs typeface="Source Code Pro"/>
                <a:sym typeface="Source Code Pro"/>
              </a:rPr>
              <a:t>números</a:t>
            </a:r>
            <a:r>
              <a:rPr b="1" lang="pt-BR" sz="1408">
                <a:latin typeface="Source Code Pro"/>
                <a:ea typeface="Source Code Pro"/>
                <a:cs typeface="Source Code Pro"/>
                <a:sym typeface="Source Code Pro"/>
              </a:rPr>
              <a:t> ao passar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o modelo LSTM. Com isso acabamos criando um </a:t>
            </a:r>
            <a:r>
              <a:rPr b="1" lang="pt-BR" sz="1408">
                <a:latin typeface="Source Code Pro"/>
                <a:ea typeface="Source Code Pro"/>
                <a:cs typeface="Source Code Pro"/>
                <a:sym typeface="Source Code Pro"/>
              </a:rPr>
              <a:t>dicionário</a:t>
            </a:r>
            <a:r>
              <a:rPr b="1" lang="pt-BR" sz="1408">
                <a:latin typeface="Source Code Pro"/>
                <a:ea typeface="Source Code Pro"/>
                <a:cs typeface="Source Code Pro"/>
                <a:sym typeface="Source Code Pro"/>
              </a:rPr>
              <a:t> que mapeia cada simbolo </a:t>
            </a:r>
            <a:r>
              <a:rPr b="1" lang="pt-BR" sz="1408">
                <a:latin typeface="Source Code Pro"/>
                <a:ea typeface="Source Code Pro"/>
                <a:cs typeface="Source Code Pro"/>
                <a:sym typeface="Source Code Pro"/>
              </a:rPr>
              <a:t>para</a:t>
            </a:r>
            <a:r>
              <a:rPr b="1" lang="pt-BR" sz="1408">
                <a:latin typeface="Source Code Pro"/>
                <a:ea typeface="Source Code Pro"/>
                <a:cs typeface="Source Code Pro"/>
                <a:sym typeface="Source Code Pro"/>
              </a:rPr>
              <a:t> um </a:t>
            </a:r>
            <a:r>
              <a:rPr b="1" lang="pt-BR" sz="1408">
                <a:latin typeface="Source Code Pro"/>
                <a:ea typeface="Source Code Pro"/>
                <a:cs typeface="Source Code Pro"/>
                <a:sym typeface="Source Code Pro"/>
              </a:rPr>
              <a:t>número</a:t>
            </a:r>
            <a:r>
              <a:rPr b="1" lang="pt-BR" sz="1408">
                <a:latin typeface="Source Code Pro"/>
                <a:ea typeface="Source Code Pro"/>
                <a:cs typeface="Source Code Pro"/>
                <a:sym typeface="Source Code Pro"/>
              </a:rPr>
              <a:t> correspondente. Esse “vocabulario” tambem </a:t>
            </a:r>
            <a:r>
              <a:rPr b="1" lang="pt-BR" sz="1408">
                <a:latin typeface="Source Code Pro"/>
                <a:ea typeface="Source Code Pro"/>
                <a:cs typeface="Source Code Pro"/>
                <a:sym typeface="Source Code Pro"/>
              </a:rPr>
              <a:t>representa</a:t>
            </a:r>
            <a:r>
              <a:rPr b="1" lang="pt-BR" sz="1408">
                <a:latin typeface="Source Code Pro"/>
                <a:ea typeface="Source Code Pro"/>
                <a:cs typeface="Source Code Pro"/>
                <a:sym typeface="Source Code Pro"/>
              </a:rPr>
              <a:t> todas as notas(classes) em que o modelo pode predizer.</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211" name="Google Shape;211;p36"/>
          <p:cNvPicPr preferRelativeResize="0"/>
          <p:nvPr/>
        </p:nvPicPr>
        <p:blipFill>
          <a:blip r:embed="rId3">
            <a:alphaModFix/>
          </a:blip>
          <a:stretch>
            <a:fillRect/>
          </a:stretch>
        </p:blipFill>
        <p:spPr>
          <a:xfrm>
            <a:off x="5037804" y="888875"/>
            <a:ext cx="1533921" cy="3988175"/>
          </a:xfrm>
          <a:prstGeom prst="rect">
            <a:avLst/>
          </a:prstGeom>
          <a:noFill/>
          <a:ln>
            <a:noFill/>
          </a:ln>
        </p:spPr>
      </p:pic>
      <p:pic>
        <p:nvPicPr>
          <p:cNvPr id="212" name="Google Shape;212;p36"/>
          <p:cNvPicPr preferRelativeResize="0"/>
          <p:nvPr/>
        </p:nvPicPr>
        <p:blipFill>
          <a:blip r:embed="rId4">
            <a:alphaModFix/>
          </a:blip>
          <a:stretch>
            <a:fillRect/>
          </a:stretch>
        </p:blipFill>
        <p:spPr>
          <a:xfrm>
            <a:off x="6915425" y="868900"/>
            <a:ext cx="1533925" cy="4028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Geração de Sequencias</a:t>
            </a:r>
            <a:endParaRPr/>
          </a:p>
        </p:txBody>
      </p:sp>
      <p:sp>
        <p:nvSpPr>
          <p:cNvPr id="218" name="Google Shape;218;p37"/>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pt-BR" sz="1800">
                <a:solidFill>
                  <a:srgbClr val="000000"/>
                </a:solidFill>
              </a:rPr>
              <a:t>Série</a:t>
            </a:r>
            <a:r>
              <a:rPr b="1" lang="pt-BR" sz="1800">
                <a:solidFill>
                  <a:srgbClr val="000000"/>
                </a:solidFill>
              </a:rPr>
              <a:t> temporal</a:t>
            </a:r>
            <a:endParaRPr b="1" sz="1800">
              <a:solidFill>
                <a:srgbClr val="000000"/>
              </a:solidFill>
            </a:endParaRPr>
          </a:p>
          <a:p>
            <a:pPr indent="-342900" lvl="0" marL="457200" rtl="0" algn="l">
              <a:spcBef>
                <a:spcPts val="0"/>
              </a:spcBef>
              <a:spcAft>
                <a:spcPts val="0"/>
              </a:spcAft>
              <a:buClr>
                <a:srgbClr val="000000"/>
              </a:buClr>
              <a:buSzPts val="1800"/>
              <a:buChar char="●"/>
            </a:pPr>
            <a:r>
              <a:rPr b="1" lang="pt-BR" sz="1800">
                <a:solidFill>
                  <a:srgbClr val="000000"/>
                </a:solidFill>
              </a:rPr>
              <a:t>Uma </a:t>
            </a:r>
            <a:r>
              <a:rPr b="1" lang="pt-BR" sz="1800">
                <a:solidFill>
                  <a:srgbClr val="000000"/>
                </a:solidFill>
              </a:rPr>
              <a:t>sequência</a:t>
            </a:r>
            <a:r>
              <a:rPr b="1" lang="pt-BR" sz="1800">
                <a:solidFill>
                  <a:srgbClr val="000000"/>
                </a:solidFill>
              </a:rPr>
              <a:t> de dados no formato:</a:t>
            </a:r>
            <a:endParaRPr b="1" sz="1800">
              <a:solidFill>
                <a:srgbClr val="000000"/>
              </a:solidFill>
            </a:endParaRPr>
          </a:p>
          <a:p>
            <a:pPr indent="-330200" lvl="1" marL="1371600" rtl="0" algn="l">
              <a:spcBef>
                <a:spcPts val="0"/>
              </a:spcBef>
              <a:spcAft>
                <a:spcPts val="0"/>
              </a:spcAft>
              <a:buClr>
                <a:srgbClr val="000000"/>
              </a:buClr>
              <a:buSzPts val="1600"/>
              <a:buChar char="○"/>
            </a:pPr>
            <a:r>
              <a:rPr b="1" lang="pt-BR" sz="1600">
                <a:solidFill>
                  <a:srgbClr val="000000"/>
                </a:solidFill>
              </a:rPr>
              <a:t>[60,56,4,4,43,....]</a:t>
            </a:r>
            <a:endParaRPr b="1" sz="1600">
              <a:solidFill>
                <a:srgbClr val="000000"/>
              </a:solidFill>
            </a:endParaRPr>
          </a:p>
          <a:p>
            <a:pPr indent="0" lvl="0" marL="0" rtl="0" algn="l">
              <a:spcBef>
                <a:spcPts val="1200"/>
              </a:spcBef>
              <a:spcAft>
                <a:spcPts val="1200"/>
              </a:spcAft>
              <a:buNone/>
            </a:pPr>
            <a:r>
              <a:t/>
            </a:r>
            <a:endParaRPr/>
          </a:p>
        </p:txBody>
      </p:sp>
      <p:sp>
        <p:nvSpPr>
          <p:cNvPr id="219" name="Google Shape;219;p37"/>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pt-BR" sz="1600">
                <a:solidFill>
                  <a:srgbClr val="000000"/>
                </a:solidFill>
              </a:rPr>
              <a:t>Supervisionado</a:t>
            </a:r>
            <a:endParaRPr b="1" sz="1600">
              <a:solidFill>
                <a:srgbClr val="000000"/>
              </a:solidFill>
            </a:endParaRPr>
          </a:p>
          <a:p>
            <a:pPr indent="-330200" lvl="0" marL="457200" rtl="0" algn="l">
              <a:spcBef>
                <a:spcPts val="0"/>
              </a:spcBef>
              <a:spcAft>
                <a:spcPts val="0"/>
              </a:spcAft>
              <a:buClr>
                <a:srgbClr val="000000"/>
              </a:buClr>
              <a:buSzPts val="1600"/>
              <a:buChar char="●"/>
            </a:pPr>
            <a:r>
              <a:rPr b="1" lang="pt-BR" sz="1600">
                <a:solidFill>
                  <a:srgbClr val="000000"/>
                </a:solidFill>
              </a:rPr>
              <a:t>Criação a partir de subsets </a:t>
            </a:r>
            <a:r>
              <a:rPr b="1" lang="pt-BR" sz="1600">
                <a:solidFill>
                  <a:srgbClr val="000000"/>
                </a:solidFill>
              </a:rPr>
              <a:t>série</a:t>
            </a:r>
            <a:r>
              <a:rPr b="1" lang="pt-BR" sz="1600">
                <a:solidFill>
                  <a:srgbClr val="000000"/>
                </a:solidFill>
              </a:rPr>
              <a:t> temporal:</a:t>
            </a:r>
            <a:endParaRPr b="1" sz="16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Inputs</a:t>
            </a:r>
            <a:endParaRPr b="1" sz="1400">
              <a:solidFill>
                <a:srgbClr val="000000"/>
              </a:solidFill>
            </a:endParaRPr>
          </a:p>
          <a:p>
            <a:pPr indent="-317500" lvl="1" marL="914400" rtl="0" algn="l">
              <a:spcBef>
                <a:spcPts val="0"/>
              </a:spcBef>
              <a:spcAft>
                <a:spcPts val="0"/>
              </a:spcAft>
              <a:buClr>
                <a:srgbClr val="000000"/>
              </a:buClr>
              <a:buSzPts val="1400"/>
              <a:buChar char="○"/>
            </a:pPr>
            <a:r>
              <a:rPr b="1" lang="pt-BR" sz="1400">
                <a:solidFill>
                  <a:srgbClr val="000000"/>
                </a:solidFill>
              </a:rPr>
              <a:t>Targets</a:t>
            </a:r>
            <a:endParaRPr b="1" sz="1400">
              <a:solidFill>
                <a:srgbClr val="000000"/>
              </a:solidFill>
            </a:endParaRPr>
          </a:p>
          <a:p>
            <a:pPr indent="0" lvl="0" marL="457200" rtl="0" algn="l">
              <a:spcBef>
                <a:spcPts val="1200"/>
              </a:spcBef>
              <a:spcAft>
                <a:spcPts val="0"/>
              </a:spcAft>
              <a:buNone/>
            </a:pPr>
            <a:r>
              <a:t/>
            </a:r>
            <a:endParaRPr b="1" sz="1600">
              <a:solidFill>
                <a:srgbClr val="000000"/>
              </a:solidFill>
            </a:endParaRPr>
          </a:p>
          <a:p>
            <a:pPr indent="0" lvl="0" marL="0" rtl="0" algn="l">
              <a:spcBef>
                <a:spcPts val="1200"/>
              </a:spcBef>
              <a:spcAft>
                <a:spcPts val="0"/>
              </a:spcAft>
              <a:buNone/>
            </a:pPr>
            <a:r>
              <a:rPr b="1" lang="pt-BR" sz="1600">
                <a:solidFill>
                  <a:srgbClr val="000000"/>
                </a:solidFill>
              </a:rPr>
              <a:t>[60,56]- Input | Target [4]</a:t>
            </a:r>
            <a:endParaRPr b="1" sz="1600">
              <a:solidFill>
                <a:srgbClr val="000000"/>
              </a:solidFill>
            </a:endParaRPr>
          </a:p>
          <a:p>
            <a:pPr indent="0" lvl="0" marL="0" rtl="0" algn="l">
              <a:spcBef>
                <a:spcPts val="1200"/>
              </a:spcBef>
              <a:spcAft>
                <a:spcPts val="0"/>
              </a:spcAft>
              <a:buNone/>
            </a:pPr>
            <a:r>
              <a:rPr b="1" lang="pt-BR" sz="1600">
                <a:solidFill>
                  <a:srgbClr val="000000"/>
                </a:solidFill>
              </a:rPr>
              <a:t>[56,4]- Input | Target [4]</a:t>
            </a:r>
            <a:endParaRPr b="1" sz="1600">
              <a:solidFill>
                <a:srgbClr val="000000"/>
              </a:solidFill>
            </a:endParaRPr>
          </a:p>
          <a:p>
            <a:pPr indent="0" lvl="0" marL="0" rtl="0" algn="l">
              <a:spcBef>
                <a:spcPts val="1200"/>
              </a:spcBef>
              <a:spcAft>
                <a:spcPts val="1200"/>
              </a:spcAft>
              <a:buNone/>
            </a:pPr>
            <a:r>
              <a:rPr b="1" lang="pt-BR" sz="1600">
                <a:solidFill>
                  <a:srgbClr val="000000"/>
                </a:solidFill>
              </a:rPr>
              <a:t>...</a:t>
            </a:r>
            <a:endParaRPr b="1" sz="1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Rede Neural</a:t>
            </a:r>
            <a:endParaRPr/>
          </a:p>
        </p:txBody>
      </p:sp>
      <p:pic>
        <p:nvPicPr>
          <p:cNvPr id="225" name="Google Shape;225;p38"/>
          <p:cNvPicPr preferRelativeResize="0"/>
          <p:nvPr/>
        </p:nvPicPr>
        <p:blipFill>
          <a:blip r:embed="rId3">
            <a:alphaModFix/>
          </a:blip>
          <a:stretch>
            <a:fillRect/>
          </a:stretch>
        </p:blipFill>
        <p:spPr>
          <a:xfrm>
            <a:off x="1144075" y="1093862"/>
            <a:ext cx="6855850" cy="3575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Resultados</a:t>
            </a:r>
            <a:endParaRPr/>
          </a:p>
        </p:txBody>
      </p:sp>
      <p:pic>
        <p:nvPicPr>
          <p:cNvPr id="231" name="Google Shape;231;p39"/>
          <p:cNvPicPr preferRelativeResize="0"/>
          <p:nvPr/>
        </p:nvPicPr>
        <p:blipFill>
          <a:blip r:embed="rId3">
            <a:alphaModFix/>
          </a:blip>
          <a:stretch>
            <a:fillRect/>
          </a:stretch>
        </p:blipFill>
        <p:spPr>
          <a:xfrm>
            <a:off x="2467863" y="2619225"/>
            <a:ext cx="4208286" cy="2361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631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Gerando Melodia</a:t>
            </a:r>
            <a:endParaRPr/>
          </a:p>
        </p:txBody>
      </p:sp>
      <p:sp>
        <p:nvSpPr>
          <p:cNvPr id="237" name="Google Shape;237;p40"/>
          <p:cNvSpPr txBox="1"/>
          <p:nvPr/>
        </p:nvSpPr>
        <p:spPr>
          <a:xfrm>
            <a:off x="0" y="699125"/>
            <a:ext cx="9144000" cy="4551000"/>
          </a:xfrm>
          <a:prstGeom prst="rect">
            <a:avLst/>
          </a:prstGeom>
          <a:noFill/>
          <a:ln>
            <a:noFill/>
          </a:ln>
        </p:spPr>
        <p:txBody>
          <a:bodyPr anchorCtr="0" anchor="t" bIns="91425" lIns="91425" spcFirstLastPara="1" rIns="91425" wrap="square" tIns="91425">
            <a:spAutoFit/>
          </a:bodyPr>
          <a:lstStyle/>
          <a:p>
            <a:pPr indent="-318015" lvl="0" marL="457200" rtl="0" algn="l">
              <a:lnSpc>
                <a:spcPct val="115000"/>
              </a:lnSpc>
              <a:spcBef>
                <a:spcPts val="0"/>
              </a:spcBef>
              <a:spcAft>
                <a:spcPts val="0"/>
              </a:spcAft>
              <a:buSzPts val="1408"/>
              <a:buFont typeface="Source Code Pro"/>
              <a:buChar char="●"/>
            </a:pPr>
            <a:r>
              <a:rPr b="1" lang="pt-BR" sz="1308">
                <a:latin typeface="Source Code Pro"/>
                <a:ea typeface="Source Code Pro"/>
                <a:cs typeface="Source Code Pro"/>
                <a:sym typeface="Source Code Pro"/>
              </a:rPr>
              <a:t>Entrada: </a:t>
            </a:r>
            <a:r>
              <a:rPr lang="pt-BR" sz="950">
                <a:highlight>
                  <a:srgbClr val="FFFFFE"/>
                </a:highlight>
                <a:latin typeface="Courier New"/>
                <a:ea typeface="Courier New"/>
                <a:cs typeface="Courier New"/>
                <a:sym typeface="Courier New"/>
              </a:rPr>
              <a:t> </a:t>
            </a:r>
            <a:r>
              <a:rPr lang="pt-BR" sz="1650">
                <a:solidFill>
                  <a:srgbClr val="A31515"/>
                </a:solidFill>
                <a:highlight>
                  <a:srgbClr val="FFFFFE"/>
                </a:highlight>
                <a:latin typeface="Courier New"/>
                <a:ea typeface="Courier New"/>
                <a:cs typeface="Courier New"/>
                <a:sym typeface="Courier New"/>
              </a:rPr>
              <a:t>"55 _ 52 _ 55 _ 60 _ 52 _ 55"</a:t>
            </a:r>
            <a:endParaRPr sz="1650">
              <a:solidFill>
                <a:srgbClr val="A31515"/>
              </a:solidFill>
              <a:highlight>
                <a:srgbClr val="FFFFFE"/>
              </a:highlight>
              <a:latin typeface="Courier New"/>
              <a:ea typeface="Courier New"/>
              <a:cs typeface="Courier New"/>
              <a:sym typeface="Courier New"/>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Parte ou melodia completa encodificada</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Número</a:t>
            </a:r>
            <a:r>
              <a:rPr b="1" lang="pt-BR" sz="1308">
                <a:latin typeface="Source Code Pro"/>
                <a:ea typeface="Source Code Pro"/>
                <a:cs typeface="Source Code Pro"/>
                <a:sym typeface="Source Code Pro"/>
              </a:rPr>
              <a:t> </a:t>
            </a:r>
            <a:r>
              <a:rPr b="1" lang="pt-BR" sz="1308">
                <a:latin typeface="Source Code Pro"/>
                <a:ea typeface="Source Code Pro"/>
                <a:cs typeface="Source Code Pro"/>
                <a:sym typeface="Source Code Pro"/>
              </a:rPr>
              <a:t>máximo</a:t>
            </a:r>
            <a:r>
              <a:rPr b="1" lang="pt-BR" sz="1308">
                <a:latin typeface="Source Code Pro"/>
                <a:ea typeface="Source Code Pro"/>
                <a:cs typeface="Source Code Pro"/>
                <a:sym typeface="Source Code Pro"/>
              </a:rPr>
              <a:t> steps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serem gerados pelo modelo</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Tamanho </a:t>
            </a:r>
            <a:r>
              <a:rPr b="1" lang="pt-BR" sz="1308">
                <a:latin typeface="Source Code Pro"/>
                <a:ea typeface="Source Code Pro"/>
                <a:cs typeface="Source Code Pro"/>
                <a:sym typeface="Source Code Pro"/>
              </a:rPr>
              <a:t>máximo</a:t>
            </a:r>
            <a:r>
              <a:rPr b="1" lang="pt-BR" sz="1308">
                <a:latin typeface="Source Code Pro"/>
                <a:ea typeface="Source Code Pro"/>
                <a:cs typeface="Source Code Pro"/>
                <a:sym typeface="Source Code Pro"/>
              </a:rPr>
              <a:t> da </a:t>
            </a:r>
            <a:r>
              <a:rPr b="1" lang="pt-BR" sz="1308">
                <a:latin typeface="Source Code Pro"/>
                <a:ea typeface="Source Code Pro"/>
                <a:cs typeface="Source Code Pro"/>
                <a:sym typeface="Source Code Pro"/>
              </a:rPr>
              <a:t>sequência</a:t>
            </a:r>
            <a:r>
              <a:rPr b="1" lang="pt-BR" sz="1308">
                <a:latin typeface="Source Code Pro"/>
                <a:ea typeface="Source Code Pro"/>
                <a:cs typeface="Source Code Pro"/>
                <a:sym typeface="Source Code Pro"/>
              </a:rPr>
              <a:t> a ser considerada da entrada</a:t>
            </a:r>
            <a:endParaRPr b="1"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Se a seed for muito grande pode servir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pegar apenas uma parte dela e passar ela </a:t>
            </a:r>
            <a:r>
              <a:rPr b="1" lang="pt-BR" sz="1308">
                <a:latin typeface="Source Code Pro"/>
                <a:ea typeface="Source Code Pro"/>
                <a:cs typeface="Source Code Pro"/>
                <a:sym typeface="Source Code Pro"/>
              </a:rPr>
              <a:t>para</a:t>
            </a:r>
            <a:r>
              <a:rPr b="1" lang="pt-BR" sz="1308">
                <a:latin typeface="Source Code Pro"/>
                <a:ea typeface="Source Code Pro"/>
                <a:cs typeface="Source Code Pro"/>
                <a:sym typeface="Source Code Pro"/>
              </a:rPr>
              <a:t> o modelo.</a:t>
            </a:r>
            <a:endParaRPr b="1" sz="1308">
              <a:latin typeface="Source Code Pro"/>
              <a:ea typeface="Source Code Pro"/>
              <a:cs typeface="Source Code Pro"/>
              <a:sym typeface="Source Code Pro"/>
            </a:endParaRPr>
          </a:p>
          <a:p>
            <a:pPr indent="-311665" lvl="0" marL="4572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 </a:t>
            </a:r>
            <a:r>
              <a:rPr lang="pt-BR" sz="1308">
                <a:latin typeface="Source Code Pro"/>
                <a:ea typeface="Source Code Pro"/>
                <a:cs typeface="Source Code Pro"/>
                <a:sym typeface="Source Code Pro"/>
              </a:rPr>
              <a:t>A saída da LSTM é um vetor com as notas e as suas probabilidades, normalmente usaríamos a que tem a maior probabilidade. Porém, como estamos gerando melodias queremos uma maior flexibilidade para termos uma maior criatividade na composição, assim usamos um modo matemático que dá maior flexibilidade na hora de escolher a nota a ser utilizada. E a temperatura será um float que pode está dentro de um range 0-infinito.</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muito grande (infinito):</a:t>
            </a:r>
            <a:r>
              <a:rPr lang="pt-BR" sz="1308">
                <a:latin typeface="Source Code Pro"/>
                <a:ea typeface="Source Code Pro"/>
                <a:cs typeface="Source Code Pro"/>
                <a:sym typeface="Source Code Pro"/>
              </a:rPr>
              <a:t> Praticamente transforma o vetor de probabilidades para uma escolha aleatória.Distribuição mais soft.</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muito baixo (zero): </a:t>
            </a:r>
            <a:r>
              <a:rPr lang="pt-BR" sz="1308">
                <a:latin typeface="Source Code Pro"/>
                <a:ea typeface="Source Code Pro"/>
                <a:cs typeface="Source Code Pro"/>
                <a:sym typeface="Source Code Pro"/>
              </a:rPr>
              <a:t>Probabilidade do vetor é transformada e os maior valores de probabilidades serão muito provavelmente escolhidos.</a:t>
            </a:r>
            <a:endParaRPr sz="1308">
              <a:latin typeface="Source Code Pro"/>
              <a:ea typeface="Source Code Pro"/>
              <a:cs typeface="Source Code Pro"/>
              <a:sym typeface="Source Code Pro"/>
            </a:endParaRPr>
          </a:p>
          <a:p>
            <a:pPr indent="-311665" lvl="1" marL="914400" rtl="0" algn="l">
              <a:lnSpc>
                <a:spcPct val="115000"/>
              </a:lnSpc>
              <a:spcBef>
                <a:spcPts val="0"/>
              </a:spcBef>
              <a:spcAft>
                <a:spcPts val="0"/>
              </a:spcAft>
              <a:buSzPts val="1308"/>
              <a:buFont typeface="Source Code Pro"/>
              <a:buChar char="○"/>
            </a:pPr>
            <a:r>
              <a:rPr b="1" lang="pt-BR" sz="1308">
                <a:latin typeface="Source Code Pro"/>
                <a:ea typeface="Source Code Pro"/>
                <a:cs typeface="Source Code Pro"/>
                <a:sym typeface="Source Code Pro"/>
              </a:rPr>
              <a:t>Temperatura 1: </a:t>
            </a:r>
            <a:r>
              <a:rPr lang="pt-BR" sz="1308">
                <a:latin typeface="Source Code Pro"/>
                <a:ea typeface="Source Code Pro"/>
                <a:cs typeface="Source Code Pro"/>
                <a:sym typeface="Source Code Pro"/>
              </a:rPr>
              <a:t>Saída igual ao do modelo</a:t>
            </a:r>
            <a:endParaRPr sz="13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Fluxo Final</a:t>
            </a:r>
            <a:endParaRPr/>
          </a:p>
        </p:txBody>
      </p:sp>
      <p:sp>
        <p:nvSpPr>
          <p:cNvPr id="243" name="Google Shape;243;p41"/>
          <p:cNvSpPr txBox="1"/>
          <p:nvPr>
            <p:ph idx="1" type="body"/>
          </p:nvPr>
        </p:nvSpPr>
        <p:spPr>
          <a:xfrm>
            <a:off x="311700" y="1228675"/>
            <a:ext cx="8520600" cy="3685500"/>
          </a:xfrm>
          <a:prstGeom prst="rect">
            <a:avLst/>
          </a:prstGeom>
        </p:spPr>
        <p:txBody>
          <a:bodyPr anchorCtr="0" anchor="t" bIns="91425" lIns="91425" spcFirstLastPara="1" rIns="91425" wrap="square" tIns="91425">
            <a:normAutofit lnSpcReduction="10000"/>
          </a:bodyPr>
          <a:lstStyle/>
          <a:p>
            <a:pPr indent="-374650" lvl="0" marL="457200" rtl="0" algn="l">
              <a:spcBef>
                <a:spcPts val="0"/>
              </a:spcBef>
              <a:spcAft>
                <a:spcPts val="0"/>
              </a:spcAft>
              <a:buClr>
                <a:srgbClr val="000000"/>
              </a:buClr>
              <a:buSzPts val="2300"/>
              <a:buChar char="●"/>
            </a:pPr>
            <a:r>
              <a:rPr b="1" lang="pt-BR" sz="2300">
                <a:solidFill>
                  <a:srgbClr val="000000"/>
                </a:solidFill>
              </a:rPr>
              <a:t>Usuário</a:t>
            </a:r>
            <a:r>
              <a:rPr b="1" lang="pt-BR" sz="2300">
                <a:solidFill>
                  <a:srgbClr val="000000"/>
                </a:solidFill>
              </a:rPr>
              <a:t> entra com um arquivo .krn (Score)</a:t>
            </a:r>
            <a:endParaRPr b="1" sz="2300">
              <a:solidFill>
                <a:srgbClr val="000000"/>
              </a:solidFill>
            </a:endParaRPr>
          </a:p>
          <a:p>
            <a:pPr indent="0" lvl="0" marL="457200" rtl="0" algn="l">
              <a:spcBef>
                <a:spcPts val="1200"/>
              </a:spcBef>
              <a:spcAft>
                <a:spcPts val="0"/>
              </a:spcAft>
              <a:buNone/>
            </a:pPr>
            <a:r>
              <a:t/>
            </a:r>
            <a:endParaRPr b="1" sz="2300">
              <a:solidFill>
                <a:srgbClr val="000000"/>
              </a:solidFill>
            </a:endParaRPr>
          </a:p>
          <a:p>
            <a:pPr indent="-374650" lvl="0" marL="457200" rtl="0" algn="l">
              <a:spcBef>
                <a:spcPts val="1200"/>
              </a:spcBef>
              <a:spcAft>
                <a:spcPts val="0"/>
              </a:spcAft>
              <a:buClr>
                <a:srgbClr val="000000"/>
              </a:buClr>
              <a:buSzPts val="2300"/>
              <a:buChar char="●"/>
            </a:pPr>
            <a:r>
              <a:rPr b="1" lang="pt-BR" sz="2300">
                <a:solidFill>
                  <a:srgbClr val="000000"/>
                </a:solidFill>
              </a:rPr>
              <a:t>Acontece o </a:t>
            </a:r>
            <a:r>
              <a:rPr b="1" lang="pt-BR" sz="2300">
                <a:solidFill>
                  <a:srgbClr val="000000"/>
                </a:solidFill>
              </a:rPr>
              <a:t>pré processamento</a:t>
            </a:r>
            <a:r>
              <a:rPr b="1" lang="pt-BR" sz="2300">
                <a:solidFill>
                  <a:srgbClr val="000000"/>
                </a:solidFill>
              </a:rPr>
              <a:t> do score</a:t>
            </a:r>
            <a:endParaRPr b="1" sz="2300">
              <a:solidFill>
                <a:srgbClr val="000000"/>
              </a:solidFill>
            </a:endParaRPr>
          </a:p>
          <a:p>
            <a:pPr indent="0" lvl="0" marL="457200" rtl="0" algn="l">
              <a:spcBef>
                <a:spcPts val="1200"/>
              </a:spcBef>
              <a:spcAft>
                <a:spcPts val="0"/>
              </a:spcAft>
              <a:buNone/>
            </a:pPr>
            <a:r>
              <a:t/>
            </a:r>
            <a:endParaRPr b="1" sz="2300">
              <a:solidFill>
                <a:srgbClr val="000000"/>
              </a:solidFill>
            </a:endParaRPr>
          </a:p>
          <a:p>
            <a:pPr indent="-374650" lvl="0" marL="457200" rtl="0" algn="l">
              <a:spcBef>
                <a:spcPts val="1200"/>
              </a:spcBef>
              <a:spcAft>
                <a:spcPts val="0"/>
              </a:spcAft>
              <a:buClr>
                <a:srgbClr val="000000"/>
              </a:buClr>
              <a:buSzPts val="2300"/>
              <a:buChar char="●"/>
            </a:pPr>
            <a:r>
              <a:rPr b="1" lang="pt-BR" sz="2300">
                <a:solidFill>
                  <a:srgbClr val="000000"/>
                </a:solidFill>
              </a:rPr>
              <a:t>IA gera as </a:t>
            </a:r>
            <a:r>
              <a:rPr b="1" lang="pt-BR" sz="2300">
                <a:solidFill>
                  <a:srgbClr val="000000"/>
                </a:solidFill>
              </a:rPr>
              <a:t>próximas</a:t>
            </a:r>
            <a:r>
              <a:rPr b="1" lang="pt-BR" sz="2300">
                <a:solidFill>
                  <a:srgbClr val="000000"/>
                </a:solidFill>
              </a:rPr>
              <a:t> notas</a:t>
            </a:r>
            <a:endParaRPr b="1" sz="2300">
              <a:solidFill>
                <a:srgbClr val="000000"/>
              </a:solidFill>
            </a:endParaRPr>
          </a:p>
          <a:p>
            <a:pPr indent="0" lvl="0" marL="0" rtl="0" algn="l">
              <a:spcBef>
                <a:spcPts val="1200"/>
              </a:spcBef>
              <a:spcAft>
                <a:spcPts val="0"/>
              </a:spcAft>
              <a:buNone/>
            </a:pPr>
            <a:r>
              <a:t/>
            </a:r>
            <a:endParaRPr b="1" sz="2300">
              <a:solidFill>
                <a:srgbClr val="000000"/>
              </a:solidFill>
            </a:endParaRPr>
          </a:p>
          <a:p>
            <a:pPr indent="-374650" lvl="0" marL="457200" rtl="0" algn="l">
              <a:spcBef>
                <a:spcPts val="1200"/>
              </a:spcBef>
              <a:spcAft>
                <a:spcPts val="0"/>
              </a:spcAft>
              <a:buClr>
                <a:srgbClr val="000000"/>
              </a:buClr>
              <a:buSzPts val="2300"/>
              <a:buChar char="●"/>
            </a:pPr>
            <a:r>
              <a:rPr b="1" lang="pt-BR" sz="2300">
                <a:solidFill>
                  <a:srgbClr val="000000"/>
                </a:solidFill>
              </a:rPr>
              <a:t>Saída</a:t>
            </a:r>
            <a:r>
              <a:rPr b="1" lang="pt-BR" sz="2300">
                <a:solidFill>
                  <a:srgbClr val="000000"/>
                </a:solidFill>
              </a:rPr>
              <a:t>: Nova melodia</a:t>
            </a:r>
            <a:endParaRPr b="1" sz="2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02750" y="802500"/>
            <a:ext cx="3538500" cy="165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Motivação</a:t>
            </a:r>
            <a:endParaRPr/>
          </a:p>
        </p:txBody>
      </p:sp>
      <p:pic>
        <p:nvPicPr>
          <p:cNvPr id="69" name="Google Shape;69;p15"/>
          <p:cNvPicPr preferRelativeResize="0"/>
          <p:nvPr/>
        </p:nvPicPr>
        <p:blipFill>
          <a:blip r:embed="rId3">
            <a:alphaModFix/>
          </a:blip>
          <a:stretch>
            <a:fillRect/>
          </a:stretch>
        </p:blipFill>
        <p:spPr>
          <a:xfrm>
            <a:off x="3323025" y="2659225"/>
            <a:ext cx="2497950" cy="21407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Exemplos de Resultado</a:t>
            </a:r>
            <a:endParaRPr/>
          </a:p>
        </p:txBody>
      </p:sp>
      <p:sp>
        <p:nvSpPr>
          <p:cNvPr id="249" name="Google Shape;249;p42"/>
          <p:cNvSpPr txBox="1"/>
          <p:nvPr/>
        </p:nvSpPr>
        <p:spPr>
          <a:xfrm>
            <a:off x="319600" y="1028700"/>
            <a:ext cx="8339400" cy="4279800"/>
          </a:xfrm>
          <a:prstGeom prst="rect">
            <a:avLst/>
          </a:prstGeom>
          <a:noFill/>
          <a:ln>
            <a:noFill/>
          </a:ln>
        </p:spPr>
        <p:txBody>
          <a:bodyPr anchorCtr="0" anchor="t" bIns="91425" lIns="91425" spcFirstLastPara="1" rIns="91425" wrap="square" tIns="91425">
            <a:spAutoFit/>
          </a:bodyPr>
          <a:lstStyle/>
          <a:p>
            <a:pPr indent="-318015" lvl="0" marL="457200" rtl="0" algn="l">
              <a:lnSpc>
                <a:spcPct val="115000"/>
              </a:lnSpc>
              <a:spcBef>
                <a:spcPts val="0"/>
              </a:spcBef>
              <a:spcAft>
                <a:spcPts val="0"/>
              </a:spcAft>
              <a:buSzPts val="1408"/>
              <a:buFont typeface="Source Code Pro"/>
              <a:buChar char="●"/>
            </a:pPr>
            <a:r>
              <a:rPr b="1" lang="pt-BR" sz="1408">
                <a:latin typeface="Source Code Pro"/>
                <a:ea typeface="Source Code Pro"/>
                <a:cs typeface="Source Code Pro"/>
                <a:sym typeface="Source Code Pro"/>
              </a:rPr>
              <a:t>Entrada: </a:t>
            </a:r>
            <a:r>
              <a:rPr lang="pt-BR" sz="1050">
                <a:highlight>
                  <a:srgbClr val="FFFFFE"/>
                </a:highlight>
                <a:latin typeface="Courier New"/>
                <a:ea typeface="Courier New"/>
                <a:cs typeface="Courier New"/>
                <a:sym typeface="Courier New"/>
              </a:rPr>
              <a:t> </a:t>
            </a:r>
            <a:r>
              <a:rPr lang="pt-BR" sz="1750">
                <a:solidFill>
                  <a:srgbClr val="A31515"/>
                </a:solidFill>
                <a:highlight>
                  <a:srgbClr val="FFFFFE"/>
                </a:highlight>
                <a:latin typeface="Courier New"/>
                <a:ea typeface="Courier New"/>
                <a:cs typeface="Courier New"/>
                <a:sym typeface="Courier New"/>
              </a:rPr>
              <a:t>"55 _ 52 _ 55 _ 60 _ 52 _ 55"</a:t>
            </a:r>
            <a:endParaRPr sz="1750">
              <a:solidFill>
                <a:srgbClr val="A31515"/>
              </a:solidFill>
              <a:highlight>
                <a:srgbClr val="FFFFFE"/>
              </a:highlight>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 1: </a:t>
            </a:r>
            <a:r>
              <a:rPr b="1" lang="pt-BR" sz="1408" u="sng">
                <a:solidFill>
                  <a:schemeClr val="hlink"/>
                </a:solidFill>
                <a:latin typeface="Source Code Pro"/>
                <a:ea typeface="Source Code Pro"/>
                <a:cs typeface="Source Code Pro"/>
                <a:sym typeface="Source Code Pro"/>
                <a:hlinkClick r:id="rId3"/>
              </a:rPr>
              <a:t>https://drive.google.com/file/d/1-2H_8p_zNBCqD4n4o-BbowN9s07kCXWu/view?usp=sharing</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 2: </a:t>
            </a:r>
            <a:r>
              <a:rPr b="1" lang="pt-BR" sz="1408" u="sng">
                <a:solidFill>
                  <a:schemeClr val="hlink"/>
                </a:solidFill>
                <a:latin typeface="Source Code Pro"/>
                <a:ea typeface="Source Code Pro"/>
                <a:cs typeface="Source Code Pro"/>
                <a:sym typeface="Source Code Pro"/>
                <a:hlinkClick r:id="rId4"/>
              </a:rPr>
              <a:t>https://drive.google.com/file/d/1-N2SlXJwtPgt76fd30zDtaQIwffAOHI5/view?usp=sharing</a:t>
            </a:r>
            <a:endParaRPr b="1" sz="1408">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b="1" sz="1408">
              <a:latin typeface="Source Code Pro"/>
              <a:ea typeface="Source Code Pro"/>
              <a:cs typeface="Source Code Pro"/>
              <a:sym typeface="Source Code Pro"/>
            </a:endParaRPr>
          </a:p>
          <a:p>
            <a:pPr indent="-318015" lvl="0" marL="457200" rtl="0" algn="l">
              <a:lnSpc>
                <a:spcPct val="115000"/>
              </a:lnSpc>
              <a:spcBef>
                <a:spcPts val="1200"/>
              </a:spcBef>
              <a:spcAft>
                <a:spcPts val="0"/>
              </a:spcAft>
              <a:buSzPts val="1408"/>
              <a:buFont typeface="Source Code Pro"/>
              <a:buChar char="●"/>
            </a:pPr>
            <a:r>
              <a:rPr b="1" lang="pt-BR" sz="1408">
                <a:latin typeface="Source Code Pro"/>
                <a:ea typeface="Source Code Pro"/>
                <a:cs typeface="Source Code Pro"/>
                <a:sym typeface="Source Code Pro"/>
              </a:rPr>
              <a:t>Saídas . . . </a:t>
            </a:r>
            <a:endParaRPr b="1" sz="1408">
              <a:latin typeface="Source Code Pro"/>
              <a:ea typeface="Source Code Pro"/>
              <a:cs typeface="Source Code Pro"/>
              <a:sym typeface="Source Code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FIM</a:t>
            </a:r>
            <a:endParaRPr/>
          </a:p>
        </p:txBody>
      </p:sp>
      <p:pic>
        <p:nvPicPr>
          <p:cNvPr id="255" name="Google Shape;255;p43"/>
          <p:cNvPicPr preferRelativeResize="0"/>
          <p:nvPr/>
        </p:nvPicPr>
        <p:blipFill>
          <a:blip r:embed="rId3">
            <a:alphaModFix/>
          </a:blip>
          <a:stretch>
            <a:fillRect/>
          </a:stretch>
        </p:blipFill>
        <p:spPr>
          <a:xfrm>
            <a:off x="2442194" y="2571750"/>
            <a:ext cx="4259618" cy="221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Motivação</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solidFill>
                  <a:srgbClr val="000000"/>
                </a:solidFill>
              </a:rPr>
              <a:t>Apesar da </a:t>
            </a:r>
            <a:r>
              <a:rPr b="1" lang="pt-BR">
                <a:solidFill>
                  <a:srgbClr val="000000"/>
                </a:solidFill>
              </a:rPr>
              <a:t>música</a:t>
            </a:r>
            <a:r>
              <a:rPr b="1" lang="pt-BR">
                <a:solidFill>
                  <a:srgbClr val="000000"/>
                </a:solidFill>
              </a:rPr>
              <a:t> está sempre ao nosso redor uma parte do grupo não </a:t>
            </a:r>
            <a:r>
              <a:rPr b="1" lang="pt-BR">
                <a:solidFill>
                  <a:srgbClr val="000000"/>
                </a:solidFill>
              </a:rPr>
              <a:t>tinha</a:t>
            </a:r>
            <a:r>
              <a:rPr b="1" lang="pt-BR">
                <a:solidFill>
                  <a:srgbClr val="000000"/>
                </a:solidFill>
              </a:rPr>
              <a:t> um conhecimento profundo sobre ela e saber que podiamos gerar melodias sem ter muito conhecimento </a:t>
            </a:r>
            <a:r>
              <a:rPr b="1" lang="pt-BR">
                <a:solidFill>
                  <a:srgbClr val="000000"/>
                </a:solidFill>
              </a:rPr>
              <a:t>prévio</a:t>
            </a:r>
            <a:r>
              <a:rPr b="1" lang="pt-BR">
                <a:solidFill>
                  <a:srgbClr val="000000"/>
                </a:solidFill>
              </a:rPr>
              <a:t> de </a:t>
            </a:r>
            <a:r>
              <a:rPr b="1" lang="pt-BR">
                <a:solidFill>
                  <a:srgbClr val="000000"/>
                </a:solidFill>
              </a:rPr>
              <a:t>teoria</a:t>
            </a:r>
            <a:r>
              <a:rPr b="1" lang="pt-BR">
                <a:solidFill>
                  <a:srgbClr val="000000"/>
                </a:solidFill>
              </a:rPr>
              <a:t> musical e/ou até mesmo nunca ter tocado nenhum instrumento antes, foi algo que nos instigou a pesquisar sobre maneiras de como fazer isso.</a:t>
            </a:r>
            <a:endParaRPr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Estratégia</a:t>
            </a:r>
            <a:endParaRPr/>
          </a:p>
        </p:txBody>
      </p:sp>
      <p:pic>
        <p:nvPicPr>
          <p:cNvPr id="81" name="Google Shape;81;p17"/>
          <p:cNvPicPr preferRelativeResize="0"/>
          <p:nvPr/>
        </p:nvPicPr>
        <p:blipFill>
          <a:blip r:embed="rId3">
            <a:alphaModFix/>
          </a:blip>
          <a:stretch>
            <a:fillRect/>
          </a:stretch>
        </p:blipFill>
        <p:spPr>
          <a:xfrm>
            <a:off x="2802750" y="2656000"/>
            <a:ext cx="3538500" cy="203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Estratégia</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solidFill>
                  <a:srgbClr val="000000"/>
                </a:solidFill>
              </a:rPr>
              <a:t>Decidimos usar </a:t>
            </a:r>
            <a:r>
              <a:rPr b="1" lang="pt-BR">
                <a:solidFill>
                  <a:srgbClr val="000000"/>
                </a:solidFill>
              </a:rPr>
              <a:t>Inteligência</a:t>
            </a:r>
            <a:r>
              <a:rPr b="1" lang="pt-BR">
                <a:solidFill>
                  <a:srgbClr val="000000"/>
                </a:solidFill>
              </a:rPr>
              <a:t> Artificial </a:t>
            </a:r>
            <a:r>
              <a:rPr b="1" lang="pt-BR">
                <a:solidFill>
                  <a:srgbClr val="000000"/>
                </a:solidFill>
              </a:rPr>
              <a:t>para</a:t>
            </a:r>
            <a:r>
              <a:rPr b="1" lang="pt-BR">
                <a:solidFill>
                  <a:srgbClr val="000000"/>
                </a:solidFill>
              </a:rPr>
              <a:t> poder gerar melodias com base em </a:t>
            </a:r>
            <a:r>
              <a:rPr b="1" lang="pt-BR">
                <a:solidFill>
                  <a:srgbClr val="000000"/>
                </a:solidFill>
              </a:rPr>
              <a:t>músicas</a:t>
            </a:r>
            <a:r>
              <a:rPr b="1" lang="pt-BR">
                <a:solidFill>
                  <a:srgbClr val="000000"/>
                </a:solidFill>
              </a:rPr>
              <a:t> passadas </a:t>
            </a:r>
            <a:r>
              <a:rPr b="1" lang="pt-BR">
                <a:solidFill>
                  <a:srgbClr val="000000"/>
                </a:solidFill>
              </a:rPr>
              <a:t>para</a:t>
            </a:r>
            <a:r>
              <a:rPr b="1" lang="pt-BR">
                <a:solidFill>
                  <a:srgbClr val="000000"/>
                </a:solidFill>
              </a:rPr>
              <a:t> o modelo de DeepLearning.</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Ferramentas</a:t>
            </a:r>
            <a:endParaRPr/>
          </a:p>
        </p:txBody>
      </p:sp>
      <p:pic>
        <p:nvPicPr>
          <p:cNvPr id="93" name="Google Shape;93;p19"/>
          <p:cNvPicPr preferRelativeResize="0"/>
          <p:nvPr/>
        </p:nvPicPr>
        <p:blipFill>
          <a:blip r:embed="rId3">
            <a:alphaModFix/>
          </a:blip>
          <a:stretch>
            <a:fillRect/>
          </a:stretch>
        </p:blipFill>
        <p:spPr>
          <a:xfrm>
            <a:off x="2800575" y="2571750"/>
            <a:ext cx="3542850" cy="236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Ferramentas</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solidFill>
                  <a:srgbClr val="000000"/>
                </a:solidFill>
              </a:rPr>
              <a:t>Para</a:t>
            </a:r>
            <a:r>
              <a:rPr b="1" lang="pt-BR">
                <a:solidFill>
                  <a:srgbClr val="000000"/>
                </a:solidFill>
              </a:rPr>
              <a:t> o desenvolvimento do projeto decidimos usar as seguintes ferramentas.</a:t>
            </a:r>
            <a:endParaRPr b="1">
              <a:solidFill>
                <a:srgbClr val="000000"/>
              </a:solidFill>
            </a:endParaRPr>
          </a:p>
          <a:p>
            <a:pPr indent="-342900" lvl="0" marL="457200" rtl="0" algn="l">
              <a:spcBef>
                <a:spcPts val="1200"/>
              </a:spcBef>
              <a:spcAft>
                <a:spcPts val="0"/>
              </a:spcAft>
              <a:buClr>
                <a:srgbClr val="000000"/>
              </a:buClr>
              <a:buSzPts val="1800"/>
              <a:buChar char="●"/>
            </a:pPr>
            <a:r>
              <a:rPr b="1" lang="pt-BR">
                <a:solidFill>
                  <a:srgbClr val="000000"/>
                </a:solidFill>
              </a:rPr>
              <a:t>Linguagem de Programação Python (Geral)</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Music21 (Processamento Melodia)</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Tensorflow (IA)</a:t>
            </a:r>
            <a:endParaRPr b="1">
              <a:solidFill>
                <a:srgbClr val="000000"/>
              </a:solidFill>
            </a:endParaRPr>
          </a:p>
          <a:p>
            <a:pPr indent="-342900" lvl="0" marL="457200" rtl="0" algn="l">
              <a:spcBef>
                <a:spcPts val="0"/>
              </a:spcBef>
              <a:spcAft>
                <a:spcPts val="0"/>
              </a:spcAft>
              <a:buClr>
                <a:srgbClr val="000000"/>
              </a:buClr>
              <a:buSzPts val="1800"/>
              <a:buChar char="●"/>
            </a:pPr>
            <a:r>
              <a:rPr b="1" lang="pt-BR">
                <a:solidFill>
                  <a:srgbClr val="000000"/>
                </a:solidFill>
              </a:rPr>
              <a:t>MusicScore (Verificar as partituras)</a:t>
            </a:r>
            <a:endParaRPr b="1">
              <a:solidFill>
                <a:srgbClr val="000000"/>
              </a:solidFill>
            </a:endParaRPr>
          </a:p>
        </p:txBody>
      </p:sp>
      <p:pic>
        <p:nvPicPr>
          <p:cNvPr id="100" name="Google Shape;100;p20"/>
          <p:cNvPicPr preferRelativeResize="0"/>
          <p:nvPr/>
        </p:nvPicPr>
        <p:blipFill>
          <a:blip r:embed="rId3">
            <a:alphaModFix/>
          </a:blip>
          <a:stretch>
            <a:fillRect/>
          </a:stretch>
        </p:blipFill>
        <p:spPr>
          <a:xfrm>
            <a:off x="7814000" y="2250625"/>
            <a:ext cx="1084100" cy="1084125"/>
          </a:xfrm>
          <a:prstGeom prst="rect">
            <a:avLst/>
          </a:prstGeom>
          <a:noFill/>
          <a:ln>
            <a:noFill/>
          </a:ln>
        </p:spPr>
      </p:pic>
      <p:pic>
        <p:nvPicPr>
          <p:cNvPr id="101" name="Google Shape;101;p20"/>
          <p:cNvPicPr preferRelativeResize="0"/>
          <p:nvPr/>
        </p:nvPicPr>
        <p:blipFill>
          <a:blip r:embed="rId4">
            <a:alphaModFix/>
          </a:blip>
          <a:stretch>
            <a:fillRect/>
          </a:stretch>
        </p:blipFill>
        <p:spPr>
          <a:xfrm>
            <a:off x="6019849" y="3696043"/>
            <a:ext cx="1257350" cy="1257369"/>
          </a:xfrm>
          <a:prstGeom prst="rect">
            <a:avLst/>
          </a:prstGeom>
          <a:noFill/>
          <a:ln>
            <a:noFill/>
          </a:ln>
        </p:spPr>
      </p:pic>
      <p:pic>
        <p:nvPicPr>
          <p:cNvPr id="102" name="Google Shape;102;p20"/>
          <p:cNvPicPr preferRelativeResize="0"/>
          <p:nvPr/>
        </p:nvPicPr>
        <p:blipFill>
          <a:blip r:embed="rId5">
            <a:alphaModFix/>
          </a:blip>
          <a:stretch>
            <a:fillRect/>
          </a:stretch>
        </p:blipFill>
        <p:spPr>
          <a:xfrm>
            <a:off x="7814000" y="3848475"/>
            <a:ext cx="9525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02750" y="802500"/>
            <a:ext cx="3538500" cy="167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Dataset</a:t>
            </a:r>
            <a:endParaRPr/>
          </a:p>
        </p:txBody>
      </p:sp>
      <p:pic>
        <p:nvPicPr>
          <p:cNvPr id="108" name="Google Shape;108;p21"/>
          <p:cNvPicPr preferRelativeResize="0"/>
          <p:nvPr/>
        </p:nvPicPr>
        <p:blipFill>
          <a:blip r:embed="rId3">
            <a:alphaModFix/>
          </a:blip>
          <a:stretch>
            <a:fillRect/>
          </a:stretch>
        </p:blipFill>
        <p:spPr>
          <a:xfrm>
            <a:off x="2802749" y="2739050"/>
            <a:ext cx="3538500"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