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7772400" cy="100584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956E"/>
    <a:srgbClr val="800000"/>
    <a:srgbClr val="FF4081"/>
    <a:srgbClr val="965064"/>
    <a:srgbClr val="6335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297" autoAdjust="0"/>
  </p:normalViewPr>
  <p:slideViewPr>
    <p:cSldViewPr snapToGrid="0">
      <p:cViewPr>
        <p:scale>
          <a:sx n="82" d="100"/>
          <a:sy n="82" d="100"/>
        </p:scale>
        <p:origin x="1766" y="-528"/>
      </p:cViewPr>
      <p:guideLst>
        <p:guide orient="horz" pos="3168"/>
        <p:guide pos="244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44" y="82"/>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A74D71A8-8414-4329-9D09-8949C3D06037}" type="datetimeFigureOut">
              <a:rPr lang="en-US" smtClean="0"/>
              <a:t>8/18/2023</a:t>
            </a:fld>
            <a:endParaRPr lang="en-US"/>
          </a:p>
        </p:txBody>
      </p:sp>
      <p:sp>
        <p:nvSpPr>
          <p:cNvPr id="4" name="Slide Image Placeholder 3"/>
          <p:cNvSpPr>
            <a:spLocks noGrp="1" noRot="1" noChangeAspect="1"/>
          </p:cNvSpPr>
          <p:nvPr>
            <p:ph type="sldImg" idx="2"/>
          </p:nvPr>
        </p:nvSpPr>
        <p:spPr>
          <a:xfrm>
            <a:off x="2327275" y="1173163"/>
            <a:ext cx="2447925"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8002A390-1A91-4796-9657-D21F52AB1F93}" type="slidenum">
              <a:rPr lang="en-US" smtClean="0"/>
              <a:t>‹#›</a:t>
            </a:fld>
            <a:endParaRPr lang="en-US"/>
          </a:p>
        </p:txBody>
      </p:sp>
    </p:spTree>
    <p:extLst>
      <p:ext uri="{BB962C8B-B14F-4D97-AF65-F5344CB8AC3E}">
        <p14:creationId xmlns:p14="http://schemas.microsoft.com/office/powerpoint/2010/main" val="1090999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02A390-1A91-4796-9657-D21F52AB1F93}" type="slidenum">
              <a:rPr lang="en-US" smtClean="0"/>
              <a:t>1</a:t>
            </a:fld>
            <a:endParaRPr lang="en-US"/>
          </a:p>
        </p:txBody>
      </p:sp>
    </p:spTree>
    <p:extLst>
      <p:ext uri="{BB962C8B-B14F-4D97-AF65-F5344CB8AC3E}">
        <p14:creationId xmlns:p14="http://schemas.microsoft.com/office/powerpoint/2010/main" val="2672438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ED2324-3460-4BF6-8D6F-7A9BB3497F3C}" type="datetimeFigureOut">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1586169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D2324-3460-4BF6-8D6F-7A9BB3497F3C}" type="datetimeFigureOut">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373895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D2324-3460-4BF6-8D6F-7A9BB3497F3C}" type="datetimeFigureOut">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261713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D2324-3460-4BF6-8D6F-7A9BB3497F3C}" type="datetimeFigureOut">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257897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D2324-3460-4BF6-8D6F-7A9BB3497F3C}" type="datetimeFigureOut">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258716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ED2324-3460-4BF6-8D6F-7A9BB3497F3C}" type="datetimeFigureOut">
              <a:rPr lang="en-US" smtClean="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29426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D2324-3460-4BF6-8D6F-7A9BB3497F3C}" type="datetimeFigureOut">
              <a:rPr lang="en-US" smtClean="0"/>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202277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ED2324-3460-4BF6-8D6F-7A9BB3497F3C}" type="datetimeFigureOut">
              <a:rPr lang="en-US" smtClean="0"/>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332881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D2324-3460-4BF6-8D6F-7A9BB3497F3C}" type="datetimeFigureOut">
              <a:rPr lang="en-US" smtClean="0"/>
              <a:t>8/18/2023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68684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DED2324-3460-4BF6-8D6F-7A9BB3497F3C}" type="datetimeFigureOut">
              <a:rPr lang="en-US" smtClean="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72882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dirty="0"/>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DED2324-3460-4BF6-8D6F-7A9BB3497F3C}" type="datetimeFigureOut">
              <a:rPr lang="en-US" smtClean="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2385739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DED2324-3460-4BF6-8D6F-7A9BB3497F3C}" type="datetimeFigureOut">
              <a:rPr lang="en-US" smtClean="0"/>
              <a:t>8/18/2023</a:t>
            </a:fld>
            <a:endParaRPr lang="en-US" dirty="0"/>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95DA8879-B14B-4DEB-BA07-072A23C8D275}" type="slidenum">
              <a:rPr lang="en-US" smtClean="0"/>
              <a:t>‹#›</a:t>
            </a:fld>
            <a:endParaRPr lang="en-US" dirty="0"/>
          </a:p>
        </p:txBody>
      </p:sp>
    </p:spTree>
    <p:extLst>
      <p:ext uri="{BB962C8B-B14F-4D97-AF65-F5344CB8AC3E}">
        <p14:creationId xmlns:p14="http://schemas.microsoft.com/office/powerpoint/2010/main" val="75557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0E25A6D-1CF4-400C-B4A4-7D8B26DD3ABF}"/>
              </a:ext>
            </a:extLst>
          </p:cNvPr>
          <p:cNvGrpSpPr/>
          <p:nvPr/>
        </p:nvGrpSpPr>
        <p:grpSpPr>
          <a:xfrm>
            <a:off x="4372245" y="5615564"/>
            <a:ext cx="3029940" cy="931711"/>
            <a:chOff x="4317356" y="1443528"/>
            <a:chExt cx="3029940" cy="931711"/>
          </a:xfrm>
        </p:grpSpPr>
        <p:sp>
          <p:nvSpPr>
            <p:cNvPr id="15" name="TextBox 14">
              <a:extLst>
                <a:ext uri="{FF2B5EF4-FFF2-40B4-BE49-F238E27FC236}">
                  <a16:creationId xmlns:a16="http://schemas.microsoft.com/office/drawing/2014/main" id="{5824B0D5-1C0B-461D-B5D2-BAC8357E5312}"/>
                </a:ext>
              </a:extLst>
            </p:cNvPr>
            <p:cNvSpPr txBox="1"/>
            <p:nvPr/>
          </p:nvSpPr>
          <p:spPr>
            <a:xfrm>
              <a:off x="4317356" y="1443528"/>
              <a:ext cx="978153" cy="261610"/>
            </a:xfrm>
            <a:prstGeom prst="rect">
              <a:avLst/>
            </a:prstGeom>
            <a:noFill/>
          </p:spPr>
          <p:txBody>
            <a:bodyPr wrap="none" rtlCol="0">
              <a:spAutoFit/>
            </a:bodyPr>
            <a:lstStyle/>
            <a:p>
              <a:r>
                <a:rPr lang="en-US" sz="1100" dirty="0">
                  <a:solidFill>
                    <a:srgbClr val="17956E"/>
                  </a:solidFill>
                  <a:latin typeface="Segoe UI Semibold" panose="020B0702040204020203" pitchFamily="34" charset="0"/>
                  <a:cs typeface="Segoe UI Semibold" panose="020B0702040204020203" pitchFamily="34" charset="0"/>
                </a:rPr>
                <a:t>EDUCATION</a:t>
              </a:r>
            </a:p>
          </p:txBody>
        </p:sp>
        <p:sp>
          <p:nvSpPr>
            <p:cNvPr id="21" name="TextBox 20">
              <a:extLst>
                <a:ext uri="{FF2B5EF4-FFF2-40B4-BE49-F238E27FC236}">
                  <a16:creationId xmlns:a16="http://schemas.microsoft.com/office/drawing/2014/main" id="{99BAD36D-967B-4C4A-AEB6-B8947DD6796A}"/>
                </a:ext>
              </a:extLst>
            </p:cNvPr>
            <p:cNvSpPr txBox="1"/>
            <p:nvPr/>
          </p:nvSpPr>
          <p:spPr>
            <a:xfrm>
              <a:off x="4325582" y="1667353"/>
              <a:ext cx="3021714" cy="707886"/>
            </a:xfrm>
            <a:prstGeom prst="rect">
              <a:avLst/>
            </a:prstGeom>
            <a:noFill/>
          </p:spPr>
          <p:txBody>
            <a:bodyPr wrap="square" rtlCol="0">
              <a:spAutoFit/>
            </a:bodyPr>
            <a:lstStyle/>
            <a:p>
              <a:r>
                <a:rPr lang="en-US" sz="1000" dirty="0">
                  <a:latin typeface="Segoe UI Semibold" panose="020B0702040204020203" pitchFamily="34" charset="0"/>
                  <a:cs typeface="Segoe UI Semibold" panose="020B0702040204020203" pitchFamily="34" charset="0"/>
                </a:rPr>
                <a:t>Virginia Commonwealth University</a:t>
              </a:r>
              <a:br>
                <a:rPr lang="en-US" sz="1000" dirty="0">
                  <a:latin typeface="Segoe UI Semibold" panose="020B0702040204020203" pitchFamily="34" charset="0"/>
                  <a:cs typeface="Segoe UI Semibold" panose="020B0702040204020203" pitchFamily="34" charset="0"/>
                </a:rPr>
              </a:br>
              <a:r>
                <a:rPr lang="en-US" sz="1000" dirty="0">
                  <a:latin typeface="Segoe UI Light" panose="020B0502040204020203" pitchFamily="34" charset="0"/>
                  <a:cs typeface="Segoe UI Light" panose="020B0502040204020203" pitchFamily="34" charset="0"/>
                </a:rPr>
                <a:t>B.S Bioinformatics,</a:t>
              </a:r>
              <a:r>
                <a:rPr lang="en-US" sz="900" dirty="0">
                  <a:latin typeface="Segoe UI Light" panose="020B0502040204020203" pitchFamily="34" charset="0"/>
                  <a:cs typeface="Segoe UI Light" panose="020B0502040204020203" pitchFamily="34" charset="0"/>
                </a:rPr>
                <a:t> </a:t>
              </a:r>
              <a:r>
                <a:rPr lang="en-US" sz="1000" dirty="0">
                  <a:latin typeface="Segoe UI Light" panose="020B0502040204020203" pitchFamily="34" charset="0"/>
                  <a:cs typeface="Segoe UI Light" panose="020B0502040204020203" pitchFamily="34" charset="0"/>
                </a:rPr>
                <a:t>Computer Science Minor</a:t>
              </a:r>
            </a:p>
            <a:p>
              <a:r>
                <a:rPr lang="en-US" sz="1000" dirty="0">
                  <a:latin typeface="Segoe UI Light" panose="020B0502040204020203" pitchFamily="34" charset="0"/>
                  <a:cs typeface="Segoe UI Light" panose="020B0502040204020203" pitchFamily="34" charset="0"/>
                </a:rPr>
                <a:t>August 2012 – December 2016 (Graduated)</a:t>
              </a:r>
            </a:p>
            <a:p>
              <a:endParaRPr lang="en-US" sz="1000" b="1" dirty="0">
                <a:latin typeface="Segoe UI Light" panose="020B0502040204020203" pitchFamily="34" charset="0"/>
                <a:cs typeface="Segoe UI Light" panose="020B0502040204020203" pitchFamily="34" charset="0"/>
              </a:endParaRPr>
            </a:p>
          </p:txBody>
        </p:sp>
      </p:grpSp>
      <p:grpSp>
        <p:nvGrpSpPr>
          <p:cNvPr id="43" name="Group 42">
            <a:extLst>
              <a:ext uri="{FF2B5EF4-FFF2-40B4-BE49-F238E27FC236}">
                <a16:creationId xmlns:a16="http://schemas.microsoft.com/office/drawing/2014/main" id="{1800B91A-1E13-405F-8970-52293DB2CC58}"/>
              </a:ext>
            </a:extLst>
          </p:cNvPr>
          <p:cNvGrpSpPr/>
          <p:nvPr/>
        </p:nvGrpSpPr>
        <p:grpSpPr>
          <a:xfrm>
            <a:off x="4393677" y="1212110"/>
            <a:ext cx="2965152" cy="4334610"/>
            <a:chOff x="4317356" y="3980745"/>
            <a:chExt cx="2965152" cy="4334610"/>
          </a:xfrm>
        </p:grpSpPr>
        <p:sp>
          <p:nvSpPr>
            <p:cNvPr id="25" name="TextBox 24">
              <a:extLst>
                <a:ext uri="{FF2B5EF4-FFF2-40B4-BE49-F238E27FC236}">
                  <a16:creationId xmlns:a16="http://schemas.microsoft.com/office/drawing/2014/main" id="{4EF272D6-16D2-42BE-A78E-3273EA335EFA}"/>
                </a:ext>
              </a:extLst>
            </p:cNvPr>
            <p:cNvSpPr txBox="1"/>
            <p:nvPr/>
          </p:nvSpPr>
          <p:spPr>
            <a:xfrm>
              <a:off x="4317357" y="4219810"/>
              <a:ext cx="2965151" cy="4095545"/>
            </a:xfrm>
            <a:prstGeom prst="rect">
              <a:avLst/>
            </a:prstGeom>
            <a:noFill/>
          </p:spPr>
          <p:txBody>
            <a:bodyPr wrap="square" rtlCol="0">
              <a:spAutoFit/>
            </a:bodyPr>
            <a:lstStyle/>
            <a:p>
              <a:r>
                <a:rPr lang="en-US" sz="1100" dirty="0">
                  <a:latin typeface="Segoe UI Semibold" panose="020B0702040204020203" pitchFamily="34" charset="0"/>
                  <a:cs typeface="Segoe UI Semibold" panose="020B0702040204020203" pitchFamily="34" charset="0"/>
                </a:rPr>
                <a:t>Technical Skills</a:t>
              </a:r>
            </a:p>
            <a:p>
              <a:pPr>
                <a:lnSpc>
                  <a:spcPct val="150000"/>
                </a:lnSpc>
              </a:pPr>
              <a:r>
                <a:rPr lang="en-US" sz="1000" dirty="0">
                  <a:latin typeface="Segoe UI Light" panose="020B0502040204020203" pitchFamily="34" charset="0"/>
                  <a:cs typeface="Segoe UI Light" panose="020B0502040204020203" pitchFamily="34" charset="0"/>
                </a:rPr>
                <a:t>Tableau 				(5+ years)</a:t>
              </a:r>
            </a:p>
            <a:p>
              <a:pPr>
                <a:lnSpc>
                  <a:spcPct val="150000"/>
                </a:lnSpc>
              </a:pPr>
              <a:r>
                <a:rPr lang="en-US" sz="1000" dirty="0">
                  <a:latin typeface="Segoe UI Light" panose="020B0502040204020203" pitchFamily="34" charset="0"/>
                  <a:cs typeface="Segoe UI Light" panose="020B0502040204020203" pitchFamily="34" charset="0"/>
                </a:rPr>
                <a:t>SQL                   			(4+ years)</a:t>
              </a:r>
            </a:p>
            <a:p>
              <a:pPr>
                <a:lnSpc>
                  <a:spcPct val="150000"/>
                </a:lnSpc>
              </a:pPr>
              <a:r>
                <a:rPr lang="en-US" sz="1000" dirty="0">
                  <a:latin typeface="Segoe UI Light" panose="020B0502040204020203" pitchFamily="34" charset="0"/>
                  <a:cs typeface="Segoe UI Light" panose="020B0502040204020203" pitchFamily="34" charset="0"/>
                </a:rPr>
                <a:t>Python				(2+ years)</a:t>
              </a:r>
            </a:p>
            <a:p>
              <a:pPr>
                <a:lnSpc>
                  <a:spcPct val="150000"/>
                </a:lnSpc>
              </a:pPr>
              <a:r>
                <a:rPr lang="en-US" sz="1000" dirty="0">
                  <a:latin typeface="Segoe UI Light" panose="020B0502040204020203" pitchFamily="34" charset="0"/>
                  <a:cs typeface="Segoe UI Light" panose="020B0502040204020203" pitchFamily="34" charset="0"/>
                </a:rPr>
                <a:t>Snowflake/Alation		(2+ years)</a:t>
              </a:r>
            </a:p>
            <a:p>
              <a:pPr>
                <a:lnSpc>
                  <a:spcPct val="150000"/>
                </a:lnSpc>
              </a:pPr>
              <a:r>
                <a:rPr lang="en-US" sz="1000" dirty="0" err="1">
                  <a:latin typeface="Segoe UI Light" panose="020B0502040204020203" pitchFamily="34" charset="0"/>
                  <a:cs typeface="Segoe UI Light" panose="020B0502040204020203" pitchFamily="34" charset="0"/>
                </a:rPr>
                <a:t>Github</a:t>
              </a:r>
              <a:r>
                <a:rPr lang="en-US" sz="1000" dirty="0">
                  <a:latin typeface="Segoe UI Light" panose="020B0502040204020203" pitchFamily="34" charset="0"/>
                  <a:cs typeface="Segoe UI Light" panose="020B0502040204020203" pitchFamily="34" charset="0"/>
                </a:rPr>
                <a:t>				(2+ years)</a:t>
              </a:r>
            </a:p>
            <a:p>
              <a:pPr>
                <a:lnSpc>
                  <a:spcPct val="150000"/>
                </a:lnSpc>
              </a:pPr>
              <a:r>
                <a:rPr lang="en-US" sz="1000" dirty="0" err="1">
                  <a:latin typeface="Segoe UI Light" panose="020B0502040204020203" pitchFamily="34" charset="0"/>
                  <a:cs typeface="Segoe UI Light" panose="020B0502040204020203" pitchFamily="34" charset="0"/>
                </a:rPr>
                <a:t>dbt</a:t>
              </a:r>
              <a:r>
                <a:rPr lang="en-US" sz="1000" dirty="0">
                  <a:latin typeface="Segoe UI Light" panose="020B0502040204020203" pitchFamily="34" charset="0"/>
                  <a:cs typeface="Segoe UI Light" panose="020B0502040204020203" pitchFamily="34" charset="0"/>
                </a:rPr>
                <a:t>				(&lt;1 years)</a:t>
              </a:r>
            </a:p>
            <a:p>
              <a:pPr>
                <a:lnSpc>
                  <a:spcPct val="150000"/>
                </a:lnSpc>
              </a:pPr>
              <a:r>
                <a:rPr lang="en-US" sz="1000" dirty="0">
                  <a:latin typeface="Segoe UI Light" panose="020B0502040204020203" pitchFamily="34" charset="0"/>
                  <a:cs typeface="Segoe UI Light" panose="020B0502040204020203" pitchFamily="34" charset="0"/>
                </a:rPr>
                <a:t>Excel/Google Sheets	             (7+ years)</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Figma				(&lt;1 year)</a:t>
              </a:r>
            </a:p>
            <a:p>
              <a:pPr>
                <a:lnSpc>
                  <a:spcPct val="150000"/>
                </a:lnSpc>
              </a:pPr>
              <a:r>
                <a:rPr lang="en-US" sz="1000" dirty="0">
                  <a:latin typeface="Segoe UI Light" panose="020B0502040204020203" pitchFamily="34" charset="0"/>
                  <a:cs typeface="Segoe UI Light" panose="020B0502040204020203" pitchFamily="34" charset="0"/>
                </a:rPr>
                <a:t>ChatGPT			(&lt;1 year)</a:t>
              </a:r>
              <a:br>
                <a:rPr lang="en-US" sz="1000" dirty="0">
                  <a:latin typeface="Segoe UI Light" panose="020B0502040204020203" pitchFamily="34" charset="0"/>
                  <a:cs typeface="Segoe UI Light" panose="020B0502040204020203" pitchFamily="34" charset="0"/>
                </a:rPr>
              </a:br>
              <a:endParaRPr lang="en-US" sz="1000" dirty="0">
                <a:latin typeface="Segoe UI Light" panose="020B0502040204020203" pitchFamily="34" charset="0"/>
                <a:cs typeface="Segoe UI Light" panose="020B0502040204020203" pitchFamily="34" charset="0"/>
              </a:endParaRPr>
            </a:p>
            <a:p>
              <a:r>
                <a:rPr lang="en-US" sz="1100" dirty="0">
                  <a:latin typeface="Segoe UI Semibold" panose="020B0702040204020203" pitchFamily="34" charset="0"/>
                  <a:cs typeface="Segoe UI Semibold" panose="020B0702040204020203" pitchFamily="34" charset="0"/>
                </a:rPr>
                <a:t>Soft Skills</a:t>
              </a:r>
            </a:p>
            <a:p>
              <a:pPr marL="171450" indent="-171450">
                <a:lnSpc>
                  <a:spcPct val="150000"/>
                </a:lnSpc>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Actively seeks and leverages feedback</a:t>
              </a:r>
            </a:p>
            <a:p>
              <a:pPr marL="171450" indent="-171450">
                <a:lnSpc>
                  <a:spcPct val="150000"/>
                </a:lnSpc>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Ability to adapt quickly to org. change/ambiguity</a:t>
              </a:r>
            </a:p>
            <a:p>
              <a:pPr marL="171450" indent="-171450">
                <a:lnSpc>
                  <a:spcPct val="150000"/>
                </a:lnSpc>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Telling “Data Stories” with complex and cross-functional metrics and datasets</a:t>
              </a:r>
            </a:p>
            <a:p>
              <a:pPr marL="171450" indent="-171450">
                <a:lnSpc>
                  <a:spcPct val="150000"/>
                </a:lnSpc>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Knowledge sharing with teammates to increase productivity</a:t>
              </a:r>
            </a:p>
          </p:txBody>
        </p:sp>
        <p:sp>
          <p:nvSpPr>
            <p:cNvPr id="26" name="TextBox 25">
              <a:extLst>
                <a:ext uri="{FF2B5EF4-FFF2-40B4-BE49-F238E27FC236}">
                  <a16:creationId xmlns:a16="http://schemas.microsoft.com/office/drawing/2014/main" id="{FB97FFB0-BD7A-45A3-BA9B-6E9C04936C5C}"/>
                </a:ext>
              </a:extLst>
            </p:cNvPr>
            <p:cNvSpPr txBox="1"/>
            <p:nvPr/>
          </p:nvSpPr>
          <p:spPr>
            <a:xfrm>
              <a:off x="4317356" y="3980745"/>
              <a:ext cx="859531" cy="261610"/>
            </a:xfrm>
            <a:prstGeom prst="rect">
              <a:avLst/>
            </a:prstGeom>
            <a:noFill/>
          </p:spPr>
          <p:txBody>
            <a:bodyPr wrap="none" rtlCol="0">
              <a:spAutoFit/>
            </a:bodyPr>
            <a:lstStyle/>
            <a:p>
              <a:r>
                <a:rPr lang="en-US" sz="1100" dirty="0">
                  <a:solidFill>
                    <a:srgbClr val="17956E"/>
                  </a:solidFill>
                  <a:latin typeface="Segoe UI Semibold" panose="020B0702040204020203" pitchFamily="34" charset="0"/>
                  <a:cs typeface="Segoe UI Semibold" panose="020B0702040204020203" pitchFamily="34" charset="0"/>
                </a:rPr>
                <a:t>EXPERTISE</a:t>
              </a:r>
            </a:p>
          </p:txBody>
        </p:sp>
      </p:grpSp>
      <p:sp>
        <p:nvSpPr>
          <p:cNvPr id="8" name="TextBox 7">
            <a:extLst>
              <a:ext uri="{FF2B5EF4-FFF2-40B4-BE49-F238E27FC236}">
                <a16:creationId xmlns:a16="http://schemas.microsoft.com/office/drawing/2014/main" id="{7A9996AF-EEC7-4012-B3FA-F0E3F7FBA981}"/>
              </a:ext>
            </a:extLst>
          </p:cNvPr>
          <p:cNvSpPr txBox="1"/>
          <p:nvPr/>
        </p:nvSpPr>
        <p:spPr>
          <a:xfrm>
            <a:off x="1151731" y="202818"/>
            <a:ext cx="3461099" cy="584775"/>
          </a:xfrm>
          <a:prstGeom prst="rect">
            <a:avLst/>
          </a:prstGeom>
          <a:noFill/>
        </p:spPr>
        <p:txBody>
          <a:bodyPr wrap="square" rtlCol="0">
            <a:spAutoFit/>
          </a:bodyPr>
          <a:lstStyle/>
          <a:p>
            <a:r>
              <a:rPr lang="en-US" sz="3200" spc="300" dirty="0">
                <a:latin typeface="Segoe UI Light" panose="020B0502040204020203" pitchFamily="34" charset="0"/>
                <a:cs typeface="Segoe UI Light" panose="020B0502040204020203" pitchFamily="34" charset="0"/>
              </a:rPr>
              <a:t>JORDAN DAVIS</a:t>
            </a:r>
          </a:p>
        </p:txBody>
      </p:sp>
      <p:sp>
        <p:nvSpPr>
          <p:cNvPr id="9" name="TextBox 8">
            <a:extLst>
              <a:ext uri="{FF2B5EF4-FFF2-40B4-BE49-F238E27FC236}">
                <a16:creationId xmlns:a16="http://schemas.microsoft.com/office/drawing/2014/main" id="{37BD35FC-E6C3-48AE-A9DE-455DEC06F7C1}"/>
              </a:ext>
            </a:extLst>
          </p:cNvPr>
          <p:cNvSpPr txBox="1"/>
          <p:nvPr/>
        </p:nvSpPr>
        <p:spPr>
          <a:xfrm>
            <a:off x="1151731" y="655845"/>
            <a:ext cx="3396312" cy="304571"/>
          </a:xfrm>
          <a:prstGeom prst="rect">
            <a:avLst/>
          </a:prstGeom>
          <a:noFill/>
        </p:spPr>
        <p:txBody>
          <a:bodyPr wrap="square" rtlCol="0">
            <a:spAutoFit/>
          </a:bodyPr>
          <a:lstStyle/>
          <a:p>
            <a:pPr>
              <a:lnSpc>
                <a:spcPct val="150000"/>
              </a:lnSpc>
            </a:pPr>
            <a:r>
              <a:rPr lang="en-US" sz="1050" dirty="0">
                <a:latin typeface="Segoe UI Light" panose="020B0502040204020203" pitchFamily="34" charset="0"/>
                <a:cs typeface="Segoe UI Light" panose="020B0502040204020203" pitchFamily="34" charset="0"/>
              </a:rPr>
              <a:t>Senior Data Analyst &amp; Analytics Tutor</a:t>
            </a:r>
          </a:p>
        </p:txBody>
      </p:sp>
      <p:cxnSp>
        <p:nvCxnSpPr>
          <p:cNvPr id="33" name="Straight Connector 32">
            <a:extLst>
              <a:ext uri="{FF2B5EF4-FFF2-40B4-BE49-F238E27FC236}">
                <a16:creationId xmlns:a16="http://schemas.microsoft.com/office/drawing/2014/main" id="{B3515D97-CB3C-4DDA-8E31-CA4D11F2A074}"/>
              </a:ext>
            </a:extLst>
          </p:cNvPr>
          <p:cNvCxnSpPr>
            <a:cxnSpLocks/>
          </p:cNvCxnSpPr>
          <p:nvPr/>
        </p:nvCxnSpPr>
        <p:spPr>
          <a:xfrm>
            <a:off x="477322" y="1143530"/>
            <a:ext cx="7005897"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802FB29A-2C07-4E3C-9B05-AFF10D9B9F58}"/>
              </a:ext>
            </a:extLst>
          </p:cNvPr>
          <p:cNvGrpSpPr/>
          <p:nvPr/>
        </p:nvGrpSpPr>
        <p:grpSpPr>
          <a:xfrm>
            <a:off x="4359322" y="6510823"/>
            <a:ext cx="2965152" cy="1918657"/>
            <a:chOff x="4317356" y="8328848"/>
            <a:chExt cx="2965152" cy="2355540"/>
          </a:xfrm>
        </p:grpSpPr>
        <p:sp>
          <p:nvSpPr>
            <p:cNvPr id="38" name="TextBox 37">
              <a:extLst>
                <a:ext uri="{FF2B5EF4-FFF2-40B4-BE49-F238E27FC236}">
                  <a16:creationId xmlns:a16="http://schemas.microsoft.com/office/drawing/2014/main" id="{57B8E7C4-EB95-4569-8087-0C77F62E57ED}"/>
                </a:ext>
              </a:extLst>
            </p:cNvPr>
            <p:cNvSpPr txBox="1"/>
            <p:nvPr/>
          </p:nvSpPr>
          <p:spPr>
            <a:xfrm>
              <a:off x="4317357" y="8660245"/>
              <a:ext cx="2965151" cy="2024143"/>
            </a:xfrm>
            <a:prstGeom prst="rect">
              <a:avLst/>
            </a:prstGeom>
            <a:noFill/>
          </p:spPr>
          <p:txBody>
            <a:bodyPr wrap="square" rtlCol="0">
              <a:spAutoFit/>
            </a:bodyPr>
            <a:lstStyle/>
            <a:p>
              <a:r>
                <a:rPr lang="en-US" sz="1000" dirty="0">
                  <a:latin typeface="Segoe UI Semibold" panose="020B0702040204020203" pitchFamily="34" charset="0"/>
                  <a:cs typeface="Segoe UI Semibold" panose="020B0702040204020203" pitchFamily="34" charset="0"/>
                </a:rPr>
                <a:t>Accelerate Aspiring People Leader  / </a:t>
              </a:r>
              <a:r>
                <a:rPr lang="en-US" sz="1000" dirty="0">
                  <a:latin typeface="Segoe UI Light" panose="020B0502040204020203" pitchFamily="34" charset="0"/>
                  <a:cs typeface="Segoe UI Light" panose="020B0502040204020203" pitchFamily="34" charset="0"/>
                </a:rPr>
                <a:t>Salesforce</a:t>
              </a:r>
              <a:br>
                <a:rPr lang="en-US" sz="1000" dirty="0">
                  <a:latin typeface="Segoe UI Light" panose="020B0502040204020203" pitchFamily="34" charset="0"/>
                  <a:cs typeface="Segoe UI Light" panose="020B0502040204020203" pitchFamily="34" charset="0"/>
                </a:rPr>
              </a:br>
              <a:r>
                <a:rPr lang="en-US" sz="900" dirty="0">
                  <a:latin typeface="Segoe UI Light" panose="020B0502040204020203" pitchFamily="34" charset="0"/>
                  <a:cs typeface="Segoe UI Light" panose="020B0502040204020203" pitchFamily="34" charset="0"/>
                </a:rPr>
                <a:t>August 2022 – February 2023</a:t>
              </a:r>
              <a:endParaRPr lang="en-US" sz="10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7-month cohort on developing managerial skillsets</a:t>
              </a:r>
            </a:p>
            <a:p>
              <a:endParaRPr lang="en-US" sz="1000" dirty="0">
                <a:latin typeface="Segoe UI Light" panose="020B0502040204020203" pitchFamily="34" charset="0"/>
                <a:cs typeface="Segoe UI Light" panose="020B0502040204020203" pitchFamily="34" charset="0"/>
              </a:endParaRPr>
            </a:p>
            <a:p>
              <a:r>
                <a:rPr lang="en-US" sz="1000" dirty="0">
                  <a:latin typeface="Segoe UI Semibold" panose="020B0702040204020203" pitchFamily="34" charset="0"/>
                  <a:cs typeface="Segoe UI Semibold" panose="020B0702040204020203" pitchFamily="34" charset="0"/>
                </a:rPr>
                <a:t>Certified Cloud Practitioner / </a:t>
              </a:r>
              <a:r>
                <a:rPr lang="en-US" sz="1000" dirty="0">
                  <a:latin typeface="Segoe UI Light" panose="020B0502040204020203" pitchFamily="34" charset="0"/>
                  <a:cs typeface="Segoe UI Light" panose="020B0502040204020203" pitchFamily="34" charset="0"/>
                </a:rPr>
                <a:t>AWS</a:t>
              </a:r>
              <a:br>
                <a:rPr lang="en-US" sz="1000" dirty="0">
                  <a:latin typeface="Segoe UI Light" panose="020B0502040204020203" pitchFamily="34" charset="0"/>
                  <a:cs typeface="Segoe UI Light" panose="020B0502040204020203" pitchFamily="34" charset="0"/>
                </a:rPr>
              </a:br>
              <a:r>
                <a:rPr lang="en-US" sz="900" dirty="0">
                  <a:latin typeface="Segoe UI Light" panose="020B0502040204020203" pitchFamily="34" charset="0"/>
                  <a:cs typeface="Segoe UI Light" panose="020B0502040204020203" pitchFamily="34" charset="0"/>
                </a:rPr>
                <a:t>Certification Received</a:t>
              </a: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Demonstrate foundational knowledge of AWS to support cloud operations</a:t>
              </a:r>
            </a:p>
            <a:p>
              <a:pPr>
                <a:lnSpc>
                  <a:spcPct val="150000"/>
                </a:lnSpc>
              </a:pPr>
              <a:endParaRPr lang="en-US" sz="1000" dirty="0">
                <a:latin typeface="Segoe UI Light" panose="020B0502040204020203" pitchFamily="34" charset="0"/>
                <a:cs typeface="Segoe UI Light" panose="020B0502040204020203" pitchFamily="34" charset="0"/>
              </a:endParaRPr>
            </a:p>
          </p:txBody>
        </p:sp>
        <p:sp>
          <p:nvSpPr>
            <p:cNvPr id="40" name="TextBox 39">
              <a:extLst>
                <a:ext uri="{FF2B5EF4-FFF2-40B4-BE49-F238E27FC236}">
                  <a16:creationId xmlns:a16="http://schemas.microsoft.com/office/drawing/2014/main" id="{FEFEAC99-6296-405A-A5E4-6F8D5ED37651}"/>
                </a:ext>
              </a:extLst>
            </p:cNvPr>
            <p:cNvSpPr txBox="1"/>
            <p:nvPr/>
          </p:nvSpPr>
          <p:spPr>
            <a:xfrm>
              <a:off x="4317356" y="8328848"/>
              <a:ext cx="2206053" cy="321179"/>
            </a:xfrm>
            <a:prstGeom prst="rect">
              <a:avLst/>
            </a:prstGeom>
            <a:noFill/>
          </p:spPr>
          <p:txBody>
            <a:bodyPr wrap="none" rtlCol="0">
              <a:spAutoFit/>
            </a:bodyPr>
            <a:lstStyle/>
            <a:p>
              <a:r>
                <a:rPr lang="en-US" sz="1100" dirty="0">
                  <a:solidFill>
                    <a:srgbClr val="17956E"/>
                  </a:solidFill>
                  <a:latin typeface="Segoe UI Semibold" panose="020B0702040204020203" pitchFamily="34" charset="0"/>
                  <a:cs typeface="Segoe UI Semibold" panose="020B0702040204020203" pitchFamily="34" charset="0"/>
                </a:rPr>
                <a:t>CERTIFICATIONS &amp; PROGRAMS</a:t>
              </a:r>
            </a:p>
          </p:txBody>
        </p:sp>
      </p:grpSp>
      <p:sp>
        <p:nvSpPr>
          <p:cNvPr id="2" name="TextBox 1">
            <a:extLst>
              <a:ext uri="{FF2B5EF4-FFF2-40B4-BE49-F238E27FC236}">
                <a16:creationId xmlns:a16="http://schemas.microsoft.com/office/drawing/2014/main" id="{154BBF34-A7B6-E430-B9EE-11B6D925612C}"/>
              </a:ext>
            </a:extLst>
          </p:cNvPr>
          <p:cNvSpPr txBox="1"/>
          <p:nvPr/>
        </p:nvSpPr>
        <p:spPr>
          <a:xfrm>
            <a:off x="4379048" y="8342321"/>
            <a:ext cx="3226685" cy="1031051"/>
          </a:xfrm>
          <a:prstGeom prst="rect">
            <a:avLst/>
          </a:prstGeom>
          <a:noFill/>
        </p:spPr>
        <p:txBody>
          <a:bodyPr wrap="square" rtlCol="0">
            <a:spAutoFit/>
          </a:bodyPr>
          <a:lstStyle/>
          <a:p>
            <a:r>
              <a:rPr lang="en-US" sz="1100" dirty="0">
                <a:solidFill>
                  <a:srgbClr val="17956E"/>
                </a:solidFill>
                <a:latin typeface="Segoe UI Semibold" panose="020B0702040204020203" pitchFamily="34" charset="0"/>
                <a:cs typeface="Segoe UI Semibold" panose="020B0702040204020203" pitchFamily="34" charset="0"/>
              </a:rPr>
              <a:t>VOLUNTEERING</a:t>
            </a:r>
            <a:br>
              <a:rPr lang="en-US" sz="1050" dirty="0">
                <a:solidFill>
                  <a:srgbClr val="17956E"/>
                </a:solidFill>
                <a:latin typeface="Segoe UI Semibold" panose="020B0702040204020203" pitchFamily="34" charset="0"/>
                <a:cs typeface="Segoe UI Semibold" panose="020B0702040204020203" pitchFamily="34" charset="0"/>
              </a:rPr>
            </a:br>
            <a:br>
              <a:rPr lang="en-US" sz="1000" dirty="0">
                <a:solidFill>
                  <a:srgbClr val="17956E"/>
                </a:solidFill>
                <a:latin typeface="Segoe UI Semibold" panose="020B0702040204020203" pitchFamily="34" charset="0"/>
                <a:cs typeface="Segoe UI Semibold" panose="020B0702040204020203" pitchFamily="34" charset="0"/>
              </a:rPr>
            </a:br>
            <a:r>
              <a:rPr lang="en-US" sz="1000" dirty="0">
                <a:latin typeface="Segoe UI Semibold" panose="020B0702040204020203" pitchFamily="34" charset="0"/>
                <a:cs typeface="Segoe UI Semibold" panose="020B0702040204020203" pitchFamily="34" charset="0"/>
              </a:rPr>
              <a:t>Global Minded / </a:t>
            </a:r>
            <a:r>
              <a:rPr lang="en-US" sz="1000" dirty="0">
                <a:latin typeface="Segoe UI Light" panose="020B0502040204020203" pitchFamily="34" charset="0"/>
                <a:cs typeface="Segoe UI Light" panose="020B0502040204020203" pitchFamily="34" charset="0"/>
              </a:rPr>
              <a:t>providing consultancy on data analytics and visualization to highlight schools and geographical areas in need of additional funding/resources for prospective POC students</a:t>
            </a:r>
          </a:p>
        </p:txBody>
      </p:sp>
      <p:pic>
        <p:nvPicPr>
          <p:cNvPr id="4" name="Picture 3">
            <a:extLst>
              <a:ext uri="{FF2B5EF4-FFF2-40B4-BE49-F238E27FC236}">
                <a16:creationId xmlns:a16="http://schemas.microsoft.com/office/drawing/2014/main" id="{B4900A4C-F1FF-18AD-6C6F-51B16EAC6706}"/>
              </a:ext>
            </a:extLst>
          </p:cNvPr>
          <p:cNvPicPr>
            <a:picLocks noChangeAspect="1"/>
          </p:cNvPicPr>
          <p:nvPr/>
        </p:nvPicPr>
        <p:blipFill>
          <a:blip r:embed="rId3"/>
          <a:stretch>
            <a:fillRect/>
          </a:stretch>
        </p:blipFill>
        <p:spPr>
          <a:xfrm>
            <a:off x="4686224" y="467466"/>
            <a:ext cx="160821" cy="160821"/>
          </a:xfrm>
          <a:prstGeom prst="rect">
            <a:avLst/>
          </a:prstGeom>
        </p:spPr>
      </p:pic>
      <p:pic>
        <p:nvPicPr>
          <p:cNvPr id="11" name="Picture 10">
            <a:extLst>
              <a:ext uri="{FF2B5EF4-FFF2-40B4-BE49-F238E27FC236}">
                <a16:creationId xmlns:a16="http://schemas.microsoft.com/office/drawing/2014/main" id="{38BCB01C-70A1-5E36-7340-0689FCABA5E8}"/>
              </a:ext>
            </a:extLst>
          </p:cNvPr>
          <p:cNvPicPr>
            <a:picLocks noChangeAspect="1"/>
          </p:cNvPicPr>
          <p:nvPr/>
        </p:nvPicPr>
        <p:blipFill>
          <a:blip r:embed="rId4"/>
          <a:stretch>
            <a:fillRect/>
          </a:stretch>
        </p:blipFill>
        <p:spPr>
          <a:xfrm>
            <a:off x="4686224" y="231288"/>
            <a:ext cx="160821" cy="160821"/>
          </a:xfrm>
          <a:prstGeom prst="rect">
            <a:avLst/>
          </a:prstGeom>
        </p:spPr>
      </p:pic>
      <p:pic>
        <p:nvPicPr>
          <p:cNvPr id="14" name="Picture 13">
            <a:extLst>
              <a:ext uri="{FF2B5EF4-FFF2-40B4-BE49-F238E27FC236}">
                <a16:creationId xmlns:a16="http://schemas.microsoft.com/office/drawing/2014/main" id="{7ED2F167-7A31-FE39-9476-537D7321AA8A}"/>
              </a:ext>
            </a:extLst>
          </p:cNvPr>
          <p:cNvPicPr>
            <a:picLocks noChangeAspect="1"/>
          </p:cNvPicPr>
          <p:nvPr/>
        </p:nvPicPr>
        <p:blipFill>
          <a:blip r:embed="rId5"/>
          <a:stretch>
            <a:fillRect/>
          </a:stretch>
        </p:blipFill>
        <p:spPr>
          <a:xfrm>
            <a:off x="4705399" y="715836"/>
            <a:ext cx="160821" cy="160821"/>
          </a:xfrm>
          <a:prstGeom prst="rect">
            <a:avLst/>
          </a:prstGeom>
        </p:spPr>
      </p:pic>
      <p:sp>
        <p:nvSpPr>
          <p:cNvPr id="16" name="TextBox 15">
            <a:extLst>
              <a:ext uri="{FF2B5EF4-FFF2-40B4-BE49-F238E27FC236}">
                <a16:creationId xmlns:a16="http://schemas.microsoft.com/office/drawing/2014/main" id="{E5BC7DDF-ECFB-3C7B-B496-09C9348086AB}"/>
              </a:ext>
            </a:extLst>
          </p:cNvPr>
          <p:cNvSpPr txBox="1"/>
          <p:nvPr/>
        </p:nvSpPr>
        <p:spPr>
          <a:xfrm>
            <a:off x="4931695" y="198161"/>
            <a:ext cx="1146468" cy="707886"/>
          </a:xfrm>
          <a:prstGeom prst="rect">
            <a:avLst/>
          </a:prstGeom>
          <a:noFill/>
        </p:spPr>
        <p:txBody>
          <a:bodyPr wrap="none" rtlCol="0">
            <a:spAutoFit/>
          </a:bodyPr>
          <a:lstStyle/>
          <a:p>
            <a:r>
              <a:rPr lang="en-US" sz="800" dirty="0">
                <a:latin typeface="Segoe UI Light" panose="020B0502040204020203" pitchFamily="34" charset="0"/>
                <a:cs typeface="Segoe UI Light" panose="020B0502040204020203" pitchFamily="34" charset="0"/>
              </a:rPr>
              <a:t>Los Angeles, CA</a:t>
            </a:r>
            <a:br>
              <a:rPr lang="en-US" sz="800" dirty="0">
                <a:latin typeface="Segoe UI Light" panose="020B0502040204020203" pitchFamily="34" charset="0"/>
                <a:cs typeface="Segoe UI Light" panose="020B0502040204020203" pitchFamily="34" charset="0"/>
              </a:rPr>
            </a:br>
            <a:br>
              <a:rPr lang="en-US" sz="800" dirty="0">
                <a:latin typeface="Segoe UI Light" panose="020B0502040204020203" pitchFamily="34" charset="0"/>
                <a:cs typeface="Segoe UI Light" panose="020B0502040204020203" pitchFamily="34" charset="0"/>
              </a:rPr>
            </a:br>
            <a:r>
              <a:rPr lang="en-US" sz="800" dirty="0">
                <a:latin typeface="Segoe UI Light" panose="020B0502040204020203" pitchFamily="34" charset="0"/>
                <a:cs typeface="Segoe UI Light" panose="020B0502040204020203" pitchFamily="34" charset="0"/>
              </a:rPr>
              <a:t>jordndavs@gmail.com</a:t>
            </a:r>
            <a:br>
              <a:rPr lang="en-US" sz="800" dirty="0">
                <a:latin typeface="Segoe UI Light" panose="020B0502040204020203" pitchFamily="34" charset="0"/>
                <a:cs typeface="Segoe UI Light" panose="020B0502040204020203" pitchFamily="34" charset="0"/>
              </a:rPr>
            </a:br>
            <a:br>
              <a:rPr lang="en-US" sz="800" dirty="0">
                <a:latin typeface="Segoe UI Light" panose="020B0502040204020203" pitchFamily="34" charset="0"/>
                <a:cs typeface="Segoe UI Light" panose="020B0502040204020203" pitchFamily="34" charset="0"/>
              </a:rPr>
            </a:br>
            <a:r>
              <a:rPr lang="en-US" sz="800" dirty="0">
                <a:latin typeface="Segoe UI Light" panose="020B0502040204020203" pitchFamily="34" charset="0"/>
                <a:cs typeface="Segoe UI Light" panose="020B0502040204020203" pitchFamily="34" charset="0"/>
              </a:rPr>
              <a:t>703-624-6180</a:t>
            </a:r>
          </a:p>
        </p:txBody>
      </p:sp>
      <p:grpSp>
        <p:nvGrpSpPr>
          <p:cNvPr id="5" name="Group 4">
            <a:extLst>
              <a:ext uri="{FF2B5EF4-FFF2-40B4-BE49-F238E27FC236}">
                <a16:creationId xmlns:a16="http://schemas.microsoft.com/office/drawing/2014/main" id="{305CF801-4B42-5CB6-033F-A9121FEF3273}"/>
              </a:ext>
            </a:extLst>
          </p:cNvPr>
          <p:cNvGrpSpPr/>
          <p:nvPr/>
        </p:nvGrpSpPr>
        <p:grpSpPr>
          <a:xfrm>
            <a:off x="477322" y="1209983"/>
            <a:ext cx="3396313" cy="8989408"/>
            <a:chOff x="425104" y="1449577"/>
            <a:chExt cx="3667340" cy="8989408"/>
          </a:xfrm>
        </p:grpSpPr>
        <p:sp>
          <p:nvSpPr>
            <p:cNvPr id="6" name="TextBox 5">
              <a:extLst>
                <a:ext uri="{FF2B5EF4-FFF2-40B4-BE49-F238E27FC236}">
                  <a16:creationId xmlns:a16="http://schemas.microsoft.com/office/drawing/2014/main" id="{602D25E2-BA9E-F66B-841E-DDFBE7165133}"/>
                </a:ext>
              </a:extLst>
            </p:cNvPr>
            <p:cNvSpPr txBox="1"/>
            <p:nvPr/>
          </p:nvSpPr>
          <p:spPr>
            <a:xfrm>
              <a:off x="425105" y="1667353"/>
              <a:ext cx="3667339" cy="8771632"/>
            </a:xfrm>
            <a:prstGeom prst="rect">
              <a:avLst/>
            </a:prstGeom>
            <a:noFill/>
          </p:spPr>
          <p:txBody>
            <a:bodyPr wrap="square" rtlCol="0">
              <a:spAutoFit/>
            </a:bodyPr>
            <a:lstStyle/>
            <a:p>
              <a:r>
                <a:rPr lang="en-US" sz="1200" dirty="0">
                  <a:latin typeface="Segoe UI Semibold" panose="020B0702040204020203" pitchFamily="34" charset="0"/>
                  <a:cs typeface="Segoe UI Semibold" panose="020B0702040204020203" pitchFamily="34" charset="0"/>
                </a:rPr>
                <a:t>Salesforce</a:t>
              </a:r>
              <a:br>
                <a:rPr lang="en-US" sz="1000" dirty="0">
                  <a:latin typeface="Segoe UI Semibold" panose="020B0702040204020203" pitchFamily="34" charset="0"/>
                  <a:cs typeface="Segoe UI Semibold" panose="020B0702040204020203" pitchFamily="34" charset="0"/>
                </a:rPr>
              </a:br>
              <a:r>
                <a:rPr lang="en-US" sz="1100" dirty="0">
                  <a:latin typeface="Segoe UI Light" panose="020B0502040204020203" pitchFamily="34" charset="0"/>
                  <a:cs typeface="Segoe UI Light" panose="020B0502040204020203" pitchFamily="34" charset="0"/>
                </a:rPr>
                <a:t>Senior Revenue Data Analyst</a:t>
              </a:r>
            </a:p>
            <a:p>
              <a:r>
                <a:rPr lang="en-US" sz="1100" dirty="0">
                  <a:latin typeface="Segoe UI Light" panose="020B0502040204020203" pitchFamily="34" charset="0"/>
                  <a:cs typeface="Segoe UI Light" panose="020B0502040204020203" pitchFamily="34" charset="0"/>
                </a:rPr>
                <a:t>October 2021 – Present</a:t>
              </a:r>
            </a:p>
            <a:p>
              <a:r>
                <a:rPr lang="en-US" sz="800" dirty="0">
                  <a:latin typeface="Segoe UI Historic" panose="020B0502040204020203" pitchFamily="34" charset="0"/>
                  <a:ea typeface="Segoe UI Historic" panose="020B0502040204020203" pitchFamily="34" charset="0"/>
                  <a:cs typeface="Segoe UI Historic" panose="020B0502040204020203" pitchFamily="34" charset="0"/>
                </a:rPr>
                <a:t>Tools Used: Tableau, SQL, Python, Snowflake, Alation, Figma</a:t>
              </a:r>
              <a:br>
                <a:rPr lang="en-US" sz="1000" dirty="0">
                  <a:latin typeface="Segoe UI Light" panose="020B0502040204020203" pitchFamily="34" charset="0"/>
                  <a:cs typeface="Segoe UI Light" panose="020B0502040204020203" pitchFamily="34" charset="0"/>
                </a:rPr>
              </a:br>
              <a:endParaRPr lang="en-US" sz="10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Lead Tableau Developer for Salesforce’s Data Insights &amp; Scalability Team; I build and maintain novel Quote to Order metrics to track and inform Finance executives on the progress of our revenue and sales operations automation efforts</a:t>
              </a:r>
              <a:br>
                <a:rPr lang="en-US" sz="1000" dirty="0">
                  <a:latin typeface="Segoe UI Light" panose="020B0502040204020203" pitchFamily="34" charset="0"/>
                  <a:cs typeface="Segoe UI Light" panose="020B0502040204020203" pitchFamily="34" charset="0"/>
                </a:rPr>
              </a:br>
              <a:endParaRPr lang="en-US" sz="10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Continuously collaborate and maintain relationships with the data engineering team to ensure data accuracy, appropriate level of detail and business logic being applied in Snowflake</a:t>
              </a:r>
              <a:br>
                <a:rPr lang="en-US" sz="1000" dirty="0">
                  <a:latin typeface="Segoe UI Light" panose="020B0502040204020203" pitchFamily="34" charset="0"/>
                  <a:cs typeface="Segoe UI Light" panose="020B0502040204020203" pitchFamily="34" charset="0"/>
                </a:rPr>
              </a:br>
              <a:endParaRPr lang="en-US" sz="10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Transform business logic from subject matter experts (Product, Partner, Sales Ops Revenue teams) into metrics that tell a data-story for our executive leadership team</a:t>
              </a:r>
            </a:p>
            <a:p>
              <a:pPr marL="171450" indent="-171450">
                <a:buFont typeface="Wingdings" panose="05000000000000000000" pitchFamily="2" charset="2"/>
                <a:buChar char="§"/>
              </a:pPr>
              <a:endParaRPr lang="en-US" sz="10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Mentor our analytics summer intern by having continual dialogue on Salesforce culture, values, and data analytics/visualization best practices</a:t>
              </a:r>
            </a:p>
            <a:p>
              <a:endParaRPr lang="en-US" sz="1000" dirty="0">
                <a:latin typeface="Segoe UI Light" panose="020B0502040204020203" pitchFamily="34" charset="0"/>
                <a:cs typeface="Segoe UI Light" panose="020B0502040204020203" pitchFamily="34" charset="0"/>
              </a:endParaRPr>
            </a:p>
            <a:p>
              <a:r>
                <a:rPr lang="en-US" sz="1200" dirty="0">
                  <a:latin typeface="Segoe UI Semibold" panose="020B0702040204020203" pitchFamily="34" charset="0"/>
                  <a:cs typeface="Segoe UI Semibold" panose="020B0702040204020203" pitchFamily="34" charset="0"/>
                </a:rPr>
                <a:t>CareerFoundry</a:t>
              </a:r>
              <a:br>
                <a:rPr lang="en-US" sz="1000" dirty="0">
                  <a:latin typeface="Segoe UI Semibold" panose="020B0702040204020203" pitchFamily="34" charset="0"/>
                  <a:cs typeface="Segoe UI Semibold" panose="020B0702040204020203" pitchFamily="34" charset="0"/>
                </a:rPr>
              </a:br>
              <a:r>
                <a:rPr lang="en-US" sz="1100" dirty="0">
                  <a:latin typeface="Segoe UI Light" panose="020B0502040204020203" pitchFamily="34" charset="0"/>
                  <a:cs typeface="Segoe UI Light" panose="020B0502040204020203" pitchFamily="34" charset="0"/>
                </a:rPr>
                <a:t>Freelance</a:t>
              </a:r>
              <a:r>
                <a:rPr lang="en-US" sz="1100" dirty="0">
                  <a:latin typeface="Segoe UI Semibold" panose="020B0702040204020203" pitchFamily="34" charset="0"/>
                  <a:cs typeface="Segoe UI Semibold" panose="020B0702040204020203" pitchFamily="34" charset="0"/>
                </a:rPr>
                <a:t> </a:t>
              </a:r>
              <a:r>
                <a:rPr lang="en-US" sz="1100" dirty="0">
                  <a:latin typeface="Segoe UI Light" panose="020B0502040204020203" pitchFamily="34" charset="0"/>
                  <a:cs typeface="Segoe UI Light" panose="020B0502040204020203" pitchFamily="34" charset="0"/>
                </a:rPr>
                <a:t>Data Analytics Tutor</a:t>
              </a:r>
              <a:br>
                <a:rPr lang="en-US" sz="1100" dirty="0">
                  <a:latin typeface="Segoe UI Light" panose="020B0502040204020203" pitchFamily="34" charset="0"/>
                  <a:cs typeface="Segoe UI Light" panose="020B0502040204020203" pitchFamily="34" charset="0"/>
                </a:rPr>
              </a:br>
              <a:r>
                <a:rPr lang="en-US" sz="1100" dirty="0">
                  <a:latin typeface="Segoe UI Light" panose="020B0502040204020203" pitchFamily="34" charset="0"/>
                  <a:cs typeface="Segoe UI Light" panose="020B0502040204020203" pitchFamily="34" charset="0"/>
                </a:rPr>
                <a:t>May 2023 – Present</a:t>
              </a:r>
              <a:br>
                <a:rPr lang="en-US" sz="1100" dirty="0">
                  <a:latin typeface="Segoe UI Light" panose="020B0502040204020203" pitchFamily="34" charset="0"/>
                  <a:cs typeface="Segoe UI Light" panose="020B0502040204020203" pitchFamily="34" charset="0"/>
                </a:rPr>
              </a:br>
              <a:r>
                <a:rPr lang="en-US" sz="800" dirty="0">
                  <a:latin typeface="Segoe UI Historic" panose="020B0502040204020203" pitchFamily="34" charset="0"/>
                  <a:ea typeface="Segoe UI Historic" panose="020B0502040204020203" pitchFamily="34" charset="0"/>
                  <a:cs typeface="Segoe UI Historic" panose="020B0502040204020203" pitchFamily="34" charset="0"/>
                </a:rPr>
                <a:t>Tools Used: Tableau, SQL, Python, Excel</a:t>
              </a:r>
              <a:br>
                <a:rPr lang="en-US" sz="900" dirty="0">
                  <a:latin typeface="Segoe UI Light" panose="020B0502040204020203" pitchFamily="34" charset="0"/>
                  <a:cs typeface="Segoe UI Light" panose="020B0502040204020203" pitchFamily="34" charset="0"/>
                </a:rPr>
              </a:br>
              <a:endParaRPr lang="en-US" sz="9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Tutoring students on fundamental statistics, data best practices, data cleaning &amp; validation, as well as data analytics and visualization techniques using Tableau &amp; Excel</a:t>
              </a:r>
              <a:br>
                <a:rPr lang="en-US" sz="1000" dirty="0">
                  <a:latin typeface="Segoe UI Light" panose="020B0502040204020203" pitchFamily="34" charset="0"/>
                  <a:cs typeface="Segoe UI Light" panose="020B0502040204020203" pitchFamily="34" charset="0"/>
                </a:rPr>
              </a:br>
              <a:endParaRPr lang="en-US" sz="10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Currently maintain a 5/5 Tutor Review score from my Students (~10 Students every 2 months)</a:t>
              </a:r>
              <a:br>
                <a:rPr lang="en-US" sz="1000" dirty="0">
                  <a:latin typeface="Segoe UI Light" panose="020B0502040204020203" pitchFamily="34" charset="0"/>
                  <a:cs typeface="Segoe UI Light" panose="020B0502040204020203" pitchFamily="34" charset="0"/>
                </a:rPr>
              </a:br>
              <a:endParaRPr lang="en-US" sz="1000" dirty="0">
                <a:latin typeface="Segoe UI Semibold" panose="020B0702040204020203" pitchFamily="34" charset="0"/>
                <a:cs typeface="Segoe UI Semibold" panose="020B0702040204020203" pitchFamily="34" charset="0"/>
              </a:endParaRPr>
            </a:p>
            <a:p>
              <a:r>
                <a:rPr lang="en-US" sz="1200" dirty="0">
                  <a:latin typeface="Segoe UI Semibold" panose="020B0702040204020203" pitchFamily="34" charset="0"/>
                  <a:cs typeface="Segoe UI Semibold" panose="020B0702040204020203" pitchFamily="34" charset="0"/>
                </a:rPr>
                <a:t>Federal Reserve Bank</a:t>
              </a:r>
              <a:br>
                <a:rPr lang="en-US" sz="1000" dirty="0">
                  <a:latin typeface="Segoe UI Semibold" panose="020B0702040204020203" pitchFamily="34" charset="0"/>
                  <a:cs typeface="Segoe UI Semibold" panose="020B0702040204020203" pitchFamily="34" charset="0"/>
                </a:rPr>
              </a:br>
              <a:r>
                <a:rPr lang="en-US" sz="1100" dirty="0">
                  <a:latin typeface="Segoe UI Light" panose="020B0502040204020203" pitchFamily="34" charset="0"/>
                  <a:cs typeface="Segoe UI Light" panose="020B0502040204020203" pitchFamily="34" charset="0"/>
                </a:rPr>
                <a:t>Data Analyst</a:t>
              </a:r>
            </a:p>
            <a:p>
              <a:r>
                <a:rPr lang="en-US" sz="1100" dirty="0">
                  <a:latin typeface="Segoe UI Light" panose="020B0502040204020203" pitchFamily="34" charset="0"/>
                  <a:cs typeface="Segoe UI Light" panose="020B0502040204020203" pitchFamily="34" charset="0"/>
                </a:rPr>
                <a:t>September 2017 – October 2021</a:t>
              </a:r>
              <a:br>
                <a:rPr lang="en-US" sz="1100" dirty="0">
                  <a:latin typeface="Segoe UI Light" panose="020B0502040204020203" pitchFamily="34" charset="0"/>
                  <a:cs typeface="Segoe UI Light" panose="020B0502040204020203" pitchFamily="34" charset="0"/>
                </a:rPr>
              </a:br>
              <a:r>
                <a:rPr lang="en-US" sz="800" dirty="0">
                  <a:latin typeface="Segoe UI Historic" panose="020B0502040204020203" pitchFamily="34" charset="0"/>
                  <a:ea typeface="Segoe UI Historic" panose="020B0502040204020203" pitchFamily="34" charset="0"/>
                  <a:cs typeface="Segoe UI Historic" panose="020B0502040204020203" pitchFamily="34" charset="0"/>
                </a:rPr>
                <a:t>Tools Used: Tableau, SQL, Python, Excel</a:t>
              </a:r>
              <a:br>
                <a:rPr lang="en-US" sz="1000" dirty="0">
                  <a:solidFill>
                    <a:srgbClr val="C00000"/>
                  </a:solidFill>
                  <a:latin typeface="Segoe UI Light" panose="020B0502040204020203" pitchFamily="34" charset="0"/>
                  <a:cs typeface="Segoe UI Light" panose="020B0502040204020203" pitchFamily="34" charset="0"/>
                </a:rPr>
              </a:br>
              <a:endParaRPr lang="en-US" sz="10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Performed qualitative sentiment analysis on IT server Incident and Change descriptions to better equip leadership with context to why certain incidents occur, and how we can best avoid them as a business moving forward.</a:t>
              </a:r>
            </a:p>
            <a:p>
              <a:endParaRPr lang="en-US" sz="10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Maintained and documented metadata for over 50 unique metrics and measurements across our analytic products. The data stems from eight different business lines and over 35 points of contact within areas including but not limited to Federal Reserve Operations, Cybersecurity, and Customer Satisfaction.</a:t>
              </a:r>
              <a:br>
                <a:rPr lang="en-US" sz="1000" dirty="0">
                  <a:latin typeface="Segoe UI Light" panose="020B0502040204020203" pitchFamily="34" charset="0"/>
                  <a:cs typeface="Segoe UI Light" panose="020B0502040204020203" pitchFamily="34" charset="0"/>
                </a:rPr>
              </a:br>
              <a:endParaRPr lang="en-US" sz="1000" dirty="0">
                <a:latin typeface="Segoe UI Semibold" panose="020B0702040204020203"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id="{92B951D2-0C82-3278-5DDE-035170E33317}"/>
                </a:ext>
              </a:extLst>
            </p:cNvPr>
            <p:cNvSpPr txBox="1"/>
            <p:nvPr/>
          </p:nvSpPr>
          <p:spPr>
            <a:xfrm>
              <a:off x="425104" y="1449577"/>
              <a:ext cx="1052748" cy="261610"/>
            </a:xfrm>
            <a:prstGeom prst="rect">
              <a:avLst/>
            </a:prstGeom>
            <a:noFill/>
          </p:spPr>
          <p:txBody>
            <a:bodyPr wrap="none" rtlCol="0">
              <a:spAutoFit/>
            </a:bodyPr>
            <a:lstStyle/>
            <a:p>
              <a:r>
                <a:rPr lang="en-US" sz="1100" dirty="0">
                  <a:solidFill>
                    <a:srgbClr val="17956E"/>
                  </a:solidFill>
                  <a:latin typeface="Segoe UI Semibold" panose="020B0702040204020203" pitchFamily="34" charset="0"/>
                  <a:cs typeface="Segoe UI Semibold" panose="020B0702040204020203" pitchFamily="34" charset="0"/>
                </a:rPr>
                <a:t>EXPERIENCE</a:t>
              </a:r>
            </a:p>
          </p:txBody>
        </p:sp>
      </p:grpSp>
      <p:pic>
        <p:nvPicPr>
          <p:cNvPr id="12" name="Picture 11">
            <a:extLst>
              <a:ext uri="{FF2B5EF4-FFF2-40B4-BE49-F238E27FC236}">
                <a16:creationId xmlns:a16="http://schemas.microsoft.com/office/drawing/2014/main" id="{29F61302-B25A-2B2F-29D0-DCDA487A1658}"/>
              </a:ext>
            </a:extLst>
          </p:cNvPr>
          <p:cNvPicPr>
            <a:picLocks noChangeAspect="1"/>
          </p:cNvPicPr>
          <p:nvPr/>
        </p:nvPicPr>
        <p:blipFill>
          <a:blip r:embed="rId6"/>
          <a:stretch>
            <a:fillRect/>
          </a:stretch>
        </p:blipFill>
        <p:spPr>
          <a:xfrm>
            <a:off x="6138413" y="190792"/>
            <a:ext cx="181029" cy="181029"/>
          </a:xfrm>
          <a:prstGeom prst="rect">
            <a:avLst/>
          </a:prstGeom>
        </p:spPr>
      </p:pic>
      <p:sp>
        <p:nvSpPr>
          <p:cNvPr id="13" name="TextBox 12">
            <a:extLst>
              <a:ext uri="{FF2B5EF4-FFF2-40B4-BE49-F238E27FC236}">
                <a16:creationId xmlns:a16="http://schemas.microsoft.com/office/drawing/2014/main" id="{B455CE15-8808-97C5-E6BB-44D776A35F51}"/>
              </a:ext>
            </a:extLst>
          </p:cNvPr>
          <p:cNvSpPr txBox="1"/>
          <p:nvPr/>
        </p:nvSpPr>
        <p:spPr>
          <a:xfrm>
            <a:off x="6319442" y="158532"/>
            <a:ext cx="1410964" cy="523220"/>
          </a:xfrm>
          <a:prstGeom prst="rect">
            <a:avLst/>
          </a:prstGeom>
          <a:noFill/>
        </p:spPr>
        <p:txBody>
          <a:bodyPr wrap="none" rtlCol="0">
            <a:spAutoFit/>
          </a:bodyPr>
          <a:lstStyle/>
          <a:p>
            <a:r>
              <a:rPr lang="en-US" sz="700" dirty="0">
                <a:latin typeface="Segoe UI Light" panose="020B0502040204020203" pitchFamily="34" charset="0"/>
                <a:cs typeface="Segoe UI Light" panose="020B0502040204020203" pitchFamily="34" charset="0"/>
              </a:rPr>
              <a:t>jdgithub0112.github.io/jdportfolio</a:t>
            </a:r>
            <a:br>
              <a:rPr lang="en-US" sz="700" dirty="0">
                <a:latin typeface="Segoe UI Light" panose="020B0502040204020203" pitchFamily="34" charset="0"/>
                <a:cs typeface="Segoe UI Light" panose="020B0502040204020203" pitchFamily="34" charset="0"/>
              </a:rPr>
            </a:br>
            <a:br>
              <a:rPr lang="en-US" sz="700" dirty="0">
                <a:latin typeface="Segoe UI Light" panose="020B0502040204020203" pitchFamily="34" charset="0"/>
                <a:cs typeface="Segoe UI Light" panose="020B0502040204020203" pitchFamily="34" charset="0"/>
              </a:rPr>
            </a:br>
            <a:br>
              <a:rPr lang="en-US" sz="700" dirty="0">
                <a:latin typeface="Segoe UI Light" panose="020B0502040204020203" pitchFamily="34" charset="0"/>
                <a:cs typeface="Segoe UI Light" panose="020B0502040204020203" pitchFamily="34" charset="0"/>
              </a:rPr>
            </a:br>
            <a:r>
              <a:rPr lang="en-US" sz="700" dirty="0">
                <a:latin typeface="Segoe UI Light" panose="020B0502040204020203" pitchFamily="34" charset="0"/>
                <a:cs typeface="Segoe UI Light" panose="020B0502040204020203" pitchFamily="34" charset="0"/>
              </a:rPr>
              <a:t>linkedin.com/in/jordandavis0112</a:t>
            </a:r>
          </a:p>
        </p:txBody>
      </p:sp>
      <p:pic>
        <p:nvPicPr>
          <p:cNvPr id="19" name="Picture 18">
            <a:extLst>
              <a:ext uri="{FF2B5EF4-FFF2-40B4-BE49-F238E27FC236}">
                <a16:creationId xmlns:a16="http://schemas.microsoft.com/office/drawing/2014/main" id="{F798FFEB-7600-B5DF-8DEA-ADEAC80DA814}"/>
              </a:ext>
            </a:extLst>
          </p:cNvPr>
          <p:cNvPicPr>
            <a:picLocks noChangeAspect="1"/>
          </p:cNvPicPr>
          <p:nvPr/>
        </p:nvPicPr>
        <p:blipFill>
          <a:blip r:embed="rId7"/>
          <a:stretch>
            <a:fillRect/>
          </a:stretch>
        </p:blipFill>
        <p:spPr>
          <a:xfrm>
            <a:off x="6143638" y="468827"/>
            <a:ext cx="175804" cy="175804"/>
          </a:xfrm>
          <a:prstGeom prst="rect">
            <a:avLst/>
          </a:prstGeom>
        </p:spPr>
      </p:pic>
      <p:sp>
        <p:nvSpPr>
          <p:cNvPr id="22" name="AutoShape 4" descr="Jordan Davis (815809) employee photo">
            <a:extLst>
              <a:ext uri="{FF2B5EF4-FFF2-40B4-BE49-F238E27FC236}">
                <a16:creationId xmlns:a16="http://schemas.microsoft.com/office/drawing/2014/main" id="{12206DFE-0DE4-5BCD-FC25-8C6B2526FF71}"/>
              </a:ext>
            </a:extLst>
          </p:cNvPr>
          <p:cNvSpPr>
            <a:spLocks noChangeAspect="1" noChangeArrowheads="1"/>
          </p:cNvSpPr>
          <p:nvPr/>
        </p:nvSpPr>
        <p:spPr bwMode="auto">
          <a:xfrm>
            <a:off x="3886200" y="5029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28">
            <a:extLst>
              <a:ext uri="{FF2B5EF4-FFF2-40B4-BE49-F238E27FC236}">
                <a16:creationId xmlns:a16="http://schemas.microsoft.com/office/drawing/2014/main" id="{E432673D-22A2-0352-6070-CDF0C6ADB996}"/>
              </a:ext>
            </a:extLst>
          </p:cNvPr>
          <p:cNvPicPr>
            <a:picLocks noChangeAspect="1"/>
          </p:cNvPicPr>
          <p:nvPr/>
        </p:nvPicPr>
        <p:blipFill>
          <a:blip r:embed="rId8"/>
          <a:stretch>
            <a:fillRect/>
          </a:stretch>
        </p:blipFill>
        <p:spPr>
          <a:xfrm>
            <a:off x="494162" y="226015"/>
            <a:ext cx="714929" cy="707886"/>
          </a:xfrm>
          <a:prstGeom prst="ellipse">
            <a:avLst/>
          </a:prstGeom>
        </p:spPr>
      </p:pic>
      <p:cxnSp>
        <p:nvCxnSpPr>
          <p:cNvPr id="30" name="Straight Connector 29">
            <a:extLst>
              <a:ext uri="{FF2B5EF4-FFF2-40B4-BE49-F238E27FC236}">
                <a16:creationId xmlns:a16="http://schemas.microsoft.com/office/drawing/2014/main" id="{F0C2FB8D-A1E4-CF79-CFD0-9FB3E86E9F2F}"/>
              </a:ext>
            </a:extLst>
          </p:cNvPr>
          <p:cNvCxnSpPr>
            <a:cxnSpLocks/>
          </p:cNvCxnSpPr>
          <p:nvPr/>
        </p:nvCxnSpPr>
        <p:spPr>
          <a:xfrm>
            <a:off x="4088554" y="2232214"/>
            <a:ext cx="0" cy="615842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271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88899</TotalTime>
  <Words>573</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Segoe UI Historic</vt:lpstr>
      <vt:lpstr>Segoe UI Light</vt:lpstr>
      <vt:lpstr>Segoe UI Semibold</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Davis2</dc:creator>
  <cp:lastModifiedBy>Jordan Davis</cp:lastModifiedBy>
  <cp:revision>215</cp:revision>
  <cp:lastPrinted>2019-11-21T14:45:33Z</cp:lastPrinted>
  <dcterms:created xsi:type="dcterms:W3CDTF">2019-11-21T05:34:12Z</dcterms:created>
  <dcterms:modified xsi:type="dcterms:W3CDTF">2023-08-18T17:48:27Z</dcterms:modified>
</cp:coreProperties>
</file>