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7772400" cy="100584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95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2" autoAdjust="0"/>
    <p:restoredTop sz="94660"/>
  </p:normalViewPr>
  <p:slideViewPr>
    <p:cSldViewPr snapToGrid="0">
      <p:cViewPr>
        <p:scale>
          <a:sx n="150" d="100"/>
          <a:sy n="150" d="100"/>
        </p:scale>
        <p:origin x="-148" y="-4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ED2324-3460-4BF6-8D6F-7A9BB3497F3C}" type="datetimeFigureOut">
              <a:rPr lang="en-US" smtClean="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DA8879-B14B-4DEB-BA07-072A23C8D275}" type="slidenum">
              <a:rPr lang="en-US" smtClean="0"/>
              <a:t>‹#›</a:t>
            </a:fld>
            <a:endParaRPr lang="en-US" dirty="0"/>
          </a:p>
        </p:txBody>
      </p:sp>
    </p:spTree>
    <p:extLst>
      <p:ext uri="{BB962C8B-B14F-4D97-AF65-F5344CB8AC3E}">
        <p14:creationId xmlns:p14="http://schemas.microsoft.com/office/powerpoint/2010/main" val="1586169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D2324-3460-4BF6-8D6F-7A9BB3497F3C}" type="datetimeFigureOut">
              <a:rPr lang="en-US" smtClean="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DA8879-B14B-4DEB-BA07-072A23C8D275}" type="slidenum">
              <a:rPr lang="en-US" smtClean="0"/>
              <a:t>‹#›</a:t>
            </a:fld>
            <a:endParaRPr lang="en-US" dirty="0"/>
          </a:p>
        </p:txBody>
      </p:sp>
    </p:spTree>
    <p:extLst>
      <p:ext uri="{BB962C8B-B14F-4D97-AF65-F5344CB8AC3E}">
        <p14:creationId xmlns:p14="http://schemas.microsoft.com/office/powerpoint/2010/main" val="3738950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D2324-3460-4BF6-8D6F-7A9BB3497F3C}" type="datetimeFigureOut">
              <a:rPr lang="en-US" smtClean="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DA8879-B14B-4DEB-BA07-072A23C8D275}" type="slidenum">
              <a:rPr lang="en-US" smtClean="0"/>
              <a:t>‹#›</a:t>
            </a:fld>
            <a:endParaRPr lang="en-US" dirty="0"/>
          </a:p>
        </p:txBody>
      </p:sp>
    </p:spTree>
    <p:extLst>
      <p:ext uri="{BB962C8B-B14F-4D97-AF65-F5344CB8AC3E}">
        <p14:creationId xmlns:p14="http://schemas.microsoft.com/office/powerpoint/2010/main" val="261713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D2324-3460-4BF6-8D6F-7A9BB3497F3C}" type="datetimeFigureOut">
              <a:rPr lang="en-US" smtClean="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DA8879-B14B-4DEB-BA07-072A23C8D275}" type="slidenum">
              <a:rPr lang="en-US" smtClean="0"/>
              <a:t>‹#›</a:t>
            </a:fld>
            <a:endParaRPr lang="en-US" dirty="0"/>
          </a:p>
        </p:txBody>
      </p:sp>
    </p:spTree>
    <p:extLst>
      <p:ext uri="{BB962C8B-B14F-4D97-AF65-F5344CB8AC3E}">
        <p14:creationId xmlns:p14="http://schemas.microsoft.com/office/powerpoint/2010/main" val="2578975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ED2324-3460-4BF6-8D6F-7A9BB3497F3C}" type="datetimeFigureOut">
              <a:rPr lang="en-US" smtClean="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DA8879-B14B-4DEB-BA07-072A23C8D275}" type="slidenum">
              <a:rPr lang="en-US" smtClean="0"/>
              <a:t>‹#›</a:t>
            </a:fld>
            <a:endParaRPr lang="en-US" dirty="0"/>
          </a:p>
        </p:txBody>
      </p:sp>
    </p:spTree>
    <p:extLst>
      <p:ext uri="{BB962C8B-B14F-4D97-AF65-F5344CB8AC3E}">
        <p14:creationId xmlns:p14="http://schemas.microsoft.com/office/powerpoint/2010/main" val="258716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ED2324-3460-4BF6-8D6F-7A9BB3497F3C}" type="datetimeFigureOut">
              <a:rPr lang="en-US" smtClean="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DA8879-B14B-4DEB-BA07-072A23C8D275}" type="slidenum">
              <a:rPr lang="en-US" smtClean="0"/>
              <a:t>‹#›</a:t>
            </a:fld>
            <a:endParaRPr lang="en-US" dirty="0"/>
          </a:p>
        </p:txBody>
      </p:sp>
    </p:spTree>
    <p:extLst>
      <p:ext uri="{BB962C8B-B14F-4D97-AF65-F5344CB8AC3E}">
        <p14:creationId xmlns:p14="http://schemas.microsoft.com/office/powerpoint/2010/main" val="294264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D2324-3460-4BF6-8D6F-7A9BB3497F3C}" type="datetimeFigureOut">
              <a:rPr lang="en-US" smtClean="0"/>
              <a:t>12/15/2022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5DA8879-B14B-4DEB-BA07-072A23C8D275}" type="slidenum">
              <a:rPr lang="en-US" smtClean="0"/>
              <a:t>‹#›</a:t>
            </a:fld>
            <a:endParaRPr lang="en-US" dirty="0"/>
          </a:p>
        </p:txBody>
      </p:sp>
    </p:spTree>
    <p:extLst>
      <p:ext uri="{BB962C8B-B14F-4D97-AF65-F5344CB8AC3E}">
        <p14:creationId xmlns:p14="http://schemas.microsoft.com/office/powerpoint/2010/main" val="2022771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ED2324-3460-4BF6-8D6F-7A9BB3497F3C}" type="datetimeFigureOut">
              <a:rPr lang="en-US" smtClean="0"/>
              <a:t>12/15/2022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5DA8879-B14B-4DEB-BA07-072A23C8D275}" type="slidenum">
              <a:rPr lang="en-US" smtClean="0"/>
              <a:t>‹#›</a:t>
            </a:fld>
            <a:endParaRPr lang="en-US" dirty="0"/>
          </a:p>
        </p:txBody>
      </p:sp>
    </p:spTree>
    <p:extLst>
      <p:ext uri="{BB962C8B-B14F-4D97-AF65-F5344CB8AC3E}">
        <p14:creationId xmlns:p14="http://schemas.microsoft.com/office/powerpoint/2010/main" val="3328815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D2324-3460-4BF6-8D6F-7A9BB3497F3C}" type="datetimeFigureOut">
              <a:rPr lang="en-US" smtClean="0"/>
              <a:t>12/15/2022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5DA8879-B14B-4DEB-BA07-072A23C8D275}" type="slidenum">
              <a:rPr lang="en-US" smtClean="0"/>
              <a:t>‹#›</a:t>
            </a:fld>
            <a:endParaRPr lang="en-US" dirty="0"/>
          </a:p>
        </p:txBody>
      </p:sp>
    </p:spTree>
    <p:extLst>
      <p:ext uri="{BB962C8B-B14F-4D97-AF65-F5344CB8AC3E}">
        <p14:creationId xmlns:p14="http://schemas.microsoft.com/office/powerpoint/2010/main" val="686846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DED2324-3460-4BF6-8D6F-7A9BB3497F3C}" type="datetimeFigureOut">
              <a:rPr lang="en-US" smtClean="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DA8879-B14B-4DEB-BA07-072A23C8D275}" type="slidenum">
              <a:rPr lang="en-US" smtClean="0"/>
              <a:t>‹#›</a:t>
            </a:fld>
            <a:endParaRPr lang="en-US" dirty="0"/>
          </a:p>
        </p:txBody>
      </p:sp>
    </p:spTree>
    <p:extLst>
      <p:ext uri="{BB962C8B-B14F-4D97-AF65-F5344CB8AC3E}">
        <p14:creationId xmlns:p14="http://schemas.microsoft.com/office/powerpoint/2010/main" val="72882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dirty="0"/>
              <a:t>Click icon to add picture</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DED2324-3460-4BF6-8D6F-7A9BB3497F3C}" type="datetimeFigureOut">
              <a:rPr lang="en-US" smtClean="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DA8879-B14B-4DEB-BA07-072A23C8D275}" type="slidenum">
              <a:rPr lang="en-US" smtClean="0"/>
              <a:t>‹#›</a:t>
            </a:fld>
            <a:endParaRPr lang="en-US" dirty="0"/>
          </a:p>
        </p:txBody>
      </p:sp>
    </p:spTree>
    <p:extLst>
      <p:ext uri="{BB962C8B-B14F-4D97-AF65-F5344CB8AC3E}">
        <p14:creationId xmlns:p14="http://schemas.microsoft.com/office/powerpoint/2010/main" val="2385739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5DED2324-3460-4BF6-8D6F-7A9BB3497F3C}" type="datetimeFigureOut">
              <a:rPr lang="en-US" smtClean="0"/>
              <a:t>12/15/2022</a:t>
            </a:fld>
            <a:endParaRPr lang="en-US" dirty="0"/>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95DA8879-B14B-4DEB-BA07-072A23C8D275}" type="slidenum">
              <a:rPr lang="en-US" smtClean="0"/>
              <a:t>‹#›</a:t>
            </a:fld>
            <a:endParaRPr lang="en-US" dirty="0"/>
          </a:p>
        </p:txBody>
      </p:sp>
    </p:spTree>
    <p:extLst>
      <p:ext uri="{BB962C8B-B14F-4D97-AF65-F5344CB8AC3E}">
        <p14:creationId xmlns:p14="http://schemas.microsoft.com/office/powerpoint/2010/main" val="755574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20E25A6D-1CF4-400C-B4A4-7D8B26DD3ABF}"/>
              </a:ext>
            </a:extLst>
          </p:cNvPr>
          <p:cNvGrpSpPr/>
          <p:nvPr/>
        </p:nvGrpSpPr>
        <p:grpSpPr>
          <a:xfrm>
            <a:off x="4247020" y="1180532"/>
            <a:ext cx="3029940" cy="931711"/>
            <a:chOff x="4317356" y="1443528"/>
            <a:chExt cx="3029940" cy="931711"/>
          </a:xfrm>
        </p:grpSpPr>
        <p:sp>
          <p:nvSpPr>
            <p:cNvPr id="15" name="TextBox 14">
              <a:extLst>
                <a:ext uri="{FF2B5EF4-FFF2-40B4-BE49-F238E27FC236}">
                  <a16:creationId xmlns:a16="http://schemas.microsoft.com/office/drawing/2014/main" id="{5824B0D5-1C0B-461D-B5D2-BAC8357E5312}"/>
                </a:ext>
              </a:extLst>
            </p:cNvPr>
            <p:cNvSpPr txBox="1"/>
            <p:nvPr/>
          </p:nvSpPr>
          <p:spPr>
            <a:xfrm>
              <a:off x="4317356" y="1443528"/>
              <a:ext cx="978153" cy="261610"/>
            </a:xfrm>
            <a:prstGeom prst="rect">
              <a:avLst/>
            </a:prstGeom>
            <a:noFill/>
          </p:spPr>
          <p:txBody>
            <a:bodyPr wrap="none" rtlCol="0">
              <a:spAutoFit/>
            </a:bodyPr>
            <a:lstStyle/>
            <a:p>
              <a:r>
                <a:rPr lang="en-US" sz="1100" dirty="0">
                  <a:solidFill>
                    <a:srgbClr val="17956E"/>
                  </a:solidFill>
                  <a:latin typeface="Segoe UI Semibold" panose="020B0702040204020203" pitchFamily="34" charset="0"/>
                  <a:cs typeface="Segoe UI Semibold" panose="020B0702040204020203" pitchFamily="34" charset="0"/>
                </a:rPr>
                <a:t>EDUCATION</a:t>
              </a:r>
            </a:p>
          </p:txBody>
        </p:sp>
        <p:sp>
          <p:nvSpPr>
            <p:cNvPr id="21" name="TextBox 20">
              <a:extLst>
                <a:ext uri="{FF2B5EF4-FFF2-40B4-BE49-F238E27FC236}">
                  <a16:creationId xmlns:a16="http://schemas.microsoft.com/office/drawing/2014/main" id="{99BAD36D-967B-4C4A-AEB6-B8947DD6796A}"/>
                </a:ext>
              </a:extLst>
            </p:cNvPr>
            <p:cNvSpPr txBox="1"/>
            <p:nvPr/>
          </p:nvSpPr>
          <p:spPr>
            <a:xfrm>
              <a:off x="4325582" y="1667353"/>
              <a:ext cx="3021714" cy="707886"/>
            </a:xfrm>
            <a:prstGeom prst="rect">
              <a:avLst/>
            </a:prstGeom>
            <a:noFill/>
          </p:spPr>
          <p:txBody>
            <a:bodyPr wrap="square" rtlCol="0">
              <a:spAutoFit/>
            </a:bodyPr>
            <a:lstStyle/>
            <a:p>
              <a:r>
                <a:rPr lang="en-US" sz="1000" dirty="0">
                  <a:latin typeface="Segoe UI Semibold" panose="020B0702040204020203" pitchFamily="34" charset="0"/>
                  <a:cs typeface="Segoe UI Semibold" panose="020B0702040204020203" pitchFamily="34" charset="0"/>
                </a:rPr>
                <a:t>Virginia Commonwealth University</a:t>
              </a:r>
              <a:br>
                <a:rPr lang="en-US" sz="1000" dirty="0">
                  <a:latin typeface="Segoe UI Semibold" panose="020B0702040204020203" pitchFamily="34" charset="0"/>
                  <a:cs typeface="Segoe UI Semibold" panose="020B0702040204020203" pitchFamily="34" charset="0"/>
                </a:rPr>
              </a:br>
              <a:r>
                <a:rPr lang="en-US" sz="1000" dirty="0">
                  <a:latin typeface="Segoe UI Light" panose="020B0502040204020203" pitchFamily="34" charset="0"/>
                  <a:cs typeface="Segoe UI Light" panose="020B0502040204020203" pitchFamily="34" charset="0"/>
                </a:rPr>
                <a:t>B.S Bioinformatics,</a:t>
              </a:r>
              <a:r>
                <a:rPr lang="en-US" sz="900" dirty="0">
                  <a:latin typeface="Segoe UI Light" panose="020B0502040204020203" pitchFamily="34" charset="0"/>
                  <a:cs typeface="Segoe UI Light" panose="020B0502040204020203" pitchFamily="34" charset="0"/>
                </a:rPr>
                <a:t> </a:t>
              </a:r>
              <a:r>
                <a:rPr lang="en-US" sz="1000" dirty="0">
                  <a:latin typeface="Segoe UI Light" panose="020B0502040204020203" pitchFamily="34" charset="0"/>
                  <a:cs typeface="Segoe UI Light" panose="020B0502040204020203" pitchFamily="34" charset="0"/>
                </a:rPr>
                <a:t>Computer Science Minor</a:t>
              </a:r>
            </a:p>
            <a:p>
              <a:r>
                <a:rPr lang="en-US" sz="1000" dirty="0">
                  <a:latin typeface="Segoe UI Light" panose="020B0502040204020203" pitchFamily="34" charset="0"/>
                  <a:cs typeface="Segoe UI Light" panose="020B0502040204020203" pitchFamily="34" charset="0"/>
                </a:rPr>
                <a:t>August 2012 – December 2016 (Graduated)</a:t>
              </a:r>
            </a:p>
            <a:p>
              <a:endParaRPr lang="en-US" sz="1000" b="1" dirty="0">
                <a:latin typeface="Segoe UI Light" panose="020B0502040204020203" pitchFamily="34" charset="0"/>
                <a:cs typeface="Segoe UI Light" panose="020B0502040204020203" pitchFamily="34" charset="0"/>
              </a:endParaRPr>
            </a:p>
          </p:txBody>
        </p:sp>
      </p:grpSp>
      <p:grpSp>
        <p:nvGrpSpPr>
          <p:cNvPr id="43" name="Group 42">
            <a:extLst>
              <a:ext uri="{FF2B5EF4-FFF2-40B4-BE49-F238E27FC236}">
                <a16:creationId xmlns:a16="http://schemas.microsoft.com/office/drawing/2014/main" id="{1800B91A-1E13-405F-8970-52293DB2CC58}"/>
              </a:ext>
            </a:extLst>
          </p:cNvPr>
          <p:cNvGrpSpPr/>
          <p:nvPr/>
        </p:nvGrpSpPr>
        <p:grpSpPr>
          <a:xfrm>
            <a:off x="4243032" y="2298805"/>
            <a:ext cx="2965152" cy="2639722"/>
            <a:chOff x="4317356" y="3980745"/>
            <a:chExt cx="2965152" cy="2639722"/>
          </a:xfrm>
        </p:grpSpPr>
        <p:sp>
          <p:nvSpPr>
            <p:cNvPr id="25" name="TextBox 24">
              <a:extLst>
                <a:ext uri="{FF2B5EF4-FFF2-40B4-BE49-F238E27FC236}">
                  <a16:creationId xmlns:a16="http://schemas.microsoft.com/office/drawing/2014/main" id="{4EF272D6-16D2-42BE-A78E-3273EA335EFA}"/>
                </a:ext>
              </a:extLst>
            </p:cNvPr>
            <p:cNvSpPr txBox="1"/>
            <p:nvPr/>
          </p:nvSpPr>
          <p:spPr>
            <a:xfrm>
              <a:off x="4317357" y="4219810"/>
              <a:ext cx="2965151" cy="2400657"/>
            </a:xfrm>
            <a:prstGeom prst="rect">
              <a:avLst/>
            </a:prstGeom>
            <a:noFill/>
          </p:spPr>
          <p:txBody>
            <a:bodyPr wrap="square" rtlCol="0">
              <a:spAutoFit/>
            </a:bodyPr>
            <a:lstStyle/>
            <a:p>
              <a:r>
                <a:rPr lang="en-US" sz="1000" dirty="0">
                  <a:latin typeface="Segoe UI Semibold" panose="020B0702040204020203" pitchFamily="34" charset="0"/>
                  <a:cs typeface="Segoe UI Semibold" panose="020B0702040204020203" pitchFamily="34" charset="0"/>
                </a:rPr>
                <a:t>Technical Skills</a:t>
              </a:r>
            </a:p>
            <a:p>
              <a:pPr marL="171450" indent="-171450">
                <a:buFont typeface="Wingdings" panose="05000000000000000000" pitchFamily="2" charset="2"/>
                <a:buChar char="§"/>
              </a:pPr>
              <a:r>
                <a:rPr lang="en-US" sz="1000" dirty="0">
                  <a:latin typeface="Segoe UI Light" panose="020B0502040204020203" pitchFamily="34" charset="0"/>
                  <a:cs typeface="Segoe UI Light" panose="020B0502040204020203" pitchFamily="34" charset="0"/>
                </a:rPr>
                <a:t>Tableau (Server and Desktop)	(5+ years)</a:t>
              </a:r>
            </a:p>
            <a:p>
              <a:pPr marL="171450" indent="-171450">
                <a:buFont typeface="Wingdings" panose="05000000000000000000" pitchFamily="2" charset="2"/>
                <a:buChar char="§"/>
              </a:pPr>
              <a:r>
                <a:rPr lang="en-US" sz="1000" dirty="0">
                  <a:latin typeface="Segoe UI Light" panose="020B0502040204020203" pitchFamily="34" charset="0"/>
                  <a:cs typeface="Segoe UI Light" panose="020B0502040204020203" pitchFamily="34" charset="0"/>
                </a:rPr>
                <a:t>SQL                   		(4+ years)</a:t>
              </a:r>
            </a:p>
            <a:p>
              <a:pPr marL="171450" indent="-171450">
                <a:buFont typeface="Wingdings" panose="05000000000000000000" pitchFamily="2" charset="2"/>
                <a:buChar char="§"/>
              </a:pPr>
              <a:r>
                <a:rPr lang="en-US" sz="1000" dirty="0">
                  <a:latin typeface="Segoe UI Light" panose="020B0502040204020203" pitchFamily="34" charset="0"/>
                  <a:cs typeface="Segoe UI Light" panose="020B0502040204020203" pitchFamily="34" charset="0"/>
                </a:rPr>
                <a:t>Python	                          (2+ years)</a:t>
              </a:r>
            </a:p>
            <a:p>
              <a:pPr marL="171450" indent="-171450">
                <a:buFont typeface="Wingdings" panose="05000000000000000000" pitchFamily="2" charset="2"/>
                <a:buChar char="§"/>
              </a:pPr>
              <a:r>
                <a:rPr lang="en-US" sz="1000" dirty="0">
                  <a:latin typeface="Segoe UI Light" panose="020B0502040204020203" pitchFamily="34" charset="0"/>
                  <a:cs typeface="Segoe UI Light" panose="020B0502040204020203" pitchFamily="34" charset="0"/>
                </a:rPr>
                <a:t>Excel/Google Sheets	             (5+ years)</a:t>
              </a:r>
            </a:p>
            <a:p>
              <a:pPr marL="171450" indent="-171450">
                <a:buFont typeface="Wingdings" panose="05000000000000000000" pitchFamily="2" charset="2"/>
                <a:buChar char="§"/>
              </a:pPr>
              <a:r>
                <a:rPr lang="en-US" sz="1000" dirty="0">
                  <a:latin typeface="Segoe UI Light" panose="020B0502040204020203" pitchFamily="34" charset="0"/>
                  <a:cs typeface="Segoe UI Light" panose="020B0502040204020203" pitchFamily="34" charset="0"/>
                </a:rPr>
                <a:t>Visio/Lucid Chart		(2+ years)</a:t>
              </a:r>
            </a:p>
            <a:p>
              <a:pPr marL="171450" indent="-171450">
                <a:buFont typeface="Wingdings" panose="05000000000000000000" pitchFamily="2" charset="2"/>
                <a:buChar char="§"/>
              </a:pPr>
              <a:r>
                <a:rPr lang="en-US" sz="1000" dirty="0">
                  <a:latin typeface="Segoe UI Light" panose="020B0502040204020203" pitchFamily="34" charset="0"/>
                  <a:cs typeface="Segoe UI Light" panose="020B0502040204020203" pitchFamily="34" charset="0"/>
                </a:rPr>
                <a:t>Snowflake			(1+ year)</a:t>
              </a:r>
              <a:br>
                <a:rPr lang="en-US" sz="1000" dirty="0">
                  <a:latin typeface="Segoe UI Light" panose="020B0502040204020203" pitchFamily="34" charset="0"/>
                  <a:cs typeface="Segoe UI Light" panose="020B0502040204020203" pitchFamily="34" charset="0"/>
                </a:rPr>
              </a:br>
              <a:endParaRPr lang="en-US" sz="1000" dirty="0">
                <a:latin typeface="Segoe UI Light" panose="020B0502040204020203" pitchFamily="34" charset="0"/>
                <a:cs typeface="Segoe UI Light" panose="020B0502040204020203" pitchFamily="34" charset="0"/>
              </a:endParaRPr>
            </a:p>
            <a:p>
              <a:r>
                <a:rPr lang="en-US" sz="1000" dirty="0">
                  <a:latin typeface="Segoe UI Semibold" panose="020B0702040204020203" pitchFamily="34" charset="0"/>
                  <a:cs typeface="Segoe UI Semibold" panose="020B0702040204020203" pitchFamily="34" charset="0"/>
                </a:rPr>
                <a:t>Soft Skills</a:t>
              </a:r>
            </a:p>
            <a:p>
              <a:pPr marL="171450" indent="-171450">
                <a:buFont typeface="Wingdings" panose="05000000000000000000" pitchFamily="2" charset="2"/>
                <a:buChar char="§"/>
              </a:pPr>
              <a:r>
                <a:rPr lang="en-US" sz="1000" dirty="0">
                  <a:latin typeface="Segoe UI Light" panose="020B0502040204020203" pitchFamily="34" charset="0"/>
                  <a:cs typeface="Segoe UI Light" panose="020B0502040204020203" pitchFamily="34" charset="0"/>
                </a:rPr>
                <a:t>Actively seeking out and leveraging feedback</a:t>
              </a:r>
            </a:p>
            <a:p>
              <a:pPr marL="171450" indent="-171450">
                <a:buFont typeface="Wingdings" panose="05000000000000000000" pitchFamily="2" charset="2"/>
                <a:buChar char="§"/>
              </a:pPr>
              <a:r>
                <a:rPr lang="en-US" sz="1000" dirty="0">
                  <a:latin typeface="Segoe UI Light" panose="020B0502040204020203" pitchFamily="34" charset="0"/>
                  <a:cs typeface="Segoe UI Light" panose="020B0502040204020203" pitchFamily="34" charset="0"/>
                </a:rPr>
                <a:t>Ability to adapt quickly to org. change </a:t>
              </a:r>
            </a:p>
            <a:p>
              <a:pPr marL="171450" indent="-171450">
                <a:buFont typeface="Wingdings" panose="05000000000000000000" pitchFamily="2" charset="2"/>
                <a:buChar char="§"/>
              </a:pPr>
              <a:r>
                <a:rPr lang="en-US" sz="1000" dirty="0">
                  <a:latin typeface="Segoe UI Light" panose="020B0502040204020203" pitchFamily="34" charset="0"/>
                  <a:cs typeface="Segoe UI Light" panose="020B0502040204020203" pitchFamily="34" charset="0"/>
                </a:rPr>
                <a:t>Writing &amp; Scoring User Stories</a:t>
              </a:r>
            </a:p>
            <a:p>
              <a:pPr marL="171450" indent="-171450">
                <a:buFont typeface="Wingdings" panose="05000000000000000000" pitchFamily="2" charset="2"/>
                <a:buChar char="§"/>
              </a:pPr>
              <a:r>
                <a:rPr lang="en-US" sz="1000" dirty="0">
                  <a:latin typeface="Segoe UI Light" panose="020B0502040204020203" pitchFamily="34" charset="0"/>
                  <a:cs typeface="Segoe UI Light" panose="020B0502040204020203" pitchFamily="34" charset="0"/>
                </a:rPr>
                <a:t>Group-based interviews</a:t>
              </a:r>
            </a:p>
            <a:p>
              <a:pPr marL="171450" indent="-171450">
                <a:buFont typeface="Wingdings" panose="05000000000000000000" pitchFamily="2" charset="2"/>
                <a:buChar char="§"/>
              </a:pPr>
              <a:r>
                <a:rPr lang="en-US" sz="1000" dirty="0">
                  <a:latin typeface="Segoe UI Light" panose="020B0502040204020203" pitchFamily="34" charset="0"/>
                  <a:cs typeface="Segoe UI Light" panose="020B0502040204020203" pitchFamily="34" charset="0"/>
                </a:rPr>
                <a:t>Wireframing</a:t>
              </a:r>
            </a:p>
            <a:p>
              <a:pPr marL="171450" indent="-171450">
                <a:buFont typeface="Wingdings" panose="05000000000000000000" pitchFamily="2" charset="2"/>
                <a:buChar char="§"/>
              </a:pPr>
              <a:r>
                <a:rPr lang="en-US" sz="1000" dirty="0">
                  <a:latin typeface="Segoe UI Light" panose="020B0502040204020203" pitchFamily="34" charset="0"/>
                  <a:cs typeface="Segoe UI Light" panose="020B0502040204020203" pitchFamily="34" charset="0"/>
                </a:rPr>
                <a:t>A/B testing &amp; experimental design</a:t>
              </a:r>
            </a:p>
          </p:txBody>
        </p:sp>
        <p:sp>
          <p:nvSpPr>
            <p:cNvPr id="26" name="TextBox 25">
              <a:extLst>
                <a:ext uri="{FF2B5EF4-FFF2-40B4-BE49-F238E27FC236}">
                  <a16:creationId xmlns:a16="http://schemas.microsoft.com/office/drawing/2014/main" id="{FB97FFB0-BD7A-45A3-BA9B-6E9C04936C5C}"/>
                </a:ext>
              </a:extLst>
            </p:cNvPr>
            <p:cNvSpPr txBox="1"/>
            <p:nvPr/>
          </p:nvSpPr>
          <p:spPr>
            <a:xfrm>
              <a:off x="4317356" y="3980745"/>
              <a:ext cx="604653" cy="261610"/>
            </a:xfrm>
            <a:prstGeom prst="rect">
              <a:avLst/>
            </a:prstGeom>
            <a:noFill/>
          </p:spPr>
          <p:txBody>
            <a:bodyPr wrap="none" rtlCol="0">
              <a:spAutoFit/>
            </a:bodyPr>
            <a:lstStyle/>
            <a:p>
              <a:r>
                <a:rPr lang="en-US" sz="1100" dirty="0">
                  <a:solidFill>
                    <a:srgbClr val="17956E"/>
                  </a:solidFill>
                  <a:latin typeface="Segoe UI Semibold" panose="020B0702040204020203" pitchFamily="34" charset="0"/>
                  <a:cs typeface="Segoe UI Semibold" panose="020B0702040204020203" pitchFamily="34" charset="0"/>
                </a:rPr>
                <a:t>SKILLS</a:t>
              </a:r>
            </a:p>
          </p:txBody>
        </p:sp>
      </p:grpSp>
      <p:grpSp>
        <p:nvGrpSpPr>
          <p:cNvPr id="41" name="Group 40">
            <a:extLst>
              <a:ext uri="{FF2B5EF4-FFF2-40B4-BE49-F238E27FC236}">
                <a16:creationId xmlns:a16="http://schemas.microsoft.com/office/drawing/2014/main" id="{2159C74E-DEA4-4F19-AEEF-A48AEB6EE00A}"/>
              </a:ext>
            </a:extLst>
          </p:cNvPr>
          <p:cNvGrpSpPr/>
          <p:nvPr/>
        </p:nvGrpSpPr>
        <p:grpSpPr>
          <a:xfrm>
            <a:off x="425104" y="1186581"/>
            <a:ext cx="3396313" cy="8296911"/>
            <a:chOff x="425104" y="1449577"/>
            <a:chExt cx="3667340" cy="8296911"/>
          </a:xfrm>
        </p:grpSpPr>
        <p:sp>
          <p:nvSpPr>
            <p:cNvPr id="27" name="TextBox 26">
              <a:extLst>
                <a:ext uri="{FF2B5EF4-FFF2-40B4-BE49-F238E27FC236}">
                  <a16:creationId xmlns:a16="http://schemas.microsoft.com/office/drawing/2014/main" id="{01181CEB-BB53-4D77-93F5-69FBB3B7959F}"/>
                </a:ext>
              </a:extLst>
            </p:cNvPr>
            <p:cNvSpPr txBox="1"/>
            <p:nvPr/>
          </p:nvSpPr>
          <p:spPr>
            <a:xfrm>
              <a:off x="425105" y="1667353"/>
              <a:ext cx="3667339" cy="8079135"/>
            </a:xfrm>
            <a:prstGeom prst="rect">
              <a:avLst/>
            </a:prstGeom>
            <a:noFill/>
          </p:spPr>
          <p:txBody>
            <a:bodyPr wrap="square" rtlCol="0">
              <a:spAutoFit/>
            </a:bodyPr>
            <a:lstStyle/>
            <a:p>
              <a:pPr>
                <a:lnSpc>
                  <a:spcPct val="150000"/>
                </a:lnSpc>
              </a:pPr>
              <a:r>
                <a:rPr lang="en-US" sz="1000" dirty="0">
                  <a:latin typeface="Segoe UI Semibold" panose="020B0702040204020203" pitchFamily="34" charset="0"/>
                  <a:cs typeface="Segoe UI Semibold" panose="020B0702040204020203" pitchFamily="34" charset="0"/>
                </a:rPr>
                <a:t>Salesforce / </a:t>
              </a:r>
              <a:r>
                <a:rPr lang="en-US" sz="1000" dirty="0">
                  <a:latin typeface="Segoe UI Light" panose="020B0502040204020203" pitchFamily="34" charset="0"/>
                  <a:cs typeface="Segoe UI Light" panose="020B0502040204020203" pitchFamily="34" charset="0"/>
                </a:rPr>
                <a:t>Senior Analyst - Data Insights &amp; Scalability</a:t>
              </a:r>
            </a:p>
            <a:p>
              <a:r>
                <a:rPr lang="en-US" sz="1000" dirty="0">
                  <a:latin typeface="Segoe UI Light" panose="020B0502040204020203" pitchFamily="34" charset="0"/>
                  <a:cs typeface="Segoe UI Light" panose="020B0502040204020203" pitchFamily="34" charset="0"/>
                </a:rPr>
                <a:t>October 2021 – Present</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Los Angeles CA (Remote)</a:t>
              </a:r>
              <a:br>
                <a:rPr lang="en-US" sz="1000" dirty="0">
                  <a:latin typeface="Segoe UI Light" panose="020B0502040204020203" pitchFamily="34" charset="0"/>
                  <a:cs typeface="Segoe UI Light" panose="020B0502040204020203" pitchFamily="34" charset="0"/>
                </a:rPr>
              </a:br>
              <a:endParaRPr lang="en-US" sz="1000" dirty="0">
                <a:latin typeface="Segoe UI Light" panose="020B0502040204020203" pitchFamily="34" charset="0"/>
                <a:cs typeface="Segoe UI Light" panose="020B0502040204020203" pitchFamily="34" charset="0"/>
              </a:endParaRPr>
            </a:p>
            <a:p>
              <a:pPr marL="171450" indent="-171450">
                <a:buFont typeface="Wingdings" panose="05000000000000000000" pitchFamily="2" charset="2"/>
                <a:buChar char="§"/>
              </a:pPr>
              <a:r>
                <a:rPr lang="en-US" sz="1000" dirty="0">
                  <a:latin typeface="Segoe UI Light" panose="020B0502040204020203" pitchFamily="34" charset="0"/>
                  <a:cs typeface="Segoe UI Light" panose="020B0502040204020203" pitchFamily="34" charset="0"/>
                </a:rPr>
                <a:t>Lead Tableau developer for Salesforce Revenue Operations. Built and maintain various high-exposure dashboards which cross-functionally houses various data in the Quote to Order space</a:t>
              </a:r>
              <a:br>
                <a:rPr lang="en-US" sz="1000" dirty="0">
                  <a:latin typeface="Segoe UI Light" panose="020B0502040204020203" pitchFamily="34" charset="0"/>
                  <a:cs typeface="Segoe UI Light" panose="020B0502040204020203" pitchFamily="34" charset="0"/>
                </a:rPr>
              </a:br>
              <a:endParaRPr lang="en-US" sz="1000" dirty="0">
                <a:latin typeface="Segoe UI Light" panose="020B0502040204020203" pitchFamily="34" charset="0"/>
                <a:cs typeface="Segoe UI Light" panose="020B0502040204020203" pitchFamily="34" charset="0"/>
              </a:endParaRPr>
            </a:p>
            <a:p>
              <a:pPr marL="171450" indent="-171450">
                <a:buFont typeface="Wingdings" panose="05000000000000000000" pitchFamily="2" charset="2"/>
                <a:buChar char="§"/>
              </a:pPr>
              <a:r>
                <a:rPr lang="en-US" sz="1000" dirty="0">
                  <a:latin typeface="Segoe UI Light" panose="020B0502040204020203" pitchFamily="34" charset="0"/>
                  <a:cs typeface="Segoe UI Light" panose="020B0502040204020203" pitchFamily="34" charset="0"/>
                </a:rPr>
                <a:t>Ensure coordination by acting as a liaison between the data engineering team and various business stakeholders to ensure data accuracy and appropriate visualization/dashboard design</a:t>
              </a:r>
            </a:p>
            <a:p>
              <a:pPr marL="171450" indent="-171450">
                <a:buFont typeface="Wingdings" panose="05000000000000000000" pitchFamily="2" charset="2"/>
                <a:buChar char="§"/>
              </a:pPr>
              <a:endParaRPr lang="en-US" sz="1000" dirty="0">
                <a:latin typeface="Segoe UI Light" panose="020B0502040204020203" pitchFamily="34" charset="0"/>
                <a:cs typeface="Segoe UI Light" panose="020B0502040204020203" pitchFamily="34" charset="0"/>
              </a:endParaRPr>
            </a:p>
            <a:p>
              <a:pPr marL="171450" indent="-171450">
                <a:buFont typeface="Wingdings" panose="05000000000000000000" pitchFamily="2" charset="2"/>
                <a:buChar char="§"/>
              </a:pPr>
              <a:r>
                <a:rPr lang="en-US" sz="1000" dirty="0">
                  <a:latin typeface="Segoe UI Light" panose="020B0502040204020203" pitchFamily="34" charset="0"/>
                  <a:cs typeface="Segoe UI Light" panose="020B0502040204020203" pitchFamily="34" charset="0"/>
                </a:rPr>
                <a:t>This automated process saves an estimated 7 hours of manual work per month for the Business. I continue to maintain the dashboard and enhance with any requested features (e.g. trending historical data, formatting requests)</a:t>
              </a:r>
            </a:p>
            <a:p>
              <a:pPr marL="171450" indent="-171450">
                <a:buFont typeface="Wingdings" panose="05000000000000000000" pitchFamily="2" charset="2"/>
                <a:buChar char="§"/>
              </a:pPr>
              <a:endParaRPr lang="en-US" sz="1000" dirty="0">
                <a:latin typeface="Segoe UI Semibold" panose="020B0702040204020203" pitchFamily="34" charset="0"/>
                <a:cs typeface="Segoe UI Semibold" panose="020B0702040204020203" pitchFamily="34" charset="0"/>
              </a:endParaRPr>
            </a:p>
            <a:p>
              <a:pPr>
                <a:lnSpc>
                  <a:spcPct val="150000"/>
                </a:lnSpc>
              </a:pPr>
              <a:r>
                <a:rPr lang="en-US" sz="1000" dirty="0">
                  <a:latin typeface="Segoe UI Semibold" panose="020B0702040204020203" pitchFamily="34" charset="0"/>
                  <a:cs typeface="Segoe UI Semibold" panose="020B0702040204020203" pitchFamily="34" charset="0"/>
                </a:rPr>
                <a:t>Federal Reserve Bank / </a:t>
              </a:r>
              <a:r>
                <a:rPr lang="en-US" sz="1000" dirty="0">
                  <a:latin typeface="Segoe UI Light" panose="020B0502040204020203" pitchFamily="34" charset="0"/>
                  <a:cs typeface="Segoe UI Light" panose="020B0502040204020203" pitchFamily="34" charset="0"/>
                </a:rPr>
                <a:t>Analyst – Data Analytics Office</a:t>
              </a:r>
            </a:p>
            <a:p>
              <a:r>
                <a:rPr lang="en-US" sz="1000" dirty="0">
                  <a:latin typeface="Segoe UI Light" panose="020B0502040204020203" pitchFamily="34" charset="0"/>
                  <a:cs typeface="Segoe UI Light" panose="020B0502040204020203" pitchFamily="34" charset="0"/>
                </a:rPr>
                <a:t>September 2017 – October 2021 </a:t>
              </a:r>
              <a:r>
                <a:rPr lang="en-US" sz="700" dirty="0">
                  <a:latin typeface="Segoe UI Light" panose="020B0502040204020203" pitchFamily="34" charset="0"/>
                  <a:cs typeface="Segoe UI Light" panose="020B0502040204020203" pitchFamily="34" charset="0"/>
                </a:rPr>
                <a:t>[4 Years, 1 Month]</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Los Angeles CA</a:t>
              </a:r>
              <a:br>
                <a:rPr lang="en-US" sz="1000" dirty="0">
                  <a:solidFill>
                    <a:srgbClr val="C00000"/>
                  </a:solidFill>
                  <a:latin typeface="Segoe UI Light" panose="020B0502040204020203" pitchFamily="34" charset="0"/>
                  <a:cs typeface="Segoe UI Light" panose="020B0502040204020203" pitchFamily="34" charset="0"/>
                </a:rPr>
              </a:br>
              <a:endParaRPr lang="en-US" sz="1000" dirty="0">
                <a:latin typeface="Segoe UI Light" panose="020B0502040204020203" pitchFamily="34" charset="0"/>
                <a:cs typeface="Segoe UI Light" panose="020B0502040204020203" pitchFamily="34" charset="0"/>
              </a:endParaRPr>
            </a:p>
            <a:p>
              <a:pPr marL="171450" indent="-171450">
                <a:buFont typeface="Wingdings" panose="05000000000000000000" pitchFamily="2" charset="2"/>
                <a:buChar char="§"/>
              </a:pPr>
              <a:r>
                <a:rPr lang="en-US" sz="1000" dirty="0">
                  <a:latin typeface="Segoe UI Light" panose="020B0502040204020203" pitchFamily="34" charset="0"/>
                  <a:cs typeface="Segoe UI Light" panose="020B0502040204020203" pitchFamily="34" charset="0"/>
                </a:rPr>
                <a:t>Built and design our executive facing analytical products starting with group-based interviews to understand the business need, then leveraging SQL and Python for data exploration and manipulation into readable forms. Visualizing the data into automated Tableau Server dashboards to be continuously leveraged by customers. </a:t>
              </a:r>
            </a:p>
            <a:p>
              <a:pPr marL="171450" indent="-171450">
                <a:buFont typeface="Wingdings" panose="05000000000000000000" pitchFamily="2" charset="2"/>
                <a:buChar char="§"/>
              </a:pPr>
              <a:endParaRPr lang="en-US" sz="1000" dirty="0">
                <a:latin typeface="Segoe UI Light" panose="020B0502040204020203" pitchFamily="34" charset="0"/>
                <a:cs typeface="Segoe UI Light" panose="020B0502040204020203" pitchFamily="34" charset="0"/>
              </a:endParaRPr>
            </a:p>
            <a:p>
              <a:pPr marL="171450" indent="-171450">
                <a:buFont typeface="Wingdings" panose="05000000000000000000" pitchFamily="2" charset="2"/>
                <a:buChar char="§"/>
              </a:pPr>
              <a:r>
                <a:rPr lang="en-US" sz="1000" dirty="0">
                  <a:latin typeface="Segoe UI Light" panose="020B0502040204020203" pitchFamily="34" charset="0"/>
                  <a:cs typeface="Segoe UI Light" panose="020B0502040204020203" pitchFamily="34" charset="0"/>
                </a:rPr>
                <a:t>Maintained and documented metadata for over 50 unique metrics and measurements across our analytic products. The data stems from eight different business lines and over 35 points of contact within areas including but not limited to Federal Reserve Operations, Cybersecurity, and Customer Satisfaction.</a:t>
              </a:r>
              <a:br>
                <a:rPr lang="en-US" sz="1000" dirty="0">
                  <a:latin typeface="Segoe UI Light" panose="020B0502040204020203" pitchFamily="34" charset="0"/>
                  <a:cs typeface="Segoe UI Light" panose="020B0502040204020203" pitchFamily="34" charset="0"/>
                </a:rPr>
              </a:br>
              <a:endParaRPr lang="en-US" sz="1000" dirty="0">
                <a:latin typeface="Segoe UI Light" panose="020B0502040204020203" pitchFamily="34" charset="0"/>
                <a:cs typeface="Segoe UI Light" panose="020B0502040204020203" pitchFamily="34" charset="0"/>
              </a:endParaRPr>
            </a:p>
            <a:p>
              <a:endParaRPr lang="en-US" sz="1000" dirty="0">
                <a:latin typeface="Segoe UI Semibold" panose="020B0702040204020203" pitchFamily="34" charset="0"/>
                <a:cs typeface="Segoe UI Semibold" panose="020B0702040204020203" pitchFamily="34" charset="0"/>
              </a:endParaRPr>
            </a:p>
            <a:p>
              <a:r>
                <a:rPr lang="en-US" sz="1000" dirty="0">
                  <a:latin typeface="Segoe UI Semibold" panose="020B0702040204020203" pitchFamily="34" charset="0"/>
                  <a:cs typeface="Segoe UI Semibold" panose="020B0702040204020203" pitchFamily="34" charset="0"/>
                </a:rPr>
                <a:t>Pharmaceutical Product Development /</a:t>
              </a:r>
              <a:r>
                <a:rPr lang="en-US" sz="1000" dirty="0">
                  <a:latin typeface="Segoe UI Light" panose="020B0502040204020203" pitchFamily="34" charset="0"/>
                  <a:cs typeface="Segoe UI Light" panose="020B0502040204020203" pitchFamily="34" charset="0"/>
                </a:rPr>
                <a:t> Data Manager</a:t>
              </a:r>
              <a:br>
                <a:rPr lang="en-US" sz="105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March 2017 – September 2017 </a:t>
              </a:r>
              <a:r>
                <a:rPr lang="en-US" sz="700" dirty="0">
                  <a:latin typeface="Segoe UI Light" panose="020B0502040204020203" pitchFamily="34" charset="0"/>
                  <a:cs typeface="Segoe UI Light" panose="020B0502040204020203" pitchFamily="34" charset="0"/>
                </a:rPr>
                <a:t>[7 Months]</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Richmond VA</a:t>
              </a:r>
              <a:br>
                <a:rPr lang="en-US" sz="900" dirty="0">
                  <a:latin typeface="Segoe UI Light" panose="020B0502040204020203" pitchFamily="34" charset="0"/>
                  <a:cs typeface="Segoe UI Light" panose="020B0502040204020203" pitchFamily="34" charset="0"/>
                </a:rPr>
              </a:br>
              <a:endParaRPr lang="en-US" sz="900" dirty="0">
                <a:latin typeface="Segoe UI Light" panose="020B0502040204020203" pitchFamily="34" charset="0"/>
                <a:cs typeface="Segoe UI Light" panose="020B0502040204020203" pitchFamily="34" charset="0"/>
              </a:endParaRPr>
            </a:p>
            <a:p>
              <a:pPr marL="171450" indent="-171450">
                <a:buFont typeface="Wingdings" panose="05000000000000000000" pitchFamily="2" charset="2"/>
                <a:buChar char="§"/>
              </a:pPr>
              <a:r>
                <a:rPr lang="en-US" sz="1000" dirty="0">
                  <a:latin typeface="Segoe UI Light" panose="020B0502040204020203" pitchFamily="34" charset="0"/>
                  <a:cs typeface="Segoe UI Light" panose="020B0502040204020203" pitchFamily="34" charset="0"/>
                </a:rPr>
                <a:t>Collaborated and scheduled data transfers directly with our domestic and international pharmaceutical clients to ensure Data Transmission Agreements and Data Transfers met QA/QC standards</a:t>
              </a:r>
              <a:br>
                <a:rPr lang="en-US" sz="1000" dirty="0">
                  <a:latin typeface="Segoe UI Light" panose="020B0502040204020203" pitchFamily="34" charset="0"/>
                  <a:cs typeface="Segoe UI Light" panose="020B0502040204020203" pitchFamily="34" charset="0"/>
                </a:rPr>
              </a:br>
              <a:endParaRPr lang="en-US" sz="1000" dirty="0">
                <a:latin typeface="Segoe UI Light" panose="020B0502040204020203" pitchFamily="34" charset="0"/>
                <a:cs typeface="Segoe UI Light" panose="020B0502040204020203" pitchFamily="34" charset="0"/>
              </a:endParaRPr>
            </a:p>
            <a:p>
              <a:pPr marL="171450" indent="-171450">
                <a:buFont typeface="Wingdings" panose="05000000000000000000" pitchFamily="2" charset="2"/>
                <a:buChar char="§"/>
              </a:pPr>
              <a:r>
                <a:rPr lang="en-US" sz="1000" dirty="0">
                  <a:latin typeface="Segoe UI Light" panose="020B0502040204020203" pitchFamily="34" charset="0"/>
                  <a:cs typeface="Segoe UI Light" panose="020B0502040204020203" pitchFamily="34" charset="0"/>
                </a:rPr>
                <a:t>Wrote and submitted custom SQL reports for our pharmaceutical clients</a:t>
              </a:r>
            </a:p>
          </p:txBody>
        </p:sp>
        <p:sp>
          <p:nvSpPr>
            <p:cNvPr id="28" name="TextBox 27">
              <a:extLst>
                <a:ext uri="{FF2B5EF4-FFF2-40B4-BE49-F238E27FC236}">
                  <a16:creationId xmlns:a16="http://schemas.microsoft.com/office/drawing/2014/main" id="{B165A3B9-7BCC-4D5D-B38C-ED7C8F8D23AE}"/>
                </a:ext>
              </a:extLst>
            </p:cNvPr>
            <p:cNvSpPr txBox="1"/>
            <p:nvPr/>
          </p:nvSpPr>
          <p:spPr>
            <a:xfrm>
              <a:off x="425104" y="1449577"/>
              <a:ext cx="1546060" cy="261610"/>
            </a:xfrm>
            <a:prstGeom prst="rect">
              <a:avLst/>
            </a:prstGeom>
            <a:noFill/>
          </p:spPr>
          <p:txBody>
            <a:bodyPr wrap="none" rtlCol="0">
              <a:spAutoFit/>
            </a:bodyPr>
            <a:lstStyle/>
            <a:p>
              <a:r>
                <a:rPr lang="en-US" sz="1100" dirty="0">
                  <a:solidFill>
                    <a:srgbClr val="17956E"/>
                  </a:solidFill>
                  <a:latin typeface="Segoe UI Semibold" panose="020B0702040204020203" pitchFamily="34" charset="0"/>
                  <a:cs typeface="Segoe UI Semibold" panose="020B0702040204020203" pitchFamily="34" charset="0"/>
                </a:rPr>
                <a:t>WORK EXPERIENCE</a:t>
              </a:r>
            </a:p>
          </p:txBody>
        </p:sp>
      </p:grpSp>
      <p:graphicFrame>
        <p:nvGraphicFramePr>
          <p:cNvPr id="13" name="Table 12">
            <a:extLst>
              <a:ext uri="{FF2B5EF4-FFF2-40B4-BE49-F238E27FC236}">
                <a16:creationId xmlns:a16="http://schemas.microsoft.com/office/drawing/2014/main" id="{1E24CCA5-F8D3-4AC4-9293-C3EA31E44029}"/>
              </a:ext>
            </a:extLst>
          </p:cNvPr>
          <p:cNvGraphicFramePr>
            <a:graphicFrameLocks noGrp="1"/>
          </p:cNvGraphicFramePr>
          <p:nvPr>
            <p:extLst>
              <p:ext uri="{D42A27DB-BD31-4B8C-83A1-F6EECF244321}">
                <p14:modId xmlns:p14="http://schemas.microsoft.com/office/powerpoint/2010/main" val="44596467"/>
              </p:ext>
            </p:extLst>
          </p:nvPr>
        </p:nvGraphicFramePr>
        <p:xfrm>
          <a:off x="425104" y="9535301"/>
          <a:ext cx="7058115" cy="370840"/>
        </p:xfrm>
        <a:graphic>
          <a:graphicData uri="http://schemas.openxmlformats.org/drawingml/2006/table">
            <a:tbl>
              <a:tblPr firstRow="1" bandRow="1">
                <a:tableStyleId>{5C22544A-7EE6-4342-B048-85BDC9FD1C3A}</a:tableStyleId>
              </a:tblPr>
              <a:tblGrid>
                <a:gridCol w="2845146">
                  <a:extLst>
                    <a:ext uri="{9D8B030D-6E8A-4147-A177-3AD203B41FA5}">
                      <a16:colId xmlns:a16="http://schemas.microsoft.com/office/drawing/2014/main" val="656023921"/>
                    </a:ext>
                  </a:extLst>
                </a:gridCol>
                <a:gridCol w="1510030">
                  <a:extLst>
                    <a:ext uri="{9D8B030D-6E8A-4147-A177-3AD203B41FA5}">
                      <a16:colId xmlns:a16="http://schemas.microsoft.com/office/drawing/2014/main" val="1698594556"/>
                    </a:ext>
                  </a:extLst>
                </a:gridCol>
                <a:gridCol w="2702939">
                  <a:extLst>
                    <a:ext uri="{9D8B030D-6E8A-4147-A177-3AD203B41FA5}">
                      <a16:colId xmlns:a16="http://schemas.microsoft.com/office/drawing/2014/main" val="383922288"/>
                    </a:ext>
                  </a:extLst>
                </a:gridCol>
              </a:tblGrid>
              <a:tr h="370840">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US" sz="800" b="0" dirty="0">
                          <a:solidFill>
                            <a:schemeClr val="tx1">
                              <a:lumMod val="65000"/>
                              <a:lumOff val="35000"/>
                            </a:schemeClr>
                          </a:solidFill>
                          <a:latin typeface="Segoe UI Light" panose="020B0502040204020203" pitchFamily="34" charset="0"/>
                          <a:cs typeface="Segoe UI Light" panose="020B0502040204020203" pitchFamily="34" charset="0"/>
                        </a:rPr>
                        <a:t>LINKEDIN.COM/IN/JORDANDAVIS0112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800" b="0" dirty="0">
                          <a:solidFill>
                            <a:schemeClr val="tx1">
                              <a:lumMod val="65000"/>
                              <a:lumOff val="35000"/>
                            </a:schemeClr>
                          </a:solidFill>
                          <a:latin typeface="Segoe UI Light" panose="020B0502040204020203" pitchFamily="34" charset="0"/>
                          <a:cs typeface="Segoe UI Light" panose="020B0502040204020203" pitchFamily="34" charset="0"/>
                        </a:rPr>
                        <a:t>JORDNDAVS@GMAIL.COM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0" dirty="0">
                          <a:solidFill>
                            <a:schemeClr val="tx1">
                              <a:lumMod val="65000"/>
                              <a:lumOff val="35000"/>
                            </a:schemeClr>
                          </a:solidFill>
                          <a:latin typeface="Segoe UI Light" panose="020B0502040204020203" pitchFamily="34" charset="0"/>
                          <a:cs typeface="Segoe UI Light" panose="020B0502040204020203" pitchFamily="34" charset="0"/>
                        </a:rPr>
                        <a:t>                              LOS ANGELES, CA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1447753"/>
                  </a:ext>
                </a:extLst>
              </a:tr>
            </a:tbl>
          </a:graphicData>
        </a:graphic>
      </p:graphicFrame>
      <p:pic>
        <p:nvPicPr>
          <p:cNvPr id="4" name="Picture 3">
            <a:extLst>
              <a:ext uri="{FF2B5EF4-FFF2-40B4-BE49-F238E27FC236}">
                <a16:creationId xmlns:a16="http://schemas.microsoft.com/office/drawing/2014/main" id="{4EE7E78B-47E4-4BBE-AA49-06C2BA97A5E3}"/>
              </a:ext>
            </a:extLst>
          </p:cNvPr>
          <p:cNvPicPr>
            <a:picLocks noChangeAspect="1"/>
          </p:cNvPicPr>
          <p:nvPr/>
        </p:nvPicPr>
        <p:blipFill>
          <a:blip r:embed="rId2">
            <a:extLst>
              <a:ext uri="{28A0092B-C50C-407E-A947-70E740481C1C}">
                <a14:useLocalDpi xmlns:a14="http://schemas.microsoft.com/office/drawing/2010/main" val="0"/>
              </a:ext>
            </a:extLst>
          </a:blip>
          <a:srcRect t="6993" b="6993"/>
          <a:stretch/>
        </p:blipFill>
        <p:spPr>
          <a:xfrm>
            <a:off x="492981" y="364014"/>
            <a:ext cx="667260" cy="691026"/>
          </a:xfrm>
          <a:prstGeom prst="ellipse">
            <a:avLst/>
          </a:prstGeom>
          <a:ln w="63500" cap="rnd">
            <a:noFill/>
          </a:ln>
          <a:effectLst/>
        </p:spPr>
      </p:pic>
      <p:sp>
        <p:nvSpPr>
          <p:cNvPr id="8" name="TextBox 7">
            <a:extLst>
              <a:ext uri="{FF2B5EF4-FFF2-40B4-BE49-F238E27FC236}">
                <a16:creationId xmlns:a16="http://schemas.microsoft.com/office/drawing/2014/main" id="{7A9996AF-EEC7-4012-B3FA-F0E3F7FBA981}"/>
              </a:ext>
            </a:extLst>
          </p:cNvPr>
          <p:cNvSpPr txBox="1"/>
          <p:nvPr/>
        </p:nvSpPr>
        <p:spPr>
          <a:xfrm>
            <a:off x="1158130" y="317231"/>
            <a:ext cx="3461099" cy="584775"/>
          </a:xfrm>
          <a:prstGeom prst="rect">
            <a:avLst/>
          </a:prstGeom>
          <a:noFill/>
        </p:spPr>
        <p:txBody>
          <a:bodyPr wrap="square" rtlCol="0">
            <a:spAutoFit/>
          </a:bodyPr>
          <a:lstStyle/>
          <a:p>
            <a:pPr algn="ctr"/>
            <a:r>
              <a:rPr lang="en-US" sz="3200" spc="300" dirty="0">
                <a:latin typeface="Segoe UI Light" panose="020B0502040204020203" pitchFamily="34" charset="0"/>
                <a:cs typeface="Segoe UI Light" panose="020B0502040204020203" pitchFamily="34" charset="0"/>
              </a:rPr>
              <a:t>JORDAN DAVIS</a:t>
            </a:r>
          </a:p>
        </p:txBody>
      </p:sp>
      <p:sp>
        <p:nvSpPr>
          <p:cNvPr id="9" name="TextBox 8">
            <a:extLst>
              <a:ext uri="{FF2B5EF4-FFF2-40B4-BE49-F238E27FC236}">
                <a16:creationId xmlns:a16="http://schemas.microsoft.com/office/drawing/2014/main" id="{37BD35FC-E6C3-48AE-A9DE-455DEC06F7C1}"/>
              </a:ext>
            </a:extLst>
          </p:cNvPr>
          <p:cNvSpPr txBox="1"/>
          <p:nvPr/>
        </p:nvSpPr>
        <p:spPr>
          <a:xfrm>
            <a:off x="1190523" y="752091"/>
            <a:ext cx="3396312" cy="274306"/>
          </a:xfrm>
          <a:prstGeom prst="rect">
            <a:avLst/>
          </a:prstGeom>
          <a:noFill/>
        </p:spPr>
        <p:txBody>
          <a:bodyPr wrap="square" rtlCol="0">
            <a:spAutoFit/>
          </a:bodyPr>
          <a:lstStyle/>
          <a:p>
            <a:pPr algn="ctr">
              <a:lnSpc>
                <a:spcPct val="150000"/>
              </a:lnSpc>
            </a:pPr>
            <a:r>
              <a:rPr lang="en-US" sz="900" dirty="0">
                <a:latin typeface="Segoe UI Light" panose="020B0502040204020203" pitchFamily="34" charset="0"/>
                <a:cs typeface="Segoe UI Light" panose="020B0502040204020203" pitchFamily="34" charset="0"/>
              </a:rPr>
              <a:t>DATA ANALYSIS, SCIENCE, &amp; VISUALIZATION</a:t>
            </a:r>
          </a:p>
        </p:txBody>
      </p:sp>
      <p:cxnSp>
        <p:nvCxnSpPr>
          <p:cNvPr id="33" name="Straight Connector 32">
            <a:extLst>
              <a:ext uri="{FF2B5EF4-FFF2-40B4-BE49-F238E27FC236}">
                <a16:creationId xmlns:a16="http://schemas.microsoft.com/office/drawing/2014/main" id="{B3515D97-CB3C-4DDA-8E31-CA4D11F2A074}"/>
              </a:ext>
            </a:extLst>
          </p:cNvPr>
          <p:cNvCxnSpPr>
            <a:cxnSpLocks/>
          </p:cNvCxnSpPr>
          <p:nvPr/>
        </p:nvCxnSpPr>
        <p:spPr>
          <a:xfrm>
            <a:off x="4605672" y="330200"/>
            <a:ext cx="0" cy="771669"/>
          </a:xfrm>
          <a:prstGeom prst="line">
            <a:avLst/>
          </a:prstGeom>
          <a:ln w="19050">
            <a:solidFill>
              <a:srgbClr val="17956E"/>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32C2BA1-EF84-42EE-8E8F-BBC5FD746DF8}"/>
              </a:ext>
            </a:extLst>
          </p:cNvPr>
          <p:cNvSpPr txBox="1"/>
          <p:nvPr/>
        </p:nvSpPr>
        <p:spPr>
          <a:xfrm>
            <a:off x="4716231" y="353265"/>
            <a:ext cx="2766988" cy="689804"/>
          </a:xfrm>
          <a:prstGeom prst="rect">
            <a:avLst/>
          </a:prstGeom>
          <a:noFill/>
        </p:spPr>
        <p:txBody>
          <a:bodyPr wrap="square" rtlCol="0">
            <a:spAutoFit/>
          </a:bodyPr>
          <a:lstStyle/>
          <a:p>
            <a:pPr>
              <a:lnSpc>
                <a:spcPct val="150000"/>
              </a:lnSpc>
            </a:pPr>
            <a:r>
              <a:rPr lang="en-US" sz="900" dirty="0">
                <a:solidFill>
                  <a:schemeClr val="tx1">
                    <a:lumMod val="65000"/>
                    <a:lumOff val="35000"/>
                  </a:schemeClr>
                </a:solidFill>
                <a:latin typeface="Segoe UI Light" panose="020B0502040204020203" pitchFamily="34" charset="0"/>
                <a:cs typeface="Segoe UI Light" panose="020B0502040204020203" pitchFamily="34" charset="0"/>
              </a:rPr>
              <a:t>Los Angeles-based data analyst interested in leveraging data to answer critical business questions to make the world a better place</a:t>
            </a:r>
          </a:p>
        </p:txBody>
      </p:sp>
      <p:grpSp>
        <p:nvGrpSpPr>
          <p:cNvPr id="37" name="Group 36">
            <a:extLst>
              <a:ext uri="{FF2B5EF4-FFF2-40B4-BE49-F238E27FC236}">
                <a16:creationId xmlns:a16="http://schemas.microsoft.com/office/drawing/2014/main" id="{802FB29A-2C07-4E3C-9B05-AFF10D9B9F58}"/>
              </a:ext>
            </a:extLst>
          </p:cNvPr>
          <p:cNvGrpSpPr/>
          <p:nvPr/>
        </p:nvGrpSpPr>
        <p:grpSpPr>
          <a:xfrm>
            <a:off x="4317355" y="5328497"/>
            <a:ext cx="2965152" cy="732293"/>
            <a:chOff x="4317356" y="8328855"/>
            <a:chExt cx="2965152" cy="732293"/>
          </a:xfrm>
        </p:grpSpPr>
        <p:sp>
          <p:nvSpPr>
            <p:cNvPr id="38" name="TextBox 37">
              <a:extLst>
                <a:ext uri="{FF2B5EF4-FFF2-40B4-BE49-F238E27FC236}">
                  <a16:creationId xmlns:a16="http://schemas.microsoft.com/office/drawing/2014/main" id="{57B8E7C4-EB95-4569-8087-0C77F62E57ED}"/>
                </a:ext>
              </a:extLst>
            </p:cNvPr>
            <p:cNvSpPr txBox="1"/>
            <p:nvPr/>
          </p:nvSpPr>
          <p:spPr>
            <a:xfrm>
              <a:off x="4317357" y="8556010"/>
              <a:ext cx="2965151" cy="505138"/>
            </a:xfrm>
            <a:prstGeom prst="rect">
              <a:avLst/>
            </a:prstGeom>
            <a:noFill/>
          </p:spPr>
          <p:txBody>
            <a:bodyPr wrap="square" rtlCol="0">
              <a:spAutoFit/>
            </a:bodyPr>
            <a:lstStyle/>
            <a:p>
              <a:pPr>
                <a:lnSpc>
                  <a:spcPct val="150000"/>
                </a:lnSpc>
              </a:pPr>
              <a:r>
                <a:rPr lang="en-US" sz="1000" dirty="0">
                  <a:latin typeface="Segoe UI Semibold" panose="020B0702040204020203" pitchFamily="34" charset="0"/>
                  <a:cs typeface="Segoe UI Semibold" panose="020B0702040204020203" pitchFamily="34" charset="0"/>
                </a:rPr>
                <a:t>Certified Cloud Practitioner / </a:t>
              </a:r>
              <a:r>
                <a:rPr lang="en-US" sz="1000" dirty="0">
                  <a:latin typeface="Segoe UI Light" panose="020B0502040204020203" pitchFamily="34" charset="0"/>
                  <a:cs typeface="Segoe UI Light" panose="020B0502040204020203" pitchFamily="34" charset="0"/>
                </a:rPr>
                <a:t>AWS</a:t>
              </a:r>
              <a:br>
                <a:rPr lang="en-US" sz="1000" dirty="0">
                  <a:latin typeface="Segoe UI Light" panose="020B0502040204020203" pitchFamily="34" charset="0"/>
                  <a:cs typeface="Segoe UI Light" panose="020B0502040204020203" pitchFamily="34" charset="0"/>
                </a:rPr>
              </a:br>
              <a:r>
                <a:rPr lang="en-US" sz="900" dirty="0">
                  <a:latin typeface="Segoe UI Light" panose="020B0502040204020203" pitchFamily="34" charset="0"/>
                  <a:cs typeface="Segoe UI Light" panose="020B0502040204020203" pitchFamily="34" charset="0"/>
                </a:rPr>
                <a:t>August 2020 – August 2023</a:t>
              </a:r>
              <a:endParaRPr lang="en-US" sz="1000" dirty="0">
                <a:latin typeface="Segoe UI Light" panose="020B0502040204020203" pitchFamily="34" charset="0"/>
                <a:cs typeface="Segoe UI Light" panose="020B0502040204020203" pitchFamily="34" charset="0"/>
              </a:endParaRPr>
            </a:p>
          </p:txBody>
        </p:sp>
        <p:sp>
          <p:nvSpPr>
            <p:cNvPr id="40" name="TextBox 39">
              <a:extLst>
                <a:ext uri="{FF2B5EF4-FFF2-40B4-BE49-F238E27FC236}">
                  <a16:creationId xmlns:a16="http://schemas.microsoft.com/office/drawing/2014/main" id="{FEFEAC99-6296-405A-A5E4-6F8D5ED37651}"/>
                </a:ext>
              </a:extLst>
            </p:cNvPr>
            <p:cNvSpPr txBox="1"/>
            <p:nvPr/>
          </p:nvSpPr>
          <p:spPr>
            <a:xfrm>
              <a:off x="4317356" y="8328855"/>
              <a:ext cx="1263487" cy="261610"/>
            </a:xfrm>
            <a:prstGeom prst="rect">
              <a:avLst/>
            </a:prstGeom>
            <a:noFill/>
          </p:spPr>
          <p:txBody>
            <a:bodyPr wrap="none" rtlCol="0">
              <a:spAutoFit/>
            </a:bodyPr>
            <a:lstStyle/>
            <a:p>
              <a:r>
                <a:rPr lang="en-US" sz="1100" dirty="0">
                  <a:solidFill>
                    <a:srgbClr val="17956E"/>
                  </a:solidFill>
                  <a:latin typeface="Segoe UI Semibold" panose="020B0702040204020203" pitchFamily="34" charset="0"/>
                  <a:cs typeface="Segoe UI Semibold" panose="020B0702040204020203" pitchFamily="34" charset="0"/>
                </a:rPr>
                <a:t>CERTIFICATIONS</a:t>
              </a:r>
            </a:p>
          </p:txBody>
        </p:sp>
      </p:grpSp>
      <p:sp>
        <p:nvSpPr>
          <p:cNvPr id="23" name="TextBox 22">
            <a:extLst>
              <a:ext uri="{FF2B5EF4-FFF2-40B4-BE49-F238E27FC236}">
                <a16:creationId xmlns:a16="http://schemas.microsoft.com/office/drawing/2014/main" id="{8E55322D-B276-4C07-98F8-4E9A75DBE0BD}"/>
              </a:ext>
            </a:extLst>
          </p:cNvPr>
          <p:cNvSpPr txBox="1"/>
          <p:nvPr/>
        </p:nvSpPr>
        <p:spPr>
          <a:xfrm>
            <a:off x="4325582" y="6250263"/>
            <a:ext cx="3226685" cy="2002664"/>
          </a:xfrm>
          <a:prstGeom prst="rect">
            <a:avLst/>
          </a:prstGeom>
          <a:noFill/>
        </p:spPr>
        <p:txBody>
          <a:bodyPr wrap="square" rtlCol="0">
            <a:spAutoFit/>
          </a:bodyPr>
          <a:lstStyle/>
          <a:p>
            <a:r>
              <a:rPr lang="en-US" sz="1100" dirty="0">
                <a:solidFill>
                  <a:srgbClr val="17956E"/>
                </a:solidFill>
                <a:latin typeface="Segoe UI Semibold" panose="020B0702040204020203" pitchFamily="34" charset="0"/>
                <a:cs typeface="Segoe UI Semibold" panose="020B0702040204020203" pitchFamily="34" charset="0"/>
              </a:rPr>
              <a:t>PROJECTS &amp; PORTFOLIOS</a:t>
            </a:r>
            <a:br>
              <a:rPr lang="en-US" sz="1050" dirty="0">
                <a:solidFill>
                  <a:srgbClr val="17956E"/>
                </a:solidFill>
                <a:latin typeface="Segoe UI Semibold" panose="020B0702040204020203" pitchFamily="34" charset="0"/>
                <a:cs typeface="Segoe UI Semibold" panose="020B0702040204020203" pitchFamily="34" charset="0"/>
              </a:rPr>
            </a:br>
            <a:br>
              <a:rPr lang="en-US" sz="1000" dirty="0">
                <a:solidFill>
                  <a:srgbClr val="17956E"/>
                </a:solidFill>
                <a:latin typeface="Segoe UI Semibold" panose="020B0702040204020203" pitchFamily="34" charset="0"/>
                <a:cs typeface="Segoe UI Semibold" panose="020B0702040204020203" pitchFamily="34" charset="0"/>
              </a:rPr>
            </a:br>
            <a:r>
              <a:rPr lang="en-US" sz="1000" dirty="0">
                <a:latin typeface="Segoe UI Semibold" panose="020B0702040204020203" pitchFamily="34" charset="0"/>
                <a:cs typeface="Segoe UI Semibold" panose="020B0702040204020203" pitchFamily="34" charset="0"/>
              </a:rPr>
              <a:t>GitHub / </a:t>
            </a:r>
            <a:r>
              <a:rPr lang="en-US" sz="1000" dirty="0">
                <a:latin typeface="Segoe UI Light" panose="020B0502040204020203" pitchFamily="34" charset="0"/>
                <a:cs typeface="Segoe UI Light" panose="020B0502040204020203" pitchFamily="34" charset="0"/>
              </a:rPr>
              <a:t>Python based projects</a:t>
            </a:r>
            <a:br>
              <a:rPr lang="en-US" sz="1000" dirty="0">
                <a:latin typeface="Segoe UI Semibold" panose="020B0702040204020203" pitchFamily="34" charset="0"/>
                <a:cs typeface="Segoe UI Semibold" panose="020B0702040204020203" pitchFamily="34" charset="0"/>
              </a:rPr>
            </a:br>
            <a:r>
              <a:rPr lang="en-US" sz="1000" dirty="0">
                <a:latin typeface="Segoe UI Light" panose="020B0502040204020203" pitchFamily="34" charset="0"/>
                <a:cs typeface="Segoe UI Light" panose="020B0502040204020203" pitchFamily="34" charset="0"/>
              </a:rPr>
              <a:t>jdgithub0112.github.io/Jordans-Portfolio</a:t>
            </a:r>
          </a:p>
          <a:p>
            <a:endParaRPr lang="en-US" sz="1000" dirty="0">
              <a:latin typeface="Segoe UI Semibold" panose="020B0702040204020203" pitchFamily="34" charset="0"/>
              <a:cs typeface="Segoe UI Semibold" panose="020B0702040204020203" pitchFamily="34" charset="0"/>
            </a:endParaRPr>
          </a:p>
          <a:p>
            <a:r>
              <a:rPr lang="en-US" sz="1000" dirty="0">
                <a:latin typeface="Segoe UI Semibold" panose="020B0702040204020203" pitchFamily="34" charset="0"/>
                <a:cs typeface="Segoe UI Semibold" panose="020B0702040204020203" pitchFamily="34" charset="0"/>
              </a:rPr>
              <a:t>Tableau Gallery / </a:t>
            </a:r>
            <a:r>
              <a:rPr lang="en-US" sz="1000" dirty="0">
                <a:latin typeface="Segoe UI Light" panose="020B0502040204020203" pitchFamily="34" charset="0"/>
                <a:cs typeface="Segoe UI Light" panose="020B0502040204020203" pitchFamily="34" charset="0"/>
              </a:rPr>
              <a:t>Tableau visualizations</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public.tableau.com/app/profile/jordan.davis5657</a:t>
            </a:r>
          </a:p>
          <a:p>
            <a:endParaRPr lang="en-US" sz="1000" dirty="0">
              <a:latin typeface="Segoe UI Semibold" panose="020B0702040204020203" pitchFamily="34" charset="0"/>
              <a:cs typeface="Segoe UI Semibold" panose="020B0702040204020203" pitchFamily="34" charset="0"/>
            </a:endParaRPr>
          </a:p>
          <a:p>
            <a:r>
              <a:rPr lang="en-US" sz="1000" dirty="0">
                <a:latin typeface="Segoe UI Semibold" panose="020B0702040204020203" pitchFamily="34" charset="0"/>
                <a:cs typeface="Segoe UI Semibold" panose="020B0702040204020203" pitchFamily="34" charset="0"/>
              </a:rPr>
              <a:t>Film Production / </a:t>
            </a:r>
            <a:r>
              <a:rPr lang="en-US" sz="1000" dirty="0">
                <a:latin typeface="Segoe UI Light" panose="020B0502040204020203" pitchFamily="34" charset="0"/>
                <a:cs typeface="Segoe UI Light" panose="020B0502040204020203" pitchFamily="34" charset="0"/>
              </a:rPr>
              <a:t>Producer on Short film ‘Hit n Run’</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instagram.com/hitnrunproduction</a:t>
            </a:r>
            <a:br>
              <a:rPr lang="en-US" sz="1000" dirty="0">
                <a:latin typeface="Segoe UI Light" panose="020B0502040204020203" pitchFamily="34" charset="0"/>
                <a:cs typeface="Segoe UI Light" panose="020B0502040204020203" pitchFamily="34" charset="0"/>
              </a:rPr>
            </a:br>
            <a:endParaRPr lang="en-US" sz="1000" dirty="0">
              <a:latin typeface="Segoe UI Light" panose="020B0502040204020203" pitchFamily="34" charset="0"/>
              <a:cs typeface="Segoe UI Light" panose="020B0502040204020203" pitchFamily="34" charset="0"/>
            </a:endParaRPr>
          </a:p>
          <a:p>
            <a:pPr>
              <a:lnSpc>
                <a:spcPct val="150000"/>
              </a:lnSpc>
            </a:pPr>
            <a:endParaRPr lang="en-US" sz="1000" i="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652719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84916</TotalTime>
  <Words>523</Words>
  <Application>Microsoft Office PowerPoint</Application>
  <PresentationFormat>Custom</PresentationFormat>
  <Paragraphs>48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 Light</vt:lpstr>
      <vt:lpstr>Segoe UI Semibold</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Davis2</dc:creator>
  <cp:lastModifiedBy> </cp:lastModifiedBy>
  <cp:revision>188</cp:revision>
  <cp:lastPrinted>2019-11-21T14:45:33Z</cp:lastPrinted>
  <dcterms:created xsi:type="dcterms:W3CDTF">2019-11-21T05:34:12Z</dcterms:created>
  <dcterms:modified xsi:type="dcterms:W3CDTF">2022-12-26T23:08:59Z</dcterms:modified>
</cp:coreProperties>
</file>