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3" r:id="rId5"/>
    <p:sldId id="259" r:id="rId6"/>
    <p:sldId id="260" r:id="rId7"/>
    <p:sldId id="261" r:id="rId8"/>
    <p:sldId id="262"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4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12/6/2021</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‹Nº›</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12/6/2021</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‹Nº›</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257300" y="2909102"/>
            <a:ext cx="4800600" cy="299639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633864" y="2909102"/>
            <a:ext cx="4800600" cy="299639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12/6/2021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12/6/2021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12/6/2021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12/6/2021</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‹Nº›</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12/6/2021</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12/6/2021</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‹Nº›</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2166C7-FF3B-4320-A7DF-C59ECDEA2C3C}"/>
              </a:ext>
            </a:extLst>
          </p:cNvPr>
          <p:cNvSpPr>
            <a:spLocks noGrp="1"/>
          </p:cNvSpPr>
          <p:nvPr>
            <p:ph type="ctrTitle"/>
          </p:nvPr>
        </p:nvSpPr>
        <p:spPr/>
        <p:txBody>
          <a:bodyPr/>
          <a:lstStyle/>
          <a:p>
            <a:r>
              <a:rPr lang="es-PE" dirty="0" err="1"/>
              <a:t>Dalisa</a:t>
            </a:r>
            <a:r>
              <a:rPr lang="es-PE" dirty="0"/>
              <a:t> WEB</a:t>
            </a:r>
            <a:endParaRPr lang="en-US" dirty="0"/>
          </a:p>
        </p:txBody>
      </p:sp>
      <p:sp>
        <p:nvSpPr>
          <p:cNvPr id="3" name="Subtítulo 2">
            <a:extLst>
              <a:ext uri="{FF2B5EF4-FFF2-40B4-BE49-F238E27FC236}">
                <a16:creationId xmlns:a16="http://schemas.microsoft.com/office/drawing/2014/main" id="{2E25923E-018D-43F4-8968-7BFFDBA0ACBF}"/>
              </a:ext>
            </a:extLst>
          </p:cNvPr>
          <p:cNvSpPr>
            <a:spLocks noGrp="1"/>
          </p:cNvSpPr>
          <p:nvPr>
            <p:ph type="subTitle" idx="1"/>
          </p:nvPr>
        </p:nvSpPr>
        <p:spPr/>
        <p:txBody>
          <a:bodyPr/>
          <a:lstStyle/>
          <a:p>
            <a:r>
              <a:rPr lang="es-PE" dirty="0"/>
              <a:t>Desarrollo de Servicios web .</a:t>
            </a:r>
            <a:endParaRPr lang="en-US" dirty="0"/>
          </a:p>
        </p:txBody>
      </p:sp>
    </p:spTree>
    <p:extLst>
      <p:ext uri="{BB962C8B-B14F-4D97-AF65-F5344CB8AC3E}">
        <p14:creationId xmlns:p14="http://schemas.microsoft.com/office/powerpoint/2010/main" val="990862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54F40C-B5DB-47C1-8944-91AEFD5EB416}"/>
              </a:ext>
            </a:extLst>
          </p:cNvPr>
          <p:cNvSpPr>
            <a:spLocks noGrp="1"/>
          </p:cNvSpPr>
          <p:nvPr>
            <p:ph type="title"/>
          </p:nvPr>
        </p:nvSpPr>
        <p:spPr/>
        <p:txBody>
          <a:bodyPr/>
          <a:lstStyle/>
          <a:p>
            <a:r>
              <a:rPr lang="es-PE" dirty="0"/>
              <a:t>introducción</a:t>
            </a:r>
            <a:endParaRPr lang="en-US" dirty="0"/>
          </a:p>
        </p:txBody>
      </p:sp>
      <p:sp>
        <p:nvSpPr>
          <p:cNvPr id="3" name="Marcador de contenido 2">
            <a:extLst>
              <a:ext uri="{FF2B5EF4-FFF2-40B4-BE49-F238E27FC236}">
                <a16:creationId xmlns:a16="http://schemas.microsoft.com/office/drawing/2014/main" id="{C756BFA0-422B-4C76-8ED2-EF951FBD4CB4}"/>
              </a:ext>
            </a:extLst>
          </p:cNvPr>
          <p:cNvSpPr>
            <a:spLocks noGrp="1"/>
          </p:cNvSpPr>
          <p:nvPr>
            <p:ph idx="1"/>
          </p:nvPr>
        </p:nvSpPr>
        <p:spPr/>
        <p:txBody>
          <a:bodyPr/>
          <a:lstStyle/>
          <a:p>
            <a:r>
              <a:rPr lang="es-ES" dirty="0"/>
              <a:t>La pagina web se ha desarrollado con las expectativas de comenzar a operar el año 2022 en la ciudad de Lima. Esta empresa se dedicará a operar mediante un </a:t>
            </a:r>
            <a:r>
              <a:rPr lang="es-ES" dirty="0" err="1"/>
              <a:t>ecommerce</a:t>
            </a:r>
            <a:r>
              <a:rPr lang="es-ES" dirty="0"/>
              <a:t> – redes de mercadeo la venta de productos naturales como bebidas , miel , filtrantes suplementos , etc.</a:t>
            </a:r>
            <a:endParaRPr lang="en-US" dirty="0"/>
          </a:p>
          <a:p>
            <a:endParaRPr lang="en-US" dirty="0"/>
          </a:p>
        </p:txBody>
      </p:sp>
    </p:spTree>
    <p:extLst>
      <p:ext uri="{BB962C8B-B14F-4D97-AF65-F5344CB8AC3E}">
        <p14:creationId xmlns:p14="http://schemas.microsoft.com/office/powerpoint/2010/main" val="1547692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9C39E2-5D6C-49EE-8214-3BD8C8F10131}"/>
              </a:ext>
            </a:extLst>
          </p:cNvPr>
          <p:cNvSpPr>
            <a:spLocks noGrp="1"/>
          </p:cNvSpPr>
          <p:nvPr>
            <p:ph type="title"/>
          </p:nvPr>
        </p:nvSpPr>
        <p:spPr/>
        <p:txBody>
          <a:bodyPr/>
          <a:lstStyle/>
          <a:p>
            <a:r>
              <a:rPr lang="es-PE" dirty="0"/>
              <a:t>Resumen	</a:t>
            </a:r>
            <a:endParaRPr lang="en-US" dirty="0"/>
          </a:p>
        </p:txBody>
      </p:sp>
      <p:sp>
        <p:nvSpPr>
          <p:cNvPr id="3" name="Marcador de contenido 2">
            <a:extLst>
              <a:ext uri="{FF2B5EF4-FFF2-40B4-BE49-F238E27FC236}">
                <a16:creationId xmlns:a16="http://schemas.microsoft.com/office/drawing/2014/main" id="{D64D06A1-811F-4944-8360-EF7859DB2E4A}"/>
              </a:ext>
            </a:extLst>
          </p:cNvPr>
          <p:cNvSpPr>
            <a:spLocks noGrp="1"/>
          </p:cNvSpPr>
          <p:nvPr>
            <p:ph idx="1"/>
          </p:nvPr>
        </p:nvSpPr>
        <p:spPr/>
        <p:txBody>
          <a:bodyPr/>
          <a:lstStyle/>
          <a:p>
            <a:r>
              <a:rPr lang="es-PE"/>
              <a:t>Dalisa </a:t>
            </a:r>
            <a:r>
              <a:rPr lang="es-PE" dirty="0"/>
              <a:t>es un sistema con "consumo masivo inteligente"  donde los clientes , consumen, recomiendan y generan ingresos . Empresa </a:t>
            </a:r>
            <a:r>
              <a:rPr lang="es-PE" dirty="0" err="1"/>
              <a:t>empresa</a:t>
            </a:r>
            <a:r>
              <a:rPr lang="es-PE" dirty="0"/>
              <a:t> peruana brindará la oportunidad de emprender y generar grandes </a:t>
            </a:r>
            <a:r>
              <a:rPr lang="es-PE" dirty="0" err="1"/>
              <a:t>ganacias</a:t>
            </a:r>
            <a:r>
              <a:rPr lang="es-PE" dirty="0"/>
              <a:t>.</a:t>
            </a:r>
            <a:endParaRPr lang="en-US" dirty="0"/>
          </a:p>
          <a:p>
            <a:endParaRPr lang="en-US" dirty="0"/>
          </a:p>
        </p:txBody>
      </p:sp>
    </p:spTree>
    <p:extLst>
      <p:ext uri="{BB962C8B-B14F-4D97-AF65-F5344CB8AC3E}">
        <p14:creationId xmlns:p14="http://schemas.microsoft.com/office/powerpoint/2010/main" val="3139916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AB50E9-6535-4C36-83AE-C8676DD7B208}"/>
              </a:ext>
            </a:extLst>
          </p:cNvPr>
          <p:cNvSpPr>
            <a:spLocks noGrp="1"/>
          </p:cNvSpPr>
          <p:nvPr>
            <p:ph type="title"/>
          </p:nvPr>
        </p:nvSpPr>
        <p:spPr/>
        <p:txBody>
          <a:bodyPr/>
          <a:lstStyle/>
          <a:p>
            <a:r>
              <a:rPr lang="es-PE" dirty="0"/>
              <a:t>SOCIAL	</a:t>
            </a:r>
            <a:endParaRPr lang="en-US" dirty="0"/>
          </a:p>
        </p:txBody>
      </p:sp>
      <p:sp>
        <p:nvSpPr>
          <p:cNvPr id="3" name="Marcador de contenido 2">
            <a:extLst>
              <a:ext uri="{FF2B5EF4-FFF2-40B4-BE49-F238E27FC236}">
                <a16:creationId xmlns:a16="http://schemas.microsoft.com/office/drawing/2014/main" id="{F9A4025C-219F-45FF-81F3-D915AA06E404}"/>
              </a:ext>
            </a:extLst>
          </p:cNvPr>
          <p:cNvSpPr>
            <a:spLocks noGrp="1"/>
          </p:cNvSpPr>
          <p:nvPr>
            <p:ph idx="1"/>
          </p:nvPr>
        </p:nvSpPr>
        <p:spPr/>
        <p:txBody>
          <a:bodyPr/>
          <a:lstStyle/>
          <a:p>
            <a:r>
              <a:rPr lang="es-PE" dirty="0"/>
              <a:t>Desde el confinamiento social por la Covid-19 el APEIM nos indica que más del 38% de personas en lima metropolitana compran productos a través de apps o páginas web más que el 19% estimado en años anteriores ya son más de 8 millones de compradores, la tendencia viene en aumento desde el 2019 eso nos indica que el comercio electrónico está en aumento y se concluye que el entorno social es una oportunidad para la empresa</a:t>
            </a:r>
            <a:endParaRPr lang="en-US" dirty="0"/>
          </a:p>
        </p:txBody>
      </p:sp>
    </p:spTree>
    <p:extLst>
      <p:ext uri="{BB962C8B-B14F-4D97-AF65-F5344CB8AC3E}">
        <p14:creationId xmlns:p14="http://schemas.microsoft.com/office/powerpoint/2010/main" val="3512001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D9DA48-E625-439A-A93E-E926C5E4C1A0}"/>
              </a:ext>
            </a:extLst>
          </p:cNvPr>
          <p:cNvSpPr>
            <a:spLocks noGrp="1"/>
          </p:cNvSpPr>
          <p:nvPr>
            <p:ph type="title"/>
          </p:nvPr>
        </p:nvSpPr>
        <p:spPr/>
        <p:txBody>
          <a:bodyPr/>
          <a:lstStyle/>
          <a:p>
            <a:r>
              <a:rPr lang="es-PE" dirty="0"/>
              <a:t>TECNOLÓGICO</a:t>
            </a:r>
            <a:endParaRPr lang="en-US" dirty="0"/>
          </a:p>
        </p:txBody>
      </p:sp>
      <p:sp>
        <p:nvSpPr>
          <p:cNvPr id="3" name="Marcador de contenido 2">
            <a:extLst>
              <a:ext uri="{FF2B5EF4-FFF2-40B4-BE49-F238E27FC236}">
                <a16:creationId xmlns:a16="http://schemas.microsoft.com/office/drawing/2014/main" id="{AF67D086-F86C-4223-9A50-AB89A56EC9D7}"/>
              </a:ext>
            </a:extLst>
          </p:cNvPr>
          <p:cNvSpPr>
            <a:spLocks noGrp="1"/>
          </p:cNvSpPr>
          <p:nvPr>
            <p:ph idx="1"/>
          </p:nvPr>
        </p:nvSpPr>
        <p:spPr/>
        <p:txBody>
          <a:bodyPr/>
          <a:lstStyle/>
          <a:p>
            <a:pPr>
              <a:lnSpc>
                <a:spcPct val="107000"/>
              </a:lnSpc>
              <a:spcAft>
                <a:spcPts val="800"/>
              </a:spcAft>
            </a:pPr>
            <a:r>
              <a:rPr lang="es-PE" dirty="0">
                <a:latin typeface="Calibri" panose="020F0502020204030204" pitchFamily="34" charset="0"/>
                <a:ea typeface="Calibri" panose="020F0502020204030204" pitchFamily="34" charset="0"/>
                <a:cs typeface="Times New Roman" panose="02020603050405020304" pitchFamily="18" charset="0"/>
              </a:rPr>
              <a:t>Actualmente, las redes sociales son una herramienta esencial para las personas y los negocios. Facebook, Twitter, Instagram, entre otras, brindan nuevas tendencias para impulsar la publicidad, generar comunidades para intercambiar opiniones sobre productos o servicios, generar contenidos que influyan en las decisiones de los consumidores</a:t>
            </a:r>
          </a:p>
          <a:p>
            <a:pPr>
              <a:lnSpc>
                <a:spcPct val="107000"/>
              </a:lnSpc>
              <a:spcAft>
                <a:spcPts val="800"/>
              </a:spcAft>
            </a:pPr>
            <a:r>
              <a:rPr lang="es-PE" dirty="0">
                <a:latin typeface="Calibri" panose="020F0502020204030204" pitchFamily="34" charset="0"/>
                <a:ea typeface="Calibri" panose="020F0502020204030204" pitchFamily="34" charset="0"/>
                <a:cs typeface="Times New Roman" panose="02020603050405020304" pitchFamily="18" charset="0"/>
              </a:rPr>
              <a:t>Finalmente, se concluye que el entorno tecnológico, de forma global, representa una oportunidad para las diferentes empresas que funcionan en la ciudad de Lima.</a:t>
            </a:r>
          </a:p>
          <a:p>
            <a:endParaRPr lang="en-US" dirty="0"/>
          </a:p>
        </p:txBody>
      </p:sp>
    </p:spTree>
    <p:extLst>
      <p:ext uri="{BB962C8B-B14F-4D97-AF65-F5344CB8AC3E}">
        <p14:creationId xmlns:p14="http://schemas.microsoft.com/office/powerpoint/2010/main" val="1977104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0ECEB0-DB52-4B6A-A69C-78504AFEB7C6}"/>
              </a:ext>
            </a:extLst>
          </p:cNvPr>
          <p:cNvSpPr>
            <a:spLocks noGrp="1"/>
          </p:cNvSpPr>
          <p:nvPr>
            <p:ph type="title"/>
          </p:nvPr>
        </p:nvSpPr>
        <p:spPr/>
        <p:txBody>
          <a:bodyPr/>
          <a:lstStyle/>
          <a:p>
            <a:r>
              <a:rPr lang="es-PE" dirty="0"/>
              <a:t>legal</a:t>
            </a:r>
            <a:endParaRPr lang="en-US" dirty="0"/>
          </a:p>
        </p:txBody>
      </p:sp>
      <p:sp>
        <p:nvSpPr>
          <p:cNvPr id="3" name="Marcador de contenido 2">
            <a:extLst>
              <a:ext uri="{FF2B5EF4-FFF2-40B4-BE49-F238E27FC236}">
                <a16:creationId xmlns:a16="http://schemas.microsoft.com/office/drawing/2014/main" id="{3F70A49D-BBBB-4BE5-9438-A9E050A9DE34}"/>
              </a:ext>
            </a:extLst>
          </p:cNvPr>
          <p:cNvSpPr>
            <a:spLocks noGrp="1"/>
          </p:cNvSpPr>
          <p:nvPr>
            <p:ph idx="1"/>
          </p:nvPr>
        </p:nvSpPr>
        <p:spPr/>
        <p:txBody>
          <a:bodyPr/>
          <a:lstStyle/>
          <a:p>
            <a:pPr>
              <a:lnSpc>
                <a:spcPct val="107000"/>
              </a:lnSpc>
              <a:spcAft>
                <a:spcPts val="800"/>
              </a:spcAft>
            </a:pPr>
            <a:r>
              <a:rPr lang="es-PE" dirty="0">
                <a:latin typeface="Calibri" panose="020F0502020204030204" pitchFamily="34" charset="0"/>
                <a:ea typeface="Calibri" panose="020F0502020204030204" pitchFamily="34" charset="0"/>
                <a:cs typeface="Times New Roman" panose="02020603050405020304" pitchFamily="18" charset="0"/>
              </a:rPr>
              <a:t>En la actualidad, en el Perú se puede constituir una empresa en solo 48 horas, a través de los centros de desarrollo empresarial (RPP Noticias 2021). En las instituciones como Registros Públicos, la Superintendencia Nacional de Aduanas y de Administración Tributaria (</a:t>
            </a:r>
            <a:r>
              <a:rPr lang="es-PE" dirty="0" err="1">
                <a:latin typeface="Calibri" panose="020F0502020204030204" pitchFamily="34" charset="0"/>
                <a:ea typeface="Calibri" panose="020F0502020204030204" pitchFamily="34" charset="0"/>
                <a:cs typeface="Times New Roman" panose="02020603050405020304" pitchFamily="18" charset="0"/>
              </a:rPr>
              <a:t>Sunat</a:t>
            </a:r>
            <a:r>
              <a:rPr lang="es-PE" dirty="0">
                <a:latin typeface="Calibri" panose="020F0502020204030204" pitchFamily="34" charset="0"/>
                <a:ea typeface="Calibri" panose="020F0502020204030204" pitchFamily="34" charset="0"/>
                <a:cs typeface="Times New Roman" panose="02020603050405020304" pitchFamily="18" charset="0"/>
              </a:rPr>
              <a:t>) y el Instituto Nacional de Defensa de la Competencia y de la Protección de la Propiedad Intelectual (Indecopi) se vienen configurando estructuras administrativas y legales que favorecen a las 10 pymes.</a:t>
            </a:r>
          </a:p>
          <a:p>
            <a:pPr>
              <a:lnSpc>
                <a:spcPct val="107000"/>
              </a:lnSpc>
              <a:spcAft>
                <a:spcPts val="800"/>
              </a:spcAft>
            </a:pPr>
            <a:r>
              <a:rPr lang="es-PE" dirty="0">
                <a:latin typeface="Calibri" panose="020F0502020204030204" pitchFamily="34" charset="0"/>
                <a:ea typeface="Calibri" panose="020F0502020204030204" pitchFamily="34" charset="0"/>
                <a:cs typeface="Times New Roman" panose="02020603050405020304" pitchFamily="18" charset="0"/>
              </a:rPr>
              <a:t>Finalmente, se concluye que el entorno legal, de forma global, representa una oportunidad para la empresa</a:t>
            </a:r>
          </a:p>
          <a:p>
            <a:pPr marL="0" indent="0">
              <a:buNone/>
            </a:pPr>
            <a:endParaRPr lang="en-US" dirty="0"/>
          </a:p>
        </p:txBody>
      </p:sp>
    </p:spTree>
    <p:extLst>
      <p:ext uri="{BB962C8B-B14F-4D97-AF65-F5344CB8AC3E}">
        <p14:creationId xmlns:p14="http://schemas.microsoft.com/office/powerpoint/2010/main" val="3842924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B30B56-6E96-4C11-804C-67E902B2E47E}"/>
              </a:ext>
            </a:extLst>
          </p:cNvPr>
          <p:cNvSpPr>
            <a:spLocks noGrp="1"/>
          </p:cNvSpPr>
          <p:nvPr>
            <p:ph type="title"/>
          </p:nvPr>
        </p:nvSpPr>
        <p:spPr/>
        <p:txBody>
          <a:bodyPr/>
          <a:lstStyle/>
          <a:p>
            <a:r>
              <a:rPr lang="es-PE" dirty="0"/>
              <a:t>POLÍTICO</a:t>
            </a:r>
            <a:endParaRPr lang="en-US" dirty="0"/>
          </a:p>
        </p:txBody>
      </p:sp>
      <p:sp>
        <p:nvSpPr>
          <p:cNvPr id="3" name="Marcador de contenido 2">
            <a:extLst>
              <a:ext uri="{FF2B5EF4-FFF2-40B4-BE49-F238E27FC236}">
                <a16:creationId xmlns:a16="http://schemas.microsoft.com/office/drawing/2014/main" id="{A16C7A49-EE8B-4206-A2CD-634978CE331D}"/>
              </a:ext>
            </a:extLst>
          </p:cNvPr>
          <p:cNvSpPr>
            <a:spLocks noGrp="1"/>
          </p:cNvSpPr>
          <p:nvPr>
            <p:ph idx="1"/>
          </p:nvPr>
        </p:nvSpPr>
        <p:spPr/>
        <p:txBody>
          <a:bodyPr/>
          <a:lstStyle/>
          <a:p>
            <a:pPr marL="0" indent="0">
              <a:lnSpc>
                <a:spcPct val="107000"/>
              </a:lnSpc>
              <a:spcAft>
                <a:spcPts val="800"/>
              </a:spcAft>
              <a:buNone/>
            </a:pPr>
            <a:r>
              <a:rPr lang="es-PE" dirty="0">
                <a:latin typeface="Calibri" panose="020F0502020204030204" pitchFamily="34" charset="0"/>
                <a:ea typeface="Calibri" panose="020F0502020204030204" pitchFamily="34" charset="0"/>
                <a:cs typeface="Times New Roman" panose="02020603050405020304" pitchFamily="18" charset="0"/>
              </a:rPr>
              <a:t>En el ámbito político, lo resultados electorales, en las elecciones presidenciales y congresales entre abril y junio de 2021, llevaron al gobierno de </a:t>
            </a:r>
            <a:r>
              <a:rPr lang="es-PE" dirty="0">
                <a:solidFill>
                  <a:srgbClr val="4D5156"/>
                </a:solidFill>
                <a:latin typeface="Arial" panose="020B0604020202020204" pitchFamily="34" charset="0"/>
                <a:ea typeface="Calibri" panose="020F0502020204030204" pitchFamily="34" charset="0"/>
                <a:cs typeface="Times New Roman" panose="02020603050405020304" pitchFamily="18" charset="0"/>
              </a:rPr>
              <a:t>José Pedro Castillo Terrones </a:t>
            </a:r>
            <a:r>
              <a:rPr lang="es-PE" dirty="0">
                <a:latin typeface="Calibri" panose="020F0502020204030204" pitchFamily="34" charset="0"/>
                <a:ea typeface="Calibri" panose="020F0502020204030204" pitchFamily="34" charset="0"/>
                <a:cs typeface="Times New Roman" panose="02020603050405020304" pitchFamily="18" charset="0"/>
              </a:rPr>
              <a:t>a buscar el diálogo con todas las militancias políticas, pues la minoría del actual gobierno en el Congreso resulta una variable importante para definir la tendencia sobre la estabilidad política del país. Por otro lado, las agencias clasificadoras internacionales confían en que las corrientes económicas del partido de gobierno y de la oposición logren una estabilidad política positiva</a:t>
            </a:r>
          </a:p>
          <a:p>
            <a:pPr marL="0" indent="0">
              <a:lnSpc>
                <a:spcPct val="107000"/>
              </a:lnSpc>
              <a:spcAft>
                <a:spcPts val="800"/>
              </a:spcAft>
              <a:buNone/>
            </a:pPr>
            <a:r>
              <a:rPr lang="es-PE" dirty="0">
                <a:latin typeface="Calibri" panose="020F0502020204030204" pitchFamily="34" charset="0"/>
                <a:ea typeface="Calibri" panose="020F0502020204030204" pitchFamily="34" charset="0"/>
                <a:cs typeface="Times New Roman" panose="02020603050405020304" pitchFamily="18" charset="0"/>
              </a:rPr>
              <a:t>Finalmente, se concluye que el entorno político, de forma global, representa una fuerza neutral para el proyecto de la empresa.</a:t>
            </a:r>
          </a:p>
          <a:p>
            <a:endParaRPr lang="en-US" dirty="0"/>
          </a:p>
        </p:txBody>
      </p:sp>
    </p:spTree>
    <p:extLst>
      <p:ext uri="{BB962C8B-B14F-4D97-AF65-F5344CB8AC3E}">
        <p14:creationId xmlns:p14="http://schemas.microsoft.com/office/powerpoint/2010/main" val="396580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17A6C9-D652-471E-B0D0-D9DFD334587B}"/>
              </a:ext>
            </a:extLst>
          </p:cNvPr>
          <p:cNvSpPr>
            <a:spLocks noGrp="1"/>
          </p:cNvSpPr>
          <p:nvPr>
            <p:ph type="title"/>
          </p:nvPr>
        </p:nvSpPr>
        <p:spPr/>
        <p:txBody>
          <a:bodyPr/>
          <a:lstStyle/>
          <a:p>
            <a:r>
              <a:rPr lang="es-PE" dirty="0"/>
              <a:t>ECOLÓGICO</a:t>
            </a:r>
            <a:endParaRPr lang="en-US" dirty="0"/>
          </a:p>
        </p:txBody>
      </p:sp>
      <p:sp>
        <p:nvSpPr>
          <p:cNvPr id="3" name="Marcador de contenido 2">
            <a:extLst>
              <a:ext uri="{FF2B5EF4-FFF2-40B4-BE49-F238E27FC236}">
                <a16:creationId xmlns:a16="http://schemas.microsoft.com/office/drawing/2014/main" id="{B1436E41-247B-49F8-A297-9795C454D9D2}"/>
              </a:ext>
            </a:extLst>
          </p:cNvPr>
          <p:cNvSpPr>
            <a:spLocks noGrp="1"/>
          </p:cNvSpPr>
          <p:nvPr>
            <p:ph idx="1"/>
          </p:nvPr>
        </p:nvSpPr>
        <p:spPr/>
        <p:txBody>
          <a:bodyPr/>
          <a:lstStyle/>
          <a:p>
            <a:pPr>
              <a:lnSpc>
                <a:spcPct val="107000"/>
              </a:lnSpc>
              <a:spcAft>
                <a:spcPts val="800"/>
              </a:spcAft>
            </a:pPr>
            <a:r>
              <a:rPr lang="es-PE" dirty="0">
                <a:latin typeface="Calibri" panose="020F0502020204030204" pitchFamily="34" charset="0"/>
                <a:ea typeface="Calibri" panose="020F0502020204030204" pitchFamily="34" charset="0"/>
                <a:cs typeface="Times New Roman" panose="02020603050405020304" pitchFamily="18" charset="0"/>
              </a:rPr>
              <a:t>Según el Osinergmin, en el Perú la emisión de CO2 ha aumentado cada año desde 0,9 a 1,87 toneladas métricas per cápita entre los años 1960 y 2020. El Ministerio del Ambiente (</a:t>
            </a:r>
            <a:r>
              <a:rPr lang="es-PE" dirty="0" err="1">
                <a:latin typeface="Calibri" panose="020F0502020204030204" pitchFamily="34" charset="0"/>
                <a:ea typeface="Calibri" panose="020F0502020204030204" pitchFamily="34" charset="0"/>
                <a:cs typeface="Times New Roman" panose="02020603050405020304" pitchFamily="18" charset="0"/>
              </a:rPr>
              <a:t>Minam</a:t>
            </a:r>
            <a:r>
              <a:rPr lang="es-PE" dirty="0">
                <a:latin typeface="Calibri" panose="020F0502020204030204" pitchFamily="34" charset="0"/>
                <a:ea typeface="Calibri" panose="020F0502020204030204" pitchFamily="34" charset="0"/>
                <a:cs typeface="Times New Roman" panose="02020603050405020304" pitchFamily="18" charset="0"/>
              </a:rPr>
              <a:t>) busca impulsar el desarrollo y aplicación de políticas de reducción de emisiones de gases de efecto invernadero, tales como inversiones en desarrollo de fuentes de energía renovables, la promoción para el uso de combustibles limpios, mejoras en la eficiencia de los procesos de combustión y modificación de las tendencias de consumo a través de la educación ambiental</a:t>
            </a:r>
          </a:p>
          <a:p>
            <a:pPr>
              <a:lnSpc>
                <a:spcPct val="107000"/>
              </a:lnSpc>
              <a:spcAft>
                <a:spcPts val="800"/>
              </a:spcAft>
            </a:pPr>
            <a:r>
              <a:rPr lang="es-PE" dirty="0">
                <a:latin typeface="Calibri" panose="020F0502020204030204" pitchFamily="34" charset="0"/>
                <a:ea typeface="Calibri" panose="020F0502020204030204" pitchFamily="34" charset="0"/>
                <a:cs typeface="Times New Roman" panose="02020603050405020304" pitchFamily="18" charset="0"/>
              </a:rPr>
              <a:t>Finalmente, se concluye que el entorno ecológico, de forma global, representa una oportunidad futura para la empresa.</a:t>
            </a:r>
          </a:p>
          <a:p>
            <a:endParaRPr lang="en-US" dirty="0"/>
          </a:p>
        </p:txBody>
      </p:sp>
    </p:spTree>
    <p:extLst>
      <p:ext uri="{BB962C8B-B14F-4D97-AF65-F5344CB8AC3E}">
        <p14:creationId xmlns:p14="http://schemas.microsoft.com/office/powerpoint/2010/main" val="508229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A8BCB4-188A-4479-839B-015A0346A6F6}"/>
              </a:ext>
            </a:extLst>
          </p:cNvPr>
          <p:cNvSpPr>
            <a:spLocks noGrp="1"/>
          </p:cNvSpPr>
          <p:nvPr>
            <p:ph type="title"/>
          </p:nvPr>
        </p:nvSpPr>
        <p:spPr/>
        <p:txBody>
          <a:bodyPr/>
          <a:lstStyle/>
          <a:p>
            <a:r>
              <a:rPr lang="es-PE" b="1" dirty="0"/>
              <a:t>ECONOMICO</a:t>
            </a:r>
            <a:endParaRPr lang="en-US" dirty="0"/>
          </a:p>
        </p:txBody>
      </p:sp>
      <p:sp>
        <p:nvSpPr>
          <p:cNvPr id="3" name="Marcador de contenido 2">
            <a:extLst>
              <a:ext uri="{FF2B5EF4-FFF2-40B4-BE49-F238E27FC236}">
                <a16:creationId xmlns:a16="http://schemas.microsoft.com/office/drawing/2014/main" id="{B041EFBD-92D1-4DAF-923B-62A6528A76EC}"/>
              </a:ext>
            </a:extLst>
          </p:cNvPr>
          <p:cNvSpPr>
            <a:spLocks noGrp="1"/>
          </p:cNvSpPr>
          <p:nvPr>
            <p:ph idx="1"/>
          </p:nvPr>
        </p:nvSpPr>
        <p:spPr/>
        <p:txBody>
          <a:bodyPr/>
          <a:lstStyle/>
          <a:p>
            <a:r>
              <a:rPr lang="es-PE" dirty="0">
                <a:latin typeface="Calibri" panose="020F0502020204030204" pitchFamily="34" charset="0"/>
                <a:ea typeface="Calibri" panose="020F0502020204030204" pitchFamily="34" charset="0"/>
                <a:cs typeface="Times New Roman" panose="02020603050405020304" pitchFamily="18" charset="0"/>
              </a:rPr>
              <a:t>Según el Banco Central de Reserva del Perú (BCRP), a través de su reporte de inflación a marzo de 2021, la actividad económica para marzo en el período 2020-2021 en un contexto de precios estables, siendo el PBI proyectado para el 2021 de 3,5 % y para el 2022 de 4,1 %. En el sector gastronómico, transporte y tecnología, el PBI a marzo de 2020 ha crecido de manera interanual entre 1 % y 3 %, mensual y acumuladamente</a:t>
            </a:r>
            <a:endParaRPr lang="es-PE" dirty="0"/>
          </a:p>
          <a:p>
            <a:endParaRPr lang="en-US" dirty="0"/>
          </a:p>
        </p:txBody>
      </p:sp>
    </p:spTree>
    <p:extLst>
      <p:ext uri="{BB962C8B-B14F-4D97-AF65-F5344CB8AC3E}">
        <p14:creationId xmlns:p14="http://schemas.microsoft.com/office/powerpoint/2010/main" val="945576783"/>
      </p:ext>
    </p:extLst>
  </p:cSld>
  <p:clrMapOvr>
    <a:masterClrMapping/>
  </p:clrMapOvr>
</p:sld>
</file>

<file path=ppt/theme/theme1.xml><?xml version="1.0" encoding="utf-8"?>
<a:theme xmlns:a="http://schemas.openxmlformats.org/drawingml/2006/main" name="Distintivo">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TM10001106[[fn=Distintivo]]</Template>
  <TotalTime>43</TotalTime>
  <Words>681</Words>
  <Application>Microsoft Office PowerPoint</Application>
  <PresentationFormat>Panorámica</PresentationFormat>
  <Paragraphs>22</Paragraphs>
  <Slides>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9</vt:i4>
      </vt:variant>
    </vt:vector>
  </HeadingPairs>
  <TitlesOfParts>
    <vt:vector size="14" baseType="lpstr">
      <vt:lpstr>Arial</vt:lpstr>
      <vt:lpstr>Calibri</vt:lpstr>
      <vt:lpstr>Gill Sans MT</vt:lpstr>
      <vt:lpstr>Impact</vt:lpstr>
      <vt:lpstr>Distintivo</vt:lpstr>
      <vt:lpstr>Dalisa WEB</vt:lpstr>
      <vt:lpstr>introducción</vt:lpstr>
      <vt:lpstr>Resumen </vt:lpstr>
      <vt:lpstr>SOCIAL </vt:lpstr>
      <vt:lpstr>TECNOLÓGICO</vt:lpstr>
      <vt:lpstr>legal</vt:lpstr>
      <vt:lpstr>POLÍTICO</vt:lpstr>
      <vt:lpstr>ECOLÓGICO</vt:lpstr>
      <vt:lpstr>ECONOMICO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COMASi WEB</dc:title>
  <dc:creator>i201923220 (Granados Mandarachi,Danny Cristhian)</dc:creator>
  <cp:lastModifiedBy>Sandra Manuela Quecara Oscco</cp:lastModifiedBy>
  <cp:revision>2</cp:revision>
  <dcterms:created xsi:type="dcterms:W3CDTF">2021-12-04T00:39:23Z</dcterms:created>
  <dcterms:modified xsi:type="dcterms:W3CDTF">2021-12-07T03:18:14Z</dcterms:modified>
</cp:coreProperties>
</file>